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70544" autoAdjust="0"/>
  </p:normalViewPr>
  <p:slideViewPr>
    <p:cSldViewPr snapToGrid="0">
      <p:cViewPr varScale="1">
        <p:scale>
          <a:sx n="50" d="100"/>
          <a:sy n="50" d="100"/>
        </p:scale>
        <p:origin x="-990"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FDF492-F6D7-4AF1-A635-42A868C98431}" type="datetimeFigureOut">
              <a:rPr lang="en-US" smtClean="0"/>
              <a:pPr/>
              <a:t>4/28/2020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BB60E1-96AA-415C-9D83-562A7F5D6BCD}" type="slidenum">
              <a:rPr lang="en-US" smtClean="0"/>
              <a:pPr/>
              <a:t>‹#›</a:t>
            </a:fld>
            <a:endParaRPr lang="en-US" dirty="0"/>
          </a:p>
        </p:txBody>
      </p:sp>
    </p:spTree>
    <p:extLst>
      <p:ext uri="{BB962C8B-B14F-4D97-AF65-F5344CB8AC3E}">
        <p14:creationId xmlns="" xmlns:p14="http://schemas.microsoft.com/office/powerpoint/2010/main" val="1482846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Arabic language is one of the most spoken languages around the world, more so by the Arabic countries (</a:t>
            </a:r>
            <a:r>
              <a:rPr lang="en-US" sz="1200" i="1" kern="1200" dirty="0">
                <a:solidFill>
                  <a:schemeClr val="tx1"/>
                </a:solidFill>
                <a:effectLst/>
                <a:latin typeface="Times New Roman" panose="02020603050405020304" pitchFamily="18" charset="0"/>
                <a:ea typeface="+mn-ea"/>
                <a:cs typeface="Times New Roman" panose="02020603050405020304" pitchFamily="18" charset="0"/>
              </a:rPr>
              <a:t>Belinkov et al., 2018</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Additionally, it is ranked globally as number six of the most common languages spoken by over 200 million people. Since it was introduced to the world, it has evolved to become the language used today. Besides, it is also associated with many aspects for example religion. Due to the fact that over the years it has interacted with many other languages, its structure and originality was influenced before its standardization.</a:t>
            </a:r>
          </a:p>
          <a:p>
            <a:pPr algn="just"/>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ABB60E1-96AA-415C-9D83-562A7F5D6BCD}" type="slidenum">
              <a:rPr lang="en-US" smtClean="0"/>
              <a:pPr/>
              <a:t>2</a:t>
            </a:fld>
            <a:endParaRPr lang="en-US" dirty="0"/>
          </a:p>
        </p:txBody>
      </p:sp>
    </p:spTree>
    <p:extLst>
      <p:ext uri="{BB962C8B-B14F-4D97-AF65-F5344CB8AC3E}">
        <p14:creationId xmlns="" xmlns:p14="http://schemas.microsoft.com/office/powerpoint/2010/main" val="2059778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The Arabic language was a descendant of the Afro-Asiatic languages including the Hebrew language. However, the language came from a more specific language group known as the South-west Semitic language group, which was from the Semitic languages group, one of the Afro-Asiatic languages (</a:t>
            </a:r>
            <a:r>
              <a:rPr lang="en-US" sz="1200" i="1" kern="1200" dirty="0">
                <a:solidFill>
                  <a:schemeClr val="tx1"/>
                </a:solidFill>
                <a:effectLst/>
                <a:latin typeface="Times New Roman" panose="02020603050405020304" pitchFamily="18" charset="0"/>
                <a:ea typeface="+mn-ea"/>
                <a:cs typeface="Times New Roman" panose="02020603050405020304" pitchFamily="18" charset="0"/>
              </a:rPr>
              <a:t>Belinkov et al., 2018</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The Arabic language was greatly associated with the Islamic religion; therefore, it became worldly known after the death of Prophet Muhammad. Additionally, since the Arabs were well known traders, this led to the interaction of the Arabic language and other languages which resulted to the development of different dialects.</a:t>
            </a:r>
          </a:p>
          <a:p>
            <a:pPr algn="just"/>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ABB60E1-96AA-415C-9D83-562A7F5D6BCD}" type="slidenum">
              <a:rPr lang="en-US" smtClean="0"/>
              <a:pPr/>
              <a:t>3</a:t>
            </a:fld>
            <a:endParaRPr lang="en-US" dirty="0"/>
          </a:p>
        </p:txBody>
      </p:sp>
    </p:spTree>
    <p:extLst>
      <p:ext uri="{BB962C8B-B14F-4D97-AF65-F5344CB8AC3E}">
        <p14:creationId xmlns="" xmlns:p14="http://schemas.microsoft.com/office/powerpoint/2010/main" val="3544333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kern="1200" dirty="0">
                <a:solidFill>
                  <a:schemeClr val="tx1"/>
                </a:solidFill>
                <a:effectLst/>
                <a:latin typeface="Times New Roman" panose="02020603050405020304" pitchFamily="18" charset="0"/>
                <a:ea typeface="+mn-ea"/>
                <a:cs typeface="Times New Roman" panose="02020603050405020304" pitchFamily="18" charset="0"/>
              </a:rPr>
              <a:t>The existence of the Arabic language dates back in the 4</a:t>
            </a:r>
            <a:r>
              <a:rPr lang="en-US" sz="1200" kern="1200" baseline="30000" dirty="0">
                <a:solidFill>
                  <a:schemeClr val="tx1"/>
                </a:solidFill>
                <a:effectLst/>
                <a:latin typeface="Times New Roman" panose="02020603050405020304" pitchFamily="18" charset="0"/>
                <a:ea typeface="+mn-ea"/>
                <a:cs typeface="Times New Roman" panose="02020603050405020304" pitchFamily="18" charset="0"/>
              </a:rPr>
              <a:t>th</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century due to poems and scrolls evident found in the Syria Desert where some Arabs lived. However, after the death of Prophet Muhammad, it become worldly known (</a:t>
            </a:r>
            <a:r>
              <a:rPr lang="en-US" dirty="0">
                <a:latin typeface="Times New Roman" panose="02020603050405020304" pitchFamily="18" charset="0"/>
                <a:cs typeface="Times New Roman" panose="02020603050405020304" pitchFamily="18" charset="0"/>
              </a:rPr>
              <a:t>Siddiqui, Monem &amp; Shaalan, 2016</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Due to the migration of Muslims, the spread of the Islamic religion and the Arabic language was initiated. During this period, the writing of the Quran was initiated in the middle of the growing number of dialects of the Arabic language.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ABB60E1-96AA-415C-9D83-562A7F5D6BCD}" type="slidenum">
              <a:rPr lang="en-US" smtClean="0"/>
              <a:pPr/>
              <a:t>4</a:t>
            </a:fld>
            <a:endParaRPr lang="en-US" dirty="0"/>
          </a:p>
        </p:txBody>
      </p:sp>
    </p:spTree>
    <p:extLst>
      <p:ext uri="{BB962C8B-B14F-4D97-AF65-F5344CB8AC3E}">
        <p14:creationId xmlns="" xmlns:p14="http://schemas.microsoft.com/office/powerpoint/2010/main" val="1416503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After the death of Prophet Muhammad, the interactions between the Arabs and other languages began. In their mission to spread the Islamic language, they interacted with other communities who learnt the language and developed the different dialects (Versteegh, 2014). More so, since the Arabic speakers were known for their trading skills, their endeavors also contributed to the spread and development of the different dialects. However, amid all these influences, the Arabic language still maintained its originality.</a:t>
            </a:r>
          </a:p>
          <a:p>
            <a:pPr algn="just"/>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ABB60E1-96AA-415C-9D83-562A7F5D6BCD}" type="slidenum">
              <a:rPr lang="en-US" smtClean="0"/>
              <a:pPr/>
              <a:t>5</a:t>
            </a:fld>
            <a:endParaRPr lang="en-US" dirty="0"/>
          </a:p>
        </p:txBody>
      </p:sp>
    </p:spTree>
    <p:extLst>
      <p:ext uri="{BB962C8B-B14F-4D97-AF65-F5344CB8AC3E}">
        <p14:creationId xmlns="" xmlns:p14="http://schemas.microsoft.com/office/powerpoint/2010/main" val="3221837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kern="1200" dirty="0">
                <a:solidFill>
                  <a:schemeClr val="tx1"/>
                </a:solidFill>
                <a:effectLst/>
                <a:latin typeface="Times New Roman" panose="02020603050405020304" pitchFamily="18" charset="0"/>
                <a:ea typeface="+mn-ea"/>
                <a:cs typeface="Times New Roman" panose="02020603050405020304" pitchFamily="18" charset="0"/>
              </a:rPr>
              <a:t>During the time of the standardization of the Arabic language, many dialects were emerging from all areas due to the increased interaction of the Arabs and other communities (Alanazi, 2019). Therefore, scholars felt the need to preserve the language and its beauty. As a result, one language was identified to be used to correct the other dialects. The scholar used the dialect that was used in the writing of the Quran, which belonged to Prophet Muhammad’s community found in Mecca.</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ABB60E1-96AA-415C-9D83-562A7F5D6BCD}" type="slidenum">
              <a:rPr lang="en-US" smtClean="0"/>
              <a:pPr/>
              <a:t>6</a:t>
            </a:fld>
            <a:endParaRPr lang="en-US" dirty="0"/>
          </a:p>
        </p:txBody>
      </p:sp>
    </p:spTree>
    <p:extLst>
      <p:ext uri="{BB962C8B-B14F-4D97-AF65-F5344CB8AC3E}">
        <p14:creationId xmlns="" xmlns:p14="http://schemas.microsoft.com/office/powerpoint/2010/main" val="2293382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kern="1200" dirty="0">
                <a:solidFill>
                  <a:schemeClr val="tx1"/>
                </a:solidFill>
                <a:effectLst/>
                <a:latin typeface="Times New Roman" panose="02020603050405020304" pitchFamily="18" charset="0"/>
                <a:ea typeface="+mn-ea"/>
                <a:cs typeface="Times New Roman" panose="02020603050405020304" pitchFamily="18" charset="0"/>
              </a:rPr>
              <a:t>Diaglossia, according to Al-Sobh, Abu-Melhim, &amp; Bani-Hani (2015), is defined as the existence of two distinct languages under the same language used for different scenarios. In this case, there are three distinct dialects under the Arabic language. Classical Arabic is one of the three dialects, and it is considered to be formal in the context that it was used in the writing of the Quran. The standard Arabic is also under the Arabic language; however, it is used for speech and the writing of articles and books. Lastly, there is the colloquial Arabic which is mainly used for speech.</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ABB60E1-96AA-415C-9D83-562A7F5D6BCD}" type="slidenum">
              <a:rPr lang="en-US" smtClean="0"/>
              <a:pPr/>
              <a:t>7</a:t>
            </a:fld>
            <a:endParaRPr lang="en-US" dirty="0"/>
          </a:p>
        </p:txBody>
      </p:sp>
    </p:spTree>
    <p:extLst>
      <p:ext uri="{BB962C8B-B14F-4D97-AF65-F5344CB8AC3E}">
        <p14:creationId xmlns="" xmlns:p14="http://schemas.microsoft.com/office/powerpoint/2010/main" val="2502969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kern="1200" dirty="0">
                <a:solidFill>
                  <a:schemeClr val="tx1"/>
                </a:solidFill>
                <a:effectLst/>
                <a:latin typeface="Times New Roman" panose="02020603050405020304" pitchFamily="18" charset="0"/>
                <a:ea typeface="+mn-ea"/>
                <a:cs typeface="Times New Roman" panose="02020603050405020304" pitchFamily="18" charset="0"/>
              </a:rPr>
              <a:t>The classical Arabic language was used in the writing of Quran, the holy book in the Islamic religion. Therefore, it is considered important to the Islamic religion (Al-Huri, 2015). Thus, every Muslim is taught the classical Arabic for that is what is used in reading the holy book. Additionally, it is considered to be the original Arabic language, therefore, it holds the originality of the language. Due to its considered beauty, it helps preserve the Arabic culture.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ABB60E1-96AA-415C-9D83-562A7F5D6BCD}" type="slidenum">
              <a:rPr lang="en-US" smtClean="0"/>
              <a:pPr/>
              <a:t>8</a:t>
            </a:fld>
            <a:endParaRPr lang="en-US" dirty="0"/>
          </a:p>
        </p:txBody>
      </p:sp>
    </p:spTree>
    <p:extLst>
      <p:ext uri="{BB962C8B-B14F-4D97-AF65-F5344CB8AC3E}">
        <p14:creationId xmlns="" xmlns:p14="http://schemas.microsoft.com/office/powerpoint/2010/main" val="790246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kern="1200" dirty="0">
                <a:solidFill>
                  <a:schemeClr val="tx1"/>
                </a:solidFill>
                <a:effectLst/>
                <a:latin typeface="Times New Roman" panose="02020603050405020304" pitchFamily="18" charset="0"/>
                <a:ea typeface="+mn-ea"/>
                <a:cs typeface="Times New Roman" panose="02020603050405020304" pitchFamily="18" charset="0"/>
              </a:rPr>
              <a:t>Standard Arabic is mainly used for speech and writing, especially in schools where people learn it as a second language (Al-Sobh, Abu-Melhim, &amp; Bani-Hani, 2015). It is mostly used together with colloquial Arabic in speech. Additionally, it is most common all over the world with over 250 million speakers especially in various countries, where it is used as a first language. Example of these countries includes Qatar, Tunisia, and Syria among others.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ABB60E1-96AA-415C-9D83-562A7F5D6BCD}" type="slidenum">
              <a:rPr lang="en-US" smtClean="0"/>
              <a:pPr/>
              <a:t>9</a:t>
            </a:fld>
            <a:endParaRPr lang="en-US" dirty="0"/>
          </a:p>
        </p:txBody>
      </p:sp>
    </p:spTree>
    <p:extLst>
      <p:ext uri="{BB962C8B-B14F-4D97-AF65-F5344CB8AC3E}">
        <p14:creationId xmlns="" xmlns:p14="http://schemas.microsoft.com/office/powerpoint/2010/main" val="10822276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Times New Roman" panose="02020603050405020304" pitchFamily="18" charset="0"/>
                <a:ea typeface="+mn-ea"/>
                <a:cs typeface="Times New Roman" panose="02020603050405020304" pitchFamily="18" charset="0"/>
              </a:rPr>
              <a:t>Since inception of the Arabic language, it is perceived to be important to both the Islamic religion and the Arabs themselves (Al-Huri, 2015). One of the major reasons why it is considered important is because it is used in the Islamic religion which connects all Muslims around the world. Additionally, it also helps preserve the Arabic culture through the poetry written in Arabic language.</a:t>
            </a:r>
          </a:p>
          <a:p>
            <a:pPr algn="just"/>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ABB60E1-96AA-415C-9D83-562A7F5D6BCD}" type="slidenum">
              <a:rPr lang="en-US" smtClean="0"/>
              <a:pPr/>
              <a:t>10</a:t>
            </a:fld>
            <a:endParaRPr lang="en-US" dirty="0"/>
          </a:p>
        </p:txBody>
      </p:sp>
    </p:spTree>
    <p:extLst>
      <p:ext uri="{BB962C8B-B14F-4D97-AF65-F5344CB8AC3E}">
        <p14:creationId xmlns="" xmlns:p14="http://schemas.microsoft.com/office/powerpoint/2010/main" val="6268575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kern="1200" dirty="0">
                <a:solidFill>
                  <a:schemeClr val="tx1"/>
                </a:solidFill>
                <a:effectLst/>
                <a:latin typeface="Times New Roman" panose="02020603050405020304" pitchFamily="18" charset="0"/>
                <a:ea typeface="+mn-ea"/>
                <a:cs typeface="Times New Roman" panose="02020603050405020304" pitchFamily="18" charset="0"/>
              </a:rPr>
              <a:t>The Arabic language has faced many challenges over time despite the fact that it is important (Al-Qahtani &amp; Al Zumor, 2016). One of the major challenges is the continued emergence of new dialects which pose a threat to the language. Additionally, since the Arabic language was originally used in teaching and learning in the education system in most Arabic countries, it failed to incorporate some of the sciences lessons. As a result, this led to the integration of English in the learning system, which affected the existence of the Arabic language. Additionally, the Arabic language is associated with criminal activities such as bombing and terrorists’ attacks.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ABB60E1-96AA-415C-9D83-562A7F5D6BCD}" type="slidenum">
              <a:rPr lang="en-US" smtClean="0"/>
              <a:pPr/>
              <a:t>11</a:t>
            </a:fld>
            <a:endParaRPr lang="en-US" dirty="0"/>
          </a:p>
        </p:txBody>
      </p:sp>
    </p:spTree>
    <p:extLst>
      <p:ext uri="{BB962C8B-B14F-4D97-AF65-F5344CB8AC3E}">
        <p14:creationId xmlns="" xmlns:p14="http://schemas.microsoft.com/office/powerpoint/2010/main" val="3879719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BB60E1-96AA-415C-9D83-562A7F5D6BCD}" type="slidenum">
              <a:rPr lang="en-US" smtClean="0"/>
              <a:pPr/>
              <a:t>13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D45F22-8CA9-4273-AC6D-90798C1FC8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6DE76891-AD7D-4F8B-8E5C-E33D7ADA745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B71BC928-4235-4AB4-8268-CB60FDE531B1}"/>
              </a:ext>
            </a:extLst>
          </p:cNvPr>
          <p:cNvSpPr>
            <a:spLocks noGrp="1"/>
          </p:cNvSpPr>
          <p:nvPr>
            <p:ph type="dt" sz="half" idx="10"/>
          </p:nvPr>
        </p:nvSpPr>
        <p:spPr/>
        <p:txBody>
          <a:bodyPr/>
          <a:lstStyle/>
          <a:p>
            <a:fld id="{B548E055-67B4-4E83-98D7-5671BD793466}" type="datetimeFigureOut">
              <a:rPr lang="en-US" smtClean="0"/>
              <a:pPr/>
              <a:t>4/28/2020</a:t>
            </a:fld>
            <a:endParaRPr lang="en-US" dirty="0"/>
          </a:p>
        </p:txBody>
      </p:sp>
      <p:sp>
        <p:nvSpPr>
          <p:cNvPr id="5" name="Footer Placeholder 4">
            <a:extLst>
              <a:ext uri="{FF2B5EF4-FFF2-40B4-BE49-F238E27FC236}">
                <a16:creationId xmlns="" xmlns:a16="http://schemas.microsoft.com/office/drawing/2014/main" id="{129B5DE2-25EC-4C2C-9D14-3B2244E8027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07DA5D9A-361F-4033-8CAD-7DB2CF736920}"/>
              </a:ext>
            </a:extLst>
          </p:cNvPr>
          <p:cNvSpPr>
            <a:spLocks noGrp="1"/>
          </p:cNvSpPr>
          <p:nvPr>
            <p:ph type="sldNum" sz="quarter" idx="12"/>
          </p:nvPr>
        </p:nvSpPr>
        <p:spPr/>
        <p:txBody>
          <a:bodyPr/>
          <a:lstStyle/>
          <a:p>
            <a:fld id="{82257AA6-CF42-41A5-81B6-43AD4E25E7CC}" type="slidenum">
              <a:rPr lang="en-US" smtClean="0"/>
              <a:pPr/>
              <a:t>‹#›</a:t>
            </a:fld>
            <a:endParaRPr lang="en-US" dirty="0"/>
          </a:p>
        </p:txBody>
      </p:sp>
    </p:spTree>
    <p:extLst>
      <p:ext uri="{BB962C8B-B14F-4D97-AF65-F5344CB8AC3E}">
        <p14:creationId xmlns="" xmlns:p14="http://schemas.microsoft.com/office/powerpoint/2010/main" val="2725978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0A10258-44E3-46F7-A966-A5CA77C82A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02398B33-5A43-4362-97A3-BF18151DA97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2FD8996F-CA40-4DBA-8477-092463F82CE2}"/>
              </a:ext>
            </a:extLst>
          </p:cNvPr>
          <p:cNvSpPr>
            <a:spLocks noGrp="1"/>
          </p:cNvSpPr>
          <p:nvPr>
            <p:ph type="dt" sz="half" idx="10"/>
          </p:nvPr>
        </p:nvSpPr>
        <p:spPr/>
        <p:txBody>
          <a:bodyPr/>
          <a:lstStyle/>
          <a:p>
            <a:fld id="{B548E055-67B4-4E83-98D7-5671BD793466}" type="datetimeFigureOut">
              <a:rPr lang="en-US" smtClean="0"/>
              <a:pPr/>
              <a:t>4/28/2020</a:t>
            </a:fld>
            <a:endParaRPr lang="en-US" dirty="0"/>
          </a:p>
        </p:txBody>
      </p:sp>
      <p:sp>
        <p:nvSpPr>
          <p:cNvPr id="5" name="Footer Placeholder 4">
            <a:extLst>
              <a:ext uri="{FF2B5EF4-FFF2-40B4-BE49-F238E27FC236}">
                <a16:creationId xmlns="" xmlns:a16="http://schemas.microsoft.com/office/drawing/2014/main" id="{EB04CF16-4562-4C6A-A8E2-5E0D0D35794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961AFF23-4CBB-46C4-A564-D906A1E22636}"/>
              </a:ext>
            </a:extLst>
          </p:cNvPr>
          <p:cNvSpPr>
            <a:spLocks noGrp="1"/>
          </p:cNvSpPr>
          <p:nvPr>
            <p:ph type="sldNum" sz="quarter" idx="12"/>
          </p:nvPr>
        </p:nvSpPr>
        <p:spPr/>
        <p:txBody>
          <a:bodyPr/>
          <a:lstStyle/>
          <a:p>
            <a:fld id="{82257AA6-CF42-41A5-81B6-43AD4E25E7CC}" type="slidenum">
              <a:rPr lang="en-US" smtClean="0"/>
              <a:pPr/>
              <a:t>‹#›</a:t>
            </a:fld>
            <a:endParaRPr lang="en-US" dirty="0"/>
          </a:p>
        </p:txBody>
      </p:sp>
    </p:spTree>
    <p:extLst>
      <p:ext uri="{BB962C8B-B14F-4D97-AF65-F5344CB8AC3E}">
        <p14:creationId xmlns="" xmlns:p14="http://schemas.microsoft.com/office/powerpoint/2010/main" val="880450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D70184-7A10-4D51-BD1C-E4932C1D69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01685AC0-1BF7-4C7B-9084-46FFA62596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232CA2C3-B582-497F-9AD8-C435BA5FC206}"/>
              </a:ext>
            </a:extLst>
          </p:cNvPr>
          <p:cNvSpPr>
            <a:spLocks noGrp="1"/>
          </p:cNvSpPr>
          <p:nvPr>
            <p:ph type="dt" sz="half" idx="10"/>
          </p:nvPr>
        </p:nvSpPr>
        <p:spPr/>
        <p:txBody>
          <a:bodyPr/>
          <a:lstStyle/>
          <a:p>
            <a:fld id="{B548E055-67B4-4E83-98D7-5671BD793466}" type="datetimeFigureOut">
              <a:rPr lang="en-US" smtClean="0"/>
              <a:pPr/>
              <a:t>4/28/2020</a:t>
            </a:fld>
            <a:endParaRPr lang="en-US" dirty="0"/>
          </a:p>
        </p:txBody>
      </p:sp>
      <p:sp>
        <p:nvSpPr>
          <p:cNvPr id="5" name="Footer Placeholder 4">
            <a:extLst>
              <a:ext uri="{FF2B5EF4-FFF2-40B4-BE49-F238E27FC236}">
                <a16:creationId xmlns="" xmlns:a16="http://schemas.microsoft.com/office/drawing/2014/main" id="{241E9FE1-10A7-41A6-A144-2A89BC1645E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064B7BE8-C019-438F-8BA1-46BF99522A5A}"/>
              </a:ext>
            </a:extLst>
          </p:cNvPr>
          <p:cNvSpPr>
            <a:spLocks noGrp="1"/>
          </p:cNvSpPr>
          <p:nvPr>
            <p:ph type="sldNum" sz="quarter" idx="12"/>
          </p:nvPr>
        </p:nvSpPr>
        <p:spPr/>
        <p:txBody>
          <a:bodyPr/>
          <a:lstStyle/>
          <a:p>
            <a:fld id="{82257AA6-CF42-41A5-81B6-43AD4E25E7CC}" type="slidenum">
              <a:rPr lang="en-US" smtClean="0"/>
              <a:pPr/>
              <a:t>‹#›</a:t>
            </a:fld>
            <a:endParaRPr lang="en-US" dirty="0"/>
          </a:p>
        </p:txBody>
      </p:sp>
    </p:spTree>
    <p:extLst>
      <p:ext uri="{BB962C8B-B14F-4D97-AF65-F5344CB8AC3E}">
        <p14:creationId xmlns="" xmlns:p14="http://schemas.microsoft.com/office/powerpoint/2010/main" val="484220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E3CA961-3EAC-42B2-8F8E-1DF3C59069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118C0E8B-BAEE-44D3-8114-F2AC38E630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5E40E1AF-19AA-4A0D-80DB-D22E7F25A5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AC358E12-7323-4FAD-8632-F7411F37CB22}"/>
              </a:ext>
            </a:extLst>
          </p:cNvPr>
          <p:cNvSpPr>
            <a:spLocks noGrp="1"/>
          </p:cNvSpPr>
          <p:nvPr>
            <p:ph type="dt" sz="half" idx="10"/>
          </p:nvPr>
        </p:nvSpPr>
        <p:spPr/>
        <p:txBody>
          <a:bodyPr/>
          <a:lstStyle/>
          <a:p>
            <a:fld id="{B548E055-67B4-4E83-98D7-5671BD793466}" type="datetimeFigureOut">
              <a:rPr lang="en-US" smtClean="0"/>
              <a:pPr/>
              <a:t>4/28/2020</a:t>
            </a:fld>
            <a:endParaRPr lang="en-US" dirty="0"/>
          </a:p>
        </p:txBody>
      </p:sp>
      <p:sp>
        <p:nvSpPr>
          <p:cNvPr id="6" name="Footer Placeholder 5">
            <a:extLst>
              <a:ext uri="{FF2B5EF4-FFF2-40B4-BE49-F238E27FC236}">
                <a16:creationId xmlns="" xmlns:a16="http://schemas.microsoft.com/office/drawing/2014/main" id="{C3F075C9-FA78-41BF-9F8A-71B3C0F3D6E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9B148CDC-DEF1-407F-906A-72792D4E031A}"/>
              </a:ext>
            </a:extLst>
          </p:cNvPr>
          <p:cNvSpPr>
            <a:spLocks noGrp="1"/>
          </p:cNvSpPr>
          <p:nvPr>
            <p:ph type="sldNum" sz="quarter" idx="12"/>
          </p:nvPr>
        </p:nvSpPr>
        <p:spPr/>
        <p:txBody>
          <a:bodyPr/>
          <a:lstStyle/>
          <a:p>
            <a:fld id="{82257AA6-CF42-41A5-81B6-43AD4E25E7CC}" type="slidenum">
              <a:rPr lang="en-US" smtClean="0"/>
              <a:pPr/>
              <a:t>‹#›</a:t>
            </a:fld>
            <a:endParaRPr lang="en-US" dirty="0"/>
          </a:p>
        </p:txBody>
      </p:sp>
    </p:spTree>
    <p:extLst>
      <p:ext uri="{BB962C8B-B14F-4D97-AF65-F5344CB8AC3E}">
        <p14:creationId xmlns="" xmlns:p14="http://schemas.microsoft.com/office/powerpoint/2010/main" val="51364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B6F82C8-A0D2-4857-AE19-DD621434C51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540BB2D8-F518-4213-8A77-451D87A97E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C12D4D78-2773-4E0D-8497-3FCFB3D978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34A8F511-6846-4EC7-A189-A21C36F17F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FD4CDE9A-BC52-4205-A6CC-A99AEC56BCD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9367BDD2-B4C1-4682-A5D2-DC3C117ABA25}"/>
              </a:ext>
            </a:extLst>
          </p:cNvPr>
          <p:cNvSpPr>
            <a:spLocks noGrp="1"/>
          </p:cNvSpPr>
          <p:nvPr>
            <p:ph type="dt" sz="half" idx="10"/>
          </p:nvPr>
        </p:nvSpPr>
        <p:spPr/>
        <p:txBody>
          <a:bodyPr/>
          <a:lstStyle/>
          <a:p>
            <a:fld id="{B548E055-67B4-4E83-98D7-5671BD793466}" type="datetimeFigureOut">
              <a:rPr lang="en-US" smtClean="0"/>
              <a:pPr/>
              <a:t>4/28/2020</a:t>
            </a:fld>
            <a:endParaRPr lang="en-US" dirty="0"/>
          </a:p>
        </p:txBody>
      </p:sp>
      <p:sp>
        <p:nvSpPr>
          <p:cNvPr id="8" name="Footer Placeholder 7">
            <a:extLst>
              <a:ext uri="{FF2B5EF4-FFF2-40B4-BE49-F238E27FC236}">
                <a16:creationId xmlns="" xmlns:a16="http://schemas.microsoft.com/office/drawing/2014/main" id="{541A8C2B-5C5E-49A7-BCA5-D7A04B6483D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 xmlns:a16="http://schemas.microsoft.com/office/drawing/2014/main" id="{F62B149A-0A8E-4775-AA34-935619F1EF97}"/>
              </a:ext>
            </a:extLst>
          </p:cNvPr>
          <p:cNvSpPr>
            <a:spLocks noGrp="1"/>
          </p:cNvSpPr>
          <p:nvPr>
            <p:ph type="sldNum" sz="quarter" idx="12"/>
          </p:nvPr>
        </p:nvSpPr>
        <p:spPr/>
        <p:txBody>
          <a:bodyPr/>
          <a:lstStyle/>
          <a:p>
            <a:fld id="{82257AA6-CF42-41A5-81B6-43AD4E25E7CC}" type="slidenum">
              <a:rPr lang="en-US" smtClean="0"/>
              <a:pPr/>
              <a:t>‹#›</a:t>
            </a:fld>
            <a:endParaRPr lang="en-US" dirty="0"/>
          </a:p>
        </p:txBody>
      </p:sp>
    </p:spTree>
    <p:extLst>
      <p:ext uri="{BB962C8B-B14F-4D97-AF65-F5344CB8AC3E}">
        <p14:creationId xmlns="" xmlns:p14="http://schemas.microsoft.com/office/powerpoint/2010/main" val="1696161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662A8D-D359-454D-95E4-C2EB7B5D38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9C70F14A-1C0E-4592-BB83-90B61DEF7915}"/>
              </a:ext>
            </a:extLst>
          </p:cNvPr>
          <p:cNvSpPr>
            <a:spLocks noGrp="1"/>
          </p:cNvSpPr>
          <p:nvPr>
            <p:ph type="dt" sz="half" idx="10"/>
          </p:nvPr>
        </p:nvSpPr>
        <p:spPr/>
        <p:txBody>
          <a:bodyPr/>
          <a:lstStyle/>
          <a:p>
            <a:fld id="{B548E055-67B4-4E83-98D7-5671BD793466}" type="datetimeFigureOut">
              <a:rPr lang="en-US" smtClean="0"/>
              <a:pPr/>
              <a:t>4/28/2020</a:t>
            </a:fld>
            <a:endParaRPr lang="en-US" dirty="0"/>
          </a:p>
        </p:txBody>
      </p:sp>
      <p:sp>
        <p:nvSpPr>
          <p:cNvPr id="4" name="Footer Placeholder 3">
            <a:extLst>
              <a:ext uri="{FF2B5EF4-FFF2-40B4-BE49-F238E27FC236}">
                <a16:creationId xmlns="" xmlns:a16="http://schemas.microsoft.com/office/drawing/2014/main" id="{B6E1BE1B-5059-462A-9EE4-054B55244D9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 xmlns:a16="http://schemas.microsoft.com/office/drawing/2014/main" id="{B22A1D55-4DBF-4751-BE1C-F4711897108A}"/>
              </a:ext>
            </a:extLst>
          </p:cNvPr>
          <p:cNvSpPr>
            <a:spLocks noGrp="1"/>
          </p:cNvSpPr>
          <p:nvPr>
            <p:ph type="sldNum" sz="quarter" idx="12"/>
          </p:nvPr>
        </p:nvSpPr>
        <p:spPr/>
        <p:txBody>
          <a:bodyPr/>
          <a:lstStyle/>
          <a:p>
            <a:fld id="{82257AA6-CF42-41A5-81B6-43AD4E25E7CC}" type="slidenum">
              <a:rPr lang="en-US" smtClean="0"/>
              <a:pPr/>
              <a:t>‹#›</a:t>
            </a:fld>
            <a:endParaRPr lang="en-US" dirty="0"/>
          </a:p>
        </p:txBody>
      </p:sp>
    </p:spTree>
    <p:extLst>
      <p:ext uri="{BB962C8B-B14F-4D97-AF65-F5344CB8AC3E}">
        <p14:creationId xmlns="" xmlns:p14="http://schemas.microsoft.com/office/powerpoint/2010/main" val="38401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F6750C8F-6F06-49C1-82EC-19DD57EFA2E5}"/>
              </a:ext>
            </a:extLst>
          </p:cNvPr>
          <p:cNvSpPr>
            <a:spLocks noGrp="1"/>
          </p:cNvSpPr>
          <p:nvPr>
            <p:ph type="dt" sz="half" idx="10"/>
          </p:nvPr>
        </p:nvSpPr>
        <p:spPr/>
        <p:txBody>
          <a:bodyPr/>
          <a:lstStyle/>
          <a:p>
            <a:fld id="{B548E055-67B4-4E83-98D7-5671BD793466}" type="datetimeFigureOut">
              <a:rPr lang="en-US" smtClean="0"/>
              <a:pPr/>
              <a:t>4/28/2020</a:t>
            </a:fld>
            <a:endParaRPr lang="en-US" dirty="0"/>
          </a:p>
        </p:txBody>
      </p:sp>
      <p:sp>
        <p:nvSpPr>
          <p:cNvPr id="3" name="Footer Placeholder 2">
            <a:extLst>
              <a:ext uri="{FF2B5EF4-FFF2-40B4-BE49-F238E27FC236}">
                <a16:creationId xmlns="" xmlns:a16="http://schemas.microsoft.com/office/drawing/2014/main" id="{F65DE5CC-C7E0-4B51-8FC8-D19D6B1FE06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 xmlns:a16="http://schemas.microsoft.com/office/drawing/2014/main" id="{F7EE1E9A-E0FF-4008-A599-3824476FD21F}"/>
              </a:ext>
            </a:extLst>
          </p:cNvPr>
          <p:cNvSpPr>
            <a:spLocks noGrp="1"/>
          </p:cNvSpPr>
          <p:nvPr>
            <p:ph type="sldNum" sz="quarter" idx="12"/>
          </p:nvPr>
        </p:nvSpPr>
        <p:spPr/>
        <p:txBody>
          <a:bodyPr/>
          <a:lstStyle/>
          <a:p>
            <a:fld id="{82257AA6-CF42-41A5-81B6-43AD4E25E7CC}" type="slidenum">
              <a:rPr lang="en-US" smtClean="0"/>
              <a:pPr/>
              <a:t>‹#›</a:t>
            </a:fld>
            <a:endParaRPr lang="en-US" dirty="0"/>
          </a:p>
        </p:txBody>
      </p:sp>
    </p:spTree>
    <p:extLst>
      <p:ext uri="{BB962C8B-B14F-4D97-AF65-F5344CB8AC3E}">
        <p14:creationId xmlns="" xmlns:p14="http://schemas.microsoft.com/office/powerpoint/2010/main" val="2158897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18FD65-C554-40E3-96F7-8362A589C3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32377B53-A803-4386-BA5D-0AD15CC3E9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967083AD-52B9-47EE-92C2-FCE165F9D0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AA40A9BF-F408-49BD-80AB-2320C63F24C3}"/>
              </a:ext>
            </a:extLst>
          </p:cNvPr>
          <p:cNvSpPr>
            <a:spLocks noGrp="1"/>
          </p:cNvSpPr>
          <p:nvPr>
            <p:ph type="dt" sz="half" idx="10"/>
          </p:nvPr>
        </p:nvSpPr>
        <p:spPr/>
        <p:txBody>
          <a:bodyPr/>
          <a:lstStyle/>
          <a:p>
            <a:fld id="{B548E055-67B4-4E83-98D7-5671BD793466}" type="datetimeFigureOut">
              <a:rPr lang="en-US" smtClean="0"/>
              <a:pPr/>
              <a:t>4/28/2020</a:t>
            </a:fld>
            <a:endParaRPr lang="en-US" dirty="0"/>
          </a:p>
        </p:txBody>
      </p:sp>
      <p:sp>
        <p:nvSpPr>
          <p:cNvPr id="6" name="Footer Placeholder 5">
            <a:extLst>
              <a:ext uri="{FF2B5EF4-FFF2-40B4-BE49-F238E27FC236}">
                <a16:creationId xmlns="" xmlns:a16="http://schemas.microsoft.com/office/drawing/2014/main" id="{250095CD-5707-423E-9422-2C687B5ECF5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24A9FF2C-A74E-40EB-B971-F695D99F1D6A}"/>
              </a:ext>
            </a:extLst>
          </p:cNvPr>
          <p:cNvSpPr>
            <a:spLocks noGrp="1"/>
          </p:cNvSpPr>
          <p:nvPr>
            <p:ph type="sldNum" sz="quarter" idx="12"/>
          </p:nvPr>
        </p:nvSpPr>
        <p:spPr/>
        <p:txBody>
          <a:bodyPr/>
          <a:lstStyle/>
          <a:p>
            <a:fld id="{82257AA6-CF42-41A5-81B6-43AD4E25E7CC}" type="slidenum">
              <a:rPr lang="en-US" smtClean="0"/>
              <a:pPr/>
              <a:t>‹#›</a:t>
            </a:fld>
            <a:endParaRPr lang="en-US" dirty="0"/>
          </a:p>
        </p:txBody>
      </p:sp>
    </p:spTree>
    <p:extLst>
      <p:ext uri="{BB962C8B-B14F-4D97-AF65-F5344CB8AC3E}">
        <p14:creationId xmlns="" xmlns:p14="http://schemas.microsoft.com/office/powerpoint/2010/main" val="3724015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E09887-5E6C-472A-84D6-8AFC28355B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60006C51-E5F4-4A3B-9732-1E87D483DB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 xmlns:a16="http://schemas.microsoft.com/office/drawing/2014/main" id="{933AA2A7-F500-458A-B93C-DD6B2D5493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E1066C20-CB17-4B5C-87B0-E38C63B6616C}"/>
              </a:ext>
            </a:extLst>
          </p:cNvPr>
          <p:cNvSpPr>
            <a:spLocks noGrp="1"/>
          </p:cNvSpPr>
          <p:nvPr>
            <p:ph type="dt" sz="half" idx="10"/>
          </p:nvPr>
        </p:nvSpPr>
        <p:spPr/>
        <p:txBody>
          <a:bodyPr/>
          <a:lstStyle/>
          <a:p>
            <a:fld id="{B548E055-67B4-4E83-98D7-5671BD793466}" type="datetimeFigureOut">
              <a:rPr lang="en-US" smtClean="0"/>
              <a:pPr/>
              <a:t>4/28/2020</a:t>
            </a:fld>
            <a:endParaRPr lang="en-US" dirty="0"/>
          </a:p>
        </p:txBody>
      </p:sp>
      <p:sp>
        <p:nvSpPr>
          <p:cNvPr id="6" name="Footer Placeholder 5">
            <a:extLst>
              <a:ext uri="{FF2B5EF4-FFF2-40B4-BE49-F238E27FC236}">
                <a16:creationId xmlns="" xmlns:a16="http://schemas.microsoft.com/office/drawing/2014/main" id="{AE2D25CC-9127-41FF-93DB-1CF2D8A100C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6A2A8141-5681-445D-BBA7-552062CBCFD1}"/>
              </a:ext>
            </a:extLst>
          </p:cNvPr>
          <p:cNvSpPr>
            <a:spLocks noGrp="1"/>
          </p:cNvSpPr>
          <p:nvPr>
            <p:ph type="sldNum" sz="quarter" idx="12"/>
          </p:nvPr>
        </p:nvSpPr>
        <p:spPr/>
        <p:txBody>
          <a:bodyPr/>
          <a:lstStyle/>
          <a:p>
            <a:fld id="{82257AA6-CF42-41A5-81B6-43AD4E25E7CC}" type="slidenum">
              <a:rPr lang="en-US" smtClean="0"/>
              <a:pPr/>
              <a:t>‹#›</a:t>
            </a:fld>
            <a:endParaRPr lang="en-US" dirty="0"/>
          </a:p>
        </p:txBody>
      </p:sp>
    </p:spTree>
    <p:extLst>
      <p:ext uri="{BB962C8B-B14F-4D97-AF65-F5344CB8AC3E}">
        <p14:creationId xmlns="" xmlns:p14="http://schemas.microsoft.com/office/powerpoint/2010/main" val="21138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648312D-FBA4-4F3D-9053-819773E697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1BE20C39-79DB-4D9A-9938-878B771FF7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8B24F5DD-53A3-4D18-AB1A-A95DB938702F}"/>
              </a:ext>
            </a:extLst>
          </p:cNvPr>
          <p:cNvSpPr>
            <a:spLocks noGrp="1"/>
          </p:cNvSpPr>
          <p:nvPr>
            <p:ph type="dt" sz="half" idx="10"/>
          </p:nvPr>
        </p:nvSpPr>
        <p:spPr/>
        <p:txBody>
          <a:bodyPr/>
          <a:lstStyle/>
          <a:p>
            <a:fld id="{B548E055-67B4-4E83-98D7-5671BD793466}" type="datetimeFigureOut">
              <a:rPr lang="en-US" smtClean="0"/>
              <a:pPr/>
              <a:t>4/28/2020</a:t>
            </a:fld>
            <a:endParaRPr lang="en-US" dirty="0"/>
          </a:p>
        </p:txBody>
      </p:sp>
      <p:sp>
        <p:nvSpPr>
          <p:cNvPr id="5" name="Footer Placeholder 4">
            <a:extLst>
              <a:ext uri="{FF2B5EF4-FFF2-40B4-BE49-F238E27FC236}">
                <a16:creationId xmlns="" xmlns:a16="http://schemas.microsoft.com/office/drawing/2014/main" id="{EC09DC74-2750-47B9-83C9-AC192A4B8A7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8BC2DFD2-7E11-4BD0-90DC-0232F98FF974}"/>
              </a:ext>
            </a:extLst>
          </p:cNvPr>
          <p:cNvSpPr>
            <a:spLocks noGrp="1"/>
          </p:cNvSpPr>
          <p:nvPr>
            <p:ph type="sldNum" sz="quarter" idx="12"/>
          </p:nvPr>
        </p:nvSpPr>
        <p:spPr/>
        <p:txBody>
          <a:bodyPr/>
          <a:lstStyle/>
          <a:p>
            <a:fld id="{82257AA6-CF42-41A5-81B6-43AD4E25E7CC}" type="slidenum">
              <a:rPr lang="en-US" smtClean="0"/>
              <a:pPr/>
              <a:t>‹#›</a:t>
            </a:fld>
            <a:endParaRPr lang="en-US" dirty="0"/>
          </a:p>
        </p:txBody>
      </p:sp>
    </p:spTree>
    <p:extLst>
      <p:ext uri="{BB962C8B-B14F-4D97-AF65-F5344CB8AC3E}">
        <p14:creationId xmlns="" xmlns:p14="http://schemas.microsoft.com/office/powerpoint/2010/main" val="238868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50C5D5F7-5358-41FB-991A-7A93A8308C9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A223D6F8-B867-4E31-994B-F932C218B4A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E83B5733-0EB9-4B85-B94F-00C457DEA742}"/>
              </a:ext>
            </a:extLst>
          </p:cNvPr>
          <p:cNvSpPr>
            <a:spLocks noGrp="1"/>
          </p:cNvSpPr>
          <p:nvPr>
            <p:ph type="dt" sz="half" idx="10"/>
          </p:nvPr>
        </p:nvSpPr>
        <p:spPr/>
        <p:txBody>
          <a:bodyPr/>
          <a:lstStyle/>
          <a:p>
            <a:fld id="{B548E055-67B4-4E83-98D7-5671BD793466}" type="datetimeFigureOut">
              <a:rPr lang="en-US" smtClean="0"/>
              <a:pPr/>
              <a:t>4/28/2020</a:t>
            </a:fld>
            <a:endParaRPr lang="en-US" dirty="0"/>
          </a:p>
        </p:txBody>
      </p:sp>
      <p:sp>
        <p:nvSpPr>
          <p:cNvPr id="5" name="Footer Placeholder 4">
            <a:extLst>
              <a:ext uri="{FF2B5EF4-FFF2-40B4-BE49-F238E27FC236}">
                <a16:creationId xmlns="" xmlns:a16="http://schemas.microsoft.com/office/drawing/2014/main" id="{2A614342-7197-4F5B-8A86-CC666BA1B83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D7E506AC-518D-462E-BF43-9D1CF291EC71}"/>
              </a:ext>
            </a:extLst>
          </p:cNvPr>
          <p:cNvSpPr>
            <a:spLocks noGrp="1"/>
          </p:cNvSpPr>
          <p:nvPr>
            <p:ph type="sldNum" sz="quarter" idx="12"/>
          </p:nvPr>
        </p:nvSpPr>
        <p:spPr/>
        <p:txBody>
          <a:bodyPr/>
          <a:lstStyle/>
          <a:p>
            <a:fld id="{82257AA6-CF42-41A5-81B6-43AD4E25E7CC}" type="slidenum">
              <a:rPr lang="en-US" smtClean="0"/>
              <a:pPr/>
              <a:t>‹#›</a:t>
            </a:fld>
            <a:endParaRPr lang="en-US" dirty="0"/>
          </a:p>
        </p:txBody>
      </p:sp>
    </p:spTree>
    <p:extLst>
      <p:ext uri="{BB962C8B-B14F-4D97-AF65-F5344CB8AC3E}">
        <p14:creationId xmlns="" xmlns:p14="http://schemas.microsoft.com/office/powerpoint/2010/main" val="133798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75B40836-8616-43BB-8CA4-CB01512376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5079EE15-E34E-4D1F-9CB2-CC327FBC4E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38D458F1-2454-45C3-ADE4-8D355F05C0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48E055-67B4-4E83-98D7-5671BD793466}" type="datetimeFigureOut">
              <a:rPr lang="en-US" smtClean="0"/>
              <a:pPr/>
              <a:t>4/28/2020</a:t>
            </a:fld>
            <a:endParaRPr lang="en-US" dirty="0"/>
          </a:p>
        </p:txBody>
      </p:sp>
      <p:sp>
        <p:nvSpPr>
          <p:cNvPr id="5" name="Footer Placeholder 4">
            <a:extLst>
              <a:ext uri="{FF2B5EF4-FFF2-40B4-BE49-F238E27FC236}">
                <a16:creationId xmlns="" xmlns:a16="http://schemas.microsoft.com/office/drawing/2014/main" id="{5C2C8BD0-317E-4F1E-8B42-6485FCA676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 xmlns:a16="http://schemas.microsoft.com/office/drawing/2014/main" id="{7684F7D1-556C-4199-801E-A9E9F31B23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257AA6-CF42-41A5-81B6-43AD4E25E7CC}" type="slidenum">
              <a:rPr lang="en-US" smtClean="0"/>
              <a:pPr/>
              <a:t>‹#›</a:t>
            </a:fld>
            <a:endParaRPr lang="en-US" dirty="0"/>
          </a:p>
        </p:txBody>
      </p:sp>
    </p:spTree>
    <p:extLst>
      <p:ext uri="{BB962C8B-B14F-4D97-AF65-F5344CB8AC3E}">
        <p14:creationId xmlns="" xmlns:p14="http://schemas.microsoft.com/office/powerpoint/2010/main" val="3161541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C3E4CA6E-CCC5-45C6-90A5-9FF893815E0C}"/>
              </a:ext>
            </a:extLst>
          </p:cNvPr>
          <p:cNvSpPr>
            <a:spLocks noGrp="1"/>
          </p:cNvSpPr>
          <p:nvPr>
            <p:ph type="title"/>
          </p:nvPr>
        </p:nvSpPr>
        <p:spPr>
          <a:xfrm>
            <a:off x="839788" y="457200"/>
            <a:ext cx="10512424" cy="996462"/>
          </a:xfrm>
        </p:spPr>
        <p:txBody>
          <a:bodyPr>
            <a:normAutofit/>
          </a:bodyPr>
          <a:lstStyle/>
          <a:p>
            <a:pPr algn="ctr"/>
            <a:r>
              <a:rPr lang="en-US" sz="4000" i="1" dirty="0">
                <a:latin typeface="Times New Roman" panose="02020603050405020304" pitchFamily="18" charset="0"/>
                <a:cs typeface="Times New Roman" panose="02020603050405020304" pitchFamily="18" charset="0"/>
              </a:rPr>
              <a:t>Linguistics</a:t>
            </a:r>
          </a:p>
        </p:txBody>
      </p:sp>
      <p:pic>
        <p:nvPicPr>
          <p:cNvPr id="8" name="Picture Placeholder 7">
            <a:extLst>
              <a:ext uri="{FF2B5EF4-FFF2-40B4-BE49-F238E27FC236}">
                <a16:creationId xmlns="" xmlns:a16="http://schemas.microsoft.com/office/drawing/2014/main" id="{4B906B45-ECC1-4B49-82E6-1303F139C2B6}"/>
              </a:ext>
            </a:extLst>
          </p:cNvPr>
          <p:cNvPicPr>
            <a:picLocks noGrp="1" noChangeAspect="1"/>
          </p:cNvPicPr>
          <p:nvPr>
            <p:ph type="pic" idx="1"/>
          </p:nvPr>
        </p:nvPicPr>
        <p:blipFill>
          <a:blip r:embed="rId2">
            <a:extLst>
              <a:ext uri="{28A0092B-C50C-407E-A947-70E740481C1C}">
                <a14:useLocalDpi xmlns="" xmlns:a14="http://schemas.microsoft.com/office/drawing/2010/main" val="0"/>
              </a:ext>
            </a:extLst>
          </a:blip>
          <a:srcRect l="4432" r="4432"/>
          <a:stretch>
            <a:fillRect/>
          </a:stretch>
        </p:blipFill>
        <p:spPr>
          <a:xfrm>
            <a:off x="5510213" y="2049463"/>
            <a:ext cx="5845175" cy="3811587"/>
          </a:xfrm>
        </p:spPr>
      </p:pic>
      <p:sp>
        <p:nvSpPr>
          <p:cNvPr id="6" name="Text Placeholder 5">
            <a:extLst>
              <a:ext uri="{FF2B5EF4-FFF2-40B4-BE49-F238E27FC236}">
                <a16:creationId xmlns="" xmlns:a16="http://schemas.microsoft.com/office/drawing/2014/main" id="{EA6EAF1E-4D70-47C9-A08D-AB908D4BC197}"/>
              </a:ext>
            </a:extLst>
          </p:cNvPr>
          <p:cNvSpPr>
            <a:spLocks noGrp="1"/>
          </p:cNvSpPr>
          <p:nvPr>
            <p:ph type="body" sz="half" idx="2"/>
          </p:nvPr>
        </p:nvSpPr>
        <p:spPr>
          <a:xfrm>
            <a:off x="839789" y="2057400"/>
            <a:ext cx="4670058" cy="3811588"/>
          </a:xfrm>
        </p:spPr>
        <p:txBody>
          <a:bodyPr>
            <a:normAutofit/>
          </a:bodyPr>
          <a:lstStyle/>
          <a:p>
            <a:r>
              <a:rPr lang="en-US" sz="4000" i="1" dirty="0">
                <a:latin typeface="Times New Roman" panose="02020603050405020304" pitchFamily="18" charset="0"/>
                <a:cs typeface="Times New Roman" panose="02020603050405020304" pitchFamily="18" charset="0"/>
              </a:rPr>
              <a:t>The History of Arabic Language</a:t>
            </a:r>
            <a:endParaRPr lang="en-US" sz="4000" dirty="0"/>
          </a:p>
        </p:txBody>
      </p:sp>
    </p:spTree>
    <p:extLst>
      <p:ext uri="{BB962C8B-B14F-4D97-AF65-F5344CB8AC3E}">
        <p14:creationId xmlns="" xmlns:p14="http://schemas.microsoft.com/office/powerpoint/2010/main" val="1360548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1A46F767-FAB5-4522-BAE8-2D66F872689F}"/>
              </a:ext>
            </a:extLst>
          </p:cNvPr>
          <p:cNvSpPr>
            <a:spLocks noGrp="1"/>
          </p:cNvSpPr>
          <p:nvPr>
            <p:ph type="title"/>
          </p:nvPr>
        </p:nvSpPr>
        <p:spPr>
          <a:xfrm>
            <a:off x="839788" y="457200"/>
            <a:ext cx="10512424" cy="949569"/>
          </a:xfrm>
        </p:spPr>
        <p:txBody>
          <a:bodyPr>
            <a:normAutofit/>
          </a:bodyPr>
          <a:lstStyle/>
          <a:p>
            <a:pPr algn="ctr"/>
            <a:r>
              <a:rPr lang="en-US" sz="4000" dirty="0">
                <a:latin typeface="Times New Roman" panose="02020603050405020304" pitchFamily="18" charset="0"/>
                <a:cs typeface="Times New Roman" panose="02020603050405020304" pitchFamily="18" charset="0"/>
              </a:rPr>
              <a:t>Why the history of Arabic Language?</a:t>
            </a:r>
          </a:p>
        </p:txBody>
      </p:sp>
      <p:pic>
        <p:nvPicPr>
          <p:cNvPr id="9" name="Picture Placeholder 8">
            <a:extLst>
              <a:ext uri="{FF2B5EF4-FFF2-40B4-BE49-F238E27FC236}">
                <a16:creationId xmlns="" xmlns:a16="http://schemas.microsoft.com/office/drawing/2014/main" id="{606216EE-F2EA-4A67-9CF1-867E0D2114BD}"/>
              </a:ext>
            </a:extLst>
          </p:cNvPr>
          <p:cNvPicPr>
            <a:picLocks noGrp="1" noChangeAspect="1"/>
          </p:cNvPicPr>
          <p:nvPr>
            <p:ph type="pic" idx="1"/>
          </p:nvPr>
        </p:nvPicPr>
        <p:blipFill>
          <a:blip r:embed="rId3">
            <a:extLst>
              <a:ext uri="{28A0092B-C50C-407E-A947-70E740481C1C}">
                <a14:useLocalDpi xmlns="" xmlns:a14="http://schemas.microsoft.com/office/drawing/2010/main" val="0"/>
              </a:ext>
            </a:extLst>
          </a:blip>
          <a:srcRect l="20993" r="20993"/>
          <a:stretch>
            <a:fillRect/>
          </a:stretch>
        </p:blipFill>
        <p:spPr>
          <a:xfrm>
            <a:off x="7419975" y="1406769"/>
            <a:ext cx="4490671" cy="4454281"/>
          </a:xfrm>
        </p:spPr>
      </p:pic>
      <p:sp>
        <p:nvSpPr>
          <p:cNvPr id="6" name="Content Placeholder 5">
            <a:extLst>
              <a:ext uri="{FF2B5EF4-FFF2-40B4-BE49-F238E27FC236}">
                <a16:creationId xmlns="" xmlns:a16="http://schemas.microsoft.com/office/drawing/2014/main" id="{93519A83-E65C-4CA0-9452-4543D094382E}"/>
              </a:ext>
            </a:extLst>
          </p:cNvPr>
          <p:cNvSpPr>
            <a:spLocks noGrp="1"/>
          </p:cNvSpPr>
          <p:nvPr>
            <p:ph type="body" sz="half" idx="2"/>
          </p:nvPr>
        </p:nvSpPr>
        <p:spPr>
          <a:xfrm>
            <a:off x="839788" y="1406769"/>
            <a:ext cx="6580188" cy="4462219"/>
          </a:xfrm>
        </p:spPr>
        <p:txBody>
          <a:bodyPr>
            <a:noAutofit/>
          </a:bodyPr>
          <a:lstStyle/>
          <a:p>
            <a:pPr marL="285750" lvl="0" indent="-285750" algn="just">
              <a:lnSpc>
                <a:spcPct val="10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One of the most spoken languages in the world</a:t>
            </a:r>
          </a:p>
          <a:p>
            <a:pPr marL="285750" lvl="0" indent="-285750" algn="just">
              <a:lnSpc>
                <a:spcPct val="10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Since its introduction, it has greatly developed as a language</a:t>
            </a:r>
          </a:p>
          <a:p>
            <a:pPr marL="285750" lvl="0" indent="-285750" algn="just">
              <a:lnSpc>
                <a:spcPct val="10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various aspects that have influenced its development</a:t>
            </a:r>
          </a:p>
          <a:p>
            <a:pPr marL="285750" lvl="0" indent="-285750" algn="just">
              <a:lnSpc>
                <a:spcPct val="10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interaction of the Arabic language with other languages.</a:t>
            </a:r>
          </a:p>
          <a:p>
            <a:pPr marL="285750" indent="-285750" algn="just">
              <a:lnSpc>
                <a:spcPct val="100000"/>
              </a:lnSpc>
              <a:buFont typeface="Arial" panose="020B0604020202020204" pitchFamily="34" charset="0"/>
              <a:buChar char="•"/>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360155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5607671-32CB-4508-BFEC-3A7BF2F8446F}"/>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History of Arabic Language</a:t>
            </a:r>
          </a:p>
        </p:txBody>
      </p:sp>
      <p:sp>
        <p:nvSpPr>
          <p:cNvPr id="3" name="Content Placeholder 2">
            <a:extLst>
              <a:ext uri="{FF2B5EF4-FFF2-40B4-BE49-F238E27FC236}">
                <a16:creationId xmlns="" xmlns:a16="http://schemas.microsoft.com/office/drawing/2014/main" id="{AFA126BC-ECC7-4F4F-97A5-D3F7E2A5C18A}"/>
              </a:ext>
            </a:extLst>
          </p:cNvPr>
          <p:cNvSpPr>
            <a:spLocks noGrp="1"/>
          </p:cNvSpPr>
          <p:nvPr>
            <p:ph idx="1"/>
          </p:nvPr>
        </p:nvSpPr>
        <p:spPr/>
        <p:txBody>
          <a:bodyPr/>
          <a:lstStyle/>
          <a:p>
            <a:pPr lvl="0" algn="just">
              <a:lnSpc>
                <a:spcPct val="100000"/>
              </a:lnSpc>
            </a:pPr>
            <a:r>
              <a:rPr lang="en-US" dirty="0">
                <a:latin typeface="Times New Roman" panose="02020603050405020304" pitchFamily="18" charset="0"/>
                <a:cs typeface="Times New Roman" panose="02020603050405020304" pitchFamily="18" charset="0"/>
              </a:rPr>
              <a:t>The Arabic language originated from Afro-Asiatic languages</a:t>
            </a:r>
          </a:p>
          <a:p>
            <a:pPr lvl="0" algn="just">
              <a:lnSpc>
                <a:spcPct val="100000"/>
              </a:lnSpc>
            </a:pPr>
            <a:r>
              <a:rPr lang="en-US" dirty="0">
                <a:latin typeface="Times New Roman" panose="02020603050405020304" pitchFamily="18" charset="0"/>
                <a:cs typeface="Times New Roman" panose="02020603050405020304" pitchFamily="18" charset="0"/>
              </a:rPr>
              <a:t>The spread of the language was facilitated by the death of Prophet Muhammad</a:t>
            </a:r>
          </a:p>
          <a:p>
            <a:pPr lvl="0" algn="just">
              <a:lnSpc>
                <a:spcPct val="100000"/>
              </a:lnSpc>
            </a:pPr>
            <a:r>
              <a:rPr lang="en-US" dirty="0">
                <a:latin typeface="Times New Roman" panose="02020603050405020304" pitchFamily="18" charset="0"/>
                <a:cs typeface="Times New Roman" panose="02020603050405020304" pitchFamily="18" charset="0"/>
              </a:rPr>
              <a:t>It was mostly associated with the Islamic religion</a:t>
            </a:r>
          </a:p>
          <a:p>
            <a:pPr lvl="0" algn="just">
              <a:lnSpc>
                <a:spcPct val="100000"/>
              </a:lnSpc>
            </a:pPr>
            <a:r>
              <a:rPr lang="en-US" dirty="0">
                <a:latin typeface="Times New Roman" panose="02020603050405020304" pitchFamily="18" charset="0"/>
                <a:cs typeface="Times New Roman" panose="02020603050405020304" pitchFamily="18" charset="0"/>
              </a:rPr>
              <a:t>The interaction between Arabic speakers and other communities resulted to a variety of dialects all under the Arabic language.</a:t>
            </a:r>
          </a:p>
          <a:p>
            <a:endParaRPr lang="en-US" dirty="0"/>
          </a:p>
        </p:txBody>
      </p:sp>
    </p:spTree>
    <p:extLst>
      <p:ext uri="{BB962C8B-B14F-4D97-AF65-F5344CB8AC3E}">
        <p14:creationId xmlns="" xmlns:p14="http://schemas.microsoft.com/office/powerpoint/2010/main" val="1695980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02513E-A52E-4C8C-97EA-C1E7C95CEEA9}"/>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Development of the Arabic Language</a:t>
            </a:r>
          </a:p>
        </p:txBody>
      </p:sp>
      <p:sp>
        <p:nvSpPr>
          <p:cNvPr id="3" name="Content Placeholder 2">
            <a:extLst>
              <a:ext uri="{FF2B5EF4-FFF2-40B4-BE49-F238E27FC236}">
                <a16:creationId xmlns="" xmlns:a16="http://schemas.microsoft.com/office/drawing/2014/main" id="{233B6EA7-E23B-4967-8CB8-B80BC72740F2}"/>
              </a:ext>
            </a:extLst>
          </p:cNvPr>
          <p:cNvSpPr>
            <a:spLocks noGrp="1"/>
          </p:cNvSpPr>
          <p:nvPr>
            <p:ph idx="1"/>
          </p:nvPr>
        </p:nvSpPr>
        <p:spPr/>
        <p:txBody>
          <a:bodyPr/>
          <a:lstStyle/>
          <a:p>
            <a:pPr marL="0" indent="0" algn="just">
              <a:lnSpc>
                <a:spcPct val="100000"/>
              </a:lnSpc>
              <a:buNone/>
            </a:pPr>
            <a:r>
              <a:rPr lang="en-US" dirty="0">
                <a:latin typeface="Times New Roman" panose="02020603050405020304" pitchFamily="18" charset="0"/>
                <a:cs typeface="Times New Roman" panose="02020603050405020304" pitchFamily="18" charset="0"/>
              </a:rPr>
              <a:t>Arabic language pre-Islam and post-Islam religion</a:t>
            </a:r>
          </a:p>
          <a:p>
            <a:pPr lvl="0" algn="just">
              <a:lnSpc>
                <a:spcPct val="100000"/>
              </a:lnSpc>
            </a:pPr>
            <a:r>
              <a:rPr lang="en-US" dirty="0">
                <a:latin typeface="Times New Roman" panose="02020603050405020304" pitchFamily="18" charset="0"/>
                <a:cs typeface="Times New Roman" panose="02020603050405020304" pitchFamily="18" charset="0"/>
              </a:rPr>
              <a:t>The Arabic language existed before the Islamic religion in the 4</a:t>
            </a:r>
            <a:r>
              <a:rPr lang="en-US" baseline="30000" dirty="0">
                <a:latin typeface="Times New Roman" panose="02020603050405020304" pitchFamily="18" charset="0"/>
                <a:cs typeface="Times New Roman" panose="02020603050405020304" pitchFamily="18" charset="0"/>
              </a:rPr>
              <a:t>th</a:t>
            </a:r>
            <a:r>
              <a:rPr lang="en-US" dirty="0">
                <a:latin typeface="Times New Roman" panose="02020603050405020304" pitchFamily="18" charset="0"/>
                <a:cs typeface="Times New Roman" panose="02020603050405020304" pitchFamily="18" charset="0"/>
              </a:rPr>
              <a:t> century</a:t>
            </a:r>
          </a:p>
          <a:p>
            <a:pPr lvl="0" algn="just">
              <a:lnSpc>
                <a:spcPct val="100000"/>
              </a:lnSpc>
            </a:pPr>
            <a:r>
              <a:rPr lang="en-US" dirty="0">
                <a:latin typeface="Times New Roman" panose="02020603050405020304" pitchFamily="18" charset="0"/>
                <a:cs typeface="Times New Roman" panose="02020603050405020304" pitchFamily="18" charset="0"/>
              </a:rPr>
              <a:t>It become globally known after the death of Prophet Muhammad</a:t>
            </a:r>
          </a:p>
          <a:p>
            <a:pPr lvl="0" algn="just">
              <a:lnSpc>
                <a:spcPct val="100000"/>
              </a:lnSpc>
            </a:pPr>
            <a:r>
              <a:rPr lang="en-US" dirty="0">
                <a:latin typeface="Times New Roman" panose="02020603050405020304" pitchFamily="18" charset="0"/>
                <a:cs typeface="Times New Roman" panose="02020603050405020304" pitchFamily="18" charset="0"/>
              </a:rPr>
              <a:t>The believers of Prophet Muhammad, Muslims, started migrating spreading both the language and the Islamic religion.</a:t>
            </a:r>
          </a:p>
          <a:p>
            <a:pPr lvl="0" algn="just">
              <a:lnSpc>
                <a:spcPct val="100000"/>
              </a:lnSpc>
            </a:pPr>
            <a:r>
              <a:rPr lang="en-US" dirty="0">
                <a:latin typeface="Times New Roman" panose="02020603050405020304" pitchFamily="18" charset="0"/>
                <a:cs typeface="Times New Roman" panose="02020603050405020304" pitchFamily="18" charset="0"/>
              </a:rPr>
              <a:t>It led to the writing of the Quran, the Muslim holy book.</a:t>
            </a:r>
          </a:p>
          <a:p>
            <a:pPr algn="just">
              <a:lnSpc>
                <a:spcPct val="10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931119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A775F8-F8EC-4B85-A91D-DE9BF490ACD4}"/>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The dialects of the Arabic language</a:t>
            </a:r>
          </a:p>
        </p:txBody>
      </p:sp>
      <p:sp>
        <p:nvSpPr>
          <p:cNvPr id="3" name="Content Placeholder 2">
            <a:extLst>
              <a:ext uri="{FF2B5EF4-FFF2-40B4-BE49-F238E27FC236}">
                <a16:creationId xmlns="" xmlns:a16="http://schemas.microsoft.com/office/drawing/2014/main" id="{5582AAE5-7D10-4B4A-BF46-A445141AC6F2}"/>
              </a:ext>
            </a:extLst>
          </p:cNvPr>
          <p:cNvSpPr>
            <a:spLocks noGrp="1"/>
          </p:cNvSpPr>
          <p:nvPr>
            <p:ph idx="1"/>
          </p:nvPr>
        </p:nvSpPr>
        <p:spPr/>
        <p:txBody>
          <a:bodyPr/>
          <a:lstStyle/>
          <a:p>
            <a:pPr lvl="0" algn="just"/>
            <a:r>
              <a:rPr lang="en-US" dirty="0">
                <a:latin typeface="Times New Roman" panose="02020603050405020304" pitchFamily="18" charset="0"/>
                <a:cs typeface="Times New Roman" panose="02020603050405020304" pitchFamily="18" charset="0"/>
              </a:rPr>
              <a:t>Resulted from the continued interactions between Arabic speakers and other communities.</a:t>
            </a:r>
          </a:p>
          <a:p>
            <a:pPr lvl="0" algn="just"/>
            <a:r>
              <a:rPr lang="en-US" dirty="0">
                <a:latin typeface="Times New Roman" panose="02020603050405020304" pitchFamily="18" charset="0"/>
                <a:cs typeface="Times New Roman" panose="02020603050405020304" pitchFamily="18" charset="0"/>
              </a:rPr>
              <a:t>Factors such as religion and culture led to the development of different dialects</a:t>
            </a:r>
          </a:p>
          <a:p>
            <a:pPr lvl="0" algn="just"/>
            <a:r>
              <a:rPr lang="en-US" dirty="0">
                <a:latin typeface="Times New Roman" panose="02020603050405020304" pitchFamily="18" charset="0"/>
                <a:cs typeface="Times New Roman" panose="02020603050405020304" pitchFamily="18" charset="0"/>
              </a:rPr>
              <a:t>The teaching of the Arabic language in the West also contributed to the different dialects</a:t>
            </a:r>
          </a:p>
          <a:p>
            <a:pPr lvl="0" algn="just"/>
            <a:r>
              <a:rPr lang="en-US" dirty="0">
                <a:latin typeface="Times New Roman" panose="02020603050405020304" pitchFamily="18" charset="0"/>
                <a:cs typeface="Times New Roman" panose="02020603050405020304" pitchFamily="18" charset="0"/>
              </a:rPr>
              <a:t>The Arabic language still maintained its originality among the Semitic languages</a:t>
            </a:r>
          </a:p>
          <a:p>
            <a:endParaRPr lang="en-US" dirty="0"/>
          </a:p>
        </p:txBody>
      </p:sp>
    </p:spTree>
    <p:extLst>
      <p:ext uri="{BB962C8B-B14F-4D97-AF65-F5344CB8AC3E}">
        <p14:creationId xmlns="" xmlns:p14="http://schemas.microsoft.com/office/powerpoint/2010/main" val="3285225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BF6236-10B2-48A1-ACEB-5FD4217B3291}"/>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The standardization of the Arabic language</a:t>
            </a:r>
          </a:p>
        </p:txBody>
      </p:sp>
      <p:sp>
        <p:nvSpPr>
          <p:cNvPr id="3" name="Content Placeholder 2">
            <a:extLst>
              <a:ext uri="{FF2B5EF4-FFF2-40B4-BE49-F238E27FC236}">
                <a16:creationId xmlns="" xmlns:a16="http://schemas.microsoft.com/office/drawing/2014/main" id="{D31876CD-8D95-4E07-A8E2-CAEB2C16A9A0}"/>
              </a:ext>
            </a:extLst>
          </p:cNvPr>
          <p:cNvSpPr>
            <a:spLocks noGrp="1"/>
          </p:cNvSpPr>
          <p:nvPr>
            <p:ph idx="1"/>
          </p:nvPr>
        </p:nvSpPr>
        <p:spPr/>
        <p:txBody>
          <a:bodyPr/>
          <a:lstStyle/>
          <a:p>
            <a:pPr lvl="0" algn="just"/>
            <a:r>
              <a:rPr lang="en-US" dirty="0">
                <a:latin typeface="Times New Roman" panose="02020603050405020304" pitchFamily="18" charset="0"/>
                <a:cs typeface="Times New Roman" panose="02020603050405020304" pitchFamily="18" charset="0"/>
              </a:rPr>
              <a:t>Resulted from the need to maintain the originality of the Arabic language </a:t>
            </a:r>
          </a:p>
          <a:p>
            <a:pPr lvl="0" algn="just"/>
            <a:r>
              <a:rPr lang="en-US" dirty="0">
                <a:latin typeface="Times New Roman" panose="02020603050405020304" pitchFamily="18" charset="0"/>
                <a:cs typeface="Times New Roman" panose="02020603050405020304" pitchFamily="18" charset="0"/>
              </a:rPr>
              <a:t>The language used for the standardization was vetted based on various conditions for example the language used was from a prestigious community, Mecca. </a:t>
            </a:r>
          </a:p>
          <a:p>
            <a:pPr lvl="0" algn="just"/>
            <a:r>
              <a:rPr lang="en-US" dirty="0">
                <a:latin typeface="Times New Roman" panose="02020603050405020304" pitchFamily="18" charset="0"/>
                <a:cs typeface="Times New Roman" panose="02020603050405020304" pitchFamily="18" charset="0"/>
              </a:rPr>
              <a:t>The scholars who carried out the standardization felt the need to preserve the beauty of the language.</a:t>
            </a:r>
          </a:p>
          <a:p>
            <a:pPr algn="just"/>
            <a:r>
              <a:rPr lang="en-US" dirty="0">
                <a:latin typeface="Times New Roman" panose="02020603050405020304" pitchFamily="18" charset="0"/>
                <a:cs typeface="Times New Roman" panose="02020603050405020304" pitchFamily="18" charset="0"/>
              </a:rPr>
              <a:t>The Quran was used as the reference of the original Arabic language</a:t>
            </a:r>
          </a:p>
        </p:txBody>
      </p:sp>
    </p:spTree>
    <p:extLst>
      <p:ext uri="{BB962C8B-B14F-4D97-AF65-F5344CB8AC3E}">
        <p14:creationId xmlns="" xmlns:p14="http://schemas.microsoft.com/office/powerpoint/2010/main" val="2132789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8396A4-76B4-4571-A2B2-2342C43F0CB1}"/>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Diglossia aspect of the Arabic Language</a:t>
            </a:r>
          </a:p>
        </p:txBody>
      </p:sp>
      <p:sp>
        <p:nvSpPr>
          <p:cNvPr id="3" name="Content Placeholder 2">
            <a:extLst>
              <a:ext uri="{FF2B5EF4-FFF2-40B4-BE49-F238E27FC236}">
                <a16:creationId xmlns="" xmlns:a16="http://schemas.microsoft.com/office/drawing/2014/main" id="{76A65B83-6CC1-4827-A0AD-50795DFAF516}"/>
              </a:ext>
            </a:extLst>
          </p:cNvPr>
          <p:cNvSpPr>
            <a:spLocks noGrp="1"/>
          </p:cNvSpPr>
          <p:nvPr>
            <p:ph idx="1"/>
          </p:nvPr>
        </p:nvSpPr>
        <p:spPr/>
        <p:txBody>
          <a:bodyPr/>
          <a:lstStyle/>
          <a:p>
            <a:pPr lvl="0" algn="just"/>
            <a:r>
              <a:rPr lang="en-US" dirty="0">
                <a:latin typeface="Times New Roman" panose="02020603050405020304" pitchFamily="18" charset="0"/>
                <a:cs typeface="Times New Roman" panose="02020603050405020304" pitchFamily="18" charset="0"/>
              </a:rPr>
              <a:t>Defined as the existence of two dialects of the same language used for different scenarios by the speakers</a:t>
            </a:r>
          </a:p>
          <a:p>
            <a:pPr lvl="0" algn="just"/>
            <a:r>
              <a:rPr lang="en-US" dirty="0">
                <a:latin typeface="Times New Roman" panose="02020603050405020304" pitchFamily="18" charset="0"/>
                <a:cs typeface="Times New Roman" panose="02020603050405020304" pitchFamily="18" charset="0"/>
              </a:rPr>
              <a:t>The development of the different dialects resulted to diaglossia of the Arabic language, that is classical Arabic, standard Arabic, and colloquial Arabic </a:t>
            </a:r>
          </a:p>
          <a:p>
            <a:pPr lvl="0" algn="just"/>
            <a:r>
              <a:rPr lang="en-US" dirty="0">
                <a:latin typeface="Times New Roman" panose="02020603050405020304" pitchFamily="18" charset="0"/>
                <a:cs typeface="Times New Roman" panose="02020603050405020304" pitchFamily="18" charset="0"/>
              </a:rPr>
              <a:t>Classical Arabic is referred to as the formal language since it was used in the writing of the Quran</a:t>
            </a:r>
          </a:p>
          <a:p>
            <a:pPr lvl="0" algn="just"/>
            <a:r>
              <a:rPr lang="en-US" dirty="0">
                <a:latin typeface="Times New Roman" panose="02020603050405020304" pitchFamily="18" charset="0"/>
                <a:cs typeface="Times New Roman" panose="02020603050405020304" pitchFamily="18" charset="0"/>
              </a:rPr>
              <a:t>Standard Arabic is mainly used for speaking and writing</a:t>
            </a:r>
          </a:p>
          <a:p>
            <a:pPr lvl="0" algn="just"/>
            <a:r>
              <a:rPr lang="en-US" dirty="0">
                <a:latin typeface="Times New Roman" panose="02020603050405020304" pitchFamily="18" charset="0"/>
                <a:cs typeface="Times New Roman" panose="02020603050405020304" pitchFamily="18" charset="0"/>
              </a:rPr>
              <a:t>Colloquial Arabic is mainly used for speech like a slang.</a:t>
            </a:r>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869950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61E2976-60E1-4504-B146-61596A42AA9A}"/>
              </a:ext>
            </a:extLst>
          </p:cNvPr>
          <p:cNvSpPr>
            <a:spLocks noGrp="1"/>
          </p:cNvSpPr>
          <p:nvPr>
            <p:ph type="title"/>
          </p:nvPr>
        </p:nvSpPr>
        <p:spPr>
          <a:xfrm>
            <a:off x="839788" y="457200"/>
            <a:ext cx="10512424" cy="973015"/>
          </a:xfrm>
        </p:spPr>
        <p:txBody>
          <a:bodyPr>
            <a:normAutofit/>
          </a:bodyPr>
          <a:lstStyle/>
          <a:p>
            <a:pPr algn="ctr"/>
            <a:r>
              <a:rPr lang="en-US" sz="4000" dirty="0">
                <a:latin typeface="Times New Roman" panose="02020603050405020304" pitchFamily="18" charset="0"/>
                <a:cs typeface="Times New Roman" panose="02020603050405020304" pitchFamily="18" charset="0"/>
              </a:rPr>
              <a:t>Position of the classical Arabic </a:t>
            </a:r>
          </a:p>
        </p:txBody>
      </p:sp>
      <p:pic>
        <p:nvPicPr>
          <p:cNvPr id="6" name="Picture Placeholder 5">
            <a:extLst>
              <a:ext uri="{FF2B5EF4-FFF2-40B4-BE49-F238E27FC236}">
                <a16:creationId xmlns="" xmlns:a16="http://schemas.microsoft.com/office/drawing/2014/main" id="{2384C537-9503-4572-B3EB-C3B6FBC2B66E}"/>
              </a:ext>
            </a:extLst>
          </p:cNvPr>
          <p:cNvPicPr>
            <a:picLocks noGrp="1" noChangeAspect="1"/>
          </p:cNvPicPr>
          <p:nvPr>
            <p:ph type="pic" idx="1"/>
          </p:nvPr>
        </p:nvPicPr>
        <p:blipFill>
          <a:blip r:embed="rId3">
            <a:extLst>
              <a:ext uri="{28A0092B-C50C-407E-A947-70E740481C1C}">
                <a14:useLocalDpi xmlns="" xmlns:a14="http://schemas.microsoft.com/office/drawing/2010/main" val="0"/>
              </a:ext>
            </a:extLst>
          </a:blip>
          <a:srcRect l="11282" r="11282"/>
          <a:stretch>
            <a:fillRect/>
          </a:stretch>
        </p:blipFill>
        <p:spPr>
          <a:xfrm>
            <a:off x="7419975" y="2049463"/>
            <a:ext cx="4467225" cy="4438773"/>
          </a:xfrm>
        </p:spPr>
      </p:pic>
      <p:sp>
        <p:nvSpPr>
          <p:cNvPr id="3" name="Content Placeholder 2">
            <a:extLst>
              <a:ext uri="{FF2B5EF4-FFF2-40B4-BE49-F238E27FC236}">
                <a16:creationId xmlns="" xmlns:a16="http://schemas.microsoft.com/office/drawing/2014/main" id="{F50809F1-1E42-4924-BC21-114D8CE1C839}"/>
              </a:ext>
            </a:extLst>
          </p:cNvPr>
          <p:cNvSpPr>
            <a:spLocks noGrp="1"/>
          </p:cNvSpPr>
          <p:nvPr>
            <p:ph type="body" sz="half" idx="2"/>
          </p:nvPr>
        </p:nvSpPr>
        <p:spPr>
          <a:xfrm>
            <a:off x="839788" y="1430215"/>
            <a:ext cx="6580188" cy="4438773"/>
          </a:xfrm>
        </p:spPr>
        <p:txBody>
          <a:bodyPr/>
          <a:lstStyle/>
          <a:p>
            <a:pPr marL="285750" lvl="0" indent="-285750" algn="just">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It is important to the Islamic religion</a:t>
            </a:r>
          </a:p>
          <a:p>
            <a:pPr marL="285750" lvl="0" indent="-285750" algn="just">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It is taught to all Muslim believers as they learn the Quran</a:t>
            </a:r>
          </a:p>
          <a:p>
            <a:pPr marL="285750" lvl="0" indent="-285750" algn="just">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It holds the originality of the Arabic language</a:t>
            </a:r>
          </a:p>
          <a:p>
            <a:pPr marL="285750" lvl="0" indent="-285750" algn="just">
              <a:lnSpc>
                <a:spcPct val="150000"/>
              </a:lnSpc>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It also holds the cultural aspect of Arabs</a:t>
            </a:r>
          </a:p>
          <a:p>
            <a:pPr algn="just">
              <a:lnSpc>
                <a:spcPct val="15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34207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9A1DDB-5D0F-4829-BCF4-FC23B7F9DF98}"/>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Position of the Standard Arabic</a:t>
            </a:r>
          </a:p>
        </p:txBody>
      </p:sp>
      <p:sp>
        <p:nvSpPr>
          <p:cNvPr id="3" name="Content Placeholder 2">
            <a:extLst>
              <a:ext uri="{FF2B5EF4-FFF2-40B4-BE49-F238E27FC236}">
                <a16:creationId xmlns="" xmlns:a16="http://schemas.microsoft.com/office/drawing/2014/main" id="{0C7E5FCD-78FF-46C4-8287-52F959B81CBC}"/>
              </a:ext>
            </a:extLst>
          </p:cNvPr>
          <p:cNvSpPr>
            <a:spLocks noGrp="1"/>
          </p:cNvSpPr>
          <p:nvPr>
            <p:ph idx="1"/>
          </p:nvPr>
        </p:nvSpPr>
        <p:spPr/>
        <p:txBody>
          <a:bodyPr/>
          <a:lstStyle/>
          <a:p>
            <a:pPr lvl="0" algn="just">
              <a:lnSpc>
                <a:spcPct val="150000"/>
              </a:lnSpc>
            </a:pPr>
            <a:r>
              <a:rPr lang="en-US" dirty="0">
                <a:latin typeface="Times New Roman" panose="02020603050405020304" pitchFamily="18" charset="0"/>
                <a:cs typeface="Times New Roman" panose="02020603050405020304" pitchFamily="18" charset="0"/>
              </a:rPr>
              <a:t>Mainly used for speech and writing</a:t>
            </a:r>
          </a:p>
          <a:p>
            <a:pPr lvl="0" algn="just">
              <a:lnSpc>
                <a:spcPct val="150000"/>
              </a:lnSpc>
            </a:pPr>
            <a:r>
              <a:rPr lang="en-US" dirty="0">
                <a:latin typeface="Times New Roman" panose="02020603050405020304" pitchFamily="18" charset="0"/>
                <a:cs typeface="Times New Roman" panose="02020603050405020304" pitchFamily="18" charset="0"/>
              </a:rPr>
              <a:t>In some cases, it is used together with colloquial Arabic for speech</a:t>
            </a:r>
          </a:p>
          <a:p>
            <a:pPr lvl="0" algn="just">
              <a:lnSpc>
                <a:spcPct val="150000"/>
              </a:lnSpc>
            </a:pPr>
            <a:r>
              <a:rPr lang="en-US" dirty="0">
                <a:latin typeface="Times New Roman" panose="02020603050405020304" pitchFamily="18" charset="0"/>
                <a:cs typeface="Times New Roman" panose="02020603050405020304" pitchFamily="18" charset="0"/>
              </a:rPr>
              <a:t>Most common for it has over 250 million speakers</a:t>
            </a:r>
          </a:p>
          <a:p>
            <a:pPr algn="just">
              <a:lnSpc>
                <a:spcPct val="150000"/>
              </a:lnSpc>
            </a:pPr>
            <a:r>
              <a:rPr lang="en-US" dirty="0">
                <a:latin typeface="Times New Roman" panose="02020603050405020304" pitchFamily="18" charset="0"/>
                <a:cs typeface="Times New Roman" panose="02020603050405020304" pitchFamily="18" charset="0"/>
              </a:rPr>
              <a:t>It is learnt in schools by those who used it as a second language</a:t>
            </a:r>
          </a:p>
        </p:txBody>
      </p:sp>
    </p:spTree>
    <p:extLst>
      <p:ext uri="{BB962C8B-B14F-4D97-AF65-F5344CB8AC3E}">
        <p14:creationId xmlns="" xmlns:p14="http://schemas.microsoft.com/office/powerpoint/2010/main" val="4283314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1FF2B85-5A2A-469F-892B-7EA87103541A}"/>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Importance of the Arabic language</a:t>
            </a:r>
          </a:p>
        </p:txBody>
      </p:sp>
      <p:sp>
        <p:nvSpPr>
          <p:cNvPr id="3" name="Content Placeholder 2">
            <a:extLst>
              <a:ext uri="{FF2B5EF4-FFF2-40B4-BE49-F238E27FC236}">
                <a16:creationId xmlns="" xmlns:a16="http://schemas.microsoft.com/office/drawing/2014/main" id="{4926A6F6-CC23-4C99-8A25-649E89B556FB}"/>
              </a:ext>
            </a:extLst>
          </p:cNvPr>
          <p:cNvSpPr>
            <a:spLocks noGrp="1"/>
          </p:cNvSpPr>
          <p:nvPr>
            <p:ph idx="1"/>
          </p:nvPr>
        </p:nvSpPr>
        <p:spPr/>
        <p:txBody>
          <a:bodyPr/>
          <a:lstStyle/>
          <a:p>
            <a:pPr lvl="0" algn="just">
              <a:lnSpc>
                <a:spcPct val="150000"/>
              </a:lnSpc>
            </a:pPr>
            <a:r>
              <a:rPr lang="en-US" dirty="0">
                <a:latin typeface="Times New Roman" panose="02020603050405020304" pitchFamily="18" charset="0"/>
                <a:cs typeface="Times New Roman" panose="02020603050405020304" pitchFamily="18" charset="0"/>
              </a:rPr>
              <a:t>It connects all Muslims around the world</a:t>
            </a:r>
          </a:p>
          <a:p>
            <a:pPr lvl="0" algn="just">
              <a:lnSpc>
                <a:spcPct val="150000"/>
              </a:lnSpc>
            </a:pPr>
            <a:r>
              <a:rPr lang="en-US" dirty="0">
                <a:latin typeface="Times New Roman" panose="02020603050405020304" pitchFamily="18" charset="0"/>
                <a:cs typeface="Times New Roman" panose="02020603050405020304" pitchFamily="18" charset="0"/>
              </a:rPr>
              <a:t>It preserves the Arabic language</a:t>
            </a:r>
          </a:p>
          <a:p>
            <a:pPr lvl="0" algn="just">
              <a:lnSpc>
                <a:spcPct val="150000"/>
              </a:lnSpc>
            </a:pPr>
            <a:r>
              <a:rPr lang="en-US" dirty="0">
                <a:latin typeface="Times New Roman" panose="02020603050405020304" pitchFamily="18" charset="0"/>
                <a:cs typeface="Times New Roman" panose="02020603050405020304" pitchFamily="18" charset="0"/>
              </a:rPr>
              <a:t>It also describes the culture of the Arabs</a:t>
            </a:r>
          </a:p>
          <a:p>
            <a:pPr lvl="0" algn="just">
              <a:lnSpc>
                <a:spcPct val="150000"/>
              </a:lnSpc>
            </a:pPr>
            <a:r>
              <a:rPr lang="en-US" dirty="0">
                <a:latin typeface="Times New Roman" panose="02020603050405020304" pitchFamily="18" charset="0"/>
                <a:cs typeface="Times New Roman" panose="02020603050405020304" pitchFamily="18" charset="0"/>
              </a:rPr>
              <a:t>It is used in matters related to the Islamic religion</a:t>
            </a:r>
          </a:p>
          <a:p>
            <a:pPr algn="just">
              <a:lnSpc>
                <a:spcPct val="15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760160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ECEDBD5-3BB1-48A7-A5DF-85BB28624697}"/>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Challenges of the Arabic language</a:t>
            </a:r>
          </a:p>
        </p:txBody>
      </p:sp>
      <p:sp>
        <p:nvSpPr>
          <p:cNvPr id="3" name="Content Placeholder 2">
            <a:extLst>
              <a:ext uri="{FF2B5EF4-FFF2-40B4-BE49-F238E27FC236}">
                <a16:creationId xmlns="" xmlns:a16="http://schemas.microsoft.com/office/drawing/2014/main" id="{D49AD35A-E22A-4A13-B9B3-2585F67BA5D5}"/>
              </a:ext>
            </a:extLst>
          </p:cNvPr>
          <p:cNvSpPr>
            <a:spLocks noGrp="1"/>
          </p:cNvSpPr>
          <p:nvPr>
            <p:ph idx="1"/>
          </p:nvPr>
        </p:nvSpPr>
        <p:spPr/>
        <p:txBody>
          <a:bodyPr/>
          <a:lstStyle/>
          <a:p>
            <a:pPr lvl="0" algn="just">
              <a:lnSpc>
                <a:spcPct val="150000"/>
              </a:lnSpc>
            </a:pPr>
            <a:r>
              <a:rPr lang="en-US" dirty="0">
                <a:latin typeface="Times New Roman" panose="02020603050405020304" pitchFamily="18" charset="0"/>
                <a:cs typeface="Times New Roman" panose="02020603050405020304" pitchFamily="18" charset="0"/>
              </a:rPr>
              <a:t>The emergence of new dialects</a:t>
            </a:r>
          </a:p>
          <a:p>
            <a:pPr lvl="0" algn="just">
              <a:lnSpc>
                <a:spcPct val="150000"/>
              </a:lnSpc>
            </a:pPr>
            <a:r>
              <a:rPr lang="en-US" dirty="0">
                <a:latin typeface="Times New Roman" panose="02020603050405020304" pitchFamily="18" charset="0"/>
                <a:cs typeface="Times New Roman" panose="02020603050405020304" pitchFamily="18" charset="0"/>
              </a:rPr>
              <a:t>The inability of the Arabic language to incorporate learning of scientific lessons</a:t>
            </a:r>
          </a:p>
          <a:p>
            <a:pPr lvl="0" algn="just">
              <a:lnSpc>
                <a:spcPct val="150000"/>
              </a:lnSpc>
            </a:pPr>
            <a:r>
              <a:rPr lang="en-US" dirty="0">
                <a:latin typeface="Times New Roman" panose="02020603050405020304" pitchFamily="18" charset="0"/>
                <a:cs typeface="Times New Roman" panose="02020603050405020304" pitchFamily="18" charset="0"/>
              </a:rPr>
              <a:t>The adoption of the English language</a:t>
            </a:r>
          </a:p>
          <a:p>
            <a:pPr algn="just">
              <a:lnSpc>
                <a:spcPct val="150000"/>
              </a:lnSpc>
            </a:pPr>
            <a:r>
              <a:rPr lang="en-US" dirty="0">
                <a:latin typeface="Times New Roman" panose="02020603050405020304" pitchFamily="18" charset="0"/>
                <a:cs typeface="Times New Roman" panose="02020603050405020304" pitchFamily="18" charset="0"/>
              </a:rPr>
              <a:t>The Arabic language is mainly associated with criminal activities</a:t>
            </a:r>
          </a:p>
        </p:txBody>
      </p:sp>
    </p:spTree>
    <p:extLst>
      <p:ext uri="{BB962C8B-B14F-4D97-AF65-F5344CB8AC3E}">
        <p14:creationId xmlns="" xmlns:p14="http://schemas.microsoft.com/office/powerpoint/2010/main" val="1283968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A812E17-3A17-4F31-A195-45F85D83912E}"/>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 xmlns:a16="http://schemas.microsoft.com/office/drawing/2014/main" id="{C721177F-1E74-4E2F-913F-1216547E3FDB}"/>
              </a:ext>
            </a:extLst>
          </p:cNvPr>
          <p:cNvSpPr>
            <a:spLocks noGrp="1"/>
          </p:cNvSpPr>
          <p:nvPr>
            <p:ph idx="1"/>
          </p:nvPr>
        </p:nvSpPr>
        <p:spPr/>
        <p:txBody>
          <a:bodyPr>
            <a:noAutofit/>
          </a:bodyPr>
          <a:lstStyle/>
          <a:p>
            <a:r>
              <a:rPr lang="en-US" dirty="0">
                <a:latin typeface="Times New Roman" panose="02020603050405020304" pitchFamily="18" charset="0"/>
                <a:cs typeface="Times New Roman" panose="02020603050405020304" pitchFamily="18" charset="0"/>
              </a:rPr>
              <a:t>Alanazi, M. S. (2019). </a:t>
            </a:r>
            <a:r>
              <a:rPr lang="en-US" i="1" dirty="0">
                <a:latin typeface="Times New Roman" panose="02020603050405020304" pitchFamily="18" charset="0"/>
                <a:cs typeface="Times New Roman" panose="02020603050405020304" pitchFamily="18" charset="0"/>
              </a:rPr>
              <a:t>THE USE OF COMPUTER-ASSISTED TRANSLATION TOOLS FOR ARABIC TRANSLATION: USER EVALUATION, ISSUES, AND IMPROVEMENTS</a:t>
            </a:r>
            <a:r>
              <a:rPr lang="en-US" dirty="0">
                <a:latin typeface="Times New Roman" panose="02020603050405020304" pitchFamily="18" charset="0"/>
                <a:cs typeface="Times New Roman" panose="02020603050405020304" pitchFamily="18" charset="0"/>
              </a:rPr>
              <a:t> (Doctoral dissertation, Kent State University).</a:t>
            </a:r>
            <a:endParaRPr lang="en-US" dirty="0">
              <a:effectLst/>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Al-Huri, I. (2015). Arabic language: Historic and sociolinguistic characteristics. </a:t>
            </a:r>
            <a:r>
              <a:rPr lang="en-US" i="1" dirty="0">
                <a:latin typeface="Times New Roman" panose="02020603050405020304" pitchFamily="18" charset="0"/>
                <a:cs typeface="Times New Roman" panose="02020603050405020304" pitchFamily="18" charset="0"/>
              </a:rPr>
              <a:t>English Literature and Language Review</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(4), 28-36.</a:t>
            </a:r>
          </a:p>
          <a:p>
            <a:r>
              <a:rPr lang="en-US" dirty="0">
                <a:latin typeface="Times New Roman" panose="02020603050405020304" pitchFamily="18" charset="0"/>
                <a:cs typeface="Times New Roman" panose="02020603050405020304" pitchFamily="18" charset="0"/>
              </a:rPr>
              <a:t>Al-Sobh, M. A., Abu-Melhim, A. R. H., &amp; Bani-Hani, N. A. (2015). Diglossia as a result of language variation in Arabic: Possible solutions in light of language planning. </a:t>
            </a:r>
            <a:r>
              <a:rPr lang="en-US" i="1" dirty="0">
                <a:latin typeface="Times New Roman" panose="02020603050405020304" pitchFamily="18" charset="0"/>
                <a:cs typeface="Times New Roman" panose="02020603050405020304" pitchFamily="18" charset="0"/>
              </a:rPr>
              <a:t>Journal of Language Teaching and Research</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6</a:t>
            </a:r>
            <a:r>
              <a:rPr lang="en-US" dirty="0">
                <a:latin typeface="Times New Roman" panose="02020603050405020304" pitchFamily="18" charset="0"/>
                <a:cs typeface="Times New Roman" panose="02020603050405020304" pitchFamily="18" charset="0"/>
              </a:rPr>
              <a:t>(2), 274-279.</a:t>
            </a:r>
            <a:endParaRPr lang="en-US"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213567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91475E-B726-4A5F-96B6-C15F0CDF8EF6}"/>
              </a:ext>
            </a:extLst>
          </p:cNvPr>
          <p:cNvSpPr>
            <a:spLocks noGrp="1"/>
          </p:cNvSpPr>
          <p:nvPr>
            <p:ph type="title"/>
          </p:nvPr>
        </p:nvSpPr>
        <p:spPr>
          <a:xfrm>
            <a:off x="857250" y="0"/>
            <a:ext cx="10515600" cy="1325563"/>
          </a:xfrm>
        </p:spPr>
        <p:txBody>
          <a:bodyPr>
            <a:normAutofit/>
          </a:bodyPr>
          <a:lstStyle/>
          <a:p>
            <a:pPr algn="ctr"/>
            <a:r>
              <a:rPr lang="en-US" sz="4000" smtClean="0">
                <a:latin typeface="Times New Roman" panose="02020603050405020304" pitchFamily="18" charset="0"/>
                <a:cs typeface="Times New Roman" panose="02020603050405020304" pitchFamily="18" charset="0"/>
              </a:rPr>
              <a:t>References </a:t>
            </a:r>
            <a:r>
              <a:rPr lang="en-US" sz="4000" smtClean="0">
                <a:latin typeface="Times New Roman" panose="02020603050405020304" pitchFamily="18" charset="0"/>
                <a:cs typeface="Times New Roman" panose="02020603050405020304" pitchFamily="18" charset="0"/>
              </a:rPr>
              <a:t>Cont…</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467D9ADC-3D86-4D98-8DDC-27056CEFF47B}"/>
              </a:ext>
            </a:extLst>
          </p:cNvPr>
          <p:cNvSpPr>
            <a:spLocks noGrp="1"/>
          </p:cNvSpPr>
          <p:nvPr>
            <p:ph idx="1"/>
          </p:nvPr>
        </p:nvSpPr>
        <p:spPr>
          <a:xfrm>
            <a:off x="742950" y="1520825"/>
            <a:ext cx="10515600" cy="4351338"/>
          </a:xfrm>
        </p:spPr>
        <p:txBody>
          <a:bodyPr>
            <a:normAutofit fontScale="92500" lnSpcReduction="10000"/>
          </a:bodyPr>
          <a:lstStyle/>
          <a:p>
            <a:pPr algn="just"/>
            <a:r>
              <a:rPr lang="en-US" dirty="0">
                <a:latin typeface="Times New Roman" panose="02020603050405020304" pitchFamily="18" charset="0"/>
                <a:cs typeface="Times New Roman" panose="02020603050405020304" pitchFamily="18" charset="0"/>
              </a:rPr>
              <a:t>Al-Qahtani, Z., &amp; Al Zumor, A. W. (2016). Saudi parents’ attitudes towards using English as a medium of instruction in private primary schools. </a:t>
            </a:r>
            <a:r>
              <a:rPr lang="en-US" i="1" dirty="0">
                <a:latin typeface="Times New Roman" panose="02020603050405020304" pitchFamily="18" charset="0"/>
                <a:cs typeface="Times New Roman" panose="02020603050405020304" pitchFamily="18" charset="0"/>
              </a:rPr>
              <a:t>International Journal of Applied Linguistics and English Literature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5</a:t>
            </a:r>
            <a:r>
              <a:rPr lang="en-US" dirty="0">
                <a:latin typeface="Times New Roman" panose="02020603050405020304" pitchFamily="18" charset="0"/>
                <a:cs typeface="Times New Roman" panose="02020603050405020304" pitchFamily="18" charset="0"/>
              </a:rPr>
              <a:t>(1), 18-32</a:t>
            </a:r>
            <a:endParaRPr lang="en-US" i="1" dirty="0">
              <a:latin typeface="Times New Roman" panose="02020603050405020304" pitchFamily="18" charset="0"/>
              <a:cs typeface="Times New Roman" panose="02020603050405020304" pitchFamily="18" charset="0"/>
            </a:endParaRPr>
          </a:p>
          <a:p>
            <a:pPr algn="just"/>
            <a:r>
              <a:rPr lang="en-US" i="1" dirty="0">
                <a:latin typeface="Times New Roman" panose="02020603050405020304" pitchFamily="18" charset="0"/>
                <a:cs typeface="Times New Roman" panose="02020603050405020304" pitchFamily="18" charset="0"/>
              </a:rPr>
              <a:t>Belinkov, Y., Magidow, A., Barrón-Cedeño, A., Shmidman, A., &amp; Romanov, M. (2018</a:t>
            </a:r>
            <a:r>
              <a:rPr lang="en-US" dirty="0">
                <a:latin typeface="Times New Roman" panose="02020603050405020304" pitchFamily="18" charset="0"/>
                <a:cs typeface="Times New Roman" panose="02020603050405020304" pitchFamily="18" charset="0"/>
              </a:rPr>
              <a:t>). Studying the History of the Arabic Language: Language Technology and a Large-Scale Historical Corpus. </a:t>
            </a:r>
            <a:r>
              <a:rPr lang="en-US" i="1" dirty="0">
                <a:latin typeface="Times New Roman" panose="02020603050405020304" pitchFamily="18" charset="0"/>
                <a:cs typeface="Times New Roman" panose="02020603050405020304" pitchFamily="18" charset="0"/>
              </a:rPr>
              <a:t>arXiv preprint arXiv:1809.03891</a:t>
            </a:r>
            <a:r>
              <a:rPr lang="en-US" dirty="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Siddiqui, S., Monem, A. A., &amp; Shaalan, K. (2016, June). Sentiment analysis in Arabic. In </a:t>
            </a:r>
            <a:r>
              <a:rPr lang="en-US" i="1" dirty="0">
                <a:latin typeface="Times New Roman" panose="02020603050405020304" pitchFamily="18" charset="0"/>
                <a:cs typeface="Times New Roman" panose="02020603050405020304" pitchFamily="18" charset="0"/>
              </a:rPr>
              <a:t>International Conference on Applications of Natural Language to Information Systems</a:t>
            </a:r>
            <a:r>
              <a:rPr lang="en-US" dirty="0">
                <a:latin typeface="Times New Roman" panose="02020603050405020304" pitchFamily="18" charset="0"/>
                <a:cs typeface="Times New Roman" panose="02020603050405020304" pitchFamily="18" charset="0"/>
              </a:rPr>
              <a:t> (pp. 409-414). Springer, Cham.</a:t>
            </a:r>
            <a:endParaRPr lang="en-US" dirty="0">
              <a:effectLst/>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Versteegh, K. (2014). </a:t>
            </a:r>
            <a:r>
              <a:rPr lang="en-US" i="1" dirty="0">
                <a:latin typeface="Times New Roman" panose="02020603050405020304" pitchFamily="18" charset="0"/>
                <a:cs typeface="Times New Roman" panose="02020603050405020304" pitchFamily="18" charset="0"/>
              </a:rPr>
              <a:t>Arabic language</a:t>
            </a:r>
            <a:r>
              <a:rPr lang="en-US" dirty="0">
                <a:latin typeface="Times New Roman" panose="02020603050405020304" pitchFamily="18" charset="0"/>
                <a:cs typeface="Times New Roman" panose="02020603050405020304" pitchFamily="18" charset="0"/>
              </a:rPr>
              <a:t>. Edinburgh University Press.</a:t>
            </a:r>
          </a:p>
        </p:txBody>
      </p:sp>
    </p:spTree>
    <p:extLst>
      <p:ext uri="{BB962C8B-B14F-4D97-AF65-F5344CB8AC3E}">
        <p14:creationId xmlns="" xmlns:p14="http://schemas.microsoft.com/office/powerpoint/2010/main" val="32561322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1569</Words>
  <Application>Microsoft Office PowerPoint</Application>
  <PresentationFormat>Custom</PresentationFormat>
  <Paragraphs>84</Paragraphs>
  <Slides>13</Slides>
  <Notes>11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Linguistics</vt:lpstr>
      <vt:lpstr>Why the history of Arabic Language?</vt:lpstr>
      <vt:lpstr>History of Arabic Language</vt:lpstr>
      <vt:lpstr>Development of the Arabic Language</vt:lpstr>
      <vt:lpstr>The dialects of the Arabic language</vt:lpstr>
      <vt:lpstr>The standardization of the Arabic language</vt:lpstr>
      <vt:lpstr>Diglossia aspect of the Arabic Language</vt:lpstr>
      <vt:lpstr>Position of the classical Arabic </vt:lpstr>
      <vt:lpstr>Position of the Standard Arabic</vt:lpstr>
      <vt:lpstr>Importance of the Arabic language</vt:lpstr>
      <vt:lpstr>Challenges of the Arabic language</vt:lpstr>
      <vt:lpstr>References </vt:lpstr>
      <vt:lpstr>References Cont…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Linguistics</dc:title>
  <dc:creator>MAB</dc:creator>
  <cp:lastModifiedBy>ADM</cp:lastModifiedBy>
  <cp:revision>3</cp:revision>
  <dcterms:created xsi:type="dcterms:W3CDTF">2020-04-28T11:25:34Z</dcterms:created>
  <dcterms:modified xsi:type="dcterms:W3CDTF">2020-04-28T12:31:08Z</dcterms:modified>
</cp:coreProperties>
</file>