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0"/>
  </p:notesMasterIdLst>
  <p:sldIdLst>
    <p:sldId id="287" r:id="rId2"/>
    <p:sldId id="289" r:id="rId3"/>
    <p:sldId id="308" r:id="rId4"/>
    <p:sldId id="291" r:id="rId5"/>
    <p:sldId id="312" r:id="rId6"/>
    <p:sldId id="313" r:id="rId7"/>
    <p:sldId id="314" r:id="rId8"/>
    <p:sldId id="29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56" d="100"/>
          <a:sy n="56" d="100"/>
        </p:scale>
        <p:origin x="912" y="44"/>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10/27/2020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Lung cancer is a type of cancer that originates from the lungs. It is the leading cause of cancer deaths across the globe. Although the illness can affect anyone, people who smoke have the greatest risk of contracting it. </a:t>
            </a:r>
            <a:r>
              <a:rPr lang="en-US" sz="1200" kern="1200" dirty="0" smtClean="0">
                <a:solidFill>
                  <a:schemeClr val="tx1"/>
                </a:solidFill>
                <a:effectLst/>
                <a:latin typeface="+mn-lt"/>
                <a:ea typeface="+mn-ea"/>
                <a:cs typeface="+mn-cs"/>
              </a:rPr>
              <a:t>Typically, it does not cause any visible signs and symptoms in its early stages; the signs and symptoms come when it is already advanced. These signs and symptoms include chest pain, shortness of breath, headache, bone pain, weight loss, hoarseness, and blood in cough.</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Smoking is the primary cause of the lung cancer both for primary and secondhand smokers. Doctors presumes that the cigarette smoke causes the diseases by damaging the cells that line the lungs. The smoke is known to have several carcinogens, which damages the structure of lung tissue. At first, the body is able to repair this damage but with repeated exposure, the cells lining the lungs begin to develop abnormally and eventually become cancerous (Mayo Clinic, n.d.). One in 16 people in the United States are diagnosed with lung cancer in the course of their life. About 154,000 people die each year due to lung cancer. Only 21 percent of people diagnosed with the disease survive past five years (Lungevity, n.d.). Therefore, it is a serious health issue that needs full attention.</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1402477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sz="1200" kern="1200" dirty="0" smtClean="0">
                <a:solidFill>
                  <a:schemeClr val="tx1"/>
                </a:solidFill>
                <a:effectLst/>
                <a:latin typeface="+mn-lt"/>
                <a:ea typeface="+mn-ea"/>
                <a:cs typeface="+mn-cs"/>
              </a:rPr>
              <a:t>Büchner et., (2010) did a study to investigated whether a varied consumption of vegetables and fruits is associated with lower lung cancer risk. They followed 452,187 participants for 8.7 years often using Diet Diversity Scores (DDS) to quantify the variety of fruits and vegetables consumed. A model was developed to establish to relationship between DDS and lung cancer with an adjustment for smoking behavior. The results indicated that with the increasing variety of fruits and vegetables, the risk of the disease reduced. It was concluded that consuming a variety of fruits and vegetables was inversely associated with the risk contracting lung cancer among current smokers.</a:t>
            </a:r>
          </a:p>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 Marchand et al. (1993) sought to establish the link intakes of specific carotenoids and risk of developing lung cancer. Using the available food composition for carotenoids analyzed interviews involving 230 men and 102 women diagnosed with lung cancer and 597 men and 268 women as controls. After adjusting for smoking and other possible variables, it was found that there was no association between the risk of lung cancer and dietary beta-cryptoxanthin or lycopene intake. However, a dose dependent inverse association was found for dietary lutein, alpha-carotene, and beta carotene. A high intake of three carotenoids reduced the risk of lung cancer. It was concluded that these carotenoids have protective effects against lung cancer and eating foods reach in them can confer a protection against the disease.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268029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Hosseini et al. (2014) conducted a case study in Iran to investigate the association of lung cancer with dietary factors. They conducted a conditional logistic regression to investigate the association of the various food sources with lung cancer. In a multivariate analysis, sunflower oil, fruits, and vegetables remained as protective factors while beef, white cheese, butter, liver, bread, rice, animal ghee and vegetable ghee were risk factors for lung cancer. There was a positive correlation between consumption of beef and dairy products and lung cancer while the trend was inverse for fruits.  The conclusion was that sunflower, fruits and vegetables could be protective factors for lung cancer while ghee, dairy products, liver, beef, rice, and bread are possible risk factors for the disease in Iran.</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3607498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first study, it was found that consuming a variety of fruits and vegetables reduced the risk contracting lung cancer. In the second study, it was found that consuming foods rich in specific carotenoids, including beta carotene, dietary lutein, and alpha-carotene minimized the risk of getting the disease. In the third study, fruits were deemed to be the protective factors while the other foods were demonstrated to be risk factors.  Therefore, taking fruits and vegetables containing carotenoids may lower the risk of cancer.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1237727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10/27/2020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smtClean="0">
                <a:solidFill>
                  <a:schemeClr val="tx1"/>
                </a:solidFill>
              </a:rPr>
              <a:t>Lung Cancer and Nutrition</a:t>
            </a:r>
            <a:br>
              <a:rPr lang="en-US" dirty="0" smtClean="0">
                <a:solidFill>
                  <a:schemeClr val="tx1"/>
                </a:solidFill>
              </a:rPr>
            </a:br>
            <a:r>
              <a:rPr lang="en-US" dirty="0" smtClean="0">
                <a:solidFill>
                  <a:schemeClr val="tx1"/>
                </a:solidFill>
              </a:rPr>
              <a:t>Name</a:t>
            </a:r>
            <a:r>
              <a:rPr lang="en-US" dirty="0" smtClean="0">
                <a:solidFill>
                  <a:schemeClr val="tx1"/>
                </a:solidFill>
              </a:rPr>
              <a:t/>
            </a:r>
            <a:br>
              <a:rPr lang="en-US" dirty="0" smtClean="0">
                <a:solidFill>
                  <a:schemeClr val="tx1"/>
                </a:solidFill>
              </a:rPr>
            </a:br>
            <a:r>
              <a:rPr lang="en-US" dirty="0" smtClean="0">
                <a:solidFill>
                  <a:schemeClr val="tx1"/>
                </a:solidFill>
              </a:rPr>
              <a:t>Institution of Affiliation</a:t>
            </a:r>
            <a:endParaRPr lang="en-US" dirty="0" smtClean="0">
              <a:solidFill>
                <a:schemeClr val="tx1"/>
              </a:solidFill>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317" y="176462"/>
            <a:ext cx="9854276" cy="657727"/>
          </a:xfrm>
        </p:spPr>
        <p:txBody>
          <a:bodyPr>
            <a:normAutofit/>
          </a:bodyPr>
          <a:lstStyle/>
          <a:p>
            <a:pPr algn="ctr"/>
            <a:r>
              <a:rPr lang="en-US" dirty="0" smtClean="0">
                <a:solidFill>
                  <a:schemeClr val="tx1"/>
                </a:solidFill>
              </a:rPr>
              <a:t>Introduction</a:t>
            </a:r>
            <a:endParaRPr lang="en-US" dirty="0">
              <a:solidFill>
                <a:schemeClr val="tx1"/>
              </a:solidFill>
            </a:endParaRPr>
          </a:p>
        </p:txBody>
      </p:sp>
      <p:sp>
        <p:nvSpPr>
          <p:cNvPr id="3" name="Content Placeholder 2"/>
          <p:cNvSpPr>
            <a:spLocks noGrp="1"/>
          </p:cNvSpPr>
          <p:nvPr>
            <p:ph idx="1"/>
          </p:nvPr>
        </p:nvSpPr>
        <p:spPr>
          <a:xfrm>
            <a:off x="0" y="641684"/>
            <a:ext cx="11914910" cy="6216315"/>
          </a:xfrm>
        </p:spPr>
        <p:txBody>
          <a:bodyPr>
            <a:normAutofit/>
          </a:bodyPr>
          <a:lstStyle/>
          <a:p>
            <a:pPr>
              <a:lnSpc>
                <a:spcPct val="200000"/>
              </a:lnSpc>
              <a:buFont typeface="Arial" panose="020B0604020202020204" pitchFamily="34" charset="0"/>
              <a:buChar char="•"/>
            </a:pPr>
            <a:r>
              <a:rPr lang="en-US" sz="2400" dirty="0">
                <a:latin typeface="Constantia" panose="02030602050306030303" pitchFamily="18" charset="0"/>
              </a:rPr>
              <a:t>Lung cancer is a type of cancer that originates from the lungs. </a:t>
            </a:r>
            <a:endParaRPr lang="en-US" sz="2400" dirty="0" smtClean="0">
              <a:latin typeface="Constantia" pitchFamily="18" charset="0"/>
            </a:endParaRPr>
          </a:p>
          <a:p>
            <a:pPr>
              <a:lnSpc>
                <a:spcPct val="200000"/>
              </a:lnSpc>
              <a:buFont typeface="Arial" panose="020B0604020202020204" pitchFamily="34" charset="0"/>
              <a:buChar char="•"/>
            </a:pPr>
            <a:r>
              <a:rPr lang="en-US" sz="2400" dirty="0">
                <a:latin typeface="Constantia" pitchFamily="18" charset="0"/>
              </a:rPr>
              <a:t>It is the leading cause of cancer deaths across the globe. </a:t>
            </a:r>
            <a:endParaRPr lang="en-US" sz="2400" dirty="0" smtClean="0">
              <a:latin typeface="Constantia" pitchFamily="18" charset="0"/>
            </a:endParaRPr>
          </a:p>
          <a:p>
            <a:pPr>
              <a:lnSpc>
                <a:spcPct val="200000"/>
              </a:lnSpc>
              <a:buFont typeface="Arial" panose="020B0604020202020204" pitchFamily="34" charset="0"/>
              <a:buChar char="•"/>
            </a:pPr>
            <a:r>
              <a:rPr lang="en-US" sz="2400" dirty="0">
                <a:latin typeface="Constantia" panose="02030602050306030303" pitchFamily="18" charset="0"/>
              </a:rPr>
              <a:t>Although the illness can affect anyone, people who smoke have the greatest risk of contracting it. </a:t>
            </a:r>
            <a:endParaRPr lang="en-US" sz="2400" dirty="0" smtClean="0">
              <a:latin typeface="Constantia" pitchFamily="18" charset="0"/>
            </a:endParaRPr>
          </a:p>
          <a:p>
            <a:pPr>
              <a:lnSpc>
                <a:spcPct val="200000"/>
              </a:lnSpc>
              <a:buFont typeface="Arial" panose="020B0604020202020204" pitchFamily="34" charset="0"/>
              <a:buChar char="•"/>
            </a:pPr>
            <a:r>
              <a:rPr lang="en-US" sz="2400" dirty="0" smtClean="0">
                <a:latin typeface="Constantia" pitchFamily="18" charset="0"/>
              </a:rPr>
              <a:t>No signs and symptoms in its early stages.</a:t>
            </a:r>
          </a:p>
          <a:p>
            <a:pPr>
              <a:lnSpc>
                <a:spcPct val="200000"/>
              </a:lnSpc>
              <a:buFont typeface="Arial" panose="020B0604020202020204" pitchFamily="34" charset="0"/>
              <a:buChar char="•"/>
            </a:pPr>
            <a:r>
              <a:rPr lang="en-US" sz="2400" dirty="0" smtClean="0">
                <a:latin typeface="Constantia" pitchFamily="18" charset="0"/>
              </a:rPr>
              <a:t>Signs and symptoms </a:t>
            </a:r>
            <a:r>
              <a:rPr lang="en-US" sz="2400" dirty="0">
                <a:latin typeface="Constantia" pitchFamily="18" charset="0"/>
              </a:rPr>
              <a:t>include chest pain, shortness of breath, headache, bone pain, weight loss, hoarseness, and blood in cough.</a:t>
            </a:r>
            <a:endParaRPr lang="en-US" sz="2400" dirty="0" smtClean="0">
              <a:latin typeface="Constantia" pitchFamily="18" charset="0"/>
            </a:endParaRPr>
          </a:p>
          <a:p>
            <a:pPr>
              <a:lnSpc>
                <a:spcPct val="200000"/>
              </a:lnSpc>
              <a:buFont typeface="Arial" panose="020B0604020202020204" pitchFamily="34" charset="0"/>
              <a:buChar char="•"/>
            </a:pPr>
            <a:endParaRPr lang="en-US" sz="24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761" y="334479"/>
            <a:ext cx="10504013" cy="582328"/>
          </a:xfrm>
        </p:spPr>
        <p:txBody>
          <a:bodyPr>
            <a:normAutofit fontScale="90000"/>
          </a:bodyPr>
          <a:lstStyle/>
          <a:p>
            <a:pPr algn="ctr"/>
            <a:r>
              <a:rPr lang="en-US" dirty="0" smtClean="0">
                <a:solidFill>
                  <a:srgbClr val="002060"/>
                </a:solidFill>
              </a:rPr>
              <a:t>Introduction Cont…</a:t>
            </a:r>
            <a:endParaRPr lang="en-US" dirty="0">
              <a:solidFill>
                <a:srgbClr val="002060"/>
              </a:solidFill>
            </a:endParaRPr>
          </a:p>
        </p:txBody>
      </p:sp>
      <p:sp>
        <p:nvSpPr>
          <p:cNvPr id="3" name="Content Placeholder 2"/>
          <p:cNvSpPr>
            <a:spLocks noGrp="1"/>
          </p:cNvSpPr>
          <p:nvPr>
            <p:ph idx="1"/>
          </p:nvPr>
        </p:nvSpPr>
        <p:spPr>
          <a:xfrm>
            <a:off x="128337" y="1005839"/>
            <a:ext cx="11758863" cy="5699761"/>
          </a:xfrm>
        </p:spPr>
        <p:txBody>
          <a:bodyPr>
            <a:normAutofit fontScale="47500" lnSpcReduction="20000"/>
          </a:bodyPr>
          <a:lstStyle/>
          <a:p>
            <a:pPr>
              <a:lnSpc>
                <a:spcPct val="200000"/>
              </a:lnSpc>
              <a:buFont typeface="Arial" panose="020B0604020202020204" pitchFamily="34" charset="0"/>
              <a:buChar char="•"/>
            </a:pPr>
            <a:r>
              <a:rPr lang="en-US" sz="4400" dirty="0">
                <a:solidFill>
                  <a:schemeClr val="tx1"/>
                </a:solidFill>
                <a:latin typeface="Constantia" panose="02030602050306030303" pitchFamily="18" charset="0"/>
              </a:rPr>
              <a:t>Smoking is the primary cause of the lung cancer both for primary and secondhand </a:t>
            </a:r>
            <a:r>
              <a:rPr lang="en-US" sz="4400" dirty="0" smtClean="0">
                <a:solidFill>
                  <a:schemeClr val="tx1"/>
                </a:solidFill>
                <a:latin typeface="Constantia" panose="02030602050306030303" pitchFamily="18" charset="0"/>
              </a:rPr>
              <a:t>smokers.</a:t>
            </a:r>
          </a:p>
          <a:p>
            <a:pPr>
              <a:lnSpc>
                <a:spcPct val="200000"/>
              </a:lnSpc>
              <a:buFont typeface="Arial" panose="020B0604020202020204" pitchFamily="34" charset="0"/>
              <a:buChar char="•"/>
            </a:pPr>
            <a:r>
              <a:rPr lang="en-US" sz="4400" dirty="0" smtClean="0">
                <a:latin typeface="Constantia" panose="02030602050306030303" pitchFamily="18" charset="0"/>
              </a:rPr>
              <a:t>One </a:t>
            </a:r>
            <a:r>
              <a:rPr lang="en-US" sz="4400" dirty="0">
                <a:latin typeface="Constantia" panose="02030602050306030303" pitchFamily="18" charset="0"/>
              </a:rPr>
              <a:t>in 16 people in the United States are diagnosed with lung cancer in the course of their life</a:t>
            </a:r>
            <a:r>
              <a:rPr lang="en-US" sz="4400" dirty="0" smtClean="0">
                <a:latin typeface="Constantia" panose="02030602050306030303" pitchFamily="18" charset="0"/>
              </a:rPr>
              <a:t>.</a:t>
            </a:r>
          </a:p>
          <a:p>
            <a:pPr>
              <a:lnSpc>
                <a:spcPct val="200000"/>
              </a:lnSpc>
              <a:buFont typeface="Arial" panose="020B0604020202020204" pitchFamily="34" charset="0"/>
              <a:buChar char="•"/>
            </a:pPr>
            <a:r>
              <a:rPr lang="en-US" sz="4400" dirty="0">
                <a:latin typeface="Constantia" panose="02030602050306030303" pitchFamily="18" charset="0"/>
              </a:rPr>
              <a:t>About 154,000 people die each year due to lung cancer. </a:t>
            </a:r>
            <a:endParaRPr lang="en-US" sz="4400" dirty="0" smtClean="0">
              <a:latin typeface="Constantia" panose="02030602050306030303" pitchFamily="18" charset="0"/>
            </a:endParaRPr>
          </a:p>
          <a:p>
            <a:pPr>
              <a:lnSpc>
                <a:spcPct val="200000"/>
              </a:lnSpc>
              <a:buFont typeface="Arial" panose="020B0604020202020204" pitchFamily="34" charset="0"/>
              <a:buChar char="•"/>
            </a:pPr>
            <a:r>
              <a:rPr lang="en-US" sz="4400" dirty="0" smtClean="0">
                <a:latin typeface="Constantia" panose="02030602050306030303" pitchFamily="18" charset="0"/>
              </a:rPr>
              <a:t> </a:t>
            </a:r>
            <a:r>
              <a:rPr lang="en-US" sz="4400" dirty="0">
                <a:latin typeface="Constantia" panose="02030602050306030303" pitchFamily="18" charset="0"/>
              </a:rPr>
              <a:t>Only 21 percent of people diagnosed with the disease survive past five </a:t>
            </a:r>
            <a:r>
              <a:rPr lang="en-US" sz="4400" dirty="0" smtClean="0">
                <a:latin typeface="Constantia" panose="02030602050306030303" pitchFamily="18" charset="0"/>
              </a:rPr>
              <a:t>years.</a:t>
            </a:r>
          </a:p>
          <a:p>
            <a:pPr>
              <a:lnSpc>
                <a:spcPct val="200000"/>
              </a:lnSpc>
              <a:buFont typeface="Arial" panose="020B0604020202020204" pitchFamily="34" charset="0"/>
              <a:buChar char="•"/>
            </a:pPr>
            <a:r>
              <a:rPr lang="en-US" sz="4400" dirty="0">
                <a:latin typeface="Constantia" panose="02030602050306030303" pitchFamily="18" charset="0"/>
              </a:rPr>
              <a:t>Therefore, it is a serious health issue that needs full </a:t>
            </a:r>
            <a:r>
              <a:rPr lang="en-US" sz="4400" dirty="0" smtClean="0">
                <a:latin typeface="Constantia" panose="02030602050306030303" pitchFamily="18" charset="0"/>
              </a:rPr>
              <a:t>attention and nutrition is one of the mitigation mechanisms.</a:t>
            </a:r>
          </a:p>
          <a:p>
            <a:pPr>
              <a:lnSpc>
                <a:spcPct val="200000"/>
              </a:lnSpc>
              <a:buFont typeface="Arial" panose="020B0604020202020204" pitchFamily="34" charset="0"/>
              <a:buChar char="•"/>
            </a:pPr>
            <a:endParaRPr lang="en-US" sz="2000" dirty="0" smtClean="0"/>
          </a:p>
          <a:p>
            <a:pPr>
              <a:lnSpc>
                <a:spcPct val="200000"/>
              </a:lnSpc>
              <a:buFont typeface="Arial" panose="020B0604020202020204" pitchFamily="34" charset="0"/>
              <a:buChar char="•"/>
            </a:pPr>
            <a:endParaRPr lang="en-US" sz="2000" dirty="0">
              <a:solidFill>
                <a:schemeClr val="tx1"/>
              </a:solidFill>
              <a:latin typeface="Constantia" panose="02030602050306030303" pitchFamily="18" charset="0"/>
            </a:endParaRPr>
          </a:p>
        </p:txBody>
      </p:sp>
    </p:spTree>
    <p:extLst>
      <p:ext uri="{BB962C8B-B14F-4D97-AF65-F5344CB8AC3E}">
        <p14:creationId xmlns:p14="http://schemas.microsoft.com/office/powerpoint/2010/main" val="241631509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109" y="581891"/>
            <a:ext cx="11028217" cy="665018"/>
          </a:xfrm>
        </p:spPr>
        <p:txBody>
          <a:bodyPr>
            <a:normAutofit/>
          </a:bodyPr>
          <a:lstStyle/>
          <a:p>
            <a:pPr algn="ctr"/>
            <a:r>
              <a:rPr lang="en-US" dirty="0" smtClean="0">
                <a:solidFill>
                  <a:schemeClr val="tx1"/>
                </a:solidFill>
              </a:rPr>
              <a:t>First Study</a:t>
            </a:r>
            <a:endParaRPr lang="en-US" dirty="0">
              <a:solidFill>
                <a:schemeClr val="tx1"/>
              </a:solidFill>
            </a:endParaRPr>
          </a:p>
        </p:txBody>
      </p:sp>
      <p:sp>
        <p:nvSpPr>
          <p:cNvPr id="3" name="Content Placeholder 2"/>
          <p:cNvSpPr>
            <a:spLocks noGrp="1"/>
          </p:cNvSpPr>
          <p:nvPr>
            <p:ph idx="1"/>
          </p:nvPr>
        </p:nvSpPr>
        <p:spPr>
          <a:xfrm>
            <a:off x="180109" y="1246909"/>
            <a:ext cx="11790218" cy="5430982"/>
          </a:xfrm>
        </p:spPr>
        <p:txBody>
          <a:bodyPr>
            <a:noAutofit/>
          </a:bodyPr>
          <a:lstStyle/>
          <a:p>
            <a:pPr>
              <a:lnSpc>
                <a:spcPct val="200000"/>
              </a:lnSpc>
              <a:buFont typeface="Arial" panose="020B0604020202020204" pitchFamily="34" charset="0"/>
              <a:buChar char="•"/>
            </a:pPr>
            <a:r>
              <a:rPr lang="en-US" sz="2400" dirty="0" smtClean="0">
                <a:solidFill>
                  <a:schemeClr val="tx1"/>
                </a:solidFill>
                <a:latin typeface="Constantia" panose="02030602050306030303" pitchFamily="18" charset="0"/>
              </a:rPr>
              <a:t>Investigation on </a:t>
            </a:r>
            <a:r>
              <a:rPr lang="en-US" sz="2400" dirty="0">
                <a:solidFill>
                  <a:schemeClr val="tx1"/>
                </a:solidFill>
                <a:latin typeface="Constantia" pitchFamily="18" charset="0"/>
              </a:rPr>
              <a:t>whether a varied consumption of vegetables and fruits is associated with lower lung cancer </a:t>
            </a:r>
            <a:r>
              <a:rPr lang="en-US" sz="2400" dirty="0" smtClean="0">
                <a:solidFill>
                  <a:schemeClr val="tx1"/>
                </a:solidFill>
                <a:latin typeface="Constantia" pitchFamily="18" charset="0"/>
              </a:rPr>
              <a:t>risk.</a:t>
            </a:r>
          </a:p>
          <a:p>
            <a:pPr>
              <a:lnSpc>
                <a:spcPct val="200000"/>
              </a:lnSpc>
              <a:buFont typeface="Arial" panose="020B0604020202020204" pitchFamily="34" charset="0"/>
              <a:buChar char="•"/>
            </a:pPr>
            <a:r>
              <a:rPr lang="en-US" sz="2400" dirty="0">
                <a:solidFill>
                  <a:schemeClr val="tx1"/>
                </a:solidFill>
                <a:latin typeface="Constantia" panose="02030602050306030303" pitchFamily="18" charset="0"/>
              </a:rPr>
              <a:t>The results indicated that with the increasing variety of fruits and vegetables, the risk of the disease reduced</a:t>
            </a:r>
            <a:r>
              <a:rPr lang="en-US" sz="2400" dirty="0" smtClean="0">
                <a:solidFill>
                  <a:schemeClr val="tx1"/>
                </a:solidFill>
                <a:latin typeface="Constantia" panose="02030602050306030303" pitchFamily="18" charset="0"/>
              </a:rPr>
              <a:t>.</a:t>
            </a:r>
          </a:p>
          <a:p>
            <a:pPr>
              <a:lnSpc>
                <a:spcPct val="200000"/>
              </a:lnSpc>
              <a:buFont typeface="Arial" panose="020B0604020202020204" pitchFamily="34" charset="0"/>
              <a:buChar char="•"/>
            </a:pPr>
            <a:r>
              <a:rPr lang="en-US" sz="2400" dirty="0">
                <a:solidFill>
                  <a:schemeClr val="tx1"/>
                </a:solidFill>
                <a:latin typeface="Constantia" panose="02030602050306030303" pitchFamily="18" charset="0"/>
              </a:rPr>
              <a:t>It was concluded that consuming a variety of fruits and vegetables was inversely associated with the risk contracting lung cancer among current smokers.</a:t>
            </a:r>
          </a:p>
          <a:p>
            <a:pPr>
              <a:lnSpc>
                <a:spcPct val="200000"/>
              </a:lnSpc>
              <a:buFont typeface="Arial" panose="020B0604020202020204" pitchFamily="34" charset="0"/>
              <a:buChar char="•"/>
            </a:pPr>
            <a:endParaRPr lang="en-US" sz="2800" dirty="0" smtClean="0">
              <a:solidFill>
                <a:schemeClr val="tx1"/>
              </a:solidFill>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405063"/>
            <a:ext cx="8596668" cy="770021"/>
          </a:xfrm>
        </p:spPr>
        <p:txBody>
          <a:bodyPr/>
          <a:lstStyle/>
          <a:p>
            <a:pPr algn="ctr"/>
            <a:r>
              <a:rPr lang="en-US" dirty="0" smtClean="0">
                <a:solidFill>
                  <a:schemeClr val="tx1"/>
                </a:solidFill>
              </a:rPr>
              <a:t>Second Study</a:t>
            </a:r>
            <a:endParaRPr lang="en-US" dirty="0">
              <a:solidFill>
                <a:schemeClr val="tx1"/>
              </a:solidFill>
            </a:endParaRPr>
          </a:p>
        </p:txBody>
      </p:sp>
      <p:sp>
        <p:nvSpPr>
          <p:cNvPr id="3" name="Content Placeholder 2"/>
          <p:cNvSpPr>
            <a:spLocks noGrp="1"/>
          </p:cNvSpPr>
          <p:nvPr>
            <p:ph idx="1"/>
          </p:nvPr>
        </p:nvSpPr>
        <p:spPr>
          <a:xfrm>
            <a:off x="0" y="1026695"/>
            <a:ext cx="12192000" cy="5710989"/>
          </a:xfrm>
        </p:spPr>
        <p:txBody>
          <a:bodyPr>
            <a:normAutofit fontScale="92500"/>
          </a:bodyPr>
          <a:lstStyle/>
          <a:p>
            <a:pPr>
              <a:lnSpc>
                <a:spcPct val="200000"/>
              </a:lnSpc>
              <a:buFont typeface="Arial" panose="020B0604020202020204" pitchFamily="34" charset="0"/>
              <a:buChar char="•"/>
            </a:pPr>
            <a:r>
              <a:rPr lang="en-US" sz="2400" dirty="0" smtClean="0">
                <a:solidFill>
                  <a:schemeClr val="tx1"/>
                </a:solidFill>
                <a:latin typeface="Constantia" panose="02030602050306030303" pitchFamily="18" charset="0"/>
              </a:rPr>
              <a:t>The study </a:t>
            </a:r>
            <a:r>
              <a:rPr lang="en-US" sz="2400" dirty="0" smtClean="0"/>
              <a:t>sought </a:t>
            </a:r>
            <a:r>
              <a:rPr lang="en-US" sz="2400" dirty="0"/>
              <a:t>to establish the link intakes of specific carotenoids and risk of developing lung </a:t>
            </a:r>
            <a:r>
              <a:rPr lang="en-US" sz="2400" dirty="0" smtClean="0"/>
              <a:t>cancer.</a:t>
            </a:r>
          </a:p>
          <a:p>
            <a:pPr>
              <a:lnSpc>
                <a:spcPct val="200000"/>
              </a:lnSpc>
              <a:buFont typeface="Arial" panose="020B0604020202020204" pitchFamily="34" charset="0"/>
              <a:buChar char="•"/>
            </a:pPr>
            <a:r>
              <a:rPr lang="en-US" sz="2400" dirty="0">
                <a:solidFill>
                  <a:schemeClr val="tx1"/>
                </a:solidFill>
                <a:latin typeface="Constantia" panose="02030602050306030303" pitchFamily="18" charset="0"/>
              </a:rPr>
              <a:t>Results</a:t>
            </a:r>
            <a:r>
              <a:rPr lang="en-US" sz="2400" dirty="0" smtClean="0">
                <a:solidFill>
                  <a:schemeClr val="tx1"/>
                </a:solidFill>
                <a:latin typeface="Constantia" panose="02030602050306030303" pitchFamily="18" charset="0"/>
              </a:rPr>
              <a:t>: no </a:t>
            </a:r>
            <a:r>
              <a:rPr lang="en-US" sz="2400" dirty="0">
                <a:solidFill>
                  <a:schemeClr val="tx1"/>
                </a:solidFill>
                <a:latin typeface="Constantia" panose="02030602050306030303" pitchFamily="18" charset="0"/>
              </a:rPr>
              <a:t>association between the risk of lung cancer and dietary beta-cryptoxanthin or lycopene intake. However, a dose dependent inverse association was found for dietary lutein, alpha-carotene, and beta carotene. A high intake of three carotenoids reduced the risk of lung </a:t>
            </a:r>
            <a:r>
              <a:rPr lang="en-US" sz="2400" dirty="0" smtClean="0">
                <a:solidFill>
                  <a:schemeClr val="tx1"/>
                </a:solidFill>
                <a:latin typeface="Constantia" panose="02030602050306030303" pitchFamily="18" charset="0"/>
              </a:rPr>
              <a:t>cancer.</a:t>
            </a:r>
          </a:p>
          <a:p>
            <a:pPr>
              <a:lnSpc>
                <a:spcPct val="200000"/>
              </a:lnSpc>
              <a:buFont typeface="Arial" panose="020B0604020202020204" pitchFamily="34" charset="0"/>
              <a:buChar char="•"/>
            </a:pPr>
            <a:r>
              <a:rPr lang="en-US" sz="2400" dirty="0">
                <a:solidFill>
                  <a:schemeClr val="tx1"/>
                </a:solidFill>
                <a:latin typeface="Constantia" panose="02030602050306030303" pitchFamily="18" charset="0"/>
              </a:rPr>
              <a:t>Conclusion</a:t>
            </a:r>
            <a:r>
              <a:rPr lang="en-US" sz="2400" dirty="0" smtClean="0">
                <a:solidFill>
                  <a:schemeClr val="tx1"/>
                </a:solidFill>
                <a:latin typeface="Constantia" panose="02030602050306030303" pitchFamily="18" charset="0"/>
              </a:rPr>
              <a:t>: these </a:t>
            </a:r>
            <a:r>
              <a:rPr lang="en-US" sz="2400" dirty="0">
                <a:solidFill>
                  <a:schemeClr val="tx1"/>
                </a:solidFill>
                <a:latin typeface="Constantia" panose="02030602050306030303" pitchFamily="18" charset="0"/>
              </a:rPr>
              <a:t>carotenoids have protective effects against lung cancer and eating foods reach in them can confer a protection against the disease.</a:t>
            </a:r>
            <a:endParaRPr lang="en-US" sz="2400" dirty="0" smtClean="0">
              <a:solidFill>
                <a:schemeClr val="tx1"/>
              </a:solidFill>
              <a:latin typeface="Constantia" panose="02030602050306030303" pitchFamily="18" charset="0"/>
            </a:endParaRPr>
          </a:p>
        </p:txBody>
      </p:sp>
    </p:spTree>
    <p:extLst>
      <p:ext uri="{BB962C8B-B14F-4D97-AF65-F5344CB8AC3E}">
        <p14:creationId xmlns:p14="http://schemas.microsoft.com/office/powerpoint/2010/main" val="41693236"/>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7710"/>
          </a:xfrm>
        </p:spPr>
        <p:txBody>
          <a:bodyPr/>
          <a:lstStyle/>
          <a:p>
            <a:pPr algn="ctr"/>
            <a:r>
              <a:rPr lang="en-US" b="1" dirty="0" smtClean="0">
                <a:solidFill>
                  <a:srgbClr val="002060"/>
                </a:solidFill>
                <a:latin typeface="Constantia" panose="02030602050306030303" pitchFamily="18" charset="0"/>
              </a:rPr>
              <a:t>Third Study</a:t>
            </a:r>
            <a:endParaRPr lang="en-US" b="1" dirty="0">
              <a:solidFill>
                <a:srgbClr val="002060"/>
              </a:solidFill>
              <a:latin typeface="Constantia" panose="02030602050306030303" pitchFamily="18" charset="0"/>
            </a:endParaRPr>
          </a:p>
        </p:txBody>
      </p:sp>
      <p:sp>
        <p:nvSpPr>
          <p:cNvPr id="3" name="Content Placeholder 2"/>
          <p:cNvSpPr>
            <a:spLocks noGrp="1"/>
          </p:cNvSpPr>
          <p:nvPr>
            <p:ph idx="1"/>
          </p:nvPr>
        </p:nvSpPr>
        <p:spPr>
          <a:xfrm>
            <a:off x="171450" y="1337310"/>
            <a:ext cx="11898630" cy="5520689"/>
          </a:xfrm>
        </p:spPr>
        <p:txBody>
          <a:bodyPr>
            <a:normAutofit fontScale="70000" lnSpcReduction="20000"/>
          </a:bodyPr>
          <a:lstStyle/>
          <a:p>
            <a:pPr>
              <a:lnSpc>
                <a:spcPct val="200000"/>
              </a:lnSpc>
              <a:buFont typeface="Arial" panose="020B0604020202020204" pitchFamily="34" charset="0"/>
              <a:buChar char="•"/>
            </a:pPr>
            <a:r>
              <a:rPr lang="en-US" sz="3100" dirty="0" smtClean="0">
                <a:latin typeface="Constantia" panose="02030602050306030303" pitchFamily="18" charset="0"/>
              </a:rPr>
              <a:t>Investigation of the </a:t>
            </a:r>
            <a:r>
              <a:rPr lang="en-US" sz="3100" dirty="0">
                <a:latin typeface="Constantia" panose="02030602050306030303" pitchFamily="18" charset="0"/>
              </a:rPr>
              <a:t>association of lung cancer with dietary </a:t>
            </a:r>
            <a:r>
              <a:rPr lang="en-US" sz="3100" dirty="0" smtClean="0">
                <a:latin typeface="Constantia" panose="02030602050306030303" pitchFamily="18" charset="0"/>
              </a:rPr>
              <a:t>factors </a:t>
            </a:r>
            <a:r>
              <a:rPr lang="en-US" sz="3100" dirty="0">
                <a:latin typeface="Constantia" panose="02030602050306030303" pitchFamily="18" charset="0"/>
              </a:rPr>
              <a:t>including , sunflower oil, </a:t>
            </a:r>
            <a:r>
              <a:rPr lang="en-US" sz="3100" dirty="0" smtClean="0">
                <a:latin typeface="Constantia" panose="02030602050306030303" pitchFamily="18" charset="0"/>
              </a:rPr>
              <a:t>fruits, vegetables</a:t>
            </a:r>
            <a:r>
              <a:rPr lang="en-US" sz="3100" dirty="0">
                <a:latin typeface="Constantia" panose="02030602050306030303" pitchFamily="18" charset="0"/>
              </a:rPr>
              <a:t>, </a:t>
            </a:r>
            <a:r>
              <a:rPr lang="en-US" sz="3100" dirty="0" smtClean="0">
                <a:latin typeface="Constantia" panose="02030602050306030303" pitchFamily="18" charset="0"/>
              </a:rPr>
              <a:t>beef</a:t>
            </a:r>
            <a:r>
              <a:rPr lang="en-US" sz="3100" dirty="0">
                <a:latin typeface="Constantia" panose="02030602050306030303" pitchFamily="18" charset="0"/>
              </a:rPr>
              <a:t>, white cheese, butter, liver, bread, rice, animal </a:t>
            </a:r>
            <a:r>
              <a:rPr lang="en-US" sz="3100" dirty="0" smtClean="0">
                <a:latin typeface="Constantia" panose="02030602050306030303" pitchFamily="18" charset="0"/>
              </a:rPr>
              <a:t>ghee, </a:t>
            </a:r>
            <a:r>
              <a:rPr lang="en-US" sz="3100" dirty="0">
                <a:latin typeface="Constantia" panose="02030602050306030303" pitchFamily="18" charset="0"/>
              </a:rPr>
              <a:t>and vegetable </a:t>
            </a:r>
            <a:r>
              <a:rPr lang="en-US" sz="3100" dirty="0" smtClean="0">
                <a:latin typeface="Constantia" panose="02030602050306030303" pitchFamily="18" charset="0"/>
              </a:rPr>
              <a:t>ghee</a:t>
            </a:r>
            <a:r>
              <a:rPr lang="en-US" sz="2800" dirty="0" smtClean="0">
                <a:latin typeface="Constantia" panose="02030602050306030303" pitchFamily="18" charset="0"/>
              </a:rPr>
              <a:t>.</a:t>
            </a:r>
          </a:p>
          <a:p>
            <a:pPr>
              <a:lnSpc>
                <a:spcPct val="200000"/>
              </a:lnSpc>
              <a:buFont typeface="Arial" panose="020B0604020202020204" pitchFamily="34" charset="0"/>
              <a:buChar char="•"/>
            </a:pPr>
            <a:r>
              <a:rPr lang="en-US" sz="3100" dirty="0" smtClean="0">
                <a:latin typeface="Constantia" panose="02030602050306030303" pitchFamily="18" charset="0"/>
              </a:rPr>
              <a:t>Results</a:t>
            </a:r>
            <a:r>
              <a:rPr lang="en-US" sz="3100" dirty="0">
                <a:latin typeface="Constantia" panose="02030602050306030303" pitchFamily="18" charset="0"/>
              </a:rPr>
              <a:t>: </a:t>
            </a:r>
            <a:r>
              <a:rPr lang="en-US" sz="3100" dirty="0" smtClean="0">
                <a:latin typeface="Constantia" panose="02030602050306030303" pitchFamily="18" charset="0"/>
              </a:rPr>
              <a:t>There </a:t>
            </a:r>
            <a:r>
              <a:rPr lang="en-US" sz="3100" dirty="0">
                <a:latin typeface="Constantia" panose="02030602050306030303" pitchFamily="18" charset="0"/>
              </a:rPr>
              <a:t>was a positive correlation between consumption of beef and dairy products and lung cancer while the trend was inverse for </a:t>
            </a:r>
            <a:r>
              <a:rPr lang="en-US" sz="3100" dirty="0" smtClean="0">
                <a:latin typeface="Constantia" panose="02030602050306030303" pitchFamily="18" charset="0"/>
              </a:rPr>
              <a:t>fruits.</a:t>
            </a:r>
          </a:p>
          <a:p>
            <a:pPr>
              <a:lnSpc>
                <a:spcPct val="200000"/>
              </a:lnSpc>
              <a:buFont typeface="Arial" panose="020B0604020202020204" pitchFamily="34" charset="0"/>
              <a:buChar char="•"/>
            </a:pPr>
            <a:r>
              <a:rPr lang="en-US" sz="3100" dirty="0" smtClean="0">
                <a:latin typeface="Constantia" panose="02030602050306030303" pitchFamily="18" charset="0"/>
              </a:rPr>
              <a:t>Conclusion: </a:t>
            </a:r>
            <a:r>
              <a:rPr lang="en-US" sz="3100" dirty="0" smtClean="0">
                <a:solidFill>
                  <a:schemeClr val="tx1"/>
                </a:solidFill>
                <a:latin typeface="Constantia" panose="02030602050306030303" pitchFamily="18" charset="0"/>
              </a:rPr>
              <a:t>sunflower</a:t>
            </a:r>
            <a:r>
              <a:rPr lang="en-US" sz="3100" dirty="0">
                <a:solidFill>
                  <a:schemeClr val="tx1"/>
                </a:solidFill>
                <a:latin typeface="Constantia" panose="02030602050306030303" pitchFamily="18" charset="0"/>
              </a:rPr>
              <a:t>, fruits and vegetables could be protective factors for lung cancer while ghee, dairy products, liver, beef, rice, and bread are possible risk factors for the disease in Iran</a:t>
            </a:r>
            <a:r>
              <a:rPr lang="en-US" sz="3100" dirty="0" smtClean="0">
                <a:solidFill>
                  <a:schemeClr val="tx1"/>
                </a:solidFill>
                <a:latin typeface="Constantia" panose="02030602050306030303" pitchFamily="18" charset="0"/>
              </a:rPr>
              <a:t>.</a:t>
            </a:r>
            <a:endParaRPr lang="en-US" sz="3100" dirty="0">
              <a:solidFill>
                <a:schemeClr val="tx1"/>
              </a:solidFill>
              <a:latin typeface="Constantia" panose="02030602050306030303" pitchFamily="18" charset="0"/>
            </a:endParaRPr>
          </a:p>
        </p:txBody>
      </p:sp>
    </p:spTree>
    <p:extLst>
      <p:ext uri="{BB962C8B-B14F-4D97-AF65-F5344CB8AC3E}">
        <p14:creationId xmlns:p14="http://schemas.microsoft.com/office/powerpoint/2010/main" val="2115086491"/>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1734" y="381000"/>
            <a:ext cx="8596668" cy="819150"/>
          </a:xfrm>
        </p:spPr>
        <p:txBody>
          <a:bodyPr/>
          <a:lstStyle/>
          <a:p>
            <a:pPr algn="ctr"/>
            <a:r>
              <a:rPr lang="en-US" b="1" dirty="0" smtClean="0">
                <a:solidFill>
                  <a:srgbClr val="002060"/>
                </a:solidFill>
                <a:latin typeface="Constantia" panose="02030602050306030303" pitchFamily="18" charset="0"/>
              </a:rPr>
              <a:t>Conclusion</a:t>
            </a:r>
            <a:endParaRPr lang="en-US" b="1" dirty="0">
              <a:solidFill>
                <a:srgbClr val="002060"/>
              </a:solidFill>
              <a:latin typeface="Constantia" panose="02030602050306030303" pitchFamily="18" charset="0"/>
            </a:endParaRPr>
          </a:p>
        </p:txBody>
      </p:sp>
      <p:sp>
        <p:nvSpPr>
          <p:cNvPr id="3" name="Content Placeholder 2"/>
          <p:cNvSpPr>
            <a:spLocks noGrp="1"/>
          </p:cNvSpPr>
          <p:nvPr>
            <p:ph idx="1"/>
          </p:nvPr>
        </p:nvSpPr>
        <p:spPr>
          <a:xfrm>
            <a:off x="160020" y="1028700"/>
            <a:ext cx="11944350" cy="5657849"/>
          </a:xfrm>
        </p:spPr>
        <p:txBody>
          <a:bodyPr>
            <a:normAutofit fontScale="92500"/>
          </a:bodyPr>
          <a:lstStyle/>
          <a:p>
            <a:pPr>
              <a:lnSpc>
                <a:spcPct val="200000"/>
              </a:lnSpc>
              <a:buFont typeface="Arial" panose="020B0604020202020204" pitchFamily="34" charset="0"/>
              <a:buChar char="•"/>
            </a:pPr>
            <a:r>
              <a:rPr lang="en-US" sz="2400" dirty="0" smtClean="0">
                <a:latin typeface="Constantia" panose="02030602050306030303" pitchFamily="18" charset="0"/>
              </a:rPr>
              <a:t>First study</a:t>
            </a:r>
            <a:r>
              <a:rPr lang="en-US" sz="2400" dirty="0">
                <a:latin typeface="Constantia" panose="02030602050306030303" pitchFamily="18" charset="0"/>
              </a:rPr>
              <a:t>: it was found that consuming a variety of fruits and vegetables reduced the risk contracting lung </a:t>
            </a:r>
            <a:r>
              <a:rPr lang="en-US" sz="2400" dirty="0" smtClean="0">
                <a:latin typeface="Constantia" panose="02030602050306030303" pitchFamily="18" charset="0"/>
              </a:rPr>
              <a:t>cancer.</a:t>
            </a:r>
          </a:p>
          <a:p>
            <a:pPr>
              <a:lnSpc>
                <a:spcPct val="200000"/>
              </a:lnSpc>
              <a:buFont typeface="Arial" panose="020B0604020202020204" pitchFamily="34" charset="0"/>
              <a:buChar char="•"/>
            </a:pPr>
            <a:r>
              <a:rPr lang="en-US" sz="2400" dirty="0" smtClean="0">
                <a:latin typeface="Constantia" panose="02030602050306030303" pitchFamily="18" charset="0"/>
              </a:rPr>
              <a:t>Second study</a:t>
            </a:r>
            <a:r>
              <a:rPr lang="en-US" sz="2400" dirty="0">
                <a:latin typeface="Constantia" panose="02030602050306030303" pitchFamily="18" charset="0"/>
              </a:rPr>
              <a:t>: it was found that consuming foods rich in specific carotenoids, including beta carotene, dietary lutein, and alpha-carotene minimized the risk of getting the disease. </a:t>
            </a:r>
            <a:endParaRPr lang="en-US" sz="2400" dirty="0" smtClean="0">
              <a:latin typeface="Constantia" panose="02030602050306030303" pitchFamily="18" charset="0"/>
            </a:endParaRPr>
          </a:p>
          <a:p>
            <a:pPr>
              <a:lnSpc>
                <a:spcPct val="200000"/>
              </a:lnSpc>
              <a:buFont typeface="Arial" panose="020B0604020202020204" pitchFamily="34" charset="0"/>
              <a:buChar char="•"/>
            </a:pPr>
            <a:r>
              <a:rPr lang="en-US" sz="2400" dirty="0">
                <a:latin typeface="Constantia" panose="02030602050306030303" pitchFamily="18" charset="0"/>
              </a:rPr>
              <a:t>Third </a:t>
            </a:r>
            <a:r>
              <a:rPr lang="en-US" sz="2400" dirty="0" smtClean="0">
                <a:latin typeface="Constantia" panose="02030602050306030303" pitchFamily="18" charset="0"/>
              </a:rPr>
              <a:t>study: fruits </a:t>
            </a:r>
            <a:r>
              <a:rPr lang="en-US" sz="2400" dirty="0">
                <a:latin typeface="Constantia" panose="02030602050306030303" pitchFamily="18" charset="0"/>
              </a:rPr>
              <a:t>were deemed to be the protective factors while the other foods were demonstrated to be risk </a:t>
            </a:r>
            <a:r>
              <a:rPr lang="en-US" sz="2400" dirty="0" smtClean="0">
                <a:latin typeface="Constantia" panose="02030602050306030303" pitchFamily="18" charset="0"/>
              </a:rPr>
              <a:t>factors.</a:t>
            </a:r>
          </a:p>
          <a:p>
            <a:pPr>
              <a:lnSpc>
                <a:spcPct val="200000"/>
              </a:lnSpc>
              <a:buFont typeface="Arial" panose="020B0604020202020204" pitchFamily="34" charset="0"/>
              <a:buChar char="•"/>
            </a:pPr>
            <a:r>
              <a:rPr lang="en-US" sz="2400" dirty="0">
                <a:latin typeface="Constantia" panose="02030602050306030303" pitchFamily="18" charset="0"/>
              </a:rPr>
              <a:t>Therefore, taking fruits and vegetables containing carotenoids may lower the risk of cancer. </a:t>
            </a:r>
          </a:p>
          <a:p>
            <a:pPr>
              <a:lnSpc>
                <a:spcPct val="200000"/>
              </a:lnSpc>
              <a:buFont typeface="Arial" panose="020B0604020202020204" pitchFamily="34" charset="0"/>
              <a:buChar char="•"/>
            </a:pPr>
            <a:endParaRPr lang="en-US" sz="2400" dirty="0">
              <a:latin typeface="Constantia" panose="02030602050306030303" pitchFamily="18" charset="0"/>
            </a:endParaRPr>
          </a:p>
        </p:txBody>
      </p:sp>
    </p:spTree>
    <p:extLst>
      <p:ext uri="{BB962C8B-B14F-4D97-AF65-F5344CB8AC3E}">
        <p14:creationId xmlns:p14="http://schemas.microsoft.com/office/powerpoint/2010/main" val="3039535575"/>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0165" y="432263"/>
            <a:ext cx="8596668" cy="681060"/>
          </a:xfrm>
        </p:spPr>
        <p:txBody>
          <a:bodyPr>
            <a:normAutofit/>
          </a:bodyPr>
          <a:lstStyle/>
          <a:p>
            <a:pPr algn="ctr"/>
            <a:r>
              <a:rPr lang="en-US" dirty="0" smtClean="0">
                <a:solidFill>
                  <a:schemeClr val="tx1"/>
                </a:solidFill>
              </a:rPr>
              <a:t>References</a:t>
            </a:r>
            <a:endParaRPr lang="en-US" dirty="0">
              <a:solidFill>
                <a:schemeClr val="tx1"/>
              </a:solidFill>
            </a:endParaRPr>
          </a:p>
        </p:txBody>
      </p:sp>
      <p:sp>
        <p:nvSpPr>
          <p:cNvPr id="3" name="Content Placeholder 2"/>
          <p:cNvSpPr>
            <a:spLocks noGrp="1"/>
          </p:cNvSpPr>
          <p:nvPr>
            <p:ph idx="1"/>
          </p:nvPr>
        </p:nvSpPr>
        <p:spPr>
          <a:xfrm>
            <a:off x="221673" y="930443"/>
            <a:ext cx="11713653" cy="5678176"/>
          </a:xfrm>
        </p:spPr>
        <p:txBody>
          <a:bodyPr>
            <a:normAutofit fontScale="77500" lnSpcReduction="20000"/>
          </a:bodyPr>
          <a:lstStyle/>
          <a:p>
            <a:pPr>
              <a:lnSpc>
                <a:spcPct val="200000"/>
              </a:lnSpc>
              <a:buFont typeface="Wingdings" pitchFamily="2" charset="2"/>
              <a:buChar char="Ø"/>
            </a:pPr>
            <a:r>
              <a:rPr lang="en-US" sz="2000" dirty="0">
                <a:solidFill>
                  <a:schemeClr val="tx1"/>
                </a:solidFill>
                <a:latin typeface="Constantia" pitchFamily="18" charset="0"/>
              </a:rPr>
              <a:t>Büchner, F. L., Bueno-de-Mesquita, H. B., Ros, M. M., Overvad, K., Dahm, C. C., Hansen, L., ... &amp; Kaaks, R. (2010). Variety in fruit and vegetable consumption and the risk of lung cancer in the European prospective investigation into cancer and nutrition. Cancer Epidemiology and Prevention Biomarkers, 19(9), 2278-2286.</a:t>
            </a:r>
          </a:p>
          <a:p>
            <a:pPr>
              <a:lnSpc>
                <a:spcPct val="200000"/>
              </a:lnSpc>
              <a:buFont typeface="Wingdings" pitchFamily="2" charset="2"/>
              <a:buChar char="Ø"/>
            </a:pPr>
            <a:r>
              <a:rPr lang="en-US" sz="2000" dirty="0">
                <a:solidFill>
                  <a:schemeClr val="tx1"/>
                </a:solidFill>
                <a:latin typeface="Constantia" pitchFamily="18" charset="0"/>
              </a:rPr>
              <a:t>Hosseini, M., Naghan, P. A., Jafari, A. M., Yousefifard, M., Taslimi, S., Khodadad, K., ... &amp; Masjedi, M. R. (2014). Nutrition and lung cancer: a case control study in Iran. BMC cancer, 14(1), 860.</a:t>
            </a:r>
          </a:p>
          <a:p>
            <a:pPr>
              <a:lnSpc>
                <a:spcPct val="200000"/>
              </a:lnSpc>
              <a:buFont typeface="Wingdings" pitchFamily="2" charset="2"/>
              <a:buChar char="Ø"/>
            </a:pPr>
            <a:r>
              <a:rPr lang="en-US" sz="2000" dirty="0">
                <a:solidFill>
                  <a:schemeClr val="tx1"/>
                </a:solidFill>
                <a:latin typeface="Constantia" pitchFamily="18" charset="0"/>
              </a:rPr>
              <a:t>Le Marchand, L., Hankin, J. H., Kolonel, L. N., Beecher, G. R., Wilkens, L. R., &amp; Zhao, L. P. (1993). Intake of specific carotenoids and lung cancer risk. Cancer Epidemiology and Prevention Biomarkers, 2(3), 183-187.</a:t>
            </a:r>
          </a:p>
          <a:p>
            <a:pPr>
              <a:lnSpc>
                <a:spcPct val="200000"/>
              </a:lnSpc>
              <a:buFont typeface="Wingdings" pitchFamily="2" charset="2"/>
              <a:buChar char="Ø"/>
            </a:pPr>
            <a:r>
              <a:rPr lang="en-US" sz="2000" dirty="0">
                <a:solidFill>
                  <a:schemeClr val="tx1"/>
                </a:solidFill>
                <a:latin typeface="Constantia" pitchFamily="18" charset="0"/>
              </a:rPr>
              <a:t>Lungevity. (n.d.). Lung Cancer Statistics. Retrieved from https://lungevity.org/for-supporters-advocates/lung-cancer-statistics</a:t>
            </a:r>
          </a:p>
          <a:p>
            <a:pPr>
              <a:lnSpc>
                <a:spcPct val="200000"/>
              </a:lnSpc>
              <a:buFont typeface="Wingdings" pitchFamily="2" charset="2"/>
              <a:buChar char="Ø"/>
            </a:pPr>
            <a:r>
              <a:rPr lang="en-US" sz="2000" dirty="0">
                <a:solidFill>
                  <a:schemeClr val="tx1"/>
                </a:solidFill>
                <a:latin typeface="Constantia" pitchFamily="18" charset="0"/>
              </a:rPr>
              <a:t>Mayo Clinic. (n.d.). Lung cancer. Retrieved from https://www.mayoclinic.org/diseases-conditions/lung-cancer/symptoms-causes/syc-20374620</a:t>
            </a: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7294</TotalTime>
  <Words>1490</Words>
  <Application>Microsoft Office PowerPoint</Application>
  <PresentationFormat>Widescreen</PresentationFormat>
  <Paragraphs>50</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Constantia</vt:lpstr>
      <vt:lpstr>Trebuchet MS</vt:lpstr>
      <vt:lpstr>Wingdings</vt:lpstr>
      <vt:lpstr>Wingdings 3</vt:lpstr>
      <vt:lpstr>Facet</vt:lpstr>
      <vt:lpstr>Lung Cancer and Nutrition Name Institution of Affiliation</vt:lpstr>
      <vt:lpstr>Introduction</vt:lpstr>
      <vt:lpstr>Introduction Cont…</vt:lpstr>
      <vt:lpstr>First Study</vt:lpstr>
      <vt:lpstr>Second Study</vt:lpstr>
      <vt:lpstr>Third Study</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HP</cp:lastModifiedBy>
  <cp:revision>977</cp:revision>
  <dcterms:created xsi:type="dcterms:W3CDTF">2016-05-08T08:20:33Z</dcterms:created>
  <dcterms:modified xsi:type="dcterms:W3CDTF">2020-10-26T21:24:59Z</dcterms:modified>
</cp:coreProperties>
</file>