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102" y="-63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F08E50-DA7C-41B4-96CA-AFC02BCA49B9}"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416D3-C11D-4490-9C11-803B190B9E9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F08E50-DA7C-41B4-96CA-AFC02BCA49B9}"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416D3-C11D-4490-9C11-803B190B9E9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DDF08E50-DA7C-41B4-96CA-AFC02BCA49B9}"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416D3-C11D-4490-9C11-803B190B9E9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DF08E50-DA7C-41B4-96CA-AFC02BCA49B9}"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9416D3-C11D-4490-9C11-803B190B9E99}"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DF08E50-DA7C-41B4-96CA-AFC02BCA49B9}" type="datetimeFigureOut">
              <a:rPr lang="en-US" smtClean="0"/>
              <a:t>3/26/2019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9416D3-C11D-4490-9C11-803B190B9E9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F08E50-DA7C-41B4-96CA-AFC02BCA49B9}" type="datetimeFigureOut">
              <a:rPr lang="en-US" smtClean="0"/>
              <a:t>3/26/2019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9416D3-C11D-4490-9C11-803B190B9E9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F08E50-DA7C-41B4-96CA-AFC02BCA49B9}" type="datetimeFigureOut">
              <a:rPr lang="en-US" smtClean="0"/>
              <a:t>3/26/2019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9416D3-C11D-4490-9C11-803B190B9E9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DDF08E50-DA7C-41B4-96CA-AFC02BCA49B9}" type="datetimeFigureOut">
              <a:rPr lang="en-US" smtClean="0"/>
              <a:t>3/26/2019</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99416D3-C11D-4490-9C11-803B190B9E9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F08E50-DA7C-41B4-96CA-AFC02BCA49B9}"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9416D3-C11D-4490-9C11-803B190B9E9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F08E50-DA7C-41B4-96CA-AFC02BCA49B9}"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416D3-C11D-4490-9C11-803B190B9E9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F08E50-DA7C-41B4-96CA-AFC02BCA49B9}"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416D3-C11D-4490-9C11-803B190B9E9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DDF08E50-DA7C-41B4-96CA-AFC02BCA49B9}" type="datetimeFigureOut">
              <a:rPr lang="en-US" smtClean="0"/>
              <a:t>3/26/2019</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99416D3-C11D-4490-9C11-803B190B9E9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smtClean="0">
                <a:latin typeface="Times New Roman" pitchFamily="18" charset="0"/>
                <a:cs typeface="Times New Roman" pitchFamily="18" charset="0"/>
              </a:rPr>
              <a:t>Lymphoma</a:t>
            </a:r>
            <a:endParaRPr lang="en-US" sz="6000" dirty="0"/>
          </a:p>
        </p:txBody>
      </p:sp>
      <p:pic>
        <p:nvPicPr>
          <p:cNvPr id="3074" name="Picture 2" descr="https://www.auntminnie.com/userc/onlineCE/Images/Courses/authored/c_9049/small/10639840_20171108193251_0_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00200"/>
            <a:ext cx="3790950" cy="48006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www.auntminnie.com/userc/onlineCE/Images/Courses/authored/c_9049/medium/10639840_20171108193526_2_med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600200"/>
            <a:ext cx="45339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9465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1371600"/>
            <a:ext cx="7543800" cy="3323987"/>
          </a:xfrm>
          <a:prstGeom prst="rect">
            <a:avLst/>
          </a:prstGeom>
          <a:noFill/>
        </p:spPr>
        <p:txBody>
          <a:bodyPr wrap="square" rtlCol="0">
            <a:spAutoFit/>
          </a:bodyPr>
          <a:lstStyle/>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It is a cancer that affects the body lymphatic system.  </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It affects lymphocytes which are integral in immune system and help in fighting body diseases. </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It starts with the white blood cells  and can spread or metastasize with time in the bloodstream.</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When infected by  Lymphoma, lymphocytes change and grow out of control.</a:t>
            </a:r>
          </a:p>
        </p:txBody>
      </p:sp>
      <p:sp>
        <p:nvSpPr>
          <p:cNvPr id="5" name="TextBox 4"/>
          <p:cNvSpPr txBox="1"/>
          <p:nvPr/>
        </p:nvSpPr>
        <p:spPr>
          <a:xfrm>
            <a:off x="914400" y="457200"/>
            <a:ext cx="6934200" cy="769441"/>
          </a:xfrm>
          <a:prstGeom prst="rect">
            <a:avLst/>
          </a:prstGeom>
          <a:noFill/>
        </p:spPr>
        <p:txBody>
          <a:bodyPr wrap="square" rtlCol="0">
            <a:spAutoFit/>
          </a:bodyPr>
          <a:lstStyle/>
          <a:p>
            <a:pPr algn="ctr"/>
            <a:r>
              <a:rPr lang="en-US" sz="4400" b="1" dirty="0" smtClean="0">
                <a:latin typeface="Times New Roman" pitchFamily="18" charset="0"/>
                <a:cs typeface="Times New Roman" pitchFamily="18" charset="0"/>
              </a:rPr>
              <a:t>What is Lymphoma</a:t>
            </a:r>
            <a:endParaRPr lang="en-US" sz="4400" b="1" dirty="0">
              <a:latin typeface="Times New Roman" pitchFamily="18" charset="0"/>
              <a:cs typeface="Times New Roman" pitchFamily="18" charset="0"/>
            </a:endParaRPr>
          </a:p>
        </p:txBody>
      </p:sp>
    </p:spTree>
    <p:extLst>
      <p:ext uri="{BB962C8B-B14F-4D97-AF65-F5344CB8AC3E}">
        <p14:creationId xmlns:p14="http://schemas.microsoft.com/office/powerpoint/2010/main" val="3672879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latin typeface="Times New Roman" pitchFamily="18" charset="0"/>
                <a:cs typeface="Times New Roman" pitchFamily="18" charset="0"/>
              </a:rPr>
              <a:t>What is lymphoma (continued)</a:t>
            </a:r>
            <a:endParaRPr lang="en-US" dirty="0">
              <a:latin typeface="Times New Roman" pitchFamily="18" charset="0"/>
              <a:cs typeface="Times New Roman" pitchFamily="18" charset="0"/>
            </a:endParaRPr>
          </a:p>
        </p:txBody>
      </p:sp>
      <p:sp>
        <p:nvSpPr>
          <p:cNvPr id="5" name="TextBox 4"/>
          <p:cNvSpPr txBox="1"/>
          <p:nvPr/>
        </p:nvSpPr>
        <p:spPr>
          <a:xfrm>
            <a:off x="1143000" y="1143000"/>
            <a:ext cx="7543800" cy="4570482"/>
          </a:xfrm>
          <a:prstGeom prst="rect">
            <a:avLst/>
          </a:prstGeom>
          <a:noFill/>
        </p:spPr>
        <p:txBody>
          <a:bodyPr wrap="square" rtlCol="0">
            <a:spAutoFit/>
          </a:bodyPr>
          <a:lstStyle/>
          <a:p>
            <a:pPr marL="342900" indent="-342900">
              <a:lnSpc>
                <a:spcPct val="150000"/>
              </a:lnSpc>
              <a:buFont typeface="Wingdings" pitchFamily="2" charset="2"/>
              <a:buChar char="q"/>
            </a:pPr>
            <a:r>
              <a:rPr lang="en-US" dirty="0" smtClean="0">
                <a:latin typeface="Times New Roman" pitchFamily="18" charset="0"/>
                <a:cs typeface="Times New Roman" pitchFamily="18" charset="0"/>
              </a:rPr>
              <a:t>Lymphoma can be categorized into two main types:</a:t>
            </a:r>
          </a:p>
          <a:p>
            <a:pPr>
              <a:lnSpc>
                <a:spcPct val="150000"/>
              </a:lnSpc>
            </a:pPr>
            <a:r>
              <a:rPr lang="en-US" dirty="0" smtClean="0">
                <a:latin typeface="Times New Roman" pitchFamily="18" charset="0"/>
                <a:cs typeface="Times New Roman" pitchFamily="18" charset="0"/>
              </a:rPr>
              <a:t>	1. Non-Hodgkin</a:t>
            </a:r>
          </a:p>
          <a:p>
            <a:pPr>
              <a:lnSpc>
                <a:spcPct val="150000"/>
              </a:lnSpc>
            </a:pPr>
            <a:r>
              <a:rPr lang="en-US" dirty="0" smtClean="0">
                <a:latin typeface="Times New Roman" pitchFamily="18" charset="0"/>
                <a:cs typeface="Times New Roman" pitchFamily="18" charset="0"/>
              </a:rPr>
              <a:t>	2. Hodgkin</a:t>
            </a:r>
            <a:endParaRPr lang="en-US" dirty="0" smtClean="0"/>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Non-Hodgkin Lymphoma (NHL) is divided into Low, Intermediate and high grades.</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In children, NHL is considered high grade and the tumors can be histologically subdivided into Lymphoblastic, anaplastic large-cell, small noncleaved and diffuse large B-cell.</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Lymphoblastic Lymphoma accounts for about 2% of lymphoma cases in all ages and 30% in children.</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605902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60438"/>
          </a:xfrm>
        </p:spPr>
        <p:txBody>
          <a:bodyPr>
            <a:normAutofit/>
          </a:bodyPr>
          <a:lstStyle/>
          <a:p>
            <a:r>
              <a:rPr lang="en-US" dirty="0" smtClean="0">
                <a:latin typeface="Times New Roman" pitchFamily="18" charset="0"/>
                <a:cs typeface="Times New Roman" pitchFamily="18" charset="0"/>
              </a:rPr>
              <a:t>Anatomy &amp; lymphoma</a:t>
            </a:r>
            <a:endParaRPr lang="en-US" dirty="0">
              <a:latin typeface="Times New Roman" pitchFamily="18" charset="0"/>
              <a:cs typeface="Times New Roman" pitchFamily="18" charset="0"/>
            </a:endParaRPr>
          </a:p>
        </p:txBody>
      </p:sp>
      <p:sp>
        <p:nvSpPr>
          <p:cNvPr id="5" name="TextBox 4"/>
          <p:cNvSpPr txBox="1"/>
          <p:nvPr/>
        </p:nvSpPr>
        <p:spPr>
          <a:xfrm>
            <a:off x="4267200" y="1219200"/>
            <a:ext cx="4343399" cy="5632311"/>
          </a:xfrm>
          <a:prstGeom prst="rect">
            <a:avLst/>
          </a:prstGeom>
          <a:noFill/>
        </p:spPr>
        <p:txBody>
          <a:bodyPr wrap="square" rtlCol="0">
            <a:spAutoFit/>
          </a:bodyPr>
          <a:lstStyle/>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The lymphatic systems which are main targets for lymphoma are; Lymphatic vessels, Lymph nodes, ducts and organs containing hematopoietic elements of the body.</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The lymph nodes are spread underneath the skin and mostly along main blood vessels. They are found in large amounts in areas like Underarms, abdomen, groin, pelvis and neck linked to Lymphatic vessels.</a:t>
            </a:r>
          </a:p>
        </p:txBody>
      </p:sp>
      <p:pic>
        <p:nvPicPr>
          <p:cNvPr id="1028" name="Picture 4" descr="Image result for anatomy and physiology of lympho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495424"/>
            <a:ext cx="3883025" cy="3609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178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Times New Roman" pitchFamily="18" charset="0"/>
                <a:cs typeface="Times New Roman" pitchFamily="18" charset="0"/>
              </a:rPr>
              <a:t>Anatomy and Lymphoma (continued)</a:t>
            </a:r>
            <a:endParaRPr lang="en-US" sz="4000" dirty="0">
              <a:latin typeface="Times New Roman" pitchFamily="18" charset="0"/>
              <a:cs typeface="Times New Roman" pitchFamily="18" charset="0"/>
            </a:endParaRPr>
          </a:p>
        </p:txBody>
      </p:sp>
      <p:sp>
        <p:nvSpPr>
          <p:cNvPr id="4" name="TextBox 3"/>
          <p:cNvSpPr txBox="1"/>
          <p:nvPr/>
        </p:nvSpPr>
        <p:spPr>
          <a:xfrm>
            <a:off x="3962400" y="1676400"/>
            <a:ext cx="4267200" cy="4662815"/>
          </a:xfrm>
          <a:prstGeom prst="rect">
            <a:avLst/>
          </a:prstGeom>
          <a:noFill/>
        </p:spPr>
        <p:txBody>
          <a:bodyPr wrap="square" rtlCol="0">
            <a:spAutoFit/>
          </a:bodyPr>
          <a:lstStyle/>
          <a:p>
            <a:pPr marL="342900" indent="-342900">
              <a:lnSpc>
                <a:spcPct val="150000"/>
              </a:lnSpc>
              <a:buFont typeface="Wingdings" pitchFamily="2" charset="2"/>
              <a:buChar char="q"/>
            </a:pPr>
            <a:r>
              <a:rPr lang="en-US" dirty="0" smtClean="0">
                <a:latin typeface="Times New Roman" pitchFamily="18" charset="0"/>
                <a:cs typeface="Times New Roman" pitchFamily="18" charset="0"/>
              </a:rPr>
              <a:t>Other organs with lymphatic tissue include:</a:t>
            </a:r>
          </a:p>
          <a:p>
            <a:pPr marL="342900" indent="-342900">
              <a:lnSpc>
                <a:spcPct val="150000"/>
              </a:lnSpc>
              <a:buFont typeface="Wingdings" pitchFamily="2" charset="2"/>
              <a:buChar char="q"/>
            </a:pPr>
            <a:r>
              <a:rPr lang="en-US" dirty="0" smtClean="0">
                <a:latin typeface="Times New Roman" pitchFamily="18" charset="0"/>
                <a:cs typeface="Times New Roman" pitchFamily="18" charset="0"/>
              </a:rPr>
              <a:t>Spleen - located on the left body size under the lower rib. Produces lymphocytes, acts as storage for healthy blood cells.</a:t>
            </a:r>
          </a:p>
          <a:p>
            <a:pPr marL="342900" indent="-342900">
              <a:lnSpc>
                <a:spcPct val="150000"/>
              </a:lnSpc>
              <a:buFont typeface="Wingdings" pitchFamily="2" charset="2"/>
              <a:buChar char="q"/>
            </a:pPr>
            <a:r>
              <a:rPr lang="en-US" dirty="0" smtClean="0">
                <a:latin typeface="Times New Roman" pitchFamily="18" charset="0"/>
                <a:cs typeface="Times New Roman" pitchFamily="18" charset="0"/>
              </a:rPr>
              <a:t>Bone marrow – bone’s inner region</a:t>
            </a:r>
          </a:p>
          <a:p>
            <a:pPr marL="342900" indent="-342900">
              <a:lnSpc>
                <a:spcPct val="150000"/>
              </a:lnSpc>
              <a:buFont typeface="Wingdings" pitchFamily="2" charset="2"/>
              <a:buChar char="q"/>
            </a:pPr>
            <a:r>
              <a:rPr lang="en-US" dirty="0" smtClean="0">
                <a:latin typeface="Times New Roman" pitchFamily="18" charset="0"/>
                <a:cs typeface="Times New Roman" pitchFamily="18" charset="0"/>
              </a:rPr>
              <a:t>Thymus gland – found near heart.</a:t>
            </a:r>
          </a:p>
          <a:p>
            <a:pPr marL="342900" indent="-342900">
              <a:lnSpc>
                <a:spcPct val="150000"/>
              </a:lnSpc>
              <a:buFont typeface="Wingdings" pitchFamily="2" charset="2"/>
              <a:buChar char="q"/>
            </a:pPr>
            <a:r>
              <a:rPr lang="en-US" dirty="0" smtClean="0">
                <a:latin typeface="Times New Roman" pitchFamily="18" charset="0"/>
                <a:cs typeface="Times New Roman" pitchFamily="18" charset="0"/>
              </a:rPr>
              <a:t>Tonsils – they are round shaped lymphatic tissues located at throat</a:t>
            </a:r>
          </a:p>
          <a:p>
            <a:pPr marL="342900" indent="-342900">
              <a:lnSpc>
                <a:spcPct val="150000"/>
              </a:lnSpc>
              <a:buFont typeface="Wingdings" pitchFamily="2" charset="2"/>
              <a:buChar char="q"/>
            </a:pPr>
            <a:r>
              <a:rPr lang="en-US" dirty="0" smtClean="0">
                <a:latin typeface="Times New Roman" pitchFamily="18" charset="0"/>
                <a:cs typeface="Times New Roman" pitchFamily="18" charset="0"/>
              </a:rPr>
              <a:t>Adenoids – found in post-nasal area.</a:t>
            </a:r>
          </a:p>
        </p:txBody>
      </p:sp>
      <p:pic>
        <p:nvPicPr>
          <p:cNvPr id="2050" name="Picture 2" descr="Image result for anatomy and physiology of lymphom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30480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878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Times New Roman" pitchFamily="18" charset="0"/>
                <a:cs typeface="Times New Roman" pitchFamily="18" charset="0"/>
              </a:rPr>
              <a:t>Pathophysiology of lymphoma</a:t>
            </a:r>
            <a:endParaRPr lang="en-US" sz="4000" dirty="0">
              <a:latin typeface="Times New Roman" pitchFamily="18" charset="0"/>
              <a:cs typeface="Times New Roman" pitchFamily="18" charset="0"/>
            </a:endParaRPr>
          </a:p>
        </p:txBody>
      </p:sp>
      <p:sp>
        <p:nvSpPr>
          <p:cNvPr id="5" name="TextBox 4"/>
          <p:cNvSpPr txBox="1"/>
          <p:nvPr/>
        </p:nvSpPr>
        <p:spPr>
          <a:xfrm>
            <a:off x="1219200" y="1446819"/>
            <a:ext cx="7010400" cy="3785652"/>
          </a:xfrm>
          <a:prstGeom prst="rect">
            <a:avLst/>
          </a:prstGeom>
          <a:noFill/>
        </p:spPr>
        <p:txBody>
          <a:bodyPr wrap="square" rtlCol="0">
            <a:spAutoFit/>
          </a:bodyPr>
          <a:lstStyle/>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Hodgkin lymphoma comes as a result of cell’s clonal transformation.</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Genetic susceptibility issues related to environment, treatment history using radio therapy, chemotherapy and phenytoin play a role in causing lymphoma.</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Patients may develop cell-mediated immunity defect  in a way that it would contribute to bacterial, fungal, viral, as well as protozoan infections in its advanced stages.</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4156810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4000" dirty="0" smtClean="0">
                <a:latin typeface="Times New Roman" pitchFamily="18" charset="0"/>
                <a:cs typeface="Times New Roman" pitchFamily="18" charset="0"/>
              </a:rPr>
              <a:t>Signs and symptoms</a:t>
            </a:r>
            <a:endParaRPr lang="en-US" sz="4000" dirty="0">
              <a:latin typeface="Times New Roman" pitchFamily="18" charset="0"/>
              <a:cs typeface="Times New Roman" pitchFamily="18" charset="0"/>
            </a:endParaRPr>
          </a:p>
        </p:txBody>
      </p:sp>
      <p:sp>
        <p:nvSpPr>
          <p:cNvPr id="4" name="TextBox 3"/>
          <p:cNvSpPr txBox="1"/>
          <p:nvPr/>
        </p:nvSpPr>
        <p:spPr>
          <a:xfrm>
            <a:off x="304800" y="609600"/>
            <a:ext cx="8610600" cy="6863417"/>
          </a:xfrm>
          <a:prstGeom prst="rect">
            <a:avLst/>
          </a:prstGeom>
          <a:noFill/>
        </p:spPr>
        <p:txBody>
          <a:bodyPr wrap="square" rtlCol="0">
            <a:spAutoFit/>
          </a:bodyPr>
          <a:lstStyle/>
          <a:p>
            <a:pPr>
              <a:lnSpc>
                <a:spcPct val="200000"/>
              </a:lnSpc>
            </a:pPr>
            <a:r>
              <a:rPr lang="en-US" sz="2000" b="1" dirty="0" smtClean="0">
                <a:latin typeface="Times New Roman" pitchFamily="18" charset="0"/>
                <a:cs typeface="Times New Roman" pitchFamily="18" charset="0"/>
              </a:rPr>
              <a:t>For Non-Hodgkin lymphomas:</a:t>
            </a:r>
            <a:endParaRPr lang="en-US" sz="2000" b="1" dirty="0">
              <a:latin typeface="Times New Roman" pitchFamily="18" charset="0"/>
              <a:cs typeface="Times New Roman" pitchFamily="18" charset="0"/>
            </a:endParaRPr>
          </a:p>
          <a:p>
            <a:pPr marL="342900" indent="-342900">
              <a:lnSpc>
                <a:spcPct val="200000"/>
              </a:lnSpc>
              <a:buFont typeface="Wingdings" pitchFamily="2" charset="2"/>
              <a:buChar char="q"/>
            </a:pPr>
            <a:r>
              <a:rPr lang="en-US" sz="2000" dirty="0" smtClean="0">
                <a:latin typeface="Times New Roman" pitchFamily="18" charset="0"/>
                <a:cs typeface="Times New Roman" pitchFamily="18" charset="0"/>
              </a:rPr>
              <a:t>Enlarged lymph nodes are rubbery and later coalesce into masses.</a:t>
            </a:r>
          </a:p>
          <a:p>
            <a:pPr marL="342900" indent="-342900">
              <a:lnSpc>
                <a:spcPct val="200000"/>
              </a:lnSpc>
              <a:buFont typeface="Wingdings" pitchFamily="2" charset="2"/>
              <a:buChar char="q"/>
            </a:pPr>
            <a:r>
              <a:rPr lang="en-US" sz="2000" dirty="0" smtClean="0">
                <a:latin typeface="Times New Roman" pitchFamily="18" charset="0"/>
                <a:cs typeface="Times New Roman" pitchFamily="18" charset="0"/>
              </a:rPr>
              <a:t>The nodes are usually not painful unlike tender nodes that are associated with viral infections.</a:t>
            </a:r>
          </a:p>
          <a:p>
            <a:pPr marL="342900" indent="-342900">
              <a:lnSpc>
                <a:spcPct val="200000"/>
              </a:lnSpc>
              <a:buFont typeface="Wingdings" pitchFamily="2" charset="2"/>
              <a:buChar char="q"/>
            </a:pPr>
            <a:r>
              <a:rPr lang="en-US" sz="2000" dirty="0" smtClean="0">
                <a:latin typeface="Times New Roman" pitchFamily="18" charset="0"/>
                <a:cs typeface="Times New Roman" pitchFamily="18" charset="0"/>
              </a:rPr>
              <a:t>Some patients enlarged mediastinal and retroperitoneal nodes produce symptoms such as;</a:t>
            </a:r>
          </a:p>
          <a:p>
            <a:pPr marL="342900" indent="-342900">
              <a:lnSpc>
                <a:spcPct val="200000"/>
              </a:lnSpc>
              <a:buFont typeface="Wingdings" pitchFamily="2" charset="2"/>
              <a:buChar char="ü"/>
            </a:pPr>
            <a:r>
              <a:rPr lang="en-US" sz="2000" dirty="0" smtClean="0">
                <a:latin typeface="Times New Roman" pitchFamily="18" charset="0"/>
                <a:cs typeface="Times New Roman" pitchFamily="18" charset="0"/>
              </a:rPr>
              <a:t>Compression  of external biliary tree (Jaundice)</a:t>
            </a:r>
          </a:p>
          <a:p>
            <a:pPr marL="342900" indent="-342900">
              <a:lnSpc>
                <a:spcPct val="200000"/>
              </a:lnSpc>
              <a:buFont typeface="Wingdings" pitchFamily="2" charset="2"/>
              <a:buChar char="ü"/>
            </a:pPr>
            <a:r>
              <a:rPr lang="en-US" sz="2000" dirty="0" smtClean="0">
                <a:latin typeface="Times New Roman" pitchFamily="18" charset="0"/>
                <a:cs typeface="Times New Roman" pitchFamily="18" charset="0"/>
              </a:rPr>
              <a:t>Hydronephrosis</a:t>
            </a:r>
          </a:p>
          <a:p>
            <a:pPr marL="342900" indent="-342900">
              <a:lnSpc>
                <a:spcPct val="200000"/>
              </a:lnSpc>
              <a:buFont typeface="Wingdings" pitchFamily="2" charset="2"/>
              <a:buChar char="ü"/>
            </a:pPr>
            <a:r>
              <a:rPr lang="en-US" sz="2000" dirty="0" smtClean="0">
                <a:latin typeface="Times New Roman" pitchFamily="18" charset="0"/>
                <a:cs typeface="Times New Roman" pitchFamily="18" charset="0"/>
              </a:rPr>
              <a:t>Vomiting and obstipation</a:t>
            </a:r>
          </a:p>
          <a:p>
            <a:pPr marL="342900" indent="-342900">
              <a:lnSpc>
                <a:spcPct val="200000"/>
              </a:lnSpc>
              <a:buFont typeface="Wingdings" pitchFamily="2" charset="2"/>
              <a:buChar char="ü"/>
            </a:pPr>
            <a:r>
              <a:rPr lang="en-US" sz="2000" dirty="0" smtClean="0">
                <a:latin typeface="Times New Roman" pitchFamily="18" charset="0"/>
                <a:cs typeface="Times New Roman" pitchFamily="18" charset="0"/>
              </a:rPr>
              <a:t>Interference with lymph drainage</a:t>
            </a:r>
          </a:p>
          <a:p>
            <a:pPr>
              <a:lnSpc>
                <a:spcPct val="200000"/>
              </a:lnSpc>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700921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Times New Roman" pitchFamily="18" charset="0"/>
                <a:cs typeface="Times New Roman" pitchFamily="18" charset="0"/>
              </a:rPr>
              <a:t>Signs and symptoms (continued)</a:t>
            </a:r>
            <a:endParaRPr lang="en-US" sz="4000" dirty="0">
              <a:latin typeface="Times New Roman" pitchFamily="18" charset="0"/>
              <a:cs typeface="Times New Roman" pitchFamily="18" charset="0"/>
            </a:endParaRPr>
          </a:p>
        </p:txBody>
      </p:sp>
      <p:sp>
        <p:nvSpPr>
          <p:cNvPr id="4" name="TextBox 3"/>
          <p:cNvSpPr txBox="1"/>
          <p:nvPr/>
        </p:nvSpPr>
        <p:spPr>
          <a:xfrm>
            <a:off x="457200" y="1447800"/>
            <a:ext cx="8229600" cy="4247317"/>
          </a:xfrm>
          <a:prstGeom prst="rect">
            <a:avLst/>
          </a:prstGeom>
          <a:noFill/>
        </p:spPr>
        <p:txBody>
          <a:bodyPr wrap="square" rtlCol="0">
            <a:spAutoFit/>
          </a:bodyPr>
          <a:lstStyle/>
          <a:p>
            <a:pPr>
              <a:lnSpc>
                <a:spcPct val="150000"/>
              </a:lnSpc>
            </a:pPr>
            <a:r>
              <a:rPr lang="en-US" sz="2000" b="1" dirty="0" smtClean="0">
                <a:latin typeface="Times New Roman" pitchFamily="18" charset="0"/>
                <a:cs typeface="Times New Roman" pitchFamily="18" charset="0"/>
              </a:rPr>
              <a:t>For Hodgkin lymphoma; </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Patients present painless cervical or axillary adenopathy although pain may occur after taking alcohol beverages.</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Symptoms may include fever, night sweats and loss of appetite leading to unintentional weight loss.</a:t>
            </a:r>
          </a:p>
          <a:p>
            <a:pPr>
              <a:lnSpc>
                <a:spcPct val="150000"/>
              </a:lnSpc>
            </a:pPr>
            <a:r>
              <a:rPr lang="en-US" sz="2000" dirty="0" smtClean="0">
                <a:latin typeface="Times New Roman" pitchFamily="18" charset="0"/>
                <a:cs typeface="Times New Roman" pitchFamily="18" charset="0"/>
              </a:rPr>
              <a:t>Tumor compression can cause symptoms such as;</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Lymphatic obstruction in pelvis or groin</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Infiltration of lung parenchyma</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Bile duct obstruction</a:t>
            </a:r>
          </a:p>
        </p:txBody>
      </p:sp>
    </p:spTree>
    <p:extLst>
      <p:ext uri="{BB962C8B-B14F-4D97-AF65-F5344CB8AC3E}">
        <p14:creationId xmlns:p14="http://schemas.microsoft.com/office/powerpoint/2010/main" val="3012256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000" dirty="0" smtClean="0">
                <a:latin typeface="Times New Roman" pitchFamily="18" charset="0"/>
                <a:cs typeface="Times New Roman" pitchFamily="18" charset="0"/>
              </a:rPr>
              <a:t>Lymphoma diagnosis process</a:t>
            </a:r>
            <a:endParaRPr lang="en-US" sz="4000" dirty="0">
              <a:latin typeface="Times New Roman" pitchFamily="18" charset="0"/>
              <a:cs typeface="Times New Roman" pitchFamily="18" charset="0"/>
            </a:endParaRPr>
          </a:p>
        </p:txBody>
      </p:sp>
      <p:sp>
        <p:nvSpPr>
          <p:cNvPr id="4" name="TextBox 3"/>
          <p:cNvSpPr txBox="1"/>
          <p:nvPr/>
        </p:nvSpPr>
        <p:spPr>
          <a:xfrm>
            <a:off x="762000" y="990600"/>
            <a:ext cx="7848600" cy="5078313"/>
          </a:xfrm>
          <a:prstGeom prst="rect">
            <a:avLst/>
          </a:prstGeom>
          <a:noFill/>
        </p:spPr>
        <p:txBody>
          <a:bodyPr wrap="square" rtlCol="0">
            <a:spAutoFit/>
          </a:bodyPr>
          <a:lstStyle/>
          <a:p>
            <a:pPr marL="285750" indent="-285750">
              <a:lnSpc>
                <a:spcPct val="150000"/>
              </a:lnSpc>
              <a:buFont typeface="Wingdings" pitchFamily="2" charset="2"/>
              <a:buChar char="q"/>
            </a:pPr>
            <a:r>
              <a:rPr lang="en-US" dirty="0" smtClean="0">
                <a:latin typeface="Times New Roman" pitchFamily="18" charset="0"/>
                <a:cs typeface="Times New Roman" pitchFamily="18" charset="0"/>
              </a:rPr>
              <a:t>Enlarged nodes are biopsied. No imaging is required with palpable nodes.</a:t>
            </a:r>
          </a:p>
          <a:p>
            <a:pPr marL="285750" indent="-285750">
              <a:lnSpc>
                <a:spcPct val="150000"/>
              </a:lnSpc>
              <a:buFont typeface="Wingdings" pitchFamily="2" charset="2"/>
              <a:buChar char="q"/>
            </a:pPr>
            <a:r>
              <a:rPr lang="en-US" dirty="0" smtClean="0">
                <a:latin typeface="Times New Roman" pitchFamily="18" charset="0"/>
                <a:cs typeface="Times New Roman" pitchFamily="18" charset="0"/>
              </a:rPr>
              <a:t>A blood test to detect presence of lymphoma involves sample of lymph tissue. The surgeon can use needle to take the sample.</a:t>
            </a:r>
          </a:p>
          <a:p>
            <a:pPr marL="285750" indent="-285750">
              <a:lnSpc>
                <a:spcPct val="150000"/>
              </a:lnSpc>
              <a:buFont typeface="Wingdings" pitchFamily="2" charset="2"/>
              <a:buChar char="q"/>
            </a:pPr>
            <a:r>
              <a:rPr lang="en-US" dirty="0" smtClean="0">
                <a:latin typeface="Times New Roman" pitchFamily="18" charset="0"/>
                <a:cs typeface="Times New Roman" pitchFamily="18" charset="0"/>
              </a:rPr>
              <a:t>The sample should be reviewed by a pathologist with expertise in lymphoma diagnosis.</a:t>
            </a:r>
          </a:p>
          <a:p>
            <a:pPr marL="285750" indent="-285750">
              <a:lnSpc>
                <a:spcPct val="150000"/>
              </a:lnSpc>
              <a:buFont typeface="Wingdings" pitchFamily="2" charset="2"/>
              <a:buChar char="q"/>
            </a:pPr>
            <a:r>
              <a:rPr lang="en-US" dirty="0" smtClean="0">
                <a:latin typeface="Times New Roman" pitchFamily="18" charset="0"/>
                <a:cs typeface="Times New Roman" pitchFamily="18" charset="0"/>
              </a:rPr>
              <a:t>The histologic criteria involves destroying the lymph node, invading the capsule and nearing fat using neoplastic cells. </a:t>
            </a:r>
          </a:p>
          <a:p>
            <a:pPr marL="285750" indent="-285750">
              <a:lnSpc>
                <a:spcPct val="150000"/>
              </a:lnSpc>
              <a:buFont typeface="Wingdings" pitchFamily="2" charset="2"/>
              <a:buChar char="q"/>
            </a:pPr>
            <a:r>
              <a:rPr lang="en-US" dirty="0" smtClean="0">
                <a:latin typeface="Times New Roman" pitchFamily="18" charset="0"/>
                <a:cs typeface="Times New Roman" pitchFamily="18" charset="0"/>
              </a:rPr>
              <a:t>Immuno-phenotyping should find out the cells’ origin to help identify the subtype of lymphoma for easy prognosis and management.</a:t>
            </a:r>
          </a:p>
          <a:p>
            <a:pPr marL="285750" indent="-285750">
              <a:lnSpc>
                <a:spcPct val="150000"/>
              </a:lnSpc>
              <a:buFont typeface="Wingdings" pitchFamily="2" charset="2"/>
              <a:buChar char="q"/>
            </a:pPr>
            <a:r>
              <a:rPr lang="en-US" dirty="0" smtClean="0">
                <a:latin typeface="Times New Roman" pitchFamily="18" charset="0"/>
                <a:cs typeface="Times New Roman" pitchFamily="18" charset="0"/>
              </a:rPr>
              <a:t>A combined FDG/CT scan of chest, pelvis and abdomen is done to provide accurate location of lesions and their size. Bone marrow biopsy may not be needed for staging large cell NHL if a PET scan has been done.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39384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4000" dirty="0" smtClean="0">
                <a:latin typeface="Times New Roman" pitchFamily="18" charset="0"/>
                <a:cs typeface="Times New Roman" pitchFamily="18" charset="0"/>
              </a:rPr>
              <a:t>Lymphoma treatment</a:t>
            </a:r>
            <a:endParaRPr lang="en-US" sz="4000" dirty="0">
              <a:latin typeface="Times New Roman" pitchFamily="18" charset="0"/>
              <a:cs typeface="Times New Roman" pitchFamily="18" charset="0"/>
            </a:endParaRPr>
          </a:p>
        </p:txBody>
      </p:sp>
      <p:sp>
        <p:nvSpPr>
          <p:cNvPr id="4" name="TextBox 3"/>
          <p:cNvSpPr txBox="1"/>
          <p:nvPr/>
        </p:nvSpPr>
        <p:spPr>
          <a:xfrm>
            <a:off x="838200" y="914400"/>
            <a:ext cx="7391400" cy="5170646"/>
          </a:xfrm>
          <a:prstGeom prst="rect">
            <a:avLst/>
          </a:prstGeom>
          <a:noFill/>
        </p:spPr>
        <p:txBody>
          <a:bodyPr wrap="square" rtlCol="0">
            <a:spAutoFit/>
          </a:bodyPr>
          <a:lstStyle/>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Lymphoma can be treated through different modes in consideration to the stage of disease.  </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Men should be advised and offered an opportunity for sperm banking before treatment while ladies given choice to preserve fertility by their oncologists and fertility specialists.</a:t>
            </a:r>
          </a:p>
          <a:p>
            <a:pPr>
              <a:lnSpc>
                <a:spcPct val="150000"/>
              </a:lnSpc>
            </a:pPr>
            <a:r>
              <a:rPr lang="en-US" sz="2000" dirty="0" smtClean="0">
                <a:latin typeface="Times New Roman" pitchFamily="18" charset="0"/>
                <a:cs typeface="Times New Roman" pitchFamily="18" charset="0"/>
              </a:rPr>
              <a:t>Treatment can be done through;</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Immunotherapy with anti-CD20 monoclonal antibody</a:t>
            </a:r>
            <a:endParaRPr lang="en-US" sz="2000" dirty="0" smtClean="0">
              <a:latin typeface="Times New Roman" pitchFamily="18" charset="0"/>
              <a:cs typeface="Times New Roman" pitchFamily="18" charset="0"/>
            </a:endParaRP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Surgery</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Chemotherapy</a:t>
            </a:r>
            <a:endParaRPr lang="en-US" sz="2000" dirty="0" smtClean="0">
              <a:latin typeface="Times New Roman" pitchFamily="18" charset="0"/>
              <a:cs typeface="Times New Roman" pitchFamily="18" charset="0"/>
            </a:endParaRPr>
          </a:p>
          <a:p>
            <a:pPr marL="342900" indent="-342900">
              <a:lnSpc>
                <a:spcPct val="150000"/>
              </a:lnSpc>
              <a:buFont typeface="Wingdings" pitchFamily="2" charset="2"/>
              <a:buChar char="ü"/>
            </a:pPr>
            <a:r>
              <a:rPr lang="en-US" sz="2000" smtClean="0">
                <a:latin typeface="Times New Roman" pitchFamily="18" charset="0"/>
                <a:cs typeface="Times New Roman" pitchFamily="18" charset="0"/>
              </a:rPr>
              <a:t>Hematopoietic cell </a:t>
            </a:r>
            <a:r>
              <a:rPr lang="en-US" sz="2000" dirty="0" smtClean="0">
                <a:latin typeface="Times New Roman" pitchFamily="18" charset="0"/>
                <a:cs typeface="Times New Roman" pitchFamily="18" charset="0"/>
              </a:rPr>
              <a:t>transplantation</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Radiation therapy</a:t>
            </a:r>
          </a:p>
        </p:txBody>
      </p:sp>
    </p:spTree>
    <p:extLst>
      <p:ext uri="{BB962C8B-B14F-4D97-AF65-F5344CB8AC3E}">
        <p14:creationId xmlns:p14="http://schemas.microsoft.com/office/powerpoint/2010/main" val="1531140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latin typeface="Times New Roman" pitchFamily="18" charset="0"/>
                <a:cs typeface="Times New Roman" pitchFamily="18" charset="0"/>
              </a:rPr>
              <a:t>Lymphoma Prognosis</a:t>
            </a:r>
            <a:endParaRPr lang="en-US" dirty="0"/>
          </a:p>
        </p:txBody>
      </p:sp>
      <p:sp>
        <p:nvSpPr>
          <p:cNvPr id="4" name="TextBox 3"/>
          <p:cNvSpPr txBox="1"/>
          <p:nvPr/>
        </p:nvSpPr>
        <p:spPr>
          <a:xfrm>
            <a:off x="381000" y="1143000"/>
            <a:ext cx="8229600" cy="5478423"/>
          </a:xfrm>
          <a:prstGeom prst="rect">
            <a:avLst/>
          </a:prstGeom>
          <a:noFill/>
        </p:spPr>
        <p:txBody>
          <a:bodyPr wrap="square" rtlCol="0">
            <a:spAutoFit/>
          </a:bodyPr>
          <a:lstStyle/>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Prognosis varies according to the type and stage of lymphoma as well as patients factors.</a:t>
            </a:r>
          </a:p>
          <a:p>
            <a:pPr>
              <a:lnSpc>
                <a:spcPct val="150000"/>
              </a:lnSpc>
            </a:pPr>
            <a:r>
              <a:rPr lang="en-US" sz="2000" dirty="0" smtClean="0">
                <a:latin typeface="Times New Roman" pitchFamily="18" charset="0"/>
                <a:cs typeface="Times New Roman" pitchFamily="18" charset="0"/>
              </a:rPr>
              <a:t>The IPI considers 5 factors;</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Age</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Elevated LDH</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Stage III or IV disease</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Poor performance</a:t>
            </a:r>
          </a:p>
          <a:p>
            <a:pPr marL="342900" indent="-342900">
              <a:lnSpc>
                <a:spcPct val="150000"/>
              </a:lnSpc>
              <a:buFont typeface="Wingdings" pitchFamily="2" charset="2"/>
              <a:buChar char="ü"/>
            </a:pPr>
            <a:r>
              <a:rPr lang="en-US" sz="2000" dirty="0" smtClean="0">
                <a:latin typeface="Times New Roman" pitchFamily="18" charset="0"/>
                <a:cs typeface="Times New Roman" pitchFamily="18" charset="0"/>
              </a:rPr>
              <a:t>1 extra-nodal site</a:t>
            </a:r>
          </a:p>
          <a:p>
            <a:pPr marL="342900" indent="-342900">
              <a:lnSpc>
                <a:spcPct val="150000"/>
              </a:lnSpc>
              <a:buFont typeface="Wingdings" pitchFamily="2" charset="2"/>
              <a:buChar char="q"/>
            </a:pPr>
            <a:r>
              <a:rPr lang="en-US" sz="2000" dirty="0" smtClean="0">
                <a:latin typeface="Times New Roman" pitchFamily="18" charset="0"/>
                <a:cs typeface="Times New Roman" pitchFamily="18" charset="0"/>
              </a:rPr>
              <a:t>Outcome may be worse with increase in factors. Patients with highest risk have 50% 5 years chance of survival while those with less risk factors have high cure rate.</a:t>
            </a:r>
          </a:p>
          <a:p>
            <a:endParaRPr lang="en-US" sz="2000" dirty="0"/>
          </a:p>
        </p:txBody>
      </p:sp>
    </p:spTree>
    <p:extLst>
      <p:ext uri="{BB962C8B-B14F-4D97-AF65-F5344CB8AC3E}">
        <p14:creationId xmlns:p14="http://schemas.microsoft.com/office/powerpoint/2010/main" val="2232020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
        <p:nvSpPr>
          <p:cNvPr id="4" name="TextBox 3"/>
          <p:cNvSpPr txBox="1"/>
          <p:nvPr/>
        </p:nvSpPr>
        <p:spPr>
          <a:xfrm>
            <a:off x="381000" y="1066800"/>
            <a:ext cx="8458200" cy="4662815"/>
          </a:xfrm>
          <a:prstGeom prst="rect">
            <a:avLst/>
          </a:prstGeom>
          <a:noFill/>
        </p:spPr>
        <p:txBody>
          <a:bodyPr wrap="square" rtlCol="0">
            <a:spAutoFit/>
          </a:bodyPr>
          <a:lstStyle/>
          <a:p>
            <a:pPr>
              <a:lnSpc>
                <a:spcPct val="150000"/>
              </a:lnSpc>
            </a:pPr>
            <a:r>
              <a:rPr lang="en-US" dirty="0" err="1">
                <a:latin typeface="Times New Roman" pitchFamily="18" charset="0"/>
                <a:cs typeface="Times New Roman" pitchFamily="18" charset="0"/>
              </a:rPr>
              <a:t>Cheson</a:t>
            </a:r>
            <a:r>
              <a:rPr lang="en-US" dirty="0">
                <a:latin typeface="Times New Roman" pitchFamily="18" charset="0"/>
                <a:cs typeface="Times New Roman" pitchFamily="18" charset="0"/>
              </a:rPr>
              <a:t>, B. D., </a:t>
            </a:r>
            <a:r>
              <a:rPr lang="en-US" dirty="0" err="1">
                <a:latin typeface="Times New Roman" pitchFamily="18" charset="0"/>
                <a:cs typeface="Times New Roman" pitchFamily="18" charset="0"/>
              </a:rPr>
              <a:t>Pfistner</a:t>
            </a:r>
            <a:r>
              <a:rPr lang="en-US" dirty="0">
                <a:latin typeface="Times New Roman" pitchFamily="18" charset="0"/>
                <a:cs typeface="Times New Roman" pitchFamily="18" charset="0"/>
              </a:rPr>
              <a:t>, B., </a:t>
            </a:r>
            <a:r>
              <a:rPr lang="en-US" dirty="0" err="1">
                <a:latin typeface="Times New Roman" pitchFamily="18" charset="0"/>
                <a:cs typeface="Times New Roman" pitchFamily="18" charset="0"/>
              </a:rPr>
              <a:t>Juweid</a:t>
            </a:r>
            <a:r>
              <a:rPr lang="en-US" dirty="0">
                <a:latin typeface="Times New Roman" pitchFamily="18" charset="0"/>
                <a:cs typeface="Times New Roman" pitchFamily="18" charset="0"/>
              </a:rPr>
              <a:t>, M. E., </a:t>
            </a:r>
            <a:r>
              <a:rPr lang="en-US" dirty="0" err="1">
                <a:latin typeface="Times New Roman" pitchFamily="18" charset="0"/>
                <a:cs typeface="Times New Roman" pitchFamily="18" charset="0"/>
              </a:rPr>
              <a:t>Gascoyne</a:t>
            </a:r>
            <a:r>
              <a:rPr lang="en-US" dirty="0">
                <a:latin typeface="Times New Roman" pitchFamily="18" charset="0"/>
                <a:cs typeface="Times New Roman" pitchFamily="18" charset="0"/>
              </a:rPr>
              <a:t>, R. D., </a:t>
            </a:r>
            <a:r>
              <a:rPr lang="en-US" dirty="0" err="1">
                <a:latin typeface="Times New Roman" pitchFamily="18" charset="0"/>
                <a:cs typeface="Times New Roman" pitchFamily="18" charset="0"/>
              </a:rPr>
              <a:t>Specht</a:t>
            </a:r>
            <a:r>
              <a:rPr lang="en-US" dirty="0">
                <a:latin typeface="Times New Roman" pitchFamily="18" charset="0"/>
                <a:cs typeface="Times New Roman" pitchFamily="18" charset="0"/>
              </a:rPr>
              <a:t>, L., Horning, S. J.,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&amp; Rosen, S. T. (2007). Revised response criteria for malignant </a:t>
            </a:r>
            <a:r>
              <a:rPr lang="en-US" dirty="0" smtClean="0">
                <a:latin typeface="Times New Roman" pitchFamily="18" charset="0"/>
                <a:cs typeface="Times New Roman" pitchFamily="18" charset="0"/>
              </a:rPr>
              <a:t>	lymphoma</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Journal of clinical oncology</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25</a:t>
            </a:r>
            <a:r>
              <a:rPr lang="en-US" dirty="0">
                <a:latin typeface="Times New Roman" pitchFamily="18" charset="0"/>
                <a:cs typeface="Times New Roman" pitchFamily="18" charset="0"/>
              </a:rPr>
              <a:t>(5), 579-586</a:t>
            </a:r>
            <a:r>
              <a:rPr lang="en-US" dirty="0" smtClean="0">
                <a:latin typeface="Times New Roman" pitchFamily="18" charset="0"/>
                <a:cs typeface="Times New Roman" pitchFamily="18" charset="0"/>
              </a:rPr>
              <a:t>.</a:t>
            </a:r>
          </a:p>
          <a:p>
            <a:pPr>
              <a:lnSpc>
                <a:spcPct val="150000"/>
              </a:lnSpc>
            </a:pPr>
            <a:r>
              <a:rPr lang="en-US" dirty="0">
                <a:latin typeface="Times New Roman" pitchFamily="18" charset="0"/>
                <a:cs typeface="Times New Roman" pitchFamily="18" charset="0"/>
              </a:rPr>
              <a:t>Turtle, C. J., </a:t>
            </a:r>
            <a:r>
              <a:rPr lang="en-US" dirty="0" err="1">
                <a:latin typeface="Times New Roman" pitchFamily="18" charset="0"/>
                <a:cs typeface="Times New Roman" pitchFamily="18" charset="0"/>
              </a:rPr>
              <a:t>Hanafi</a:t>
            </a:r>
            <a:r>
              <a:rPr lang="en-US" dirty="0">
                <a:latin typeface="Times New Roman" pitchFamily="18" charset="0"/>
                <a:cs typeface="Times New Roman" pitchFamily="18" charset="0"/>
              </a:rPr>
              <a:t>, L. A., Berger, C., </a:t>
            </a:r>
            <a:r>
              <a:rPr lang="en-US" dirty="0" err="1">
                <a:latin typeface="Times New Roman" pitchFamily="18" charset="0"/>
                <a:cs typeface="Times New Roman" pitchFamily="18" charset="0"/>
              </a:rPr>
              <a:t>Hudecek</a:t>
            </a:r>
            <a:r>
              <a:rPr lang="en-US" dirty="0">
                <a:latin typeface="Times New Roman" pitchFamily="18" charset="0"/>
                <a:cs typeface="Times New Roman" pitchFamily="18" charset="0"/>
              </a:rPr>
              <a:t>, M., Pender, B., Robinson, E., ... &amp; Soma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L. (2016). Immunotherapy of non-Hodgkin’s lymphoma with a defined ratio </a:t>
            </a:r>
            <a:r>
              <a:rPr lang="en-US" dirty="0" smtClean="0">
                <a:latin typeface="Times New Roman" pitchFamily="18" charset="0"/>
                <a:cs typeface="Times New Roman" pitchFamily="18" charset="0"/>
              </a:rPr>
              <a:t>of		 </a:t>
            </a:r>
            <a:r>
              <a:rPr lang="en-US" dirty="0">
                <a:latin typeface="Times New Roman" pitchFamily="18" charset="0"/>
                <a:cs typeface="Times New Roman" pitchFamily="18" charset="0"/>
              </a:rPr>
              <a:t>CD8+ and CD4+ CD19-specific chimeric antigen receptor–modified </a:t>
            </a:r>
            <a:r>
              <a:rPr lang="en-US" dirty="0" smtClean="0">
                <a:latin typeface="Times New Roman" pitchFamily="18" charset="0"/>
                <a:cs typeface="Times New Roman" pitchFamily="18" charset="0"/>
              </a:rPr>
              <a:t>	T </a:t>
            </a:r>
            <a:r>
              <a:rPr lang="en-US" dirty="0">
                <a:latin typeface="Times New Roman" pitchFamily="18" charset="0"/>
                <a:cs typeface="Times New Roman" pitchFamily="18" charset="0"/>
              </a:rPr>
              <a:t>cells. </a:t>
            </a:r>
            <a:r>
              <a:rPr lang="en-US" i="1" dirty="0">
                <a:latin typeface="Times New Roman" pitchFamily="18" charset="0"/>
                <a:cs typeface="Times New Roman" pitchFamily="18" charset="0"/>
              </a:rPr>
              <a:t>Science translational medicine</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8</a:t>
            </a:r>
            <a:r>
              <a:rPr lang="en-US" dirty="0">
                <a:latin typeface="Times New Roman" pitchFamily="18" charset="0"/>
                <a:cs typeface="Times New Roman" pitchFamily="18" charset="0"/>
              </a:rPr>
              <a:t>(355), 355ra116-355ra116</a:t>
            </a:r>
            <a:r>
              <a:rPr lang="en-US" dirty="0" smtClean="0">
                <a:latin typeface="Times New Roman" pitchFamily="18" charset="0"/>
                <a:cs typeface="Times New Roman" pitchFamily="18" charset="0"/>
              </a:rPr>
              <a:t>.</a:t>
            </a:r>
          </a:p>
          <a:p>
            <a:pPr>
              <a:lnSpc>
                <a:spcPct val="150000"/>
              </a:lnSpc>
            </a:pPr>
            <a:r>
              <a:rPr lang="en-US" dirty="0" err="1">
                <a:latin typeface="Times New Roman" pitchFamily="18" charset="0"/>
                <a:cs typeface="Times New Roman" pitchFamily="18" charset="0"/>
              </a:rPr>
              <a:t>Papageorgiou</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Ziogas</a:t>
            </a:r>
            <a:r>
              <a:rPr lang="en-US" dirty="0">
                <a:latin typeface="Times New Roman" pitchFamily="18" charset="0"/>
                <a:cs typeface="Times New Roman" pitchFamily="18" charset="0"/>
              </a:rPr>
              <a:t>, D. C., </a:t>
            </a:r>
            <a:r>
              <a:rPr lang="en-US" dirty="0" err="1">
                <a:latin typeface="Times New Roman" pitchFamily="18" charset="0"/>
                <a:cs typeface="Times New Roman" pitchFamily="18" charset="0"/>
              </a:rPr>
              <a:t>Mavragani</a:t>
            </a:r>
            <a:r>
              <a:rPr lang="en-US" dirty="0">
                <a:latin typeface="Times New Roman" pitchFamily="18" charset="0"/>
                <a:cs typeface="Times New Roman" pitchFamily="18" charset="0"/>
              </a:rPr>
              <a:t>, C. P., </a:t>
            </a:r>
            <a:r>
              <a:rPr lang="en-US" dirty="0" err="1">
                <a:latin typeface="Times New Roman" pitchFamily="18" charset="0"/>
                <a:cs typeface="Times New Roman" pitchFamily="18" charset="0"/>
              </a:rPr>
              <a:t>Zintzaras</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Tzioufas</a:t>
            </a:r>
            <a:r>
              <a:rPr lang="en-US" dirty="0">
                <a:latin typeface="Times New Roman" pitchFamily="18" charset="0"/>
                <a:cs typeface="Times New Roman" pitchFamily="18" charset="0"/>
              </a:rPr>
              <a:t>, A. G.,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Moutsopoulos</a:t>
            </a:r>
            <a:r>
              <a:rPr lang="en-US" dirty="0">
                <a:latin typeface="Times New Roman" pitchFamily="18" charset="0"/>
                <a:cs typeface="Times New Roman" pitchFamily="18" charset="0"/>
              </a:rPr>
              <a:t>, H. M., &amp; </a:t>
            </a:r>
            <a:r>
              <a:rPr lang="en-US" dirty="0" err="1">
                <a:latin typeface="Times New Roman" pitchFamily="18" charset="0"/>
                <a:cs typeface="Times New Roman" pitchFamily="18" charset="0"/>
              </a:rPr>
              <a:t>Voulgarelis</a:t>
            </a:r>
            <a:r>
              <a:rPr lang="en-US" dirty="0">
                <a:latin typeface="Times New Roman" pitchFamily="18" charset="0"/>
                <a:cs typeface="Times New Roman" pitchFamily="18" charset="0"/>
              </a:rPr>
              <a:t>, M. (2015). Predicting the outcome of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Sjogren’s</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syndrome-associated non-Hodgkin’s lymphoma patients. </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PLoS</a:t>
            </a:r>
            <a:r>
              <a:rPr lang="en-US" i="1" dirty="0" smtClean="0">
                <a:latin typeface="Times New Roman" pitchFamily="18" charset="0"/>
                <a:cs typeface="Times New Roman" pitchFamily="18" charset="0"/>
              </a:rPr>
              <a:t> </a:t>
            </a:r>
            <a:r>
              <a:rPr lang="en-US" i="1" dirty="0">
                <a:latin typeface="Times New Roman" pitchFamily="18" charset="0"/>
                <a:cs typeface="Times New Roman" pitchFamily="18" charset="0"/>
              </a:rPr>
              <a:t>One</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10</a:t>
            </a:r>
            <a:r>
              <a:rPr lang="en-US" dirty="0">
                <a:latin typeface="Times New Roman" pitchFamily="18" charset="0"/>
                <a:cs typeface="Times New Roman" pitchFamily="18" charset="0"/>
              </a:rPr>
              <a:t>(2), e0116189.</a:t>
            </a:r>
          </a:p>
        </p:txBody>
      </p:sp>
    </p:spTree>
    <p:extLst>
      <p:ext uri="{BB962C8B-B14F-4D97-AF65-F5344CB8AC3E}">
        <p14:creationId xmlns:p14="http://schemas.microsoft.com/office/powerpoint/2010/main" val="427741189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291</TotalTime>
  <Words>707</Words>
  <Application>Microsoft Office PowerPoint</Application>
  <PresentationFormat>On-screen Show (4:3)</PresentationFormat>
  <Paragraphs>73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Angles</vt:lpstr>
      <vt:lpstr>Lymphoma</vt:lpstr>
      <vt:lpstr>PowerPoint Presentation</vt:lpstr>
      <vt:lpstr>What is lymphoma (continued)</vt:lpstr>
      <vt:lpstr>Anatomy &amp; lymphoma</vt:lpstr>
      <vt:lpstr>Anatomy and Lymphoma (continued)</vt:lpstr>
      <vt:lpstr>Pathophysiology of lymphoma</vt:lpstr>
      <vt:lpstr>Signs and symptoms</vt:lpstr>
      <vt:lpstr>Signs and symptoms (continued)</vt:lpstr>
      <vt:lpstr>Lymphoma diagnosis process</vt:lpstr>
      <vt:lpstr>Lymphoma treatment</vt:lpstr>
      <vt:lpstr>Lymphoma Prognosis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23</cp:revision>
  <dcterms:created xsi:type="dcterms:W3CDTF">2019-03-26T04:10:09Z</dcterms:created>
  <dcterms:modified xsi:type="dcterms:W3CDTF">2019-03-26T09:01:26Z</dcterms:modified>
</cp:coreProperties>
</file>