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9" r:id="rId3"/>
  </p:sldMasterIdLst>
  <p:notesMasterIdLst>
    <p:notesMasterId r:id="rId28"/>
  </p:notesMasterIdLst>
  <p:handoutMasterIdLst>
    <p:handoutMasterId r:id="rId29"/>
  </p:handoutMasterIdLst>
  <p:sldIdLst>
    <p:sldId id="260" r:id="rId4"/>
    <p:sldId id="281" r:id="rId5"/>
    <p:sldId id="329" r:id="rId6"/>
    <p:sldId id="418" r:id="rId7"/>
    <p:sldId id="400" r:id="rId8"/>
    <p:sldId id="419" r:id="rId9"/>
    <p:sldId id="407" r:id="rId10"/>
    <p:sldId id="422" r:id="rId11"/>
    <p:sldId id="393" r:id="rId12"/>
    <p:sldId id="408" r:id="rId13"/>
    <p:sldId id="409" r:id="rId14"/>
    <p:sldId id="410" r:id="rId15"/>
    <p:sldId id="402" r:id="rId16"/>
    <p:sldId id="423" r:id="rId17"/>
    <p:sldId id="395" r:id="rId18"/>
    <p:sldId id="396" r:id="rId19"/>
    <p:sldId id="424" r:id="rId20"/>
    <p:sldId id="404" r:id="rId21"/>
    <p:sldId id="417" r:id="rId22"/>
    <p:sldId id="425" r:id="rId23"/>
    <p:sldId id="413" r:id="rId24"/>
    <p:sldId id="427" r:id="rId25"/>
    <p:sldId id="412" r:id="rId26"/>
    <p:sldId id="415" r:id="rId27"/>
  </p:sldIdLst>
  <p:sldSz cx="9144000" cy="6858000" type="screen4x3"/>
  <p:notesSz cx="7315200" cy="96012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CD1"/>
    <a:srgbClr val="3366CC"/>
    <a:srgbClr val="0066CC"/>
    <a:srgbClr val="0033CC"/>
    <a:srgbClr val="FF0066"/>
    <a:srgbClr val="0066FF"/>
    <a:srgbClr val="3333FF"/>
    <a:srgbClr val="0033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60" autoAdjust="0"/>
    <p:restoredTop sz="36775" autoAdjust="0"/>
  </p:normalViewPr>
  <p:slideViewPr>
    <p:cSldViewPr snapToGrid="0">
      <p:cViewPr varScale="1">
        <p:scale>
          <a:sx n="71" d="100"/>
          <a:sy n="71" d="100"/>
        </p:scale>
        <p:origin x="186" y="54"/>
      </p:cViewPr>
      <p:guideLst>
        <p:guide orient="horz" pos="2160"/>
        <p:guide pos="2880"/>
      </p:guideLst>
    </p:cSldViewPr>
  </p:slideViewPr>
  <p:outlineViewPr>
    <p:cViewPr>
      <p:scale>
        <a:sx n="66" d="100"/>
        <a:sy n="66" d="100"/>
      </p:scale>
      <p:origin x="0" y="0"/>
    </p:cViewPr>
    <p:sldLst>
      <p:sld r:id="rId1" collapse="1"/>
    </p:sldLst>
  </p:outlineViewPr>
  <p:notesTextViewPr>
    <p:cViewPr>
      <p:scale>
        <a:sx n="100" d="100"/>
        <a:sy n="100" d="100"/>
      </p:scale>
      <p:origin x="0" y="0"/>
    </p:cViewPr>
  </p:notesTextViewPr>
  <p:sorterViewPr>
    <p:cViewPr>
      <p:scale>
        <a:sx n="200" d="100"/>
        <a:sy n="200" d="100"/>
      </p:scale>
      <p:origin x="0" y="10968"/>
    </p:cViewPr>
  </p:sorterViewPr>
  <p:notesViewPr>
    <p:cSldViewPr snapToGrid="0">
      <p:cViewPr varScale="1">
        <p:scale>
          <a:sx n="54" d="100"/>
          <a:sy n="54" d="100"/>
        </p:scale>
        <p:origin x="-1770" y="-10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1.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2034"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172035"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172036"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172037"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1" hangingPunct="1">
              <a:defRPr sz="1300"/>
            </a:lvl1pPr>
          </a:lstStyle>
          <a:p>
            <a:pPr>
              <a:defRPr/>
            </a:pPr>
            <a:fld id="{B03F89C5-F8B2-48DB-A99A-6001B0365DE2}" type="slidenum">
              <a:rPr lang="en-US" altLang="en-US"/>
              <a:pPr>
                <a:defRPr/>
              </a:pPr>
              <a:t>‹#›</a:t>
            </a:fld>
            <a:endParaRPr lang="en-US" altLang="en-US" dirty="0"/>
          </a:p>
        </p:txBody>
      </p:sp>
    </p:spTree>
    <p:extLst>
      <p:ext uri="{BB962C8B-B14F-4D97-AF65-F5344CB8AC3E}">
        <p14:creationId xmlns:p14="http://schemas.microsoft.com/office/powerpoint/2010/main" val="847123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28675" name="Rectangle 3"/>
          <p:cNvSpPr>
            <a:spLocks noGrp="1" noChangeArrowheads="1"/>
          </p:cNvSpPr>
          <p:nvPr>
            <p:ph type="dt" idx="1"/>
          </p:nvPr>
        </p:nvSpPr>
        <p:spPr bwMode="auto">
          <a:xfrm>
            <a:off x="4144963" y="0"/>
            <a:ext cx="3170237"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1434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7"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8678"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28679"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1" hangingPunct="1">
              <a:defRPr sz="1300"/>
            </a:lvl1pPr>
          </a:lstStyle>
          <a:p>
            <a:pPr>
              <a:defRPr/>
            </a:pPr>
            <a:fld id="{8B0EA41D-1A4D-4D40-83EA-6B01CA77ECD5}" type="slidenum">
              <a:rPr lang="en-US" altLang="en-US"/>
              <a:pPr>
                <a:defRPr/>
              </a:pPr>
              <a:t>‹#›</a:t>
            </a:fld>
            <a:endParaRPr lang="en-US" altLang="en-US" dirty="0"/>
          </a:p>
        </p:txBody>
      </p:sp>
    </p:spTree>
    <p:extLst>
      <p:ext uri="{BB962C8B-B14F-4D97-AF65-F5344CB8AC3E}">
        <p14:creationId xmlns:p14="http://schemas.microsoft.com/office/powerpoint/2010/main" val="13593070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ＭＳ Ｐゴシック" pitchFamily="-108" charset="-128"/>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EE599BA7-9BCB-4963-B1F6-2F202DD651E2}" type="slidenum">
              <a:rPr lang="en-US" altLang="en-US" sz="1300" smtClean="0"/>
              <a:pPr/>
              <a:t>1</a:t>
            </a:fld>
            <a:endParaRPr lang="en-US" altLang="en-US" sz="1300" dirty="0" smtClean="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399407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A68F0B48-28DD-40DA-915D-B02D8CCF32EB}" type="slidenum">
              <a:rPr lang="en-US" altLang="en-US" sz="1300" smtClean="0"/>
              <a:pPr/>
              <a:t>2</a:t>
            </a:fld>
            <a:endParaRPr lang="en-US" altLang="en-US" sz="1300" dirty="0" smtClean="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983514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802D2E40-5A1D-4283-8FBA-4A88C365829C}" type="slidenum">
              <a:rPr lang="en-US" altLang="en-US" sz="1300" smtClean="0"/>
              <a:pPr/>
              <a:t>3</a:t>
            </a:fld>
            <a:endParaRPr lang="en-US" altLang="en-US" sz="1300" dirty="0" smtClean="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849260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313B0A5A-21C8-4E9E-BFA5-3FAF3FE88AA3}" type="slidenum">
              <a:rPr lang="en-US" altLang="en-US" sz="1300" smtClean="0"/>
              <a:pPr/>
              <a:t>5</a:t>
            </a:fld>
            <a:endParaRPr lang="en-US" altLang="en-US" sz="1300" dirty="0"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1762942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b="0" i="0" dirty="0"/>
          </a:p>
        </p:txBody>
      </p:sp>
      <p:sp>
        <p:nvSpPr>
          <p:cNvPr id="4" name="Slide Number Placeholder 3"/>
          <p:cNvSpPr>
            <a:spLocks noGrp="1"/>
          </p:cNvSpPr>
          <p:nvPr>
            <p:ph type="sldNum" sz="quarter" idx="10"/>
          </p:nvPr>
        </p:nvSpPr>
        <p:spPr/>
        <p:txBody>
          <a:bodyPr/>
          <a:lstStyle/>
          <a:p>
            <a:pPr>
              <a:defRPr/>
            </a:pPr>
            <a:fld id="{8B0EA41D-1A4D-4D40-83EA-6B01CA77ECD5}" type="slidenum">
              <a:rPr lang="en-US" altLang="en-US" smtClean="0"/>
              <a:pPr>
                <a:defRPr/>
              </a:pPr>
              <a:t>6</a:t>
            </a:fld>
            <a:endParaRPr lang="en-US" altLang="en-US" dirty="0"/>
          </a:p>
        </p:txBody>
      </p:sp>
    </p:spTree>
    <p:extLst>
      <p:ext uri="{BB962C8B-B14F-4D97-AF65-F5344CB8AC3E}">
        <p14:creationId xmlns:p14="http://schemas.microsoft.com/office/powerpoint/2010/main" val="39958168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EC8C2E0A-87A0-4E61-A227-F5993AC6017F}" type="slidenum">
              <a:rPr lang="en-US" altLang="en-US" sz="1300" smtClean="0"/>
              <a:pPr/>
              <a:t>7</a:t>
            </a:fld>
            <a:endParaRPr lang="en-US" altLang="en-US" sz="1300" dirty="0"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IN" altLang="en-US" dirty="0" smtClean="0">
                <a:ea typeface="ＭＳ Ｐゴシック" panose="020B0600070205080204" pitchFamily="34" charset="-128"/>
              </a:rPr>
              <a:t>This illustration represents the relationship between environmental change, environmental complexity, and resource scarcity. It contains an x-axis and a y-axis. The x-axis is labeled environmental characteristics and the y-axis is labeled environmental uncertainty. There are three markings on the y-axis. From the bottom to the top, these read low, medium, and high.</a:t>
            </a:r>
          </a:p>
          <a:p>
            <a:endParaRPr lang="en-IN" altLang="en-US" dirty="0" smtClean="0">
              <a:ea typeface="ＭＳ Ｐゴシック" panose="020B0600070205080204" pitchFamily="34" charset="-128"/>
            </a:endParaRPr>
          </a:p>
          <a:p>
            <a:r>
              <a:rPr lang="en-IN" altLang="en-US" dirty="0" smtClean="0">
                <a:ea typeface="ＭＳ Ｐゴシック" panose="020B0600070205080204" pitchFamily="34" charset="-128"/>
              </a:rPr>
              <a:t>There are three boxes stacked one above the other. The first box represents environmental complexity, the second box represents resource scarcity, and the third box represents environmental change. There are three sets of such boxes, and these sets have been positioned in an increasing order of their size on the x-axis. </a:t>
            </a:r>
          </a:p>
          <a:p>
            <a:r>
              <a:rPr lang="en-IN" altLang="en-US" dirty="0" smtClean="0">
                <a:ea typeface="ＭＳ Ｐゴシック" panose="020B0600070205080204" pitchFamily="34" charset="-128"/>
              </a:rPr>
              <a:t> </a:t>
            </a:r>
          </a:p>
          <a:p>
            <a:r>
              <a:rPr lang="en-IN" altLang="en-US" dirty="0" smtClean="0">
                <a:ea typeface="ＭＳ Ｐゴシック" panose="020B0600070205080204" pitchFamily="34" charset="-128"/>
              </a:rPr>
              <a:t>A dotted arrow arises from the edge of the first set of boxes and points at the term low on the y-axis. A speech bubble appears above this and contains content that reads when environmental change and complexity are at low levels, and resource scarcity is low, that is resources are plentiful, uncertainty is low, and managers feel confident that they can understand, predict, and react to the external forces that affect their businesses.</a:t>
            </a:r>
          </a:p>
          <a:p>
            <a:endParaRPr lang="en-IN" altLang="en-US" dirty="0" smtClean="0">
              <a:ea typeface="ＭＳ Ｐゴシック" panose="020B0600070205080204" pitchFamily="34" charset="-128"/>
            </a:endParaRPr>
          </a:p>
          <a:p>
            <a:r>
              <a:rPr lang="en-IN" altLang="en-US" dirty="0" smtClean="0">
                <a:ea typeface="ＭＳ Ｐゴシック" panose="020B0600070205080204" pitchFamily="34" charset="-128"/>
              </a:rPr>
              <a:t>A dotted arrow arises from the edge of the third set of boxes and points at the term high on the y-axis. A speech bubble appears beside this set and contains content that reads when environmental change and complexity are at high levels, and resource scarcity is high,</a:t>
            </a:r>
            <a:r>
              <a:rPr lang="en-IN" altLang="en-US" baseline="0" dirty="0" smtClean="0">
                <a:ea typeface="ＭＳ Ｐゴシック" panose="020B0600070205080204" pitchFamily="34" charset="-128"/>
              </a:rPr>
              <a:t> </a:t>
            </a:r>
            <a:r>
              <a:rPr lang="en-IN" altLang="en-US" dirty="0" smtClean="0">
                <a:ea typeface="ＭＳ Ｐゴシック" panose="020B0600070205080204" pitchFamily="34" charset="-128"/>
              </a:rPr>
              <a:t>that is resources are scarce, uncertainty is high, and managers may not be at all confident that they can understand, predict, and handle the external forces affecting their businesses.</a:t>
            </a:r>
          </a:p>
          <a:p>
            <a:endParaRPr lang="en-IN" altLang="en-US" dirty="0" smtClean="0">
              <a:ea typeface="ＭＳ Ｐゴシック" panose="020B0600070205080204" pitchFamily="34" charset="-128"/>
            </a:endParaRPr>
          </a:p>
          <a:p>
            <a:endParaRPr lang="en-IN" altLang="en-US" dirty="0" smtClean="0">
              <a:ea typeface="ＭＳ Ｐゴシック" panose="020B0600070205080204" pitchFamily="34" charset="-128"/>
            </a:endParaRPr>
          </a:p>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9994800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D4AAB997-4769-41A4-A85E-70A2A370F3F8}" type="slidenum">
              <a:rPr lang="en-US" altLang="en-US" sz="1300" smtClean="0"/>
              <a:pPr/>
              <a:t>8</a:t>
            </a:fld>
            <a:endParaRPr lang="en-US" altLang="en-US" sz="1300" dirty="0"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IN" altLang="en-US" dirty="0" smtClean="0">
              <a:ea typeface="ＭＳ Ｐゴシック" panose="020B0600070205080204" pitchFamily="34" charset="-128"/>
            </a:endParaRPr>
          </a:p>
        </p:txBody>
      </p:sp>
    </p:spTree>
    <p:extLst>
      <p:ext uri="{BB962C8B-B14F-4D97-AF65-F5344CB8AC3E}">
        <p14:creationId xmlns:p14="http://schemas.microsoft.com/office/powerpoint/2010/main" val="42438815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9170F94C-BB40-46FC-AEAB-8CA62FCB2CCE}" type="slidenum">
              <a:rPr lang="en-US" altLang="en-US" sz="1300" smtClean="0"/>
              <a:pPr/>
              <a:t>9</a:t>
            </a:fld>
            <a:endParaRPr lang="en-US" altLang="en-US" sz="1300" dirty="0"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3489153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B265D547-4D26-4088-8CF5-30D41F1127A2}" type="slidenum">
              <a:rPr lang="en-US" altLang="en-US" sz="1300" smtClean="0"/>
              <a:pPr/>
              <a:t>10</a:t>
            </a:fld>
            <a:endParaRPr lang="en-US" altLang="en-US" sz="1300" dirty="0" smtClean="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565373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90F815CA-6521-4C0C-87F6-2BB660165637}" type="slidenum">
              <a:rPr lang="en-US" altLang="en-US" sz="1300" smtClean="0"/>
              <a:pPr/>
              <a:t>11</a:t>
            </a:fld>
            <a:endParaRPr lang="en-US" altLang="en-US" sz="1300" dirty="0" smtClean="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8511453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F22F07C4-3669-4B42-BE02-C651CFA3553E}" type="slidenum">
              <a:rPr lang="en-US" altLang="en-US" sz="1300" smtClean="0"/>
              <a:pPr/>
              <a:t>12</a:t>
            </a:fld>
            <a:endParaRPr lang="en-US" altLang="en-US" sz="1300" dirty="0"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25691672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ECA906D5-C1BE-42BA-B23D-D20EEE9BE069}" type="slidenum">
              <a:rPr lang="en-US" altLang="en-US" sz="1300" smtClean="0"/>
              <a:pPr/>
              <a:t>13</a:t>
            </a:fld>
            <a:endParaRPr lang="en-US" altLang="en-US" sz="1300" dirty="0"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1" indent="0" algn="l" defTabSz="977900" rtl="0">
              <a:lnSpc>
                <a:spcPct val="90000"/>
              </a:lnSpc>
              <a:spcBef>
                <a:spcPct val="0"/>
              </a:spcBef>
              <a:spcAft>
                <a:spcPct val="15000"/>
              </a:spcAft>
              <a:buNone/>
            </a:pPr>
            <a:endParaRPr lang="en-IN" sz="2200" b="0" i="0" kern="1200" dirty="0">
              <a:solidFill>
                <a:schemeClr val="tx2"/>
              </a:solidFill>
            </a:endParaRPr>
          </a:p>
        </p:txBody>
      </p:sp>
    </p:spTree>
    <p:extLst>
      <p:ext uri="{BB962C8B-B14F-4D97-AF65-F5344CB8AC3E}">
        <p14:creationId xmlns:p14="http://schemas.microsoft.com/office/powerpoint/2010/main" val="2925628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ECA906D5-C1BE-42BA-B23D-D20EEE9BE069}" type="slidenum">
              <a:rPr lang="en-US" altLang="en-US" sz="1300" smtClean="0"/>
              <a:pPr/>
              <a:t>14</a:t>
            </a:fld>
            <a:endParaRPr lang="en-US" altLang="en-US" sz="1300" dirty="0"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i="0" dirty="0" smtClean="0">
              <a:ea typeface="ＭＳ Ｐゴシック" panose="020B0600070205080204" pitchFamily="34" charset="-128"/>
            </a:endParaRPr>
          </a:p>
        </p:txBody>
      </p:sp>
    </p:spTree>
    <p:extLst>
      <p:ext uri="{BB962C8B-B14F-4D97-AF65-F5344CB8AC3E}">
        <p14:creationId xmlns:p14="http://schemas.microsoft.com/office/powerpoint/2010/main" val="35540757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48DB5852-81CF-4F45-9ED2-874265571365}" type="slidenum">
              <a:rPr lang="en-US" altLang="en-US" sz="1300" smtClean="0"/>
              <a:pPr/>
              <a:t>15</a:t>
            </a:fld>
            <a:endParaRPr lang="en-US" altLang="en-US" sz="1300" dirty="0"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0579039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FAAA4501-BBC0-4A08-816C-ADBB3CA35985}" type="slidenum">
              <a:rPr lang="en-US" altLang="en-US" sz="1300" smtClean="0"/>
              <a:pPr/>
              <a:t>16</a:t>
            </a:fld>
            <a:endParaRPr lang="en-US" altLang="en-US" sz="1300" dirty="0"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3887898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FAAA4501-BBC0-4A08-816C-ADBB3CA35985}" type="slidenum">
              <a:rPr lang="en-US" altLang="en-US" sz="1300" smtClean="0"/>
              <a:pPr/>
              <a:t>17</a:t>
            </a:fld>
            <a:endParaRPr lang="en-US" altLang="en-US" sz="1300" dirty="0"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23652443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CCC18C77-812B-4CF7-8EE5-C2DE8CAD4E9B}" type="slidenum">
              <a:rPr lang="en-US" altLang="en-US" sz="1300" smtClean="0"/>
              <a:pPr/>
              <a:t>18</a:t>
            </a:fld>
            <a:endParaRPr lang="en-US" altLang="en-US" sz="1300" dirty="0"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4702212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543FB580-2E24-4CA5-ACA3-F5FE1108E38D}" type="slidenum">
              <a:rPr lang="en-US" altLang="en-US" sz="1300" smtClean="0"/>
              <a:pPr/>
              <a:t>19</a:t>
            </a:fld>
            <a:endParaRPr lang="en-US" altLang="en-US" sz="1300" dirty="0"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 typeface="Arial" panose="020B0604020202020204" pitchFamily="34" charset="0"/>
              <a:buNone/>
            </a:pPr>
            <a:endParaRPr lang="en-IN" altLang="en-US" i="0" dirty="0" smtClean="0">
              <a:ea typeface="ＭＳ Ｐゴシック" panose="020B0600070205080204" pitchFamily="34" charset="-128"/>
            </a:endParaRPr>
          </a:p>
          <a:p>
            <a:pPr marL="0" indent="0">
              <a:buFont typeface="Arial" panose="020B0604020202020204" pitchFamily="34" charset="0"/>
              <a:buNone/>
            </a:pPr>
            <a:endParaRPr lang="en-IN" altLang="en-US" i="0" dirty="0" smtClean="0">
              <a:ea typeface="ＭＳ Ｐゴシック" panose="020B0600070205080204" pitchFamily="34" charset="-128"/>
            </a:endParaRPr>
          </a:p>
          <a:p>
            <a:pPr marL="0" indent="0">
              <a:buFont typeface="Arial" panose="020B0604020202020204" pitchFamily="34" charset="0"/>
              <a:buNone/>
            </a:pPr>
            <a:endParaRPr lang="en-IN" altLang="en-US" i="0" dirty="0" smtClean="0">
              <a:ea typeface="ＭＳ Ｐゴシック" panose="020B0600070205080204" pitchFamily="34" charset="-128"/>
            </a:endParaRPr>
          </a:p>
          <a:p>
            <a:pPr marL="0" indent="0">
              <a:buFont typeface="Arial" panose="020B0604020202020204" pitchFamily="34" charset="0"/>
              <a:buNone/>
            </a:pPr>
            <a:endParaRPr lang="en-IN" altLang="en-US" i="0" dirty="0" smtClean="0">
              <a:ea typeface="ＭＳ Ｐゴシック" panose="020B0600070205080204" pitchFamily="34" charset="-128"/>
            </a:endParaRPr>
          </a:p>
          <a:p>
            <a:pPr marL="0" indent="0">
              <a:buFont typeface="Arial" panose="020B0604020202020204" pitchFamily="34" charset="0"/>
              <a:buNone/>
            </a:pPr>
            <a:endParaRPr lang="en-IN" altLang="en-US" i="0" dirty="0" smtClean="0">
              <a:ea typeface="ＭＳ Ｐゴシック" panose="020B0600070205080204" pitchFamily="34" charset="-128"/>
            </a:endParaRPr>
          </a:p>
          <a:p>
            <a:pPr marL="0" indent="0">
              <a:buFont typeface="Arial" panose="020B0604020202020204" pitchFamily="34" charset="0"/>
              <a:buNone/>
            </a:pPr>
            <a:endParaRPr lang="en-US" altLang="en-US" i="0" dirty="0" smtClean="0">
              <a:ea typeface="ＭＳ Ｐゴシック" panose="020B0600070205080204" pitchFamily="34" charset="-128"/>
            </a:endParaRPr>
          </a:p>
        </p:txBody>
      </p:sp>
    </p:spTree>
    <p:extLst>
      <p:ext uri="{BB962C8B-B14F-4D97-AF65-F5344CB8AC3E}">
        <p14:creationId xmlns:p14="http://schemas.microsoft.com/office/powerpoint/2010/main" val="26444148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543FB580-2E24-4CA5-ACA3-F5FE1108E38D}" type="slidenum">
              <a:rPr lang="en-US" altLang="en-US" sz="1300" smtClean="0"/>
              <a:pPr/>
              <a:t>20</a:t>
            </a:fld>
            <a:endParaRPr lang="en-US" altLang="en-US" sz="1300" dirty="0"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4892427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8B0EA41D-1A4D-4D40-83EA-6B01CA77ECD5}" type="slidenum">
              <a:rPr lang="en-US" altLang="en-US" smtClean="0"/>
              <a:pPr>
                <a:defRPr/>
              </a:pPr>
              <a:t>21</a:t>
            </a:fld>
            <a:endParaRPr lang="en-US" altLang="en-US" dirty="0"/>
          </a:p>
        </p:txBody>
      </p:sp>
    </p:spTree>
    <p:extLst>
      <p:ext uri="{BB962C8B-B14F-4D97-AF65-F5344CB8AC3E}">
        <p14:creationId xmlns:p14="http://schemas.microsoft.com/office/powerpoint/2010/main" val="19349688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8B0EA41D-1A4D-4D40-83EA-6B01CA77ECD5}" type="slidenum">
              <a:rPr lang="en-US" altLang="en-US" smtClean="0"/>
              <a:pPr>
                <a:defRPr/>
              </a:pPr>
              <a:t>22</a:t>
            </a:fld>
            <a:endParaRPr lang="en-US" altLang="en-US" dirty="0"/>
          </a:p>
        </p:txBody>
      </p:sp>
    </p:spTree>
    <p:extLst>
      <p:ext uri="{BB962C8B-B14F-4D97-AF65-F5344CB8AC3E}">
        <p14:creationId xmlns:p14="http://schemas.microsoft.com/office/powerpoint/2010/main" val="3765048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p:cNvSpPr/>
          <p:nvPr userDrawn="1"/>
        </p:nvSpPr>
        <p:spPr>
          <a:xfrm>
            <a:off x="0" y="4763"/>
            <a:ext cx="9144000" cy="1287462"/>
          </a:xfrm>
          <a:prstGeom prst="rect">
            <a:avLst/>
          </a:prstGeom>
          <a:solidFill>
            <a:srgbClr val="008CD1"/>
          </a:solidFill>
          <a:ln>
            <a:solidFill>
              <a:srgbClr val="008CD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TextBox 3"/>
          <p:cNvSpPr txBox="1">
            <a:spLocks noChangeArrowheads="1"/>
          </p:cNvSpPr>
          <p:nvPr userDrawn="1"/>
        </p:nvSpPr>
        <p:spPr bwMode="auto">
          <a:xfrm>
            <a:off x="5251450" y="3165475"/>
            <a:ext cx="3881438"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spcBef>
                <a:spcPct val="50000"/>
              </a:spcBef>
              <a:defRPr/>
            </a:pPr>
            <a:r>
              <a:rPr lang="en-US" altLang="en-US" sz="4000" dirty="0" smtClean="0">
                <a:solidFill>
                  <a:schemeClr val="tx2"/>
                </a:solidFill>
                <a:latin typeface="Arial" panose="020B0604020202020204" pitchFamily="34" charset="0"/>
                <a:cs typeface="Arial" pitchFamily="34" charset="0"/>
              </a:rPr>
              <a:t>Organizational Environments and Cultures</a:t>
            </a:r>
          </a:p>
        </p:txBody>
      </p:sp>
      <p:sp>
        <p:nvSpPr>
          <p:cNvPr id="5" name="TextBox 4"/>
          <p:cNvSpPr txBox="1">
            <a:spLocks noChangeArrowheads="1"/>
          </p:cNvSpPr>
          <p:nvPr userDrawn="1"/>
        </p:nvSpPr>
        <p:spPr bwMode="auto">
          <a:xfrm>
            <a:off x="5238750" y="1778000"/>
            <a:ext cx="13287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7200" dirty="0" smtClean="0">
                <a:solidFill>
                  <a:schemeClr val="tx2"/>
                </a:solidFill>
                <a:latin typeface="DINPro-CondBlack"/>
                <a:ea typeface="DINPro-CondBlack"/>
                <a:cs typeface="DINPro-CondBlack"/>
              </a:rPr>
              <a:t>3</a:t>
            </a:r>
          </a:p>
        </p:txBody>
      </p:sp>
      <p:cxnSp>
        <p:nvCxnSpPr>
          <p:cNvPr id="6" name="Straight Connector 5"/>
          <p:cNvCxnSpPr/>
          <p:nvPr userDrawn="1"/>
        </p:nvCxnSpPr>
        <p:spPr>
          <a:xfrm>
            <a:off x="4832350" y="2987675"/>
            <a:ext cx="4311650" cy="0"/>
          </a:xfrm>
          <a:prstGeom prst="line">
            <a:avLst/>
          </a:prstGeom>
          <a:ln w="38100" cmpd="sng">
            <a:solidFill>
              <a:srgbClr val="008CD1"/>
            </a:solidFill>
          </a:ln>
          <a:effectLst/>
        </p:spPr>
        <p:style>
          <a:lnRef idx="2">
            <a:schemeClr val="accent1"/>
          </a:lnRef>
          <a:fillRef idx="0">
            <a:schemeClr val="accent1"/>
          </a:fillRef>
          <a:effectRef idx="1">
            <a:schemeClr val="accent1"/>
          </a:effectRef>
          <a:fontRef idx="minor">
            <a:schemeClr val="tx1"/>
          </a:fontRef>
        </p:style>
      </p:cxnSp>
      <p:sp>
        <p:nvSpPr>
          <p:cNvPr id="7" name="TextBox 6"/>
          <p:cNvSpPr txBox="1">
            <a:spLocks noChangeArrowheads="1"/>
          </p:cNvSpPr>
          <p:nvPr userDrawn="1"/>
        </p:nvSpPr>
        <p:spPr bwMode="auto">
          <a:xfrm>
            <a:off x="444500" y="241300"/>
            <a:ext cx="30083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endParaRPr lang="en-US" altLang="en-US" sz="1800" dirty="0" smtClean="0">
              <a:solidFill>
                <a:schemeClr val="tx2"/>
              </a:solidFill>
              <a:latin typeface="Calibri" pitchFamily="34" charset="0"/>
            </a:endParaRPr>
          </a:p>
          <a:p>
            <a:pPr eaLnBrk="1" hangingPunct="1">
              <a:defRPr/>
            </a:pPr>
            <a:endParaRPr lang="en-US" altLang="en-US" dirty="0" smtClean="0"/>
          </a:p>
        </p:txBody>
      </p:sp>
      <p:sp>
        <p:nvSpPr>
          <p:cNvPr id="12" name="Footer Placeholder 1"/>
          <p:cNvSpPr>
            <a:spLocks noGrp="1"/>
          </p:cNvSpPr>
          <p:nvPr>
            <p:ph type="ftr" sz="quarter" idx="10"/>
          </p:nvPr>
        </p:nvSpPr>
        <p:spPr>
          <a:xfrm>
            <a:off x="5232400" y="6197600"/>
            <a:ext cx="3911600" cy="665163"/>
          </a:xfrm>
        </p:spPr>
        <p:txBody>
          <a:bodyPr anchor="b"/>
          <a:lstStyle>
            <a:lvl1pPr algn="l">
              <a:defRPr sz="1000" kern="700" spc="50">
                <a:solidFill>
                  <a:schemeClr val="tx2"/>
                </a:solidFill>
                <a:latin typeface="Arial Narrow"/>
                <a:cs typeface="Arial Narrow"/>
              </a:defRPr>
            </a:lvl1pPr>
          </a:lstStyle>
          <a:p>
            <a:pPr>
              <a:defRPr/>
            </a:pPr>
            <a:r>
              <a:rPr lang="en-US" dirty="0"/>
              <a:t>Copyright ©2017 Cengage Learning. All Rights Reserved. May not be scanned, copied or duplicated, or posted to a publicly accessible website, in whole or in part. </a:t>
            </a:r>
          </a:p>
        </p:txBody>
      </p:sp>
      <p:sp>
        <p:nvSpPr>
          <p:cNvPr id="13"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a:t>Click to edit Master title style</a:t>
            </a: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27" y="3175"/>
            <a:ext cx="5227745" cy="6858000"/>
          </a:xfrm>
          <a:prstGeom prst="rect">
            <a:avLst/>
          </a:prstGeom>
        </p:spPr>
      </p:pic>
    </p:spTree>
    <p:extLst>
      <p:ext uri="{BB962C8B-B14F-4D97-AF65-F5344CB8AC3E}">
        <p14:creationId xmlns:p14="http://schemas.microsoft.com/office/powerpoint/2010/main" val="2076421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0B7199D6-C7AB-4513-89B8-CFF8629BC5A5}"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6" name="Footer Placeholder 1"/>
          <p:cNvSpPr txBox="1">
            <a:spLocks/>
          </p:cNvSpPr>
          <p:nvPr userDrawn="1"/>
        </p:nvSpPr>
        <p:spPr>
          <a:xfrm>
            <a:off x="273050" y="6565900"/>
            <a:ext cx="7286625"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7"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CH3</a:t>
            </a:r>
            <a:endParaRPr lang="en-US" b="1" dirty="0">
              <a:solidFill>
                <a:srgbClr val="000000"/>
              </a:solidFill>
            </a:endParaRPr>
          </a:p>
        </p:txBody>
      </p:sp>
      <p:sp>
        <p:nvSpPr>
          <p:cNvPr id="8" name="Chord 7"/>
          <p:cNvSpPr/>
          <p:nvPr userDrawn="1"/>
        </p:nvSpPr>
        <p:spPr>
          <a:xfrm rot="13320000">
            <a:off x="-465138" y="155575"/>
            <a:ext cx="987426" cy="987425"/>
          </a:xfrm>
          <a:prstGeom prst="chord">
            <a:avLst>
              <a:gd name="adj1" fmla="val 2700000"/>
              <a:gd name="adj2" fmla="val 13872841"/>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a:t>Click to edit Master title style</a:t>
            </a:r>
          </a:p>
        </p:txBody>
      </p:sp>
      <p:sp>
        <p:nvSpPr>
          <p:cNvPr id="3" name="Content Placeholder 2"/>
          <p:cNvSpPr>
            <a:spLocks noGrp="1"/>
          </p:cNvSpPr>
          <p:nvPr>
            <p:ph idx="1"/>
          </p:nvPr>
        </p:nvSpPr>
        <p:spPr>
          <a:xfrm>
            <a:off x="994500" y="1532988"/>
            <a:ext cx="7821824" cy="4227731"/>
          </a:xfrm>
        </p:spPr>
        <p:txBody>
          <a:bodyPr/>
          <a:lstStyle>
            <a:lvl1pPr marL="342900" indent="-342900">
              <a:lnSpc>
                <a:spcPct val="90000"/>
              </a:lnSpc>
              <a:buClr>
                <a:srgbClr val="B00027"/>
              </a:buClr>
              <a:buFont typeface="Lucida Grande"/>
              <a:buChar char="•"/>
              <a:defRPr>
                <a:solidFill>
                  <a:schemeClr val="tx2"/>
                </a:solidFill>
              </a:defRPr>
            </a:lvl1pPr>
            <a:lvl2pPr marL="640080" indent="-274320">
              <a:lnSpc>
                <a:spcPct val="90000"/>
              </a:lnSpc>
              <a:buClr>
                <a:srgbClr val="B00027"/>
              </a:buClr>
              <a:buFont typeface="Arial"/>
              <a:buChar char="•"/>
              <a:defRPr b="0" i="1">
                <a:solidFill>
                  <a:schemeClr val="tx2"/>
                </a:solidFill>
              </a:defRPr>
            </a:lvl2pPr>
            <a:lvl3pPr marL="960120" indent="-320040">
              <a:lnSpc>
                <a:spcPct val="90000"/>
              </a:lnSpc>
              <a:buClr>
                <a:srgbClr val="B00027"/>
              </a:buClr>
              <a:buSzPct val="100000"/>
              <a:buFont typeface="Lucida Grande"/>
              <a:buChar char="-"/>
              <a:defRPr sz="2800">
                <a:solidFill>
                  <a:schemeClr val="tx2"/>
                </a:solidFill>
              </a:defRPr>
            </a:lvl3pPr>
            <a:lvl4pPr marL="1234440" indent="-228600">
              <a:lnSpc>
                <a:spcPct val="90000"/>
              </a:lnSpc>
              <a:buFont typeface="Arial"/>
              <a:buChar char="▸"/>
              <a:defRPr sz="2400">
                <a:solidFill>
                  <a:schemeClr val="tx2"/>
                </a:solidFill>
              </a:defRPr>
            </a:lvl4pPr>
            <a:lvl5pPr marL="1508760" indent="-228600">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p:cNvSpPr>
            <a:spLocks noGrp="1"/>
          </p:cNvSpPr>
          <p:nvPr>
            <p:ph type="dt" sz="half" idx="10"/>
          </p:nvPr>
        </p:nvSpPr>
        <p:spPr>
          <a:xfrm>
            <a:off x="457200" y="6300788"/>
            <a:ext cx="2133600" cy="365125"/>
          </a:xfrm>
        </p:spPr>
        <p:txBody>
          <a:bodyPr/>
          <a:lstStyle>
            <a:lvl1pPr>
              <a:defRPr/>
            </a:lvl1pPr>
          </a:lstStyle>
          <a:p>
            <a:pPr>
              <a:defRPr/>
            </a:pPr>
            <a:endParaRPr lang="en-US" dirty="0"/>
          </a:p>
        </p:txBody>
      </p:sp>
      <p:sp>
        <p:nvSpPr>
          <p:cNvPr id="10" name="Footer Placeholder 4"/>
          <p:cNvSpPr>
            <a:spLocks noGrp="1"/>
          </p:cNvSpPr>
          <p:nvPr>
            <p:ph type="ftr" sz="quarter" idx="11"/>
          </p:nvPr>
        </p:nvSpPr>
        <p:spPr>
          <a:xfrm>
            <a:off x="3124200" y="6300788"/>
            <a:ext cx="2895600" cy="365125"/>
          </a:xfrm>
        </p:spPr>
        <p:txBody>
          <a:bodyPr/>
          <a:lstStyle>
            <a:lvl1pPr>
              <a:defRPr/>
            </a:lvl1pPr>
          </a:lstStyle>
          <a:p>
            <a:pPr>
              <a:defRPr/>
            </a:pPr>
            <a:endParaRPr lang="en-US" dirty="0"/>
          </a:p>
        </p:txBody>
      </p:sp>
      <p:sp>
        <p:nvSpPr>
          <p:cNvPr id="11" name="Slide Number Placeholder 5"/>
          <p:cNvSpPr>
            <a:spLocks noGrp="1"/>
          </p:cNvSpPr>
          <p:nvPr>
            <p:ph type="sldNum" sz="quarter" idx="12"/>
          </p:nvPr>
        </p:nvSpPr>
        <p:spPr>
          <a:xfrm>
            <a:off x="6553200" y="6300788"/>
            <a:ext cx="2133600" cy="365125"/>
          </a:xfrm>
        </p:spPr>
        <p:txBody>
          <a:bodyPr/>
          <a:lstStyle>
            <a:lvl1pPr>
              <a:defRPr/>
            </a:lvl1pPr>
          </a:lstStyle>
          <a:p>
            <a:pPr>
              <a:defRPr/>
            </a:pPr>
            <a:fld id="{2304EF66-1229-4746-9CA1-7FE0D5940030}" type="slidenum">
              <a:rPr lang="en-US" altLang="en-US"/>
              <a:pPr>
                <a:defRPr/>
              </a:pPr>
              <a:t>‹#›</a:t>
            </a:fld>
            <a:endParaRPr lang="en-US" altLang="en-US" dirty="0"/>
          </a:p>
        </p:txBody>
      </p:sp>
    </p:spTree>
    <p:extLst>
      <p:ext uri="{BB962C8B-B14F-4D97-AF65-F5344CB8AC3E}">
        <p14:creationId xmlns:p14="http://schemas.microsoft.com/office/powerpoint/2010/main" val="3623478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4" name="Rectangle 3"/>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DD26EBFF-CCFA-439C-98E5-06B262B23181}"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7"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MGMT9 | CH3</a:t>
            </a:r>
            <a:endParaRPr lang="en-US" b="1" dirty="0">
              <a:solidFill>
                <a:srgbClr val="000000"/>
              </a:solidFill>
            </a:endParaRP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a:t>Click to edit Master title style</a:t>
            </a:r>
          </a:p>
        </p:txBody>
      </p:sp>
      <p:sp>
        <p:nvSpPr>
          <p:cNvPr id="3" name="Content Placeholder 2"/>
          <p:cNvSpPr>
            <a:spLocks noGrp="1"/>
          </p:cNvSpPr>
          <p:nvPr>
            <p:ph idx="1"/>
          </p:nvPr>
        </p:nvSpPr>
        <p:spPr>
          <a:xfrm>
            <a:off x="994500" y="1532988"/>
            <a:ext cx="7821824" cy="4227731"/>
          </a:xfrm>
        </p:spPr>
        <p:txBody>
          <a:bodyPr/>
          <a:lstStyle>
            <a:lvl1pPr marL="342900" indent="-342900">
              <a:lnSpc>
                <a:spcPct val="90000"/>
              </a:lnSpc>
              <a:buClr>
                <a:srgbClr val="B00027"/>
              </a:buClr>
              <a:buFont typeface="Lucida Grande"/>
              <a:buChar char="•"/>
              <a:defRPr>
                <a:solidFill>
                  <a:schemeClr val="tx2"/>
                </a:solidFill>
              </a:defRPr>
            </a:lvl1pPr>
            <a:lvl2pPr marL="640080" indent="-274320">
              <a:lnSpc>
                <a:spcPct val="90000"/>
              </a:lnSpc>
              <a:buClr>
                <a:srgbClr val="B00027"/>
              </a:buClr>
              <a:buFont typeface="Arial"/>
              <a:buChar char="•"/>
              <a:defRPr b="0" i="1">
                <a:solidFill>
                  <a:schemeClr val="tx2"/>
                </a:solidFill>
              </a:defRPr>
            </a:lvl2pPr>
            <a:lvl3pPr marL="960120" indent="-320040">
              <a:lnSpc>
                <a:spcPct val="90000"/>
              </a:lnSpc>
              <a:buClr>
                <a:srgbClr val="B00027"/>
              </a:buClr>
              <a:buSzPct val="100000"/>
              <a:buFont typeface="Lucida Grande"/>
              <a:buChar char="-"/>
              <a:defRPr sz="2800">
                <a:solidFill>
                  <a:schemeClr val="tx2"/>
                </a:solidFill>
              </a:defRPr>
            </a:lvl3pPr>
            <a:lvl4pPr marL="1234440" indent="-228600">
              <a:lnSpc>
                <a:spcPct val="90000"/>
              </a:lnSpc>
              <a:buFont typeface="Arial"/>
              <a:buChar char="▸"/>
              <a:defRPr sz="2400">
                <a:solidFill>
                  <a:schemeClr val="tx2"/>
                </a:solidFill>
              </a:defRPr>
            </a:lvl4pPr>
            <a:lvl5pPr marL="1508760" indent="-228600">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53ADEC37-E6F0-4AA7-B3C7-A769CF0603AE}" type="slidenum">
              <a:rPr lang="en-US" altLang="en-US"/>
              <a:pPr>
                <a:defRPr/>
              </a:pPr>
              <a:t>‹#›</a:t>
            </a:fld>
            <a:endParaRPr lang="en-US" altLang="en-US" dirty="0"/>
          </a:p>
        </p:txBody>
      </p:sp>
      <p:sp>
        <p:nvSpPr>
          <p:cNvPr id="12" name="Footer Placeholder 1"/>
          <p:cNvSpPr txBox="1">
            <a:spLocks/>
          </p:cNvSpPr>
          <p:nvPr userDrawn="1"/>
        </p:nvSpPr>
        <p:spPr>
          <a:xfrm>
            <a:off x="273050" y="6565900"/>
            <a:ext cx="7286625"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Tree>
    <p:extLst>
      <p:ext uri="{BB962C8B-B14F-4D97-AF65-F5344CB8AC3E}">
        <p14:creationId xmlns:p14="http://schemas.microsoft.com/office/powerpoint/2010/main" val="2588128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3F385E11-B589-46A3-BC15-1545A6128B8B}"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MGMT9 | CH3</a:t>
            </a:r>
            <a:endParaRPr lang="en-US" b="1" dirty="0">
              <a:solidFill>
                <a:srgbClr val="000000"/>
              </a:solidFill>
            </a:endParaRPr>
          </a:p>
        </p:txBody>
      </p:sp>
      <p:sp>
        <p:nvSpPr>
          <p:cNvPr id="7" name="Rectangle 6"/>
          <p:cNvSpPr/>
          <p:nvPr userDrawn="1"/>
        </p:nvSpPr>
        <p:spPr>
          <a:xfrm>
            <a:off x="0" y="368300"/>
            <a:ext cx="2600325" cy="584200"/>
          </a:xfrm>
          <a:prstGeom prst="rect">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8" name="TextBox 7"/>
          <p:cNvSpPr txBox="1">
            <a:spLocks noChangeArrowheads="1"/>
          </p:cNvSpPr>
          <p:nvPr userDrawn="1"/>
        </p:nvSpPr>
        <p:spPr bwMode="auto">
          <a:xfrm>
            <a:off x="1588" y="368300"/>
            <a:ext cx="1450975" cy="584200"/>
          </a:xfrm>
          <a:prstGeom prst="rect">
            <a:avLst/>
          </a:prstGeom>
          <a:solidFill>
            <a:srgbClr val="008CD1"/>
          </a:solidFill>
          <a:ln>
            <a:solidFill>
              <a:srgbClr val="008CD1"/>
            </a:solidFill>
          </a:ln>
          <a:extLst/>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smtClean="0">
                <a:solidFill>
                  <a:schemeClr val="bg1"/>
                </a:solidFill>
                <a:latin typeface="Franklin Gothic Medium" pitchFamily="34" charset="0"/>
              </a:rPr>
              <a:t>Table</a:t>
            </a:r>
            <a:endParaRPr lang="en-US" altLang="en-US" sz="3200" b="1" i="1" dirty="0" smtClean="0">
              <a:solidFill>
                <a:schemeClr val="bg1"/>
              </a:solidFill>
              <a:latin typeface="Franklin Gothic Medium" pitchFamily="34" charset="0"/>
            </a:endParaRP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latin typeface="Franklin Gothic Medium"/>
                <a:cs typeface="Franklin Gothic Medium"/>
              </a:defRPr>
            </a:lvl1pPr>
          </a:lstStyle>
          <a:p>
            <a:r>
              <a:rPr lang="en-US" dirty="0" smtClean="0"/>
              <a:t>Click to edit Master title style</a:t>
            </a:r>
            <a:endParaRPr lang="en-US" dirty="0"/>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EB611941-98B0-42D5-9055-20578AB3FC00}" type="slidenum">
              <a:rPr lang="en-US" altLang="en-US"/>
              <a:pPr>
                <a:defRPr/>
              </a:pPr>
              <a:t>‹#›</a:t>
            </a:fld>
            <a:endParaRPr lang="en-US" altLang="en-US" dirty="0"/>
          </a:p>
        </p:txBody>
      </p:sp>
      <p:sp>
        <p:nvSpPr>
          <p:cNvPr id="12" name="Footer Placeholder 1"/>
          <p:cNvSpPr txBox="1">
            <a:spLocks/>
          </p:cNvSpPr>
          <p:nvPr userDrawn="1"/>
        </p:nvSpPr>
        <p:spPr>
          <a:xfrm>
            <a:off x="273050" y="6565900"/>
            <a:ext cx="7286625"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Tree>
    <p:extLst>
      <p:ext uri="{BB962C8B-B14F-4D97-AF65-F5344CB8AC3E}">
        <p14:creationId xmlns:p14="http://schemas.microsoft.com/office/powerpoint/2010/main" val="2867276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7B8F24EF-AC15-429A-AFED-5ED14B451B22}"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MGMT9 | CH3</a:t>
            </a:r>
            <a:endParaRPr lang="en-US" b="1" dirty="0">
              <a:solidFill>
                <a:srgbClr val="000000"/>
              </a:solidFill>
            </a:endParaRPr>
          </a:p>
        </p:txBody>
      </p:sp>
      <p:sp>
        <p:nvSpPr>
          <p:cNvPr id="7" name="Rectangle 6"/>
          <p:cNvSpPr/>
          <p:nvPr userDrawn="1"/>
        </p:nvSpPr>
        <p:spPr>
          <a:xfrm>
            <a:off x="0" y="368300"/>
            <a:ext cx="2600325" cy="584200"/>
          </a:xfrm>
          <a:prstGeom prst="rect">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8" name="TextBox 7"/>
          <p:cNvSpPr txBox="1">
            <a:spLocks noChangeArrowheads="1"/>
          </p:cNvSpPr>
          <p:nvPr userDrawn="1"/>
        </p:nvSpPr>
        <p:spPr bwMode="auto">
          <a:xfrm>
            <a:off x="1588" y="368300"/>
            <a:ext cx="1450975" cy="584200"/>
          </a:xfrm>
          <a:prstGeom prst="rect">
            <a:avLst/>
          </a:prstGeom>
          <a:solidFill>
            <a:srgbClr val="008CD1"/>
          </a:solidFill>
          <a:ln>
            <a:solidFill>
              <a:srgbClr val="008CD1"/>
            </a:solidFill>
          </a:ln>
          <a:extLst/>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smtClean="0">
                <a:solidFill>
                  <a:schemeClr val="bg1"/>
                </a:solidFill>
                <a:latin typeface="Franklin Gothic Medium" pitchFamily="34" charset="0"/>
              </a:rPr>
              <a:t>Figure</a:t>
            </a:r>
            <a:endParaRPr lang="en-US" altLang="en-US" sz="3200" b="1" i="1" dirty="0" smtClean="0">
              <a:solidFill>
                <a:schemeClr val="bg1"/>
              </a:solidFill>
              <a:latin typeface="Franklin Gothic Medium" pitchFamily="34" charset="0"/>
            </a:endParaRP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latin typeface="Franklin Gothic Medium"/>
                <a:cs typeface="Franklin Gothic Medium"/>
              </a:defRPr>
            </a:lvl1pPr>
          </a:lstStyle>
          <a:p>
            <a:r>
              <a:rPr lang="en-US" smtClean="0"/>
              <a:t>Click to edit Master title style</a:t>
            </a:r>
            <a:endParaRPr lang="en-US"/>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461D6287-7BA3-4CB8-B34C-FBFA90BB3CC8}" type="slidenum">
              <a:rPr lang="en-US" altLang="en-US"/>
              <a:pPr>
                <a:defRPr/>
              </a:pPr>
              <a:t>‹#›</a:t>
            </a:fld>
            <a:endParaRPr lang="en-US" altLang="en-US" dirty="0"/>
          </a:p>
        </p:txBody>
      </p:sp>
      <p:sp>
        <p:nvSpPr>
          <p:cNvPr id="12" name="Footer Placeholder 1"/>
          <p:cNvSpPr txBox="1">
            <a:spLocks/>
          </p:cNvSpPr>
          <p:nvPr userDrawn="1"/>
        </p:nvSpPr>
        <p:spPr>
          <a:xfrm>
            <a:off x="273050" y="6565900"/>
            <a:ext cx="7286625"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Tree>
    <p:extLst>
      <p:ext uri="{BB962C8B-B14F-4D97-AF65-F5344CB8AC3E}">
        <p14:creationId xmlns:p14="http://schemas.microsoft.com/office/powerpoint/2010/main" val="1814870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E3DDCA0D-1FC1-49C1-B05E-E401F3903FA2}"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5" name="Footer Placeholder 1"/>
          <p:cNvSpPr txBox="1">
            <a:spLocks/>
          </p:cNvSpPr>
          <p:nvPr userDrawn="1"/>
        </p:nvSpPr>
        <p:spPr>
          <a:xfrm>
            <a:off x="274638" y="6575425"/>
            <a:ext cx="7285037" cy="296863"/>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CH3</a:t>
            </a:r>
            <a:endParaRPr lang="en-US" b="1" dirty="0">
              <a:solidFill>
                <a:srgbClr val="000000"/>
              </a:solidFill>
            </a:endParaRPr>
          </a:p>
        </p:txBody>
      </p:sp>
      <p:sp>
        <p:nvSpPr>
          <p:cNvPr id="7" name="Rectangle 6"/>
          <p:cNvSpPr/>
          <p:nvPr userDrawn="1"/>
        </p:nvSpPr>
        <p:spPr>
          <a:xfrm>
            <a:off x="0" y="368300"/>
            <a:ext cx="2600325" cy="584200"/>
          </a:xfrm>
          <a:prstGeom prst="rect">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8" name="TextBox 7"/>
          <p:cNvSpPr txBox="1">
            <a:spLocks noChangeArrowheads="1"/>
          </p:cNvSpPr>
          <p:nvPr userDrawn="1"/>
        </p:nvSpPr>
        <p:spPr bwMode="auto">
          <a:xfrm>
            <a:off x="1588" y="368300"/>
            <a:ext cx="1450975" cy="584200"/>
          </a:xfrm>
          <a:prstGeom prst="rect">
            <a:avLst/>
          </a:prstGeom>
          <a:solidFill>
            <a:srgbClr val="008CD1"/>
          </a:solidFill>
          <a:ln>
            <a:solidFill>
              <a:srgbClr val="008CD1"/>
            </a:solidFill>
          </a:ln>
          <a:extLst/>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smtClean="0">
                <a:solidFill>
                  <a:schemeClr val="bg1"/>
                </a:solidFill>
                <a:latin typeface="Franklin Gothic Medium" pitchFamily="34" charset="0"/>
              </a:rPr>
              <a:t>Exhibit</a:t>
            </a:r>
            <a:endParaRPr lang="en-US" altLang="en-US" sz="3200" b="1" i="1" dirty="0" smtClean="0">
              <a:solidFill>
                <a:schemeClr val="bg1"/>
              </a:solidFill>
              <a:latin typeface="Franklin Gothic Medium" pitchFamily="34" charset="0"/>
            </a:endParaRP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latin typeface="Franklin Gothic Medium"/>
                <a:cs typeface="Franklin Gothic Medium"/>
              </a:defRPr>
            </a:lvl1pPr>
          </a:lstStyle>
          <a:p>
            <a:r>
              <a:rPr lang="en-US" dirty="0" smtClean="0"/>
              <a:t>Click to edit Master title style</a:t>
            </a:r>
            <a:endParaRPr lang="en-US" dirty="0"/>
          </a:p>
        </p:txBody>
      </p:sp>
      <p:sp>
        <p:nvSpPr>
          <p:cNvPr id="9" name="Date Placeholder 3"/>
          <p:cNvSpPr>
            <a:spLocks noGrp="1"/>
          </p:cNvSpPr>
          <p:nvPr>
            <p:ph type="dt" sz="half" idx="10"/>
          </p:nvPr>
        </p:nvSpPr>
        <p:spPr>
          <a:xfrm>
            <a:off x="457200" y="6300788"/>
            <a:ext cx="2133600" cy="365125"/>
          </a:xfrm>
        </p:spPr>
        <p:txBody>
          <a:bodyPr/>
          <a:lstStyle>
            <a:lvl1pPr>
              <a:defRPr/>
            </a:lvl1pPr>
          </a:lstStyle>
          <a:p>
            <a:pPr>
              <a:defRPr/>
            </a:pPr>
            <a:endParaRPr lang="en-US" dirty="0"/>
          </a:p>
        </p:txBody>
      </p:sp>
      <p:sp>
        <p:nvSpPr>
          <p:cNvPr id="10" name="Footer Placeholder 4"/>
          <p:cNvSpPr>
            <a:spLocks noGrp="1"/>
          </p:cNvSpPr>
          <p:nvPr>
            <p:ph type="ftr" sz="quarter" idx="11"/>
          </p:nvPr>
        </p:nvSpPr>
        <p:spPr>
          <a:xfrm>
            <a:off x="3124200" y="6300788"/>
            <a:ext cx="2895600" cy="365125"/>
          </a:xfrm>
        </p:spPr>
        <p:txBody>
          <a:bodyPr/>
          <a:lstStyle>
            <a:lvl1pPr>
              <a:defRPr/>
            </a:lvl1pPr>
          </a:lstStyle>
          <a:p>
            <a:pPr>
              <a:defRPr/>
            </a:pPr>
            <a:endParaRPr lang="en-US" dirty="0"/>
          </a:p>
        </p:txBody>
      </p:sp>
      <p:sp>
        <p:nvSpPr>
          <p:cNvPr id="11" name="Slide Number Placeholder 5"/>
          <p:cNvSpPr>
            <a:spLocks noGrp="1"/>
          </p:cNvSpPr>
          <p:nvPr>
            <p:ph type="sldNum" sz="quarter" idx="12"/>
          </p:nvPr>
        </p:nvSpPr>
        <p:spPr>
          <a:xfrm>
            <a:off x="6553200" y="6313488"/>
            <a:ext cx="2133600" cy="365125"/>
          </a:xfrm>
        </p:spPr>
        <p:txBody>
          <a:bodyPr/>
          <a:lstStyle>
            <a:lvl1pPr>
              <a:defRPr/>
            </a:lvl1pPr>
          </a:lstStyle>
          <a:p>
            <a:pPr>
              <a:defRPr/>
            </a:pPr>
            <a:fld id="{905E622B-574D-4406-9DFD-6A685D5D24FA}" type="slidenum">
              <a:rPr lang="en-US" altLang="en-US"/>
              <a:pPr>
                <a:defRPr/>
              </a:pPr>
              <a:t>‹#›</a:t>
            </a:fld>
            <a:endParaRPr lang="en-US" altLang="en-US" dirty="0"/>
          </a:p>
        </p:txBody>
      </p:sp>
    </p:spTree>
    <p:extLst>
      <p:ext uri="{BB962C8B-B14F-4D97-AF65-F5344CB8AC3E}">
        <p14:creationId xmlns:p14="http://schemas.microsoft.com/office/powerpoint/2010/main" val="1942700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Oval 5"/>
          <p:cNvSpPr/>
          <p:nvPr userDrawn="1"/>
        </p:nvSpPr>
        <p:spPr>
          <a:xfrm>
            <a:off x="1001713" y="250825"/>
            <a:ext cx="890587" cy="890588"/>
          </a:xfrm>
          <a:prstGeom prst="ellipse">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smtClean="0">
                <a:solidFill>
                  <a:srgbClr val="B00027"/>
                </a:solidFill>
                <a:latin typeface="Arial Narrow" pitchFamily="34" charset="0"/>
              </a:rPr>
              <a:t>LEARNING OUTCOMES</a:t>
            </a: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F93D51E2-4E7A-420D-ABBD-9E4CB4EB086E}"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11"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CH3</a:t>
            </a:r>
            <a:endParaRPr lang="en-US" b="1" dirty="0">
              <a:solidFill>
                <a:srgbClr val="000000"/>
              </a:solidFill>
            </a:endParaRPr>
          </a:p>
        </p:txBody>
      </p:sp>
      <p:sp>
        <p:nvSpPr>
          <p:cNvPr id="3" name="Content Placeholder 2"/>
          <p:cNvSpPr>
            <a:spLocks noGrp="1"/>
          </p:cNvSpPr>
          <p:nvPr>
            <p:ph idx="1"/>
          </p:nvPr>
        </p:nvSpPr>
        <p:spPr>
          <a:xfrm>
            <a:off x="1215073" y="1456105"/>
            <a:ext cx="7431087" cy="3471496"/>
          </a:xfrm>
        </p:spPr>
        <p:txBody>
          <a:bodyPr>
            <a:normAutofit/>
          </a:bodyPr>
          <a:lstStyle>
            <a:lvl1pPr marL="420624" indent="-420624">
              <a:lnSpc>
                <a:spcPct val="90000"/>
              </a:lnSpc>
              <a:spcBef>
                <a:spcPts val="600"/>
              </a:spcBef>
              <a:buClrTx/>
              <a:buFont typeface="Wingdings" charset="2"/>
              <a:buAutoNum type="arabicPlain"/>
              <a:defRPr sz="2600">
                <a:solidFill>
                  <a:schemeClr val="tx2"/>
                </a:solidFill>
                <a:latin typeface="Rockwell"/>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2" name="Date Placeholder 3"/>
          <p:cNvSpPr>
            <a:spLocks noGrp="1"/>
          </p:cNvSpPr>
          <p:nvPr>
            <p:ph type="dt" sz="half" idx="10"/>
          </p:nvPr>
        </p:nvSpPr>
        <p:spPr>
          <a:xfrm>
            <a:off x="458788" y="6324600"/>
            <a:ext cx="2133600" cy="365125"/>
          </a:xfrm>
        </p:spPr>
        <p:txBody>
          <a:bodyPr/>
          <a:lstStyle>
            <a:lvl1pPr>
              <a:defRPr/>
            </a:lvl1pPr>
          </a:lstStyle>
          <a:p>
            <a:pPr>
              <a:defRPr/>
            </a:pPr>
            <a:endParaRPr lang="en-US" dirty="0"/>
          </a:p>
        </p:txBody>
      </p:sp>
      <p:sp>
        <p:nvSpPr>
          <p:cNvPr id="13" name="Footer Placeholder 4"/>
          <p:cNvSpPr>
            <a:spLocks noGrp="1"/>
          </p:cNvSpPr>
          <p:nvPr>
            <p:ph type="ftr" sz="quarter" idx="11"/>
          </p:nvPr>
        </p:nvSpPr>
        <p:spPr>
          <a:xfrm>
            <a:off x="3089275" y="6324600"/>
            <a:ext cx="2895600" cy="365125"/>
          </a:xfrm>
        </p:spPr>
        <p:txBody>
          <a:bodyPr/>
          <a:lstStyle>
            <a:lvl1pPr>
              <a:defRPr/>
            </a:lvl1pPr>
          </a:lstStyle>
          <a:p>
            <a:pPr>
              <a:defRPr/>
            </a:pPr>
            <a:endParaRPr lang="en-US" dirty="0"/>
          </a:p>
        </p:txBody>
      </p:sp>
      <p:sp>
        <p:nvSpPr>
          <p:cNvPr id="14" name="Footer Placeholder 1"/>
          <p:cNvSpPr txBox="1">
            <a:spLocks/>
          </p:cNvSpPr>
          <p:nvPr userDrawn="1"/>
        </p:nvSpPr>
        <p:spPr>
          <a:xfrm>
            <a:off x="273050" y="6565900"/>
            <a:ext cx="7286625"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15"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a:t>Click to edit Master title style</a:t>
            </a:r>
          </a:p>
        </p:txBody>
      </p:sp>
    </p:spTree>
    <p:extLst>
      <p:ext uri="{BB962C8B-B14F-4D97-AF65-F5344CB8AC3E}">
        <p14:creationId xmlns:p14="http://schemas.microsoft.com/office/powerpoint/2010/main" val="354017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6" name="Picture 8"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0E6FA025-B9DA-4810-9CE8-3A121CDD7267}"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9"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MGMT9 | CH3</a:t>
            </a:r>
            <a:endParaRPr lang="en-US" b="1" dirty="0">
              <a:solidFill>
                <a:srgbClr val="000000"/>
              </a:solidFill>
            </a:endParaRPr>
          </a:p>
        </p:txBody>
      </p:sp>
      <p:sp>
        <p:nvSpPr>
          <p:cNvPr id="10" name="TextBox 9"/>
          <p:cNvSpPr txBox="1">
            <a:spLocks noChangeArrowheads="1"/>
          </p:cNvSpPr>
          <p:nvPr userDrawn="1"/>
        </p:nvSpPr>
        <p:spPr bwMode="auto">
          <a:xfrm>
            <a:off x="1001713" y="220663"/>
            <a:ext cx="6915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dirty="0" smtClean="0">
                <a:solidFill>
                  <a:srgbClr val="B00027"/>
                </a:solidFill>
                <a:latin typeface="Arial Narrow" pitchFamily="34" charset="0"/>
              </a:rPr>
              <a:t>LEARNING OUTCOMES </a:t>
            </a:r>
            <a:r>
              <a:rPr lang="en-US" altLang="en-US" sz="2000" i="1" dirty="0" smtClean="0">
                <a:solidFill>
                  <a:srgbClr val="B00027"/>
                </a:solidFill>
                <a:latin typeface="Arial Narrow" pitchFamily="34" charset="0"/>
              </a:rPr>
              <a:t>(continued)</a:t>
            </a:r>
          </a:p>
        </p:txBody>
      </p:sp>
      <p:sp>
        <p:nvSpPr>
          <p:cNvPr id="3" name="Content Placeholder 2"/>
          <p:cNvSpPr>
            <a:spLocks noGrp="1"/>
          </p:cNvSpPr>
          <p:nvPr>
            <p:ph idx="1"/>
          </p:nvPr>
        </p:nvSpPr>
        <p:spPr>
          <a:xfrm>
            <a:off x="1022033" y="1456105"/>
            <a:ext cx="7431087" cy="3471496"/>
          </a:xfrm>
        </p:spPr>
        <p:txBody>
          <a:bodyPr>
            <a:normAutofit/>
          </a:bodyPr>
          <a:lstStyle>
            <a:lvl1pPr marL="420624" indent="-420624">
              <a:lnSpc>
                <a:spcPct val="90000"/>
              </a:lnSpc>
              <a:spcBef>
                <a:spcPts val="600"/>
              </a:spcBef>
              <a:buClrTx/>
              <a:buFont typeface="Wingdings" charset="2"/>
              <a:buAutoNum type="arabicPlain"/>
              <a:defRPr sz="2600">
                <a:solidFill>
                  <a:schemeClr val="tx2"/>
                </a:solidFill>
                <a:latin typeface="Rockwell"/>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1" name="Date Placeholder 3"/>
          <p:cNvSpPr>
            <a:spLocks noGrp="1"/>
          </p:cNvSpPr>
          <p:nvPr>
            <p:ph type="dt" sz="half" idx="10"/>
          </p:nvPr>
        </p:nvSpPr>
        <p:spPr/>
        <p:txBody>
          <a:bodyPr/>
          <a:lstStyle>
            <a:lvl1pPr>
              <a:defRPr/>
            </a:lvl1pPr>
          </a:lstStyle>
          <a:p>
            <a:pPr>
              <a:defRPr/>
            </a:pPr>
            <a:endParaRPr lang="en-US" dirty="0"/>
          </a:p>
        </p:txBody>
      </p:sp>
      <p:sp>
        <p:nvSpPr>
          <p:cNvPr id="12" name="Footer Placeholder 4"/>
          <p:cNvSpPr>
            <a:spLocks noGrp="1"/>
          </p:cNvSpPr>
          <p:nvPr>
            <p:ph type="ftr" sz="quarter" idx="11"/>
          </p:nvPr>
        </p:nvSpPr>
        <p:spPr/>
        <p:txBody>
          <a:bodyPr/>
          <a:lstStyle>
            <a:lvl1pPr>
              <a:defRPr/>
            </a:lvl1pPr>
          </a:lstStyle>
          <a:p>
            <a:pPr>
              <a:defRPr/>
            </a:pPr>
            <a:endParaRPr lang="en-US" dirty="0"/>
          </a:p>
        </p:txBody>
      </p:sp>
      <p:sp>
        <p:nvSpPr>
          <p:cNvPr id="13" name="Footer Placeholder 1"/>
          <p:cNvSpPr txBox="1">
            <a:spLocks/>
          </p:cNvSpPr>
          <p:nvPr userDrawn="1"/>
        </p:nvSpPr>
        <p:spPr>
          <a:xfrm>
            <a:off x="273050" y="6565900"/>
            <a:ext cx="7286625"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14"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a:t>Click to edit Master title style</a:t>
            </a:r>
          </a:p>
        </p:txBody>
      </p:sp>
    </p:spTree>
    <p:extLst>
      <p:ext uri="{BB962C8B-B14F-4D97-AF65-F5344CB8AC3E}">
        <p14:creationId xmlns:p14="http://schemas.microsoft.com/office/powerpoint/2010/main" val="1208285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Oval 5"/>
          <p:cNvSpPr/>
          <p:nvPr userDrawn="1"/>
        </p:nvSpPr>
        <p:spPr>
          <a:xfrm>
            <a:off x="1001713" y="250825"/>
            <a:ext cx="890587" cy="890588"/>
          </a:xfrm>
          <a:prstGeom prst="ellipse">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smtClean="0">
                <a:solidFill>
                  <a:srgbClr val="B00027"/>
                </a:solidFill>
                <a:latin typeface="Arial Narrow" pitchFamily="34" charset="0"/>
              </a:rPr>
              <a:t>KEY TERMS</a:t>
            </a: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38E63FBD-E032-4C65-839E-6860805C6168}"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11"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CH3</a:t>
            </a:r>
            <a:endParaRPr lang="en-US" b="1" dirty="0">
              <a:solidFill>
                <a:srgbClr val="000000"/>
              </a:solidFill>
            </a:endParaRPr>
          </a:p>
        </p:txBody>
      </p:sp>
      <p:sp>
        <p:nvSpPr>
          <p:cNvPr id="3" name="Content Placeholder 2"/>
          <p:cNvSpPr>
            <a:spLocks noGrp="1"/>
          </p:cNvSpPr>
          <p:nvPr>
            <p:ph idx="1"/>
          </p:nvPr>
        </p:nvSpPr>
        <p:spPr>
          <a:xfrm>
            <a:off x="1235393" y="1456104"/>
            <a:ext cx="7410767" cy="4639895"/>
          </a:xfrm>
        </p:spPr>
        <p:txBody>
          <a:bodyPr>
            <a:normAutofit/>
          </a:bodyPr>
          <a:lstStyle>
            <a:lvl1pPr marL="0" indent="0">
              <a:lnSpc>
                <a:spcPct val="90000"/>
              </a:lnSpc>
              <a:spcBef>
                <a:spcPts val="2400"/>
              </a:spcBef>
              <a:buClrTx/>
              <a:buFont typeface="Wingdings" charset="2"/>
              <a:buNone/>
              <a:defRPr sz="2800">
                <a:latin typeface="+mn-lt"/>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2" name="Date Placeholder 3"/>
          <p:cNvSpPr>
            <a:spLocks noGrp="1"/>
          </p:cNvSpPr>
          <p:nvPr>
            <p:ph type="dt" sz="half" idx="10"/>
          </p:nvPr>
        </p:nvSpPr>
        <p:spPr>
          <a:xfrm>
            <a:off x="458788" y="6318250"/>
            <a:ext cx="2133600" cy="365125"/>
          </a:xfrm>
        </p:spPr>
        <p:txBody>
          <a:bodyPr/>
          <a:lstStyle>
            <a:lvl1pPr>
              <a:defRPr/>
            </a:lvl1pPr>
          </a:lstStyle>
          <a:p>
            <a:pPr>
              <a:defRPr/>
            </a:pPr>
            <a:endParaRPr lang="en-US" dirty="0"/>
          </a:p>
        </p:txBody>
      </p:sp>
      <p:sp>
        <p:nvSpPr>
          <p:cNvPr id="13" name="Footer Placeholder 4"/>
          <p:cNvSpPr>
            <a:spLocks noGrp="1"/>
          </p:cNvSpPr>
          <p:nvPr>
            <p:ph type="ftr" sz="quarter" idx="11"/>
          </p:nvPr>
        </p:nvSpPr>
        <p:spPr>
          <a:xfrm>
            <a:off x="3119438" y="6300788"/>
            <a:ext cx="2895600" cy="365125"/>
          </a:xfrm>
        </p:spPr>
        <p:txBody>
          <a:bodyPr/>
          <a:lstStyle>
            <a:lvl1pPr>
              <a:defRPr/>
            </a:lvl1pPr>
          </a:lstStyle>
          <a:p>
            <a:pPr>
              <a:defRPr/>
            </a:pPr>
            <a:endParaRPr lang="en-US" dirty="0"/>
          </a:p>
        </p:txBody>
      </p:sp>
      <p:sp>
        <p:nvSpPr>
          <p:cNvPr id="14" name="Footer Placeholder 1"/>
          <p:cNvSpPr txBox="1">
            <a:spLocks/>
          </p:cNvSpPr>
          <p:nvPr userDrawn="1"/>
        </p:nvSpPr>
        <p:spPr>
          <a:xfrm>
            <a:off x="273050" y="6565900"/>
            <a:ext cx="7286625"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15"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a:t>Click to edit Master title style</a:t>
            </a:r>
          </a:p>
        </p:txBody>
      </p:sp>
    </p:spTree>
    <p:extLst>
      <p:ext uri="{BB962C8B-B14F-4D97-AF65-F5344CB8AC3E}">
        <p14:creationId xmlns:p14="http://schemas.microsoft.com/office/powerpoint/2010/main" val="2850628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Rectangle 2"/>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Oval 3"/>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001713" y="250825"/>
            <a:ext cx="890587" cy="890588"/>
          </a:xfrm>
          <a:prstGeom prst="ellipse">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TextBox 5"/>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smtClean="0">
                <a:solidFill>
                  <a:srgbClr val="B00027"/>
                </a:solidFill>
                <a:latin typeface="Arial Narrow" pitchFamily="34" charset="0"/>
              </a:rPr>
              <a:t>SUMMARY</a:t>
            </a:r>
          </a:p>
        </p:txBody>
      </p:sp>
      <p:pic>
        <p:nvPicPr>
          <p:cNvPr id="7"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BABD78BE-A279-43A6-A370-22B8BD4761F3}"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10"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CH3</a:t>
            </a:r>
            <a:endParaRPr lang="en-US" b="1" dirty="0">
              <a:solidFill>
                <a:srgbClr val="000000"/>
              </a:solidFill>
            </a:endParaRPr>
          </a:p>
        </p:txBody>
      </p:sp>
      <p:sp>
        <p:nvSpPr>
          <p:cNvPr id="14" name="Content Placeholder 2"/>
          <p:cNvSpPr>
            <a:spLocks noGrp="1"/>
          </p:cNvSpPr>
          <p:nvPr>
            <p:ph idx="12"/>
          </p:nvPr>
        </p:nvSpPr>
        <p:spPr>
          <a:xfrm>
            <a:off x="1232969" y="1482188"/>
            <a:ext cx="7821824" cy="4227731"/>
          </a:xfrm>
        </p:spPr>
        <p:txBody>
          <a:bodyPr/>
          <a:lstStyle>
            <a:lvl1pPr marL="342900" indent="-342900">
              <a:lnSpc>
                <a:spcPct val="90000"/>
              </a:lnSpc>
              <a:buClr>
                <a:srgbClr val="B00027"/>
              </a:buClr>
              <a:buFont typeface="Lucida Grande"/>
              <a:buChar char="•"/>
              <a:defRPr>
                <a:solidFill>
                  <a:schemeClr val="tx2"/>
                </a:solidFill>
              </a:defRPr>
            </a:lvl1pPr>
            <a:lvl2pPr marL="640080" indent="-274320">
              <a:lnSpc>
                <a:spcPct val="90000"/>
              </a:lnSpc>
              <a:buClr>
                <a:srgbClr val="B00027"/>
              </a:buClr>
              <a:buFont typeface="Arial"/>
              <a:buChar char="•"/>
              <a:defRPr b="0" i="1">
                <a:solidFill>
                  <a:schemeClr val="tx2"/>
                </a:solidFill>
              </a:defRPr>
            </a:lvl2pPr>
            <a:lvl3pPr marL="960120" indent="-320040">
              <a:lnSpc>
                <a:spcPct val="90000"/>
              </a:lnSpc>
              <a:buClr>
                <a:srgbClr val="B00027"/>
              </a:buClr>
              <a:buSzPct val="100000"/>
              <a:buFont typeface="Lucida Grande"/>
              <a:buChar char="-"/>
              <a:defRPr sz="2800">
                <a:solidFill>
                  <a:schemeClr val="tx2"/>
                </a:solidFill>
              </a:defRPr>
            </a:lvl3pPr>
            <a:lvl4pPr marL="1234440" indent="-228600">
              <a:lnSpc>
                <a:spcPct val="90000"/>
              </a:lnSpc>
              <a:buFont typeface="Arial"/>
              <a:buChar char="▸"/>
              <a:defRPr sz="2400">
                <a:solidFill>
                  <a:schemeClr val="tx2"/>
                </a:solidFill>
              </a:defRPr>
            </a:lvl4pPr>
            <a:lvl5pPr marL="1508760" indent="-228600">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p:cNvSpPr>
            <a:spLocks noGrp="1"/>
          </p:cNvSpPr>
          <p:nvPr>
            <p:ph type="dt" sz="half" idx="13"/>
          </p:nvPr>
        </p:nvSpPr>
        <p:spPr>
          <a:xfrm>
            <a:off x="458788" y="6318250"/>
            <a:ext cx="2133600" cy="365125"/>
          </a:xfrm>
        </p:spPr>
        <p:txBody>
          <a:bodyPr/>
          <a:lstStyle>
            <a:lvl1pPr>
              <a:defRPr/>
            </a:lvl1pPr>
          </a:lstStyle>
          <a:p>
            <a:pPr>
              <a:defRPr/>
            </a:pPr>
            <a:endParaRPr lang="en-US" dirty="0"/>
          </a:p>
        </p:txBody>
      </p:sp>
      <p:sp>
        <p:nvSpPr>
          <p:cNvPr id="12" name="Footer Placeholder 4"/>
          <p:cNvSpPr>
            <a:spLocks noGrp="1"/>
          </p:cNvSpPr>
          <p:nvPr>
            <p:ph type="ftr" sz="quarter" idx="14"/>
          </p:nvPr>
        </p:nvSpPr>
        <p:spPr>
          <a:xfrm>
            <a:off x="3119438" y="6318250"/>
            <a:ext cx="2895600" cy="365125"/>
          </a:xfrm>
        </p:spPr>
        <p:txBody>
          <a:bodyPr/>
          <a:lstStyle>
            <a:lvl1pPr>
              <a:defRPr/>
            </a:lvl1pPr>
          </a:lstStyle>
          <a:p>
            <a:pPr>
              <a:defRPr/>
            </a:pPr>
            <a:endParaRPr lang="en-US" dirty="0"/>
          </a:p>
        </p:txBody>
      </p:sp>
      <p:sp>
        <p:nvSpPr>
          <p:cNvPr id="13" name="Footer Placeholder 1"/>
          <p:cNvSpPr txBox="1">
            <a:spLocks/>
          </p:cNvSpPr>
          <p:nvPr userDrawn="1"/>
        </p:nvSpPr>
        <p:spPr>
          <a:xfrm>
            <a:off x="273050" y="6565900"/>
            <a:ext cx="7286625"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15"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a:t>Click to edit Master title style</a:t>
            </a:r>
          </a:p>
        </p:txBody>
      </p:sp>
    </p:spTree>
    <p:extLst>
      <p:ext uri="{BB962C8B-B14F-4D97-AF65-F5344CB8AC3E}">
        <p14:creationId xmlns:p14="http://schemas.microsoft.com/office/powerpoint/2010/main" val="3398551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3" name="Picture 2" descr="4ltr_logo_new_REVISEDbw.psd"/>
          <p:cNvPicPr>
            <a:picLocks noChangeAspect="1"/>
          </p:cNvPicPr>
          <p:nvPr userDrawn="1"/>
        </p:nvPicPr>
        <p:blipFill rotWithShape="1">
          <a:blip r:embed="rId2">
            <a:extLst>
              <a:ext uri="{28A0092B-C50C-407E-A947-70E740481C1C}">
                <a14:useLocalDpi xmlns:a14="http://schemas.microsoft.com/office/drawing/2010/main" val="0"/>
              </a:ext>
            </a:extLst>
          </a:blip>
          <a:srcRect l="6824" t="6983" r="7072" b="4960"/>
          <a:stretch/>
        </p:blipFill>
        <p:spPr>
          <a:xfrm>
            <a:off x="3465147" y="2078159"/>
            <a:ext cx="2204181" cy="2210533"/>
          </a:xfrm>
          <a:prstGeom prst="ellipse">
            <a:avLst/>
          </a:prstGeom>
        </p:spPr>
      </p:pic>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442163A1-DB07-49E9-8309-D5CAAC4DBABA}"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CH3</a:t>
            </a:r>
            <a:endParaRPr lang="en-US" b="1" dirty="0">
              <a:solidFill>
                <a:srgbClr val="000000"/>
              </a:solidFill>
            </a:endParaRPr>
          </a:p>
        </p:txBody>
      </p:sp>
      <p:sp>
        <p:nvSpPr>
          <p:cNvPr id="7" name="Date Placeholder 3"/>
          <p:cNvSpPr>
            <a:spLocks noGrp="1"/>
          </p:cNvSpPr>
          <p:nvPr>
            <p:ph type="dt" sz="half" idx="10"/>
          </p:nvPr>
        </p:nvSpPr>
        <p:spPr>
          <a:xfrm>
            <a:off x="387350" y="6227763"/>
            <a:ext cx="2133600" cy="365125"/>
          </a:xfrm>
        </p:spPr>
        <p:txBody>
          <a:bodyPr/>
          <a:lstStyle>
            <a:lvl1pPr>
              <a:defRPr/>
            </a:lvl1pPr>
          </a:lstStyle>
          <a:p>
            <a:pPr>
              <a:defRPr/>
            </a:pPr>
            <a:endParaRPr lang="en-US" dirty="0"/>
          </a:p>
        </p:txBody>
      </p:sp>
      <p:sp>
        <p:nvSpPr>
          <p:cNvPr id="8" name="Footer Placeholder 4"/>
          <p:cNvSpPr>
            <a:spLocks noGrp="1"/>
          </p:cNvSpPr>
          <p:nvPr>
            <p:ph type="ftr" sz="quarter" idx="11"/>
          </p:nvPr>
        </p:nvSpPr>
        <p:spPr>
          <a:xfrm>
            <a:off x="3119438" y="6227763"/>
            <a:ext cx="2895600" cy="365125"/>
          </a:xfrm>
        </p:spPr>
        <p:txBody>
          <a:bodyPr/>
          <a:lstStyle>
            <a:lvl1pPr>
              <a:defRPr/>
            </a:lvl1pPr>
          </a:lstStyle>
          <a:p>
            <a:pPr>
              <a:defRPr/>
            </a:pPr>
            <a:endParaRPr lang="en-US" dirty="0"/>
          </a:p>
        </p:txBody>
      </p:sp>
      <p:sp>
        <p:nvSpPr>
          <p:cNvPr id="9" name="Footer Placeholder 1"/>
          <p:cNvSpPr txBox="1">
            <a:spLocks/>
          </p:cNvSpPr>
          <p:nvPr userDrawn="1"/>
        </p:nvSpPr>
        <p:spPr>
          <a:xfrm>
            <a:off x="273050" y="6565900"/>
            <a:ext cx="7286625"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Tree>
    <p:extLst>
      <p:ext uri="{BB962C8B-B14F-4D97-AF65-F5344CB8AC3E}">
        <p14:creationId xmlns:p14="http://schemas.microsoft.com/office/powerpoint/2010/main" val="7916386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FD6F11C-4DCB-4199-801F-0BB63AA78162}" type="slidenum">
              <a:rPr lang="en-US" altLang="en-US"/>
              <a:pPr>
                <a:defRPr/>
              </a:pPr>
              <a:t>‹#›</a:t>
            </a:fld>
            <a:endParaRPr lang="en-US" altLang="en-US" dirty="0"/>
          </a:p>
        </p:txBody>
      </p:sp>
    </p:spTree>
    <p:extLst>
      <p:ext uri="{BB962C8B-B14F-4D97-AF65-F5344CB8AC3E}">
        <p14:creationId xmlns:p14="http://schemas.microsoft.com/office/powerpoint/2010/main" val="40797676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7D29C116-FDC7-49C3-8972-F2740F858298}" type="slidenum">
              <a:rPr lang="en-US" altLang="en-US"/>
              <a:pPr>
                <a:defRPr/>
              </a:pPr>
              <a:t>‹#›</a:t>
            </a:fld>
            <a:endParaRPr lang="en-US" altLang="en-US" dirty="0"/>
          </a:p>
        </p:txBody>
      </p:sp>
    </p:spTree>
    <p:extLst>
      <p:ext uri="{BB962C8B-B14F-4D97-AF65-F5344CB8AC3E}">
        <p14:creationId xmlns:p14="http://schemas.microsoft.com/office/powerpoint/2010/main" val="4532562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D49A0CE8-D743-4AD3-B9B1-DC79E7EE021E}" type="slidenum">
              <a:rPr lang="en-US" altLang="en-US"/>
              <a:pPr>
                <a:defRPr/>
              </a:pPr>
              <a:t>‹#›</a:t>
            </a:fld>
            <a:endParaRPr lang="en-US" altLang="en-US" dirty="0"/>
          </a:p>
        </p:txBody>
      </p:sp>
    </p:spTree>
    <p:extLst>
      <p:ext uri="{BB962C8B-B14F-4D97-AF65-F5344CB8AC3E}">
        <p14:creationId xmlns:p14="http://schemas.microsoft.com/office/powerpoint/2010/main" val="38013898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8C605F84-D353-4B08-B194-0184E0828835}" type="slidenum">
              <a:rPr lang="en-US" altLang="en-US"/>
              <a:pPr>
                <a:defRPr/>
              </a:pPr>
              <a:t>‹#›</a:t>
            </a:fld>
            <a:endParaRPr lang="en-US" altLang="en-US" dirty="0"/>
          </a:p>
        </p:txBody>
      </p:sp>
    </p:spTree>
    <p:extLst>
      <p:ext uri="{BB962C8B-B14F-4D97-AF65-F5344CB8AC3E}">
        <p14:creationId xmlns:p14="http://schemas.microsoft.com/office/powerpoint/2010/main" val="1048683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C97F8E71-6CAB-43B7-AE5B-6585653F1F51}" type="slidenum">
              <a:rPr lang="en-US" altLang="en-US"/>
              <a:pPr>
                <a:defRPr/>
              </a:pPr>
              <a:t>‹#›</a:t>
            </a:fld>
            <a:endParaRPr lang="en-US" altLang="en-US" dirty="0"/>
          </a:p>
        </p:txBody>
      </p:sp>
    </p:spTree>
    <p:extLst>
      <p:ext uri="{BB962C8B-B14F-4D97-AF65-F5344CB8AC3E}">
        <p14:creationId xmlns:p14="http://schemas.microsoft.com/office/powerpoint/2010/main" val="23289523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208667D5-3A82-4A33-8EA8-836F2B95697D}" type="slidenum">
              <a:rPr lang="en-US" altLang="en-US"/>
              <a:pPr>
                <a:defRPr/>
              </a:pPr>
              <a:t>‹#›</a:t>
            </a:fld>
            <a:endParaRPr lang="en-US" altLang="en-US" dirty="0"/>
          </a:p>
        </p:txBody>
      </p:sp>
    </p:spTree>
    <p:extLst>
      <p:ext uri="{BB962C8B-B14F-4D97-AF65-F5344CB8AC3E}">
        <p14:creationId xmlns:p14="http://schemas.microsoft.com/office/powerpoint/2010/main" val="8017156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E6E29D5-772B-4E41-B9E9-34DD0FD29E44}" type="slidenum">
              <a:rPr lang="en-US" altLang="en-US"/>
              <a:pPr>
                <a:defRPr/>
              </a:pPr>
              <a:t>‹#›</a:t>
            </a:fld>
            <a:endParaRPr lang="en-US" altLang="en-US" dirty="0"/>
          </a:p>
        </p:txBody>
      </p:sp>
    </p:spTree>
    <p:extLst>
      <p:ext uri="{BB962C8B-B14F-4D97-AF65-F5344CB8AC3E}">
        <p14:creationId xmlns:p14="http://schemas.microsoft.com/office/powerpoint/2010/main" val="31995903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168D709-E7E2-4449-972E-8ED8DB3A94D4}" type="slidenum">
              <a:rPr lang="en-US" altLang="en-US"/>
              <a:pPr>
                <a:defRPr/>
              </a:pPr>
              <a:t>‹#›</a:t>
            </a:fld>
            <a:endParaRPr lang="en-US" altLang="en-US" dirty="0"/>
          </a:p>
        </p:txBody>
      </p:sp>
    </p:spTree>
    <p:extLst>
      <p:ext uri="{BB962C8B-B14F-4D97-AF65-F5344CB8AC3E}">
        <p14:creationId xmlns:p14="http://schemas.microsoft.com/office/powerpoint/2010/main" val="34170003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EE66DEA-AD9D-4809-8C98-73664BE89D67}" type="slidenum">
              <a:rPr lang="en-US" altLang="en-US"/>
              <a:pPr>
                <a:defRPr/>
              </a:pPr>
              <a:t>‹#›</a:t>
            </a:fld>
            <a:endParaRPr lang="en-US" altLang="en-US" dirty="0"/>
          </a:p>
        </p:txBody>
      </p:sp>
    </p:spTree>
    <p:extLst>
      <p:ext uri="{BB962C8B-B14F-4D97-AF65-F5344CB8AC3E}">
        <p14:creationId xmlns:p14="http://schemas.microsoft.com/office/powerpoint/2010/main" val="21955333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2766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a:solidFill>
                  <a:schemeClr val="tx1">
                    <a:tint val="75000"/>
                  </a:schemeClr>
                </a:solidFill>
                <a:cs typeface="Arial" pitchFamily="34" charset="0"/>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cs typeface="Arial" pitchFamily="34" charset="0"/>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9EACB8"/>
                </a:solidFill>
              </a:defRPr>
            </a:lvl1pPr>
          </a:lstStyle>
          <a:p>
            <a:pPr>
              <a:defRPr/>
            </a:pPr>
            <a:fld id="{E952C277-966E-4C63-A1F3-0004840A6552}"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4921" r:id="rId1"/>
    <p:sldLayoutId id="2147484922" r:id="rId2"/>
    <p:sldLayoutId id="2147484923" r:id="rId3"/>
    <p:sldLayoutId id="2147484924" r:id="rId4"/>
    <p:sldLayoutId id="2147484925" r:id="rId5"/>
    <p:sldLayoutId id="2147484926" r:id="rId6"/>
    <p:sldLayoutId id="2147484927" r:id="rId7"/>
    <p:sldLayoutId id="2147484928" r:id="rId8"/>
    <p:sldLayoutId id="2147484929" r:id="rId9"/>
    <p:sldLayoutId id="2147484930" r:id="rId10"/>
    <p:sldLayoutId id="2147484931" r:id="rId11"/>
    <p:sldLayoutId id="2147484912" r:id="rId12"/>
    <p:sldLayoutId id="2147484913" r:id="rId13"/>
    <p:sldLayoutId id="2147484914" r:id="rId14"/>
    <p:sldLayoutId id="2147484915" r:id="rId15"/>
    <p:sldLayoutId id="2147484916" r:id="rId16"/>
    <p:sldLayoutId id="2147484917" r:id="rId17"/>
    <p:sldLayoutId id="2147484918" r:id="rId18"/>
    <p:sldLayoutId id="2147484919" r:id="rId19"/>
    <p:sldLayoutId id="2147484920" r:id="rId20"/>
    <p:sldLayoutId id="2147484932" r:id="rId21"/>
  </p:sldLayoutIdLst>
  <p:timing>
    <p:tnLst>
      <p:par>
        <p:cTn id="1" dur="indefinite" restart="never" nodeType="tmRoot"/>
      </p:par>
    </p:tnLst>
  </p:timing>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hidden="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smtClean="0"/>
              <a:t>Organizational Environment and Cultures </a:t>
            </a:r>
            <a:endParaRPr lang="en-US" dirty="0"/>
          </a:p>
        </p:txBody>
      </p:sp>
      <p:sp>
        <p:nvSpPr>
          <p:cNvPr id="2" name="Footer Placeholder 1"/>
          <p:cNvSpPr>
            <a:spLocks noGrp="1"/>
          </p:cNvSpPr>
          <p:nvPr>
            <p:ph type="ftr" sz="quarter" idx="10"/>
          </p:nvPr>
        </p:nvSpPr>
        <p:spPr/>
        <p:txBody>
          <a:bodyPr/>
          <a:lstStyle/>
          <a:p>
            <a:pPr>
              <a:defRPr/>
            </a:pPr>
            <a:r>
              <a:rPr lang="en-US" dirty="0"/>
              <a:t>Copyright ©2017 Cengage Learning. All Rights Reserved. May not be scanned, copied or duplicated, or posted to a publicly accessible website, in whole or in part.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hidden="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smtClean="0"/>
              <a:t>Learning Outcomes </a:t>
            </a:r>
            <a:endParaRPr lang="en-US" dirty="0"/>
          </a:p>
        </p:txBody>
      </p:sp>
      <p:sp>
        <p:nvSpPr>
          <p:cNvPr id="18435" name="Content Placeholder 2"/>
          <p:cNvSpPr>
            <a:spLocks noGrp="1"/>
          </p:cNvSpPr>
          <p:nvPr>
            <p:ph idx="1"/>
          </p:nvPr>
        </p:nvSpPr>
        <p:spPr>
          <a:xfrm>
            <a:off x="1215073" y="1456105"/>
            <a:ext cx="7431087" cy="4504428"/>
          </a:xfrm>
        </p:spPr>
        <p:txBody>
          <a:bodyPr>
            <a:noAutofit/>
          </a:bodyPr>
          <a:lstStyle/>
          <a:p>
            <a:pPr>
              <a:buFont typeface="+mj-lt"/>
              <a:buAutoNum type="arabicPeriod"/>
            </a:pPr>
            <a:r>
              <a:rPr lang="en-IN" altLang="en-US" dirty="0" smtClean="0">
                <a:solidFill>
                  <a:schemeClr val="tx2"/>
                </a:solidFill>
              </a:rPr>
              <a:t>Discuss how changing environments affect organizations</a:t>
            </a:r>
          </a:p>
          <a:p>
            <a:pPr>
              <a:buFont typeface="+mj-lt"/>
              <a:buAutoNum type="arabicPeriod"/>
            </a:pPr>
            <a:r>
              <a:rPr lang="en-IN" altLang="en-US" dirty="0" smtClean="0">
                <a:solidFill>
                  <a:schemeClr val="tx2"/>
                </a:solidFill>
              </a:rPr>
              <a:t>Describe the four components of the general environment</a:t>
            </a:r>
          </a:p>
          <a:p>
            <a:pPr>
              <a:buFont typeface="+mj-lt"/>
              <a:buAutoNum type="arabicPeriod"/>
            </a:pPr>
            <a:r>
              <a:rPr lang="en-IN" altLang="en-US" dirty="0" smtClean="0">
                <a:solidFill>
                  <a:schemeClr val="tx2"/>
                </a:solidFill>
              </a:rPr>
              <a:t>Explain the five components of the specific environment</a:t>
            </a:r>
          </a:p>
          <a:p>
            <a:pPr>
              <a:buFont typeface="+mj-lt"/>
              <a:buAutoNum type="arabicPeriod"/>
            </a:pPr>
            <a:r>
              <a:rPr lang="en-IN" altLang="en-US" dirty="0" smtClean="0">
                <a:solidFill>
                  <a:schemeClr val="tx2"/>
                </a:solidFill>
              </a:rPr>
              <a:t>Describe the process that companies use to make sense of their changing environments</a:t>
            </a:r>
          </a:p>
          <a:p>
            <a:pPr>
              <a:buFont typeface="+mj-lt"/>
              <a:buAutoNum type="arabicPeriod"/>
            </a:pPr>
            <a:r>
              <a:rPr lang="en-IN" altLang="en-US" dirty="0" smtClean="0">
                <a:solidFill>
                  <a:schemeClr val="tx2"/>
                </a:solidFill>
              </a:rPr>
              <a:t>Explain how organizational cultures are created and how they can help companies be successful</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43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43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43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43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itle 1"/>
          <p:cNvSpPr>
            <a:spLocks noGrp="1"/>
          </p:cNvSpPr>
          <p:nvPr>
            <p:ph type="title"/>
          </p:nvPr>
        </p:nvSpPr>
        <p:spPr/>
        <p:txBody>
          <a:bodyPr/>
          <a:lstStyle/>
          <a:p>
            <a:r>
              <a:rPr lang="en-US" altLang="en-US" dirty="0" smtClean="0"/>
              <a:t>Changing Environments</a:t>
            </a:r>
          </a:p>
        </p:txBody>
      </p:sp>
      <p:sp>
        <p:nvSpPr>
          <p:cNvPr id="20484" name="Content Placeholder 2"/>
          <p:cNvSpPr>
            <a:spLocks noGrp="1"/>
          </p:cNvSpPr>
          <p:nvPr>
            <p:ph idx="1"/>
          </p:nvPr>
        </p:nvSpPr>
        <p:spPr/>
        <p:txBody>
          <a:bodyPr/>
          <a:lstStyle/>
          <a:p>
            <a:r>
              <a:rPr lang="en-IN" altLang="en-US" b="1" dirty="0" smtClean="0"/>
              <a:t>External environment</a:t>
            </a:r>
            <a:r>
              <a:rPr lang="en-IN" altLang="en-US" dirty="0" smtClean="0"/>
              <a:t>: All events outside a company that can influence or affect it</a:t>
            </a:r>
          </a:p>
          <a:p>
            <a:r>
              <a:rPr lang="en-IN" altLang="en-US" b="1" dirty="0" smtClean="0"/>
              <a:t>Environmental change</a:t>
            </a:r>
            <a:r>
              <a:rPr lang="en-IN" altLang="en-US" dirty="0" smtClean="0"/>
              <a:t>: Rate at which a company’s general and specific environments change</a:t>
            </a:r>
          </a:p>
          <a:p>
            <a:pPr lvl="1"/>
            <a:r>
              <a:rPr lang="en-IN" altLang="en-US" b="1" dirty="0" smtClean="0"/>
              <a:t>Stable environment</a:t>
            </a:r>
            <a:r>
              <a:rPr lang="en-IN" altLang="en-US" dirty="0" smtClean="0"/>
              <a:t>: Rate of change is slow</a:t>
            </a:r>
          </a:p>
          <a:p>
            <a:pPr lvl="1"/>
            <a:r>
              <a:rPr lang="en-IN" altLang="en-US" b="1" dirty="0" smtClean="0"/>
              <a:t>Dynamic environment</a:t>
            </a:r>
            <a:r>
              <a:rPr lang="en-IN" altLang="en-US" dirty="0" smtClean="0"/>
              <a:t>: Rate of change is fast</a:t>
            </a:r>
          </a:p>
        </p:txBody>
      </p:sp>
      <p:sp>
        <p:nvSpPr>
          <p:cNvPr id="8"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8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48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48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048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IN" altLang="en-US" dirty="0" smtClean="0"/>
              <a:t>Punctuated Equilibrium Theory</a:t>
            </a:r>
            <a:endParaRPr lang="en-IN" altLang="en-US" dirty="0"/>
          </a:p>
        </p:txBody>
      </p:sp>
      <p:sp>
        <p:nvSpPr>
          <p:cNvPr id="3" name="Content Placeholder 2"/>
          <p:cNvSpPr>
            <a:spLocks noGrp="1"/>
          </p:cNvSpPr>
          <p:nvPr>
            <p:ph idx="1"/>
          </p:nvPr>
        </p:nvSpPr>
        <p:spPr/>
        <p:txBody>
          <a:bodyPr/>
          <a:lstStyle/>
          <a:p>
            <a:r>
              <a:rPr lang="en-IN" altLang="en-US" dirty="0" smtClean="0"/>
              <a:t>Companies go through long periods of stability during which incremental changes occur </a:t>
            </a:r>
          </a:p>
          <a:p>
            <a:pPr lvl="1"/>
            <a:r>
              <a:rPr lang="en-IN" altLang="en-US" dirty="0" smtClean="0"/>
              <a:t>This is followed by short periods of dynamic, fundamental change, and then a new equilibrium</a:t>
            </a:r>
          </a:p>
          <a:p>
            <a:endParaRPr lang="en-US" dirty="0"/>
          </a:p>
        </p:txBody>
      </p:sp>
      <p:sp>
        <p:nvSpPr>
          <p:cNvPr id="9"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itle 1"/>
          <p:cNvSpPr>
            <a:spLocks noGrp="1"/>
          </p:cNvSpPr>
          <p:nvPr>
            <p:ph type="title"/>
          </p:nvPr>
        </p:nvSpPr>
        <p:spPr/>
        <p:txBody>
          <a:bodyPr/>
          <a:lstStyle/>
          <a:p>
            <a:r>
              <a:rPr lang="en-IN" altLang="en-US" dirty="0" smtClean="0"/>
              <a:t>Environmental Complexity</a:t>
            </a:r>
            <a:endParaRPr lang="en-US" altLang="en-US" dirty="0" smtClean="0"/>
          </a:p>
        </p:txBody>
      </p:sp>
      <p:sp>
        <p:nvSpPr>
          <p:cNvPr id="23556" name="Content Placeholder 2"/>
          <p:cNvSpPr>
            <a:spLocks noGrp="1"/>
          </p:cNvSpPr>
          <p:nvPr>
            <p:ph idx="1"/>
          </p:nvPr>
        </p:nvSpPr>
        <p:spPr/>
        <p:txBody>
          <a:bodyPr/>
          <a:lstStyle/>
          <a:p>
            <a:r>
              <a:rPr lang="en-IN" altLang="en-US" dirty="0" smtClean="0"/>
              <a:t>Number and intensity of external factors in the environment that affect organizations</a:t>
            </a:r>
          </a:p>
          <a:p>
            <a:pPr lvl="1"/>
            <a:r>
              <a:rPr lang="en-IN" altLang="en-US" b="1" dirty="0" smtClean="0"/>
              <a:t>Simple environment</a:t>
            </a:r>
            <a:r>
              <a:rPr lang="en-IN" altLang="en-US" dirty="0" smtClean="0"/>
              <a:t>: Includes few factors</a:t>
            </a:r>
          </a:p>
          <a:p>
            <a:pPr lvl="2"/>
            <a:r>
              <a:rPr lang="en-IN" altLang="en-US" dirty="0" smtClean="0"/>
              <a:t>Example - Diary industry </a:t>
            </a:r>
          </a:p>
          <a:p>
            <a:pPr lvl="1"/>
            <a:r>
              <a:rPr lang="en-IN" altLang="en-US" b="1" dirty="0" smtClean="0"/>
              <a:t>Complex environment</a:t>
            </a:r>
            <a:r>
              <a:rPr lang="en-IN" altLang="en-US" dirty="0" smtClean="0"/>
              <a:t>: Includes many factors</a:t>
            </a:r>
          </a:p>
          <a:p>
            <a:pPr lvl="2"/>
            <a:r>
              <a:rPr lang="en-IN" altLang="en-US" dirty="0" smtClean="0"/>
              <a:t>Example - Personal computer (PC) business</a:t>
            </a:r>
          </a:p>
          <a:p>
            <a:endParaRPr lang="en-IN" altLang="en-US" dirty="0" smtClean="0"/>
          </a:p>
        </p:txBody>
      </p:sp>
      <p:sp>
        <p:nvSpPr>
          <p:cNvPr id="8"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55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355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55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355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55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IN" altLang="en-US" dirty="0" smtClean="0"/>
              <a:t>Resource Scarcity and Uncertainty </a:t>
            </a:r>
            <a:endParaRPr lang="en-US" altLang="en-US" dirty="0" smtClean="0"/>
          </a:p>
        </p:txBody>
      </p:sp>
      <p:grpSp>
        <p:nvGrpSpPr>
          <p:cNvPr id="10" name="Group 9" descr="There are two small rectangular boxes partially overlapping two large rectangular boxes. Each pair of small and large boxes is placed one below the other. The content in the large box explains the term provided in the small box. &#10;&#10;In the first pair of boxes, the small box is labeled resource scarcity. The content in the large box reads abundance or shortage of critical organizational resources in an external environment.&#10;&#10;In the second pair of boxes, the small box is labeled uncertainty. The content in the large box reads extent to which managers can predict which external changes and trends will affect their businesses.&#10;&#10;" title="Resource Scarcity and Uncertainty "/>
          <p:cNvGrpSpPr/>
          <p:nvPr/>
        </p:nvGrpSpPr>
        <p:grpSpPr>
          <a:xfrm>
            <a:off x="762681" y="1718698"/>
            <a:ext cx="7821824" cy="1786500"/>
            <a:chOff x="762681" y="1718698"/>
            <a:chExt cx="7821824" cy="1786500"/>
          </a:xfrm>
        </p:grpSpPr>
        <p:sp>
          <p:nvSpPr>
            <p:cNvPr id="6" name="Freeform 5"/>
            <p:cNvSpPr/>
            <p:nvPr/>
          </p:nvSpPr>
          <p:spPr>
            <a:xfrm>
              <a:off x="762681" y="2087698"/>
              <a:ext cx="7821824" cy="1417500"/>
            </a:xfrm>
            <a:custGeom>
              <a:avLst/>
              <a:gdLst>
                <a:gd name="connsiteX0" fmla="*/ 0 w 7821824"/>
                <a:gd name="connsiteY0" fmla="*/ 0 h 1417500"/>
                <a:gd name="connsiteX1" fmla="*/ 7821824 w 7821824"/>
                <a:gd name="connsiteY1" fmla="*/ 0 h 1417500"/>
                <a:gd name="connsiteX2" fmla="*/ 7821824 w 7821824"/>
                <a:gd name="connsiteY2" fmla="*/ 1417500 h 1417500"/>
                <a:gd name="connsiteX3" fmla="*/ 0 w 7821824"/>
                <a:gd name="connsiteY3" fmla="*/ 1417500 h 1417500"/>
                <a:gd name="connsiteX4" fmla="*/ 0 w 7821824"/>
                <a:gd name="connsiteY4" fmla="*/ 0 h 1417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1824" h="1417500">
                  <a:moveTo>
                    <a:pt x="0" y="0"/>
                  </a:moveTo>
                  <a:lnTo>
                    <a:pt x="7821824" y="0"/>
                  </a:lnTo>
                  <a:lnTo>
                    <a:pt x="7821824" y="1417500"/>
                  </a:lnTo>
                  <a:lnTo>
                    <a:pt x="0" y="14175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7060" tIns="520700" rIns="607060" bIns="177800" numCol="1" spcCol="1270" anchor="t" anchorCtr="0">
              <a:noAutofit/>
            </a:bodyPr>
            <a:lstStyle/>
            <a:p>
              <a:pPr marL="228600" lvl="1" indent="-228600" algn="l" defTabSz="1111250" rtl="0">
                <a:lnSpc>
                  <a:spcPct val="90000"/>
                </a:lnSpc>
                <a:spcBef>
                  <a:spcPct val="0"/>
                </a:spcBef>
                <a:spcAft>
                  <a:spcPct val="15000"/>
                </a:spcAft>
                <a:buChar char="••"/>
              </a:pPr>
              <a:r>
                <a:rPr lang="en-IN" sz="2500" b="0" i="1" kern="1200" dirty="0" smtClean="0">
                  <a:solidFill>
                    <a:schemeClr val="tx2"/>
                  </a:solidFill>
                </a:rPr>
                <a:t>Abundance or shortage of critical organizational resources in an external environment</a:t>
              </a:r>
              <a:endParaRPr lang="en-IN" sz="2500" kern="1200" dirty="0">
                <a:solidFill>
                  <a:schemeClr val="tx2"/>
                </a:solidFill>
              </a:endParaRPr>
            </a:p>
          </p:txBody>
        </p:sp>
        <p:sp>
          <p:nvSpPr>
            <p:cNvPr id="7" name="Freeform 6"/>
            <p:cNvSpPr/>
            <p:nvPr/>
          </p:nvSpPr>
          <p:spPr>
            <a:xfrm>
              <a:off x="1153772" y="1718698"/>
              <a:ext cx="5475276" cy="738000"/>
            </a:xfrm>
            <a:custGeom>
              <a:avLst/>
              <a:gdLst>
                <a:gd name="connsiteX0" fmla="*/ 0 w 5475276"/>
                <a:gd name="connsiteY0" fmla="*/ 123002 h 738000"/>
                <a:gd name="connsiteX1" fmla="*/ 123002 w 5475276"/>
                <a:gd name="connsiteY1" fmla="*/ 0 h 738000"/>
                <a:gd name="connsiteX2" fmla="*/ 5352274 w 5475276"/>
                <a:gd name="connsiteY2" fmla="*/ 0 h 738000"/>
                <a:gd name="connsiteX3" fmla="*/ 5475276 w 5475276"/>
                <a:gd name="connsiteY3" fmla="*/ 123002 h 738000"/>
                <a:gd name="connsiteX4" fmla="*/ 5475276 w 5475276"/>
                <a:gd name="connsiteY4" fmla="*/ 614998 h 738000"/>
                <a:gd name="connsiteX5" fmla="*/ 5352274 w 5475276"/>
                <a:gd name="connsiteY5" fmla="*/ 738000 h 738000"/>
                <a:gd name="connsiteX6" fmla="*/ 123002 w 5475276"/>
                <a:gd name="connsiteY6" fmla="*/ 738000 h 738000"/>
                <a:gd name="connsiteX7" fmla="*/ 0 w 5475276"/>
                <a:gd name="connsiteY7" fmla="*/ 614998 h 738000"/>
                <a:gd name="connsiteX8" fmla="*/ 0 w 5475276"/>
                <a:gd name="connsiteY8" fmla="*/ 123002 h 73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5276" h="738000">
                  <a:moveTo>
                    <a:pt x="0" y="123002"/>
                  </a:moveTo>
                  <a:cubicBezTo>
                    <a:pt x="0" y="55070"/>
                    <a:pt x="55070" y="0"/>
                    <a:pt x="123002" y="0"/>
                  </a:cubicBezTo>
                  <a:lnTo>
                    <a:pt x="5352274" y="0"/>
                  </a:lnTo>
                  <a:cubicBezTo>
                    <a:pt x="5420206" y="0"/>
                    <a:pt x="5475276" y="55070"/>
                    <a:pt x="5475276" y="123002"/>
                  </a:cubicBezTo>
                  <a:lnTo>
                    <a:pt x="5475276" y="614998"/>
                  </a:lnTo>
                  <a:cubicBezTo>
                    <a:pt x="5475276" y="682930"/>
                    <a:pt x="5420206" y="738000"/>
                    <a:pt x="5352274" y="738000"/>
                  </a:cubicBezTo>
                  <a:lnTo>
                    <a:pt x="123002" y="738000"/>
                  </a:lnTo>
                  <a:cubicBezTo>
                    <a:pt x="55070" y="738000"/>
                    <a:pt x="0" y="682930"/>
                    <a:pt x="0" y="614998"/>
                  </a:cubicBezTo>
                  <a:lnTo>
                    <a:pt x="0" y="12300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42978" tIns="36026" rIns="242978" bIns="36026" numCol="1" spcCol="1270" anchor="ctr" anchorCtr="0">
              <a:noAutofit/>
            </a:bodyPr>
            <a:lstStyle/>
            <a:p>
              <a:pPr lvl="0" algn="l" defTabSz="1111250" rtl="0">
                <a:lnSpc>
                  <a:spcPct val="90000"/>
                </a:lnSpc>
                <a:spcBef>
                  <a:spcPct val="0"/>
                </a:spcBef>
                <a:spcAft>
                  <a:spcPct val="35000"/>
                </a:spcAft>
              </a:pPr>
              <a:r>
                <a:rPr lang="en-IN" sz="2500" b="1" kern="1200" dirty="0" smtClean="0"/>
                <a:t>Resource scarcity</a:t>
              </a:r>
              <a:endParaRPr lang="en-IN" sz="2500" kern="1200" dirty="0"/>
            </a:p>
          </p:txBody>
        </p:sp>
      </p:grpSp>
      <p:grpSp>
        <p:nvGrpSpPr>
          <p:cNvPr id="11" name="Group 10" descr="There are two small rectangular boxes partially overlapping two large rectangular boxes. Each pair of small and large boxes is placed one below the other. The content in the large box explains the term provided in the small box. &#10;&#10;In the first pair of boxes, the small box is labeled resource scarcity. The content in the large box reads abundance or shortage of critical organizational resources in an external environment.&#10;&#10;In the second pair of boxes, the small box is labeled uncertainty. The content in the large box reads extent to which managers can predict which external changes and trends will affect their businesses.&#10;&#10;" title="Resource Scarcity and Uncertainty "/>
          <p:cNvGrpSpPr/>
          <p:nvPr/>
        </p:nvGrpSpPr>
        <p:grpSpPr>
          <a:xfrm>
            <a:off x="762681" y="3640198"/>
            <a:ext cx="7821824" cy="2140874"/>
            <a:chOff x="762681" y="3640198"/>
            <a:chExt cx="7821824" cy="2140874"/>
          </a:xfrm>
        </p:grpSpPr>
        <p:sp>
          <p:nvSpPr>
            <p:cNvPr id="8" name="Freeform 7"/>
            <p:cNvSpPr/>
            <p:nvPr/>
          </p:nvSpPr>
          <p:spPr>
            <a:xfrm>
              <a:off x="762681" y="4009197"/>
              <a:ext cx="7821824" cy="1771875"/>
            </a:xfrm>
            <a:custGeom>
              <a:avLst/>
              <a:gdLst>
                <a:gd name="connsiteX0" fmla="*/ 0 w 7821824"/>
                <a:gd name="connsiteY0" fmla="*/ 0 h 1771875"/>
                <a:gd name="connsiteX1" fmla="*/ 7821824 w 7821824"/>
                <a:gd name="connsiteY1" fmla="*/ 0 h 1771875"/>
                <a:gd name="connsiteX2" fmla="*/ 7821824 w 7821824"/>
                <a:gd name="connsiteY2" fmla="*/ 1771875 h 1771875"/>
                <a:gd name="connsiteX3" fmla="*/ 0 w 7821824"/>
                <a:gd name="connsiteY3" fmla="*/ 1771875 h 1771875"/>
                <a:gd name="connsiteX4" fmla="*/ 0 w 7821824"/>
                <a:gd name="connsiteY4" fmla="*/ 0 h 1771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1824" h="1771875">
                  <a:moveTo>
                    <a:pt x="0" y="0"/>
                  </a:moveTo>
                  <a:lnTo>
                    <a:pt x="7821824" y="0"/>
                  </a:lnTo>
                  <a:lnTo>
                    <a:pt x="7821824" y="1771875"/>
                  </a:lnTo>
                  <a:lnTo>
                    <a:pt x="0" y="1771875"/>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7060" tIns="520700" rIns="607060" bIns="177800" numCol="1" spcCol="1270" anchor="t" anchorCtr="0">
              <a:noAutofit/>
            </a:bodyPr>
            <a:lstStyle/>
            <a:p>
              <a:pPr marL="228600" lvl="1" indent="-228600" algn="l" defTabSz="1111250" rtl="0">
                <a:lnSpc>
                  <a:spcPct val="90000"/>
                </a:lnSpc>
                <a:spcBef>
                  <a:spcPct val="0"/>
                </a:spcBef>
                <a:spcAft>
                  <a:spcPct val="15000"/>
                </a:spcAft>
                <a:buChar char="••"/>
              </a:pPr>
              <a:r>
                <a:rPr lang="en-IN" sz="2500" b="0" i="1" kern="1200" dirty="0" smtClean="0">
                  <a:solidFill>
                    <a:schemeClr val="tx2"/>
                  </a:solidFill>
                </a:rPr>
                <a:t>Extent to which managers can predict which external changes and trends will affect their businesses</a:t>
              </a:r>
              <a:endParaRPr lang="en-IN" sz="2500" kern="1200" dirty="0">
                <a:solidFill>
                  <a:schemeClr val="tx2"/>
                </a:solidFill>
              </a:endParaRPr>
            </a:p>
          </p:txBody>
        </p:sp>
        <p:sp>
          <p:nvSpPr>
            <p:cNvPr id="9" name="Freeform 8"/>
            <p:cNvSpPr/>
            <p:nvPr/>
          </p:nvSpPr>
          <p:spPr>
            <a:xfrm>
              <a:off x="1153772" y="3640198"/>
              <a:ext cx="5475276" cy="738000"/>
            </a:xfrm>
            <a:custGeom>
              <a:avLst/>
              <a:gdLst>
                <a:gd name="connsiteX0" fmla="*/ 0 w 5475276"/>
                <a:gd name="connsiteY0" fmla="*/ 123002 h 738000"/>
                <a:gd name="connsiteX1" fmla="*/ 123002 w 5475276"/>
                <a:gd name="connsiteY1" fmla="*/ 0 h 738000"/>
                <a:gd name="connsiteX2" fmla="*/ 5352274 w 5475276"/>
                <a:gd name="connsiteY2" fmla="*/ 0 h 738000"/>
                <a:gd name="connsiteX3" fmla="*/ 5475276 w 5475276"/>
                <a:gd name="connsiteY3" fmla="*/ 123002 h 738000"/>
                <a:gd name="connsiteX4" fmla="*/ 5475276 w 5475276"/>
                <a:gd name="connsiteY4" fmla="*/ 614998 h 738000"/>
                <a:gd name="connsiteX5" fmla="*/ 5352274 w 5475276"/>
                <a:gd name="connsiteY5" fmla="*/ 738000 h 738000"/>
                <a:gd name="connsiteX6" fmla="*/ 123002 w 5475276"/>
                <a:gd name="connsiteY6" fmla="*/ 738000 h 738000"/>
                <a:gd name="connsiteX7" fmla="*/ 0 w 5475276"/>
                <a:gd name="connsiteY7" fmla="*/ 614998 h 738000"/>
                <a:gd name="connsiteX8" fmla="*/ 0 w 5475276"/>
                <a:gd name="connsiteY8" fmla="*/ 123002 h 73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5276" h="738000">
                  <a:moveTo>
                    <a:pt x="0" y="123002"/>
                  </a:moveTo>
                  <a:cubicBezTo>
                    <a:pt x="0" y="55070"/>
                    <a:pt x="55070" y="0"/>
                    <a:pt x="123002" y="0"/>
                  </a:cubicBezTo>
                  <a:lnTo>
                    <a:pt x="5352274" y="0"/>
                  </a:lnTo>
                  <a:cubicBezTo>
                    <a:pt x="5420206" y="0"/>
                    <a:pt x="5475276" y="55070"/>
                    <a:pt x="5475276" y="123002"/>
                  </a:cubicBezTo>
                  <a:lnTo>
                    <a:pt x="5475276" y="614998"/>
                  </a:lnTo>
                  <a:cubicBezTo>
                    <a:pt x="5475276" y="682930"/>
                    <a:pt x="5420206" y="738000"/>
                    <a:pt x="5352274" y="738000"/>
                  </a:cubicBezTo>
                  <a:lnTo>
                    <a:pt x="123002" y="738000"/>
                  </a:lnTo>
                  <a:cubicBezTo>
                    <a:pt x="55070" y="738000"/>
                    <a:pt x="0" y="682930"/>
                    <a:pt x="0" y="614998"/>
                  </a:cubicBezTo>
                  <a:lnTo>
                    <a:pt x="0" y="12300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42978" tIns="36026" rIns="242978" bIns="36026" numCol="1" spcCol="1270" anchor="ctr" anchorCtr="0">
              <a:noAutofit/>
            </a:bodyPr>
            <a:lstStyle/>
            <a:p>
              <a:pPr lvl="0" algn="l" defTabSz="1111250" rtl="0">
                <a:lnSpc>
                  <a:spcPct val="90000"/>
                </a:lnSpc>
                <a:spcBef>
                  <a:spcPct val="0"/>
                </a:spcBef>
                <a:spcAft>
                  <a:spcPct val="35000"/>
                </a:spcAft>
              </a:pPr>
              <a:r>
                <a:rPr lang="en-IN" sz="2500" b="1" kern="1200" dirty="0" smtClean="0"/>
                <a:t>Uncertainty</a:t>
              </a:r>
              <a:endParaRPr lang="en-IN" sz="2500" kern="1200" dirty="0"/>
            </a:p>
          </p:txBody>
        </p:sp>
      </p:grpSp>
      <p:sp>
        <p:nvSpPr>
          <p:cNvPr id="15"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itle 1"/>
          <p:cNvSpPr>
            <a:spLocks noGrp="1"/>
          </p:cNvSpPr>
          <p:nvPr>
            <p:ph type="title"/>
          </p:nvPr>
        </p:nvSpPr>
        <p:spPr>
          <a:xfrm>
            <a:off x="1388168" y="367584"/>
            <a:ext cx="7537450" cy="982663"/>
          </a:xfrm>
        </p:spPr>
        <p:txBody>
          <a:bodyPr>
            <a:noAutofit/>
          </a:bodyPr>
          <a:lstStyle/>
          <a:p>
            <a:pPr marL="1279525" indent="-1279525" eaLnBrk="1" hangingPunct="1"/>
            <a:r>
              <a:rPr lang="en-US" altLang="en-US" sz="3200" dirty="0" smtClean="0">
                <a:solidFill>
                  <a:schemeClr val="bg1"/>
                </a:solidFill>
                <a:latin typeface="Franklin Gothic Medium" panose="020B0603020102020204" pitchFamily="34" charset="0"/>
                <a:ea typeface="Franklin Gothic Medium" panose="020B0603020102020204" pitchFamily="34" charset="0"/>
                <a:cs typeface="Franklin Gothic Medium" panose="020B0603020102020204" pitchFamily="34" charset="0"/>
              </a:rPr>
              <a:t>3.1	</a:t>
            </a:r>
            <a:r>
              <a:rPr lang="en-IN" altLang="en-US" sz="3200"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Environmental Change, Environmental Complexity, and Resource Scarcity</a:t>
            </a:r>
            <a:endParaRPr lang="en-US" altLang="en-US" sz="3200"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pic>
        <p:nvPicPr>
          <p:cNvPr id="2" name="Picture 1" descr="The picture shows three rectangular blocks stacked one over the other. There are three such pairs of boxes arranged in increasing order of their size. The first boxes of each pair represent environmental complexity, the second boxes of each pair represent resource scarcity. The third boxes of each pair represent environmental change. When environmental change and complexity are at high levels and resource scarcity is high, uncertainty is high, and managers may not be at all confident that they can understand, predict, and handle the external forces affecting their businesses. When environmental change and complexity are at low levels and resource scarcity is low, uncertainty is low, and managers feel confident that they can understand, predict, and react to the external forces that affect their businesses.&#10;&#10;" title="Exhibit 3.1 - Environmental Change, Environmental Complexity, and Resource Scarcit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639" y="2183098"/>
            <a:ext cx="8360723" cy="4047652"/>
          </a:xfrm>
          <a:prstGeom prst="rect">
            <a:avLst/>
          </a:prstGeom>
        </p:spPr>
      </p:pic>
      <p:sp>
        <p:nvSpPr>
          <p:cNvPr id="8"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itle 1"/>
          <p:cNvSpPr>
            <a:spLocks noGrp="1"/>
          </p:cNvSpPr>
          <p:nvPr>
            <p:ph type="title"/>
          </p:nvPr>
        </p:nvSpPr>
        <p:spPr>
          <a:xfrm>
            <a:off x="1411619" y="378156"/>
            <a:ext cx="7537450" cy="982663"/>
          </a:xfrm>
        </p:spPr>
        <p:txBody>
          <a:bodyPr>
            <a:noAutofit/>
          </a:bodyPr>
          <a:lstStyle/>
          <a:p>
            <a:pPr marL="1279525" indent="-1279525" eaLnBrk="1" hangingPunct="1"/>
            <a:r>
              <a:rPr lang="en-US" altLang="en-US" sz="3200" dirty="0" smtClean="0">
                <a:solidFill>
                  <a:schemeClr val="bg1"/>
                </a:solidFill>
                <a:latin typeface="Franklin Gothic Medium" panose="020B0603020102020204" pitchFamily="34" charset="0"/>
                <a:ea typeface="Franklin Gothic Medium" panose="020B0603020102020204" pitchFamily="34" charset="0"/>
                <a:cs typeface="Franklin Gothic Medium" panose="020B0603020102020204" pitchFamily="34" charset="0"/>
              </a:rPr>
              <a:t>3.2	</a:t>
            </a:r>
            <a:r>
              <a:rPr lang="en-IN" altLang="en-US" sz="3200"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General and Specific Environments</a:t>
            </a:r>
            <a:endParaRPr lang="en-US" altLang="en-US" sz="3200"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pic>
        <p:nvPicPr>
          <p:cNvPr id="2" name="Picture 1" descr="This illustration depicts components of the general and specific environments. It contains a circle. The area inside the circle represents the specific environment, and the area outside the circle represents the general environment. The specific environment contains six components that include competition, customers, suppliers, industry regulation, advocacy groups, and organization. Four arrows surround the circle such that there are twoFour arrows on either side of the circle  that point toat itthis circle from the extremities. These arrows represent the components of the general environment.  The two arrows on the right of the circle are labeled technology and political or legal trends. The two arrows on the left of the circle are labeled sociocultural trends and economy. These arrows are positioned along the circumference of the circle. &#10;" title="Exhibit 3.2 - General and Specific Environment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4661" y="1541619"/>
            <a:ext cx="5914678" cy="4745770"/>
          </a:xfrm>
          <a:prstGeom prst="rect">
            <a:avLst/>
          </a:prstGeom>
        </p:spPr>
      </p:pic>
      <p:sp>
        <p:nvSpPr>
          <p:cNvPr id="7"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2</a:t>
            </a:r>
            <a:endParaRPr lang="en-IN" altLang="en-US" sz="2000" dirty="0">
              <a:solidFill>
                <a:schemeClr val="tx2"/>
              </a:solidFill>
            </a:endParaRPr>
          </a:p>
        </p:txBody>
      </p:sp>
    </p:spTree>
    <p:extLst>
      <p:ext uri="{BB962C8B-B14F-4D97-AF65-F5344CB8AC3E}">
        <p14:creationId xmlns:p14="http://schemas.microsoft.com/office/powerpoint/2010/main" val="33341900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itle 1"/>
          <p:cNvSpPr>
            <a:spLocks noGrp="1"/>
          </p:cNvSpPr>
          <p:nvPr>
            <p:ph type="title"/>
          </p:nvPr>
        </p:nvSpPr>
        <p:spPr/>
        <p:txBody>
          <a:bodyPr/>
          <a:lstStyle/>
          <a:p>
            <a:r>
              <a:rPr lang="en-IN" altLang="en-US" dirty="0" smtClean="0"/>
              <a:t>Economy</a:t>
            </a:r>
            <a:endParaRPr lang="en-US" altLang="en-US" dirty="0" smtClean="0"/>
          </a:p>
        </p:txBody>
      </p:sp>
      <p:sp>
        <p:nvSpPr>
          <p:cNvPr id="30724" name="Content Placeholder 2"/>
          <p:cNvSpPr>
            <a:spLocks noGrp="1"/>
          </p:cNvSpPr>
          <p:nvPr>
            <p:ph idx="1"/>
          </p:nvPr>
        </p:nvSpPr>
        <p:spPr/>
        <p:txBody>
          <a:bodyPr/>
          <a:lstStyle/>
          <a:p>
            <a:r>
              <a:rPr lang="en-IN" altLang="en-US" dirty="0" smtClean="0"/>
              <a:t>Growing economy provides a favorable environment for business growth </a:t>
            </a:r>
          </a:p>
          <a:p>
            <a:pPr lvl="1"/>
            <a:r>
              <a:rPr lang="en-IN" altLang="en-US" dirty="0" smtClean="0"/>
              <a:t>Consumers have more money to spend </a:t>
            </a:r>
          </a:p>
          <a:p>
            <a:r>
              <a:rPr lang="en-IN" altLang="en-US" dirty="0" smtClean="0"/>
              <a:t>Influences basic business decisions </a:t>
            </a:r>
          </a:p>
          <a:p>
            <a:pPr lvl="1"/>
            <a:r>
              <a:rPr lang="en-IN" altLang="en-US" dirty="0" smtClean="0"/>
              <a:t>Managers scan the economic environment by using economic statistics and </a:t>
            </a:r>
            <a:r>
              <a:rPr lang="en-IN" altLang="en-US" b="1" dirty="0" smtClean="0"/>
              <a:t>business </a:t>
            </a:r>
            <a:r>
              <a:rPr lang="en-IN" altLang="en-US" b="1" dirty="0"/>
              <a:t>confidence indices</a:t>
            </a:r>
            <a:endParaRPr lang="en-IN" altLang="en-US" b="1" dirty="0" smtClean="0"/>
          </a:p>
          <a:p>
            <a:pPr lvl="2"/>
            <a:r>
              <a:rPr lang="en-IN" altLang="en-US" dirty="0" smtClean="0"/>
              <a:t>Show managers’ level of confidence about future business growth</a:t>
            </a:r>
            <a:endParaRPr lang="en-US" altLang="en-US" dirty="0" smtClean="0"/>
          </a:p>
        </p:txBody>
      </p:sp>
      <p:sp>
        <p:nvSpPr>
          <p:cNvPr id="10"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2</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2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2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2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2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72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itle 1"/>
          <p:cNvSpPr>
            <a:spLocks noGrp="1"/>
          </p:cNvSpPr>
          <p:nvPr>
            <p:ph type="title"/>
          </p:nvPr>
        </p:nvSpPr>
        <p:spPr/>
        <p:txBody>
          <a:bodyPr/>
          <a:lstStyle/>
          <a:p>
            <a:r>
              <a:rPr lang="en-IN" altLang="en-US" dirty="0" smtClean="0"/>
              <a:t>Technology</a:t>
            </a:r>
            <a:endParaRPr lang="en-US" altLang="en-US" dirty="0" smtClean="0"/>
          </a:p>
        </p:txBody>
      </p:sp>
      <p:sp>
        <p:nvSpPr>
          <p:cNvPr id="32772" name="Content Placeholder 2"/>
          <p:cNvSpPr>
            <a:spLocks noGrp="1"/>
          </p:cNvSpPr>
          <p:nvPr>
            <p:ph idx="1"/>
          </p:nvPr>
        </p:nvSpPr>
        <p:spPr/>
        <p:txBody>
          <a:bodyPr/>
          <a:lstStyle/>
          <a:p>
            <a:r>
              <a:rPr lang="en-IN" altLang="en-US" dirty="0" smtClean="0"/>
              <a:t>Knowledge, tools, and techniques used to transform inputs into outputs</a:t>
            </a:r>
          </a:p>
          <a:p>
            <a:r>
              <a:rPr lang="en-IN" altLang="en-US" dirty="0" smtClean="0"/>
              <a:t>Technological changes help companies:</a:t>
            </a:r>
          </a:p>
          <a:p>
            <a:pPr lvl="1"/>
            <a:r>
              <a:rPr lang="en-IN" altLang="en-US" dirty="0" smtClean="0"/>
              <a:t>Provide better products</a:t>
            </a:r>
          </a:p>
          <a:p>
            <a:pPr lvl="1"/>
            <a:r>
              <a:rPr lang="en-IN" altLang="en-US" dirty="0" smtClean="0"/>
              <a:t>Produce products more efficiently </a:t>
            </a:r>
          </a:p>
          <a:p>
            <a:r>
              <a:rPr lang="en-IN" altLang="en-US" dirty="0" smtClean="0"/>
              <a:t>Must be used effectively to improve products or decrease costs </a:t>
            </a:r>
          </a:p>
        </p:txBody>
      </p:sp>
      <p:sp>
        <p:nvSpPr>
          <p:cNvPr id="8"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2</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277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277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77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772">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277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itle 1"/>
          <p:cNvSpPr>
            <a:spLocks noGrp="1"/>
          </p:cNvSpPr>
          <p:nvPr>
            <p:ph type="title"/>
          </p:nvPr>
        </p:nvSpPr>
        <p:spPr/>
        <p:txBody>
          <a:bodyPr/>
          <a:lstStyle/>
          <a:p>
            <a:r>
              <a:rPr lang="en-IN" altLang="en-US" dirty="0" smtClean="0"/>
              <a:t>Sociocultural Trends</a:t>
            </a:r>
            <a:endParaRPr lang="en-US" altLang="en-US" dirty="0" smtClean="0"/>
          </a:p>
        </p:txBody>
      </p:sp>
      <p:sp>
        <p:nvSpPr>
          <p:cNvPr id="34820" name="Content Placeholder 2"/>
          <p:cNvSpPr>
            <a:spLocks noGrp="1"/>
          </p:cNvSpPr>
          <p:nvPr>
            <p:ph idx="1"/>
          </p:nvPr>
        </p:nvSpPr>
        <p:spPr/>
        <p:txBody>
          <a:bodyPr/>
          <a:lstStyle/>
          <a:p>
            <a:r>
              <a:rPr lang="en-IN" altLang="en-US" dirty="0" smtClean="0"/>
              <a:t>Demographic characteristics, general behavior, attitudes, and beliefs of people in a society </a:t>
            </a:r>
          </a:p>
          <a:p>
            <a:pPr lvl="1"/>
            <a:r>
              <a:rPr lang="en-IN" altLang="en-US" dirty="0" smtClean="0"/>
              <a:t>Changes in demographic characteristics affect how companies staff their businesses</a:t>
            </a:r>
          </a:p>
          <a:p>
            <a:pPr lvl="1"/>
            <a:r>
              <a:rPr lang="en-IN" altLang="en-US" dirty="0" smtClean="0"/>
              <a:t>Changes in behavior, attitudes, and beliefs affect the demand for a business’s products and services</a:t>
            </a:r>
          </a:p>
        </p:txBody>
      </p:sp>
      <p:sp>
        <p:nvSpPr>
          <p:cNvPr id="10"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2</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482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4820">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482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itle 1"/>
          <p:cNvSpPr>
            <a:spLocks noGrp="1"/>
          </p:cNvSpPr>
          <p:nvPr>
            <p:ph type="title"/>
          </p:nvPr>
        </p:nvSpPr>
        <p:spPr/>
        <p:txBody>
          <a:bodyPr/>
          <a:lstStyle/>
          <a:p>
            <a:r>
              <a:rPr lang="en-IN" altLang="en-US" dirty="0" smtClean="0"/>
              <a:t>Political/Legal Component </a:t>
            </a:r>
            <a:endParaRPr lang="en-US" altLang="en-US" dirty="0" smtClean="0"/>
          </a:p>
        </p:txBody>
      </p:sp>
      <p:sp>
        <p:nvSpPr>
          <p:cNvPr id="36868" name="Content Placeholder 2"/>
          <p:cNvSpPr>
            <a:spLocks noGrp="1"/>
          </p:cNvSpPr>
          <p:nvPr>
            <p:ph idx="1"/>
          </p:nvPr>
        </p:nvSpPr>
        <p:spPr/>
        <p:txBody>
          <a:bodyPr/>
          <a:lstStyle/>
          <a:p>
            <a:r>
              <a:rPr lang="en-IN" altLang="en-US" dirty="0" smtClean="0"/>
              <a:t>Business </a:t>
            </a:r>
            <a:r>
              <a:rPr lang="en-IN" altLang="en-US" dirty="0" err="1" smtClean="0"/>
              <a:t>behavior</a:t>
            </a:r>
            <a:r>
              <a:rPr lang="en-IN" altLang="en-US" dirty="0" smtClean="0"/>
              <a:t> is governed and regulated by:</a:t>
            </a:r>
          </a:p>
          <a:p>
            <a:pPr lvl="1"/>
            <a:r>
              <a:rPr lang="en-IN" altLang="en-US" dirty="0" smtClean="0"/>
              <a:t>Legislation</a:t>
            </a:r>
          </a:p>
          <a:p>
            <a:pPr lvl="1"/>
            <a:r>
              <a:rPr lang="en-IN" altLang="en-US" dirty="0" smtClean="0"/>
              <a:t>Regulations</a:t>
            </a:r>
          </a:p>
          <a:p>
            <a:pPr lvl="1"/>
            <a:r>
              <a:rPr lang="en-IN" altLang="en-US" dirty="0" smtClean="0"/>
              <a:t>Court decisions </a:t>
            </a:r>
          </a:p>
          <a:p>
            <a:r>
              <a:rPr lang="en-IN" altLang="en-US" dirty="0" smtClean="0"/>
              <a:t>Managers must be aware of the laws, regulations, and potential lawsuits that could affect their business</a:t>
            </a:r>
          </a:p>
        </p:txBody>
      </p:sp>
      <p:sp>
        <p:nvSpPr>
          <p:cNvPr id="10"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2</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86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86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86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86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686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itle 1"/>
          <p:cNvSpPr>
            <a:spLocks noGrp="1"/>
          </p:cNvSpPr>
          <p:nvPr>
            <p:ph type="title"/>
          </p:nvPr>
        </p:nvSpPr>
        <p:spPr/>
        <p:txBody>
          <a:bodyPr>
            <a:normAutofit/>
          </a:bodyPr>
          <a:lstStyle/>
          <a:p>
            <a:r>
              <a:rPr lang="en-IN" altLang="en-US" dirty="0" smtClean="0"/>
              <a:t>Components of the Specific Environment</a:t>
            </a:r>
            <a:endParaRPr lang="en-US" altLang="en-US" dirty="0" smtClean="0"/>
          </a:p>
        </p:txBody>
      </p:sp>
      <p:grpSp>
        <p:nvGrpSpPr>
          <p:cNvPr id="27" name="Group 26" descr="There are three small rectangular boxes partially overlapping three large rectangular boxes. Each pair of small and large boxes is placed one below the other. The content in the large box explains the term provided in the small box. &#10;&#10;In the first pair of boxes, the small box is labeled customers. The content in the large box reads purchase products and services.&#10;&#10;In the second pair of boxes, the small box is labeled competitors. The content in the large box reads firms in the same industry that sell similar products or services.&#10;&#10;In the third pair of boxes, the small box is labeled suppliers. The content in the large box reads companies that provide material, human, financial, and informational resources to other companies.&#10;&#10;&#10;" title="Components of the Specific Environment"/>
          <p:cNvGrpSpPr/>
          <p:nvPr/>
        </p:nvGrpSpPr>
        <p:grpSpPr>
          <a:xfrm>
            <a:off x="612361" y="1593849"/>
            <a:ext cx="7821824" cy="1177200"/>
            <a:chOff x="612361" y="1593849"/>
            <a:chExt cx="7821824" cy="1177200"/>
          </a:xfrm>
        </p:grpSpPr>
        <p:sp>
          <p:nvSpPr>
            <p:cNvPr id="21" name="Freeform 20"/>
            <p:cNvSpPr/>
            <p:nvPr/>
          </p:nvSpPr>
          <p:spPr>
            <a:xfrm>
              <a:off x="612361" y="1889049"/>
              <a:ext cx="7821824" cy="882000"/>
            </a:xfrm>
            <a:custGeom>
              <a:avLst/>
              <a:gdLst>
                <a:gd name="connsiteX0" fmla="*/ 0 w 7821824"/>
                <a:gd name="connsiteY0" fmla="*/ 0 h 882000"/>
                <a:gd name="connsiteX1" fmla="*/ 7821824 w 7821824"/>
                <a:gd name="connsiteY1" fmla="*/ 0 h 882000"/>
                <a:gd name="connsiteX2" fmla="*/ 7821824 w 7821824"/>
                <a:gd name="connsiteY2" fmla="*/ 882000 h 882000"/>
                <a:gd name="connsiteX3" fmla="*/ 0 w 7821824"/>
                <a:gd name="connsiteY3" fmla="*/ 882000 h 882000"/>
                <a:gd name="connsiteX4" fmla="*/ 0 w 7821824"/>
                <a:gd name="connsiteY4" fmla="*/ 0 h 88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1824" h="882000">
                  <a:moveTo>
                    <a:pt x="0" y="0"/>
                  </a:moveTo>
                  <a:lnTo>
                    <a:pt x="7821824" y="0"/>
                  </a:lnTo>
                  <a:lnTo>
                    <a:pt x="7821824" y="882000"/>
                  </a:lnTo>
                  <a:lnTo>
                    <a:pt x="0" y="8820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7060" tIns="416560" rIns="607060" bIns="156464" numCol="1" spcCol="1270" anchor="t" anchorCtr="0">
              <a:noAutofit/>
            </a:bodyPr>
            <a:lstStyle/>
            <a:p>
              <a:pPr marL="228600" lvl="1" indent="-228600" algn="l" defTabSz="977900" rtl="0">
                <a:lnSpc>
                  <a:spcPct val="90000"/>
                </a:lnSpc>
                <a:spcBef>
                  <a:spcPct val="0"/>
                </a:spcBef>
                <a:spcAft>
                  <a:spcPct val="15000"/>
                </a:spcAft>
                <a:buChar char="••"/>
              </a:pPr>
              <a:r>
                <a:rPr lang="en-GB" sz="2200" b="0" i="1" kern="1200" dirty="0" smtClean="0">
                  <a:solidFill>
                    <a:schemeClr val="tx2"/>
                  </a:solidFill>
                </a:rPr>
                <a:t>Purchase products and services</a:t>
              </a:r>
              <a:endParaRPr lang="en-IN" sz="2200" b="0" kern="1200" dirty="0">
                <a:solidFill>
                  <a:schemeClr val="tx2"/>
                </a:solidFill>
              </a:endParaRPr>
            </a:p>
          </p:txBody>
        </p:sp>
        <p:sp>
          <p:nvSpPr>
            <p:cNvPr id="22" name="Freeform 21"/>
            <p:cNvSpPr/>
            <p:nvPr/>
          </p:nvSpPr>
          <p:spPr>
            <a:xfrm>
              <a:off x="1003452" y="1593849"/>
              <a:ext cx="5475276" cy="590400"/>
            </a:xfrm>
            <a:custGeom>
              <a:avLst/>
              <a:gdLst>
                <a:gd name="connsiteX0" fmla="*/ 0 w 5475276"/>
                <a:gd name="connsiteY0" fmla="*/ 98402 h 590400"/>
                <a:gd name="connsiteX1" fmla="*/ 98402 w 5475276"/>
                <a:gd name="connsiteY1" fmla="*/ 0 h 590400"/>
                <a:gd name="connsiteX2" fmla="*/ 5376874 w 5475276"/>
                <a:gd name="connsiteY2" fmla="*/ 0 h 590400"/>
                <a:gd name="connsiteX3" fmla="*/ 5475276 w 5475276"/>
                <a:gd name="connsiteY3" fmla="*/ 98402 h 590400"/>
                <a:gd name="connsiteX4" fmla="*/ 5475276 w 5475276"/>
                <a:gd name="connsiteY4" fmla="*/ 491998 h 590400"/>
                <a:gd name="connsiteX5" fmla="*/ 5376874 w 5475276"/>
                <a:gd name="connsiteY5" fmla="*/ 590400 h 590400"/>
                <a:gd name="connsiteX6" fmla="*/ 98402 w 5475276"/>
                <a:gd name="connsiteY6" fmla="*/ 590400 h 590400"/>
                <a:gd name="connsiteX7" fmla="*/ 0 w 5475276"/>
                <a:gd name="connsiteY7" fmla="*/ 491998 h 590400"/>
                <a:gd name="connsiteX8" fmla="*/ 0 w 5475276"/>
                <a:gd name="connsiteY8" fmla="*/ 98402 h 5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5276" h="590400">
                  <a:moveTo>
                    <a:pt x="0" y="98402"/>
                  </a:moveTo>
                  <a:cubicBezTo>
                    <a:pt x="0" y="44056"/>
                    <a:pt x="44056" y="0"/>
                    <a:pt x="98402" y="0"/>
                  </a:cubicBezTo>
                  <a:lnTo>
                    <a:pt x="5376874" y="0"/>
                  </a:lnTo>
                  <a:cubicBezTo>
                    <a:pt x="5431220" y="0"/>
                    <a:pt x="5475276" y="44056"/>
                    <a:pt x="5475276" y="98402"/>
                  </a:cubicBezTo>
                  <a:lnTo>
                    <a:pt x="5475276" y="491998"/>
                  </a:lnTo>
                  <a:cubicBezTo>
                    <a:pt x="5475276" y="546344"/>
                    <a:pt x="5431220" y="590400"/>
                    <a:pt x="5376874" y="590400"/>
                  </a:cubicBezTo>
                  <a:lnTo>
                    <a:pt x="98402" y="590400"/>
                  </a:lnTo>
                  <a:cubicBezTo>
                    <a:pt x="44056" y="590400"/>
                    <a:pt x="0" y="546344"/>
                    <a:pt x="0" y="491998"/>
                  </a:cubicBezTo>
                  <a:lnTo>
                    <a:pt x="0" y="9840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35773" tIns="28821" rIns="235773" bIns="28821" numCol="1" spcCol="1270" anchor="ctr" anchorCtr="0">
              <a:noAutofit/>
            </a:bodyPr>
            <a:lstStyle/>
            <a:p>
              <a:pPr lvl="0" algn="l" defTabSz="977900" rtl="0">
                <a:lnSpc>
                  <a:spcPct val="90000"/>
                </a:lnSpc>
                <a:spcBef>
                  <a:spcPct val="0"/>
                </a:spcBef>
                <a:spcAft>
                  <a:spcPct val="35000"/>
                </a:spcAft>
              </a:pPr>
              <a:r>
                <a:rPr lang="en-GB" sz="2200" b="0" kern="1200" dirty="0" smtClean="0"/>
                <a:t>Customers </a:t>
              </a:r>
              <a:endParaRPr lang="en-IN" sz="2200" b="0" kern="1200" dirty="0"/>
            </a:p>
          </p:txBody>
        </p:sp>
      </p:grpSp>
      <p:grpSp>
        <p:nvGrpSpPr>
          <p:cNvPr id="28" name="Group 27" descr="There are three small rectangular boxes partially overlapping three large rectangular boxes. Each pair of small and large boxes is placed one below the other. The content in the large box explains the term provided in the small box. &#10;&#10;In the first pair of boxes, the small box is labeled customers. The content in the large box reads purchase products and services.&#10;&#10;In the second pair of boxes, the small box is labeled competitors. The content in the large box reads firms in the same industry that sell similar products or services.&#10;&#10;In the third pair of boxes, the small box is labeled suppliers. The content in the large box reads companies that provide material, human, financial, and informational resources to other companies.&#10;&#10;&#10;" title="Components of the Specific Environment"/>
          <p:cNvGrpSpPr/>
          <p:nvPr/>
        </p:nvGrpSpPr>
        <p:grpSpPr>
          <a:xfrm>
            <a:off x="612361" y="2879049"/>
            <a:ext cx="7821824" cy="1492200"/>
            <a:chOff x="612361" y="2879049"/>
            <a:chExt cx="7821824" cy="1492200"/>
          </a:xfrm>
        </p:grpSpPr>
        <p:sp>
          <p:nvSpPr>
            <p:cNvPr id="23" name="Freeform 22"/>
            <p:cNvSpPr/>
            <p:nvPr/>
          </p:nvSpPr>
          <p:spPr>
            <a:xfrm>
              <a:off x="612361" y="3174249"/>
              <a:ext cx="7821824" cy="1197000"/>
            </a:xfrm>
            <a:custGeom>
              <a:avLst/>
              <a:gdLst>
                <a:gd name="connsiteX0" fmla="*/ 0 w 7821824"/>
                <a:gd name="connsiteY0" fmla="*/ 0 h 1197000"/>
                <a:gd name="connsiteX1" fmla="*/ 7821824 w 7821824"/>
                <a:gd name="connsiteY1" fmla="*/ 0 h 1197000"/>
                <a:gd name="connsiteX2" fmla="*/ 7821824 w 7821824"/>
                <a:gd name="connsiteY2" fmla="*/ 1197000 h 1197000"/>
                <a:gd name="connsiteX3" fmla="*/ 0 w 7821824"/>
                <a:gd name="connsiteY3" fmla="*/ 1197000 h 1197000"/>
                <a:gd name="connsiteX4" fmla="*/ 0 w 7821824"/>
                <a:gd name="connsiteY4" fmla="*/ 0 h 119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1824" h="1197000">
                  <a:moveTo>
                    <a:pt x="0" y="0"/>
                  </a:moveTo>
                  <a:lnTo>
                    <a:pt x="7821824" y="0"/>
                  </a:lnTo>
                  <a:lnTo>
                    <a:pt x="7821824" y="1197000"/>
                  </a:lnTo>
                  <a:lnTo>
                    <a:pt x="0" y="11970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7060" tIns="416560" rIns="607060" bIns="156464" numCol="1" spcCol="1270" anchor="t" anchorCtr="0">
              <a:noAutofit/>
            </a:bodyPr>
            <a:lstStyle/>
            <a:p>
              <a:pPr marL="228600" lvl="1" indent="-228600" algn="l" defTabSz="977900" rtl="0">
                <a:lnSpc>
                  <a:spcPct val="90000"/>
                </a:lnSpc>
                <a:spcBef>
                  <a:spcPct val="0"/>
                </a:spcBef>
                <a:spcAft>
                  <a:spcPct val="15000"/>
                </a:spcAft>
                <a:buChar char="••"/>
              </a:pPr>
              <a:r>
                <a:rPr lang="en-GB" sz="2200" b="0" i="1" kern="1200" dirty="0" smtClean="0">
                  <a:solidFill>
                    <a:schemeClr val="tx2"/>
                  </a:solidFill>
                </a:rPr>
                <a:t>Firms in the same industry that sell similar products or services </a:t>
              </a:r>
              <a:endParaRPr lang="en-IN" sz="2200" b="0" kern="1200" dirty="0">
                <a:solidFill>
                  <a:schemeClr val="tx2"/>
                </a:solidFill>
              </a:endParaRPr>
            </a:p>
          </p:txBody>
        </p:sp>
        <p:sp>
          <p:nvSpPr>
            <p:cNvPr id="24" name="Freeform 23"/>
            <p:cNvSpPr/>
            <p:nvPr/>
          </p:nvSpPr>
          <p:spPr>
            <a:xfrm>
              <a:off x="1003452" y="2879049"/>
              <a:ext cx="5475276" cy="590400"/>
            </a:xfrm>
            <a:custGeom>
              <a:avLst/>
              <a:gdLst>
                <a:gd name="connsiteX0" fmla="*/ 0 w 5475276"/>
                <a:gd name="connsiteY0" fmla="*/ 98402 h 590400"/>
                <a:gd name="connsiteX1" fmla="*/ 98402 w 5475276"/>
                <a:gd name="connsiteY1" fmla="*/ 0 h 590400"/>
                <a:gd name="connsiteX2" fmla="*/ 5376874 w 5475276"/>
                <a:gd name="connsiteY2" fmla="*/ 0 h 590400"/>
                <a:gd name="connsiteX3" fmla="*/ 5475276 w 5475276"/>
                <a:gd name="connsiteY3" fmla="*/ 98402 h 590400"/>
                <a:gd name="connsiteX4" fmla="*/ 5475276 w 5475276"/>
                <a:gd name="connsiteY4" fmla="*/ 491998 h 590400"/>
                <a:gd name="connsiteX5" fmla="*/ 5376874 w 5475276"/>
                <a:gd name="connsiteY5" fmla="*/ 590400 h 590400"/>
                <a:gd name="connsiteX6" fmla="*/ 98402 w 5475276"/>
                <a:gd name="connsiteY6" fmla="*/ 590400 h 590400"/>
                <a:gd name="connsiteX7" fmla="*/ 0 w 5475276"/>
                <a:gd name="connsiteY7" fmla="*/ 491998 h 590400"/>
                <a:gd name="connsiteX8" fmla="*/ 0 w 5475276"/>
                <a:gd name="connsiteY8" fmla="*/ 98402 h 5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5276" h="590400">
                  <a:moveTo>
                    <a:pt x="0" y="98402"/>
                  </a:moveTo>
                  <a:cubicBezTo>
                    <a:pt x="0" y="44056"/>
                    <a:pt x="44056" y="0"/>
                    <a:pt x="98402" y="0"/>
                  </a:cubicBezTo>
                  <a:lnTo>
                    <a:pt x="5376874" y="0"/>
                  </a:lnTo>
                  <a:cubicBezTo>
                    <a:pt x="5431220" y="0"/>
                    <a:pt x="5475276" y="44056"/>
                    <a:pt x="5475276" y="98402"/>
                  </a:cubicBezTo>
                  <a:lnTo>
                    <a:pt x="5475276" y="491998"/>
                  </a:lnTo>
                  <a:cubicBezTo>
                    <a:pt x="5475276" y="546344"/>
                    <a:pt x="5431220" y="590400"/>
                    <a:pt x="5376874" y="590400"/>
                  </a:cubicBezTo>
                  <a:lnTo>
                    <a:pt x="98402" y="590400"/>
                  </a:lnTo>
                  <a:cubicBezTo>
                    <a:pt x="44056" y="590400"/>
                    <a:pt x="0" y="546344"/>
                    <a:pt x="0" y="491998"/>
                  </a:cubicBezTo>
                  <a:lnTo>
                    <a:pt x="0" y="9840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35773" tIns="28821" rIns="235773" bIns="28821" numCol="1" spcCol="1270" anchor="ctr" anchorCtr="0">
              <a:noAutofit/>
            </a:bodyPr>
            <a:lstStyle/>
            <a:p>
              <a:pPr lvl="0" algn="l" defTabSz="977900" rtl="0">
                <a:lnSpc>
                  <a:spcPct val="90000"/>
                </a:lnSpc>
                <a:spcBef>
                  <a:spcPct val="0"/>
                </a:spcBef>
                <a:spcAft>
                  <a:spcPct val="35000"/>
                </a:spcAft>
              </a:pPr>
              <a:r>
                <a:rPr lang="en-GB" sz="2200" b="0" kern="1200" dirty="0" smtClean="0"/>
                <a:t>Competitors</a:t>
              </a:r>
              <a:endParaRPr lang="en-IN" sz="2200" b="0" kern="1200" dirty="0"/>
            </a:p>
          </p:txBody>
        </p:sp>
      </p:grpSp>
      <p:grpSp>
        <p:nvGrpSpPr>
          <p:cNvPr id="29" name="Group 28" descr="There are three small rectangular boxes partially overlapping three large rectangular boxes. Each pair of small and large boxes is placed one below the other. The content in the large box explains the term provided in the small box. &#10;&#10;In the first pair of boxes, the small box is labeled customers. The content in the large box reads purchase products and services.&#10;&#10;In the second pair of boxes, the small box is labeled competitors. The content in the large box reads firms in the same industry that sell similar products or services.&#10;&#10;In the third pair of boxes, the small box is labeled suppliers. The content in the large box reads companies that provide material, human, financial, and informational resources to other companies.&#10;&#10;&#10;" title="Components of the Specific Environment"/>
          <p:cNvGrpSpPr/>
          <p:nvPr/>
        </p:nvGrpSpPr>
        <p:grpSpPr>
          <a:xfrm>
            <a:off x="612361" y="4479249"/>
            <a:ext cx="7821824" cy="1492201"/>
            <a:chOff x="612361" y="4479249"/>
            <a:chExt cx="7821824" cy="1492201"/>
          </a:xfrm>
        </p:grpSpPr>
        <p:sp>
          <p:nvSpPr>
            <p:cNvPr id="25" name="Freeform 24"/>
            <p:cNvSpPr/>
            <p:nvPr/>
          </p:nvSpPr>
          <p:spPr>
            <a:xfrm>
              <a:off x="612361" y="4774450"/>
              <a:ext cx="7821824" cy="1197000"/>
            </a:xfrm>
            <a:custGeom>
              <a:avLst/>
              <a:gdLst>
                <a:gd name="connsiteX0" fmla="*/ 0 w 7821824"/>
                <a:gd name="connsiteY0" fmla="*/ 0 h 1197000"/>
                <a:gd name="connsiteX1" fmla="*/ 7821824 w 7821824"/>
                <a:gd name="connsiteY1" fmla="*/ 0 h 1197000"/>
                <a:gd name="connsiteX2" fmla="*/ 7821824 w 7821824"/>
                <a:gd name="connsiteY2" fmla="*/ 1197000 h 1197000"/>
                <a:gd name="connsiteX3" fmla="*/ 0 w 7821824"/>
                <a:gd name="connsiteY3" fmla="*/ 1197000 h 1197000"/>
                <a:gd name="connsiteX4" fmla="*/ 0 w 7821824"/>
                <a:gd name="connsiteY4" fmla="*/ 0 h 119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1824" h="1197000">
                  <a:moveTo>
                    <a:pt x="0" y="0"/>
                  </a:moveTo>
                  <a:lnTo>
                    <a:pt x="7821824" y="0"/>
                  </a:lnTo>
                  <a:lnTo>
                    <a:pt x="7821824" y="1197000"/>
                  </a:lnTo>
                  <a:lnTo>
                    <a:pt x="0" y="11970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7060" tIns="416560" rIns="607060" bIns="156464" numCol="1" spcCol="1270" anchor="t" anchorCtr="0">
              <a:noAutofit/>
            </a:bodyPr>
            <a:lstStyle/>
            <a:p>
              <a:pPr marL="228600" lvl="1" indent="-228600" algn="l" defTabSz="977900" rtl="0">
                <a:lnSpc>
                  <a:spcPct val="90000"/>
                </a:lnSpc>
                <a:spcBef>
                  <a:spcPct val="0"/>
                </a:spcBef>
                <a:spcAft>
                  <a:spcPct val="15000"/>
                </a:spcAft>
                <a:buChar char="••"/>
              </a:pPr>
              <a:r>
                <a:rPr lang="en-IN" sz="2200" b="0" i="1" kern="1200" dirty="0" smtClean="0">
                  <a:solidFill>
                    <a:schemeClr val="tx2"/>
                  </a:solidFill>
                </a:rPr>
                <a:t>Companies that provide material, human, financial, and informational resources to other companies</a:t>
              </a:r>
              <a:endParaRPr lang="en-IN" sz="2200" b="0" kern="1200" dirty="0">
                <a:solidFill>
                  <a:schemeClr val="tx2"/>
                </a:solidFill>
              </a:endParaRPr>
            </a:p>
          </p:txBody>
        </p:sp>
        <p:sp>
          <p:nvSpPr>
            <p:cNvPr id="26" name="Freeform 25"/>
            <p:cNvSpPr/>
            <p:nvPr/>
          </p:nvSpPr>
          <p:spPr>
            <a:xfrm>
              <a:off x="1003452" y="4479249"/>
              <a:ext cx="5475276" cy="590400"/>
            </a:xfrm>
            <a:custGeom>
              <a:avLst/>
              <a:gdLst>
                <a:gd name="connsiteX0" fmla="*/ 0 w 5475276"/>
                <a:gd name="connsiteY0" fmla="*/ 98402 h 590400"/>
                <a:gd name="connsiteX1" fmla="*/ 98402 w 5475276"/>
                <a:gd name="connsiteY1" fmla="*/ 0 h 590400"/>
                <a:gd name="connsiteX2" fmla="*/ 5376874 w 5475276"/>
                <a:gd name="connsiteY2" fmla="*/ 0 h 590400"/>
                <a:gd name="connsiteX3" fmla="*/ 5475276 w 5475276"/>
                <a:gd name="connsiteY3" fmla="*/ 98402 h 590400"/>
                <a:gd name="connsiteX4" fmla="*/ 5475276 w 5475276"/>
                <a:gd name="connsiteY4" fmla="*/ 491998 h 590400"/>
                <a:gd name="connsiteX5" fmla="*/ 5376874 w 5475276"/>
                <a:gd name="connsiteY5" fmla="*/ 590400 h 590400"/>
                <a:gd name="connsiteX6" fmla="*/ 98402 w 5475276"/>
                <a:gd name="connsiteY6" fmla="*/ 590400 h 590400"/>
                <a:gd name="connsiteX7" fmla="*/ 0 w 5475276"/>
                <a:gd name="connsiteY7" fmla="*/ 491998 h 590400"/>
                <a:gd name="connsiteX8" fmla="*/ 0 w 5475276"/>
                <a:gd name="connsiteY8" fmla="*/ 98402 h 5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5276" h="590400">
                  <a:moveTo>
                    <a:pt x="0" y="98402"/>
                  </a:moveTo>
                  <a:cubicBezTo>
                    <a:pt x="0" y="44056"/>
                    <a:pt x="44056" y="0"/>
                    <a:pt x="98402" y="0"/>
                  </a:cubicBezTo>
                  <a:lnTo>
                    <a:pt x="5376874" y="0"/>
                  </a:lnTo>
                  <a:cubicBezTo>
                    <a:pt x="5431220" y="0"/>
                    <a:pt x="5475276" y="44056"/>
                    <a:pt x="5475276" y="98402"/>
                  </a:cubicBezTo>
                  <a:lnTo>
                    <a:pt x="5475276" y="491998"/>
                  </a:lnTo>
                  <a:cubicBezTo>
                    <a:pt x="5475276" y="546344"/>
                    <a:pt x="5431220" y="590400"/>
                    <a:pt x="5376874" y="590400"/>
                  </a:cubicBezTo>
                  <a:lnTo>
                    <a:pt x="98402" y="590400"/>
                  </a:lnTo>
                  <a:cubicBezTo>
                    <a:pt x="44056" y="590400"/>
                    <a:pt x="0" y="546344"/>
                    <a:pt x="0" y="491998"/>
                  </a:cubicBezTo>
                  <a:lnTo>
                    <a:pt x="0" y="9840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35773" tIns="28821" rIns="235773" bIns="28821" numCol="1" spcCol="1270" anchor="ctr" anchorCtr="0">
              <a:noAutofit/>
            </a:bodyPr>
            <a:lstStyle/>
            <a:p>
              <a:pPr lvl="0" algn="l" defTabSz="977900" rtl="0">
                <a:lnSpc>
                  <a:spcPct val="90000"/>
                </a:lnSpc>
                <a:spcBef>
                  <a:spcPct val="0"/>
                </a:spcBef>
                <a:spcAft>
                  <a:spcPct val="35000"/>
                </a:spcAft>
              </a:pPr>
              <a:r>
                <a:rPr lang="en-GB" sz="2200" b="0" kern="1200" dirty="0" smtClean="0"/>
                <a:t>Suppliers </a:t>
              </a:r>
              <a:endParaRPr lang="en-IN" sz="2200" b="0" kern="1200" dirty="0"/>
            </a:p>
          </p:txBody>
        </p:sp>
      </p:grpSp>
      <p:sp>
        <p:nvSpPr>
          <p:cNvPr id="33"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3</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left)">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itle 1"/>
          <p:cNvSpPr>
            <a:spLocks noGrp="1"/>
          </p:cNvSpPr>
          <p:nvPr>
            <p:ph type="title"/>
          </p:nvPr>
        </p:nvSpPr>
        <p:spPr/>
        <p:txBody>
          <a:bodyPr/>
          <a:lstStyle/>
          <a:p>
            <a:r>
              <a:rPr lang="en-IN" altLang="en-US" dirty="0" smtClean="0"/>
              <a:t>Components of the Specific Environment </a:t>
            </a:r>
            <a:r>
              <a:rPr lang="en-IN" altLang="en-US" sz="2000" dirty="0" smtClean="0"/>
              <a:t>(continued)</a:t>
            </a:r>
            <a:endParaRPr lang="en-US" altLang="en-US" sz="2000" dirty="0" smtClean="0"/>
          </a:p>
        </p:txBody>
      </p:sp>
      <p:grpSp>
        <p:nvGrpSpPr>
          <p:cNvPr id="26" name="Group 25" descr="There are two small rectangular boxes partially overlapping two large rectangular boxes. Each pair of small and large boxes is placed one below the other. The content in the large box explains the term provided in the small box. &#10;&#10;In the first pair of boxes, the small box is labeled industry regulation. The content in the large box reads regulations and rules that govern the practices and procedures of specific industries, businesses, and professions.&#10;&#10;In the second pair of boxes, the small box is labeled advocacy groups. The content in the large box reads concerned citizens who band together to try to influence the business practices of specific industries, businesses, and professions.&#10;&#10;&#10;&#10;&#10;&#10;" title="Components of the Specific Environment (continued)"/>
          <p:cNvGrpSpPr/>
          <p:nvPr/>
        </p:nvGrpSpPr>
        <p:grpSpPr>
          <a:xfrm>
            <a:off x="830726" y="1724331"/>
            <a:ext cx="7821824" cy="1969605"/>
            <a:chOff x="830726" y="1724331"/>
            <a:chExt cx="7821824" cy="1969605"/>
          </a:xfrm>
        </p:grpSpPr>
        <p:sp>
          <p:nvSpPr>
            <p:cNvPr id="21" name="Freeform 20"/>
            <p:cNvSpPr/>
            <p:nvPr/>
          </p:nvSpPr>
          <p:spPr>
            <a:xfrm>
              <a:off x="830726" y="2063811"/>
              <a:ext cx="7821824" cy="1630125"/>
            </a:xfrm>
            <a:custGeom>
              <a:avLst/>
              <a:gdLst>
                <a:gd name="connsiteX0" fmla="*/ 0 w 7821824"/>
                <a:gd name="connsiteY0" fmla="*/ 0 h 1630125"/>
                <a:gd name="connsiteX1" fmla="*/ 7821824 w 7821824"/>
                <a:gd name="connsiteY1" fmla="*/ 0 h 1630125"/>
                <a:gd name="connsiteX2" fmla="*/ 7821824 w 7821824"/>
                <a:gd name="connsiteY2" fmla="*/ 1630125 h 1630125"/>
                <a:gd name="connsiteX3" fmla="*/ 0 w 7821824"/>
                <a:gd name="connsiteY3" fmla="*/ 1630125 h 1630125"/>
                <a:gd name="connsiteX4" fmla="*/ 0 w 7821824"/>
                <a:gd name="connsiteY4" fmla="*/ 0 h 1630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1824" h="1630125">
                  <a:moveTo>
                    <a:pt x="0" y="0"/>
                  </a:moveTo>
                  <a:lnTo>
                    <a:pt x="7821824" y="0"/>
                  </a:lnTo>
                  <a:lnTo>
                    <a:pt x="7821824" y="1630125"/>
                  </a:lnTo>
                  <a:lnTo>
                    <a:pt x="0" y="1630125"/>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7060" tIns="479044" rIns="607060" bIns="163576" numCol="1" spcCol="1270" anchor="t" anchorCtr="0">
              <a:noAutofit/>
            </a:bodyPr>
            <a:lstStyle/>
            <a:p>
              <a:pPr marL="228600" lvl="1" indent="-228600" algn="l" defTabSz="1022350" rtl="0">
                <a:lnSpc>
                  <a:spcPct val="90000"/>
                </a:lnSpc>
                <a:spcBef>
                  <a:spcPct val="0"/>
                </a:spcBef>
                <a:spcAft>
                  <a:spcPct val="15000"/>
                </a:spcAft>
                <a:buChar char="••"/>
              </a:pPr>
              <a:r>
                <a:rPr lang="en-GB" sz="2300" b="0" i="1" kern="1200" dirty="0" smtClean="0">
                  <a:solidFill>
                    <a:schemeClr val="tx2"/>
                  </a:solidFill>
                </a:rPr>
                <a:t>Regulations and rules that govern the practices and procedures of specific industries, businesses, and professions</a:t>
              </a:r>
              <a:endParaRPr lang="en-IN" sz="2300" kern="1200" dirty="0">
                <a:solidFill>
                  <a:schemeClr val="tx2"/>
                </a:solidFill>
              </a:endParaRPr>
            </a:p>
          </p:txBody>
        </p:sp>
        <p:sp>
          <p:nvSpPr>
            <p:cNvPr id="22" name="Freeform 21"/>
            <p:cNvSpPr/>
            <p:nvPr/>
          </p:nvSpPr>
          <p:spPr>
            <a:xfrm>
              <a:off x="1221817" y="1724331"/>
              <a:ext cx="5475276" cy="678960"/>
            </a:xfrm>
            <a:custGeom>
              <a:avLst/>
              <a:gdLst>
                <a:gd name="connsiteX0" fmla="*/ 0 w 5475276"/>
                <a:gd name="connsiteY0" fmla="*/ 113162 h 678960"/>
                <a:gd name="connsiteX1" fmla="*/ 113162 w 5475276"/>
                <a:gd name="connsiteY1" fmla="*/ 0 h 678960"/>
                <a:gd name="connsiteX2" fmla="*/ 5362114 w 5475276"/>
                <a:gd name="connsiteY2" fmla="*/ 0 h 678960"/>
                <a:gd name="connsiteX3" fmla="*/ 5475276 w 5475276"/>
                <a:gd name="connsiteY3" fmla="*/ 113162 h 678960"/>
                <a:gd name="connsiteX4" fmla="*/ 5475276 w 5475276"/>
                <a:gd name="connsiteY4" fmla="*/ 565798 h 678960"/>
                <a:gd name="connsiteX5" fmla="*/ 5362114 w 5475276"/>
                <a:gd name="connsiteY5" fmla="*/ 678960 h 678960"/>
                <a:gd name="connsiteX6" fmla="*/ 113162 w 5475276"/>
                <a:gd name="connsiteY6" fmla="*/ 678960 h 678960"/>
                <a:gd name="connsiteX7" fmla="*/ 0 w 5475276"/>
                <a:gd name="connsiteY7" fmla="*/ 565798 h 678960"/>
                <a:gd name="connsiteX8" fmla="*/ 0 w 5475276"/>
                <a:gd name="connsiteY8" fmla="*/ 113162 h 67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5276" h="678960">
                  <a:moveTo>
                    <a:pt x="0" y="113162"/>
                  </a:moveTo>
                  <a:cubicBezTo>
                    <a:pt x="0" y="50664"/>
                    <a:pt x="50664" y="0"/>
                    <a:pt x="113162" y="0"/>
                  </a:cubicBezTo>
                  <a:lnTo>
                    <a:pt x="5362114" y="0"/>
                  </a:lnTo>
                  <a:cubicBezTo>
                    <a:pt x="5424612" y="0"/>
                    <a:pt x="5475276" y="50664"/>
                    <a:pt x="5475276" y="113162"/>
                  </a:cubicBezTo>
                  <a:lnTo>
                    <a:pt x="5475276" y="565798"/>
                  </a:lnTo>
                  <a:cubicBezTo>
                    <a:pt x="5475276" y="628296"/>
                    <a:pt x="5424612" y="678960"/>
                    <a:pt x="5362114" y="678960"/>
                  </a:cubicBezTo>
                  <a:lnTo>
                    <a:pt x="113162" y="678960"/>
                  </a:lnTo>
                  <a:cubicBezTo>
                    <a:pt x="50664" y="678960"/>
                    <a:pt x="0" y="628296"/>
                    <a:pt x="0" y="565798"/>
                  </a:cubicBezTo>
                  <a:lnTo>
                    <a:pt x="0" y="11316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40096" tIns="33144" rIns="240096" bIns="33144" numCol="1" spcCol="1270" anchor="ctr" anchorCtr="0">
              <a:noAutofit/>
            </a:bodyPr>
            <a:lstStyle/>
            <a:p>
              <a:pPr lvl="0" algn="l" defTabSz="1022350" rtl="0">
                <a:lnSpc>
                  <a:spcPct val="90000"/>
                </a:lnSpc>
                <a:spcBef>
                  <a:spcPct val="0"/>
                </a:spcBef>
                <a:spcAft>
                  <a:spcPct val="35000"/>
                </a:spcAft>
              </a:pPr>
              <a:r>
                <a:rPr lang="en-GB" sz="2300" b="1" kern="1200" dirty="0" smtClean="0"/>
                <a:t>Industry regulation </a:t>
              </a:r>
              <a:endParaRPr lang="en-IN" sz="2300" kern="1200" dirty="0"/>
            </a:p>
          </p:txBody>
        </p:sp>
      </p:grpSp>
      <p:grpSp>
        <p:nvGrpSpPr>
          <p:cNvPr id="27" name="Group 26" descr="There are two small rectangular boxes partially overlapping two large rectangular boxes. Each pair of small and large boxes is placed one below the other. The content in the large box explains the term provided in the small box. &#10;&#10;In the first pair of boxes, the small box is labeled industry regulation. The content in the large box reads regulations and rules that govern the practices and procedures of specific industries, businesses, and professions.&#10;&#10;In the second pair of boxes, the small box is labeled advocacy groups. The content in the large box reads concerned citizens who band together to try to influence the business practices of specific industries, businesses, and professions.&#10;&#10;&#10;&#10;&#10;&#10;" title="Components of the Specific Environment (continued)"/>
          <p:cNvGrpSpPr/>
          <p:nvPr/>
        </p:nvGrpSpPr>
        <p:grpSpPr>
          <a:xfrm>
            <a:off x="830726" y="3818136"/>
            <a:ext cx="7821824" cy="1969605"/>
            <a:chOff x="830726" y="3818136"/>
            <a:chExt cx="7821824" cy="1969605"/>
          </a:xfrm>
        </p:grpSpPr>
        <p:sp>
          <p:nvSpPr>
            <p:cNvPr id="23" name="Freeform 22"/>
            <p:cNvSpPr/>
            <p:nvPr/>
          </p:nvSpPr>
          <p:spPr>
            <a:xfrm>
              <a:off x="830726" y="4157616"/>
              <a:ext cx="7821824" cy="1630125"/>
            </a:xfrm>
            <a:custGeom>
              <a:avLst/>
              <a:gdLst>
                <a:gd name="connsiteX0" fmla="*/ 0 w 7821824"/>
                <a:gd name="connsiteY0" fmla="*/ 0 h 1630125"/>
                <a:gd name="connsiteX1" fmla="*/ 7821824 w 7821824"/>
                <a:gd name="connsiteY1" fmla="*/ 0 h 1630125"/>
                <a:gd name="connsiteX2" fmla="*/ 7821824 w 7821824"/>
                <a:gd name="connsiteY2" fmla="*/ 1630125 h 1630125"/>
                <a:gd name="connsiteX3" fmla="*/ 0 w 7821824"/>
                <a:gd name="connsiteY3" fmla="*/ 1630125 h 1630125"/>
                <a:gd name="connsiteX4" fmla="*/ 0 w 7821824"/>
                <a:gd name="connsiteY4" fmla="*/ 0 h 1630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1824" h="1630125">
                  <a:moveTo>
                    <a:pt x="0" y="0"/>
                  </a:moveTo>
                  <a:lnTo>
                    <a:pt x="7821824" y="0"/>
                  </a:lnTo>
                  <a:lnTo>
                    <a:pt x="7821824" y="1630125"/>
                  </a:lnTo>
                  <a:lnTo>
                    <a:pt x="0" y="1630125"/>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7060" tIns="479044" rIns="607060" bIns="163576" numCol="1" spcCol="1270" anchor="t" anchorCtr="0">
              <a:noAutofit/>
            </a:bodyPr>
            <a:lstStyle/>
            <a:p>
              <a:pPr marL="228600" lvl="1" indent="-228600" algn="l" defTabSz="1022350" rtl="0">
                <a:lnSpc>
                  <a:spcPct val="90000"/>
                </a:lnSpc>
                <a:spcBef>
                  <a:spcPct val="0"/>
                </a:spcBef>
                <a:spcAft>
                  <a:spcPct val="15000"/>
                </a:spcAft>
                <a:buChar char="••"/>
              </a:pPr>
              <a:r>
                <a:rPr lang="en-IN" sz="2300" b="0" i="1" kern="1200" dirty="0" smtClean="0">
                  <a:solidFill>
                    <a:schemeClr val="tx2"/>
                  </a:solidFill>
                </a:rPr>
                <a:t>Concerned citizens who band together to try to influence the business practices of specific industries, businesses, and professions</a:t>
              </a:r>
              <a:endParaRPr lang="en-IN" sz="2300" kern="1200" dirty="0">
                <a:solidFill>
                  <a:schemeClr val="tx2"/>
                </a:solidFill>
              </a:endParaRPr>
            </a:p>
          </p:txBody>
        </p:sp>
        <p:sp>
          <p:nvSpPr>
            <p:cNvPr id="24" name="Freeform 23"/>
            <p:cNvSpPr/>
            <p:nvPr/>
          </p:nvSpPr>
          <p:spPr>
            <a:xfrm>
              <a:off x="1221817" y="3818136"/>
              <a:ext cx="5475276" cy="678960"/>
            </a:xfrm>
            <a:custGeom>
              <a:avLst/>
              <a:gdLst>
                <a:gd name="connsiteX0" fmla="*/ 0 w 5475276"/>
                <a:gd name="connsiteY0" fmla="*/ 113162 h 678960"/>
                <a:gd name="connsiteX1" fmla="*/ 113162 w 5475276"/>
                <a:gd name="connsiteY1" fmla="*/ 0 h 678960"/>
                <a:gd name="connsiteX2" fmla="*/ 5362114 w 5475276"/>
                <a:gd name="connsiteY2" fmla="*/ 0 h 678960"/>
                <a:gd name="connsiteX3" fmla="*/ 5475276 w 5475276"/>
                <a:gd name="connsiteY3" fmla="*/ 113162 h 678960"/>
                <a:gd name="connsiteX4" fmla="*/ 5475276 w 5475276"/>
                <a:gd name="connsiteY4" fmla="*/ 565798 h 678960"/>
                <a:gd name="connsiteX5" fmla="*/ 5362114 w 5475276"/>
                <a:gd name="connsiteY5" fmla="*/ 678960 h 678960"/>
                <a:gd name="connsiteX6" fmla="*/ 113162 w 5475276"/>
                <a:gd name="connsiteY6" fmla="*/ 678960 h 678960"/>
                <a:gd name="connsiteX7" fmla="*/ 0 w 5475276"/>
                <a:gd name="connsiteY7" fmla="*/ 565798 h 678960"/>
                <a:gd name="connsiteX8" fmla="*/ 0 w 5475276"/>
                <a:gd name="connsiteY8" fmla="*/ 113162 h 67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5276" h="678960">
                  <a:moveTo>
                    <a:pt x="0" y="113162"/>
                  </a:moveTo>
                  <a:cubicBezTo>
                    <a:pt x="0" y="50664"/>
                    <a:pt x="50664" y="0"/>
                    <a:pt x="113162" y="0"/>
                  </a:cubicBezTo>
                  <a:lnTo>
                    <a:pt x="5362114" y="0"/>
                  </a:lnTo>
                  <a:cubicBezTo>
                    <a:pt x="5424612" y="0"/>
                    <a:pt x="5475276" y="50664"/>
                    <a:pt x="5475276" y="113162"/>
                  </a:cubicBezTo>
                  <a:lnTo>
                    <a:pt x="5475276" y="565798"/>
                  </a:lnTo>
                  <a:cubicBezTo>
                    <a:pt x="5475276" y="628296"/>
                    <a:pt x="5424612" y="678960"/>
                    <a:pt x="5362114" y="678960"/>
                  </a:cubicBezTo>
                  <a:lnTo>
                    <a:pt x="113162" y="678960"/>
                  </a:lnTo>
                  <a:cubicBezTo>
                    <a:pt x="50664" y="678960"/>
                    <a:pt x="0" y="628296"/>
                    <a:pt x="0" y="565798"/>
                  </a:cubicBezTo>
                  <a:lnTo>
                    <a:pt x="0" y="11316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40096" tIns="33144" rIns="240096" bIns="33144" numCol="1" spcCol="1270" anchor="ctr" anchorCtr="0">
              <a:noAutofit/>
            </a:bodyPr>
            <a:lstStyle/>
            <a:p>
              <a:pPr lvl="0" algn="l" defTabSz="1022350" rtl="0">
                <a:lnSpc>
                  <a:spcPct val="90000"/>
                </a:lnSpc>
                <a:spcBef>
                  <a:spcPct val="0"/>
                </a:spcBef>
                <a:spcAft>
                  <a:spcPct val="35000"/>
                </a:spcAft>
              </a:pPr>
              <a:r>
                <a:rPr lang="en-IN" sz="2300" b="1" kern="1200" dirty="0" smtClean="0"/>
                <a:t>Advocacy groups </a:t>
              </a:r>
              <a:endParaRPr lang="en-IN" sz="2300" kern="1200" dirty="0"/>
            </a:p>
          </p:txBody>
        </p:sp>
      </p:grpSp>
      <p:sp>
        <p:nvSpPr>
          <p:cNvPr id="31"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3</a:t>
            </a:r>
            <a:endParaRPr lang="en-IN" altLang="en-US" sz="2000" dirty="0">
              <a:solidFill>
                <a:schemeClr val="tx2"/>
              </a:solidFill>
            </a:endParaRPr>
          </a:p>
        </p:txBody>
      </p:sp>
    </p:spTree>
    <p:extLst>
      <p:ext uri="{BB962C8B-B14F-4D97-AF65-F5344CB8AC3E}">
        <p14:creationId xmlns:p14="http://schemas.microsoft.com/office/powerpoint/2010/main" val="34115914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left)">
                                      <p:cBhvr>
                                        <p:cTn id="1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1"/>
          <p:cNvSpPr>
            <a:spLocks noGrp="1"/>
          </p:cNvSpPr>
          <p:nvPr>
            <p:ph type="title"/>
          </p:nvPr>
        </p:nvSpPr>
        <p:spPr/>
        <p:txBody>
          <a:bodyPr/>
          <a:lstStyle/>
          <a:p>
            <a:r>
              <a:rPr lang="en-IN" altLang="en-US" dirty="0" smtClean="0"/>
              <a:t>Making Sense of Changing Environments</a:t>
            </a:r>
          </a:p>
        </p:txBody>
      </p:sp>
      <p:sp>
        <p:nvSpPr>
          <p:cNvPr id="41988" name="Content Placeholder 2"/>
          <p:cNvSpPr>
            <a:spLocks noGrp="1"/>
          </p:cNvSpPr>
          <p:nvPr>
            <p:ph idx="1"/>
          </p:nvPr>
        </p:nvSpPr>
        <p:spPr/>
        <p:txBody>
          <a:bodyPr/>
          <a:lstStyle/>
          <a:p>
            <a:r>
              <a:rPr lang="en-IN" altLang="en-US" b="1" dirty="0" smtClean="0"/>
              <a:t>Environmental scanning</a:t>
            </a:r>
            <a:endParaRPr lang="en-IN" altLang="en-US" dirty="0"/>
          </a:p>
          <a:p>
            <a:pPr lvl="1"/>
            <a:r>
              <a:rPr lang="en-IN" altLang="en-US" dirty="0" smtClean="0"/>
              <a:t>Searching the environment for important events or issues that might affect an organization</a:t>
            </a:r>
          </a:p>
          <a:p>
            <a:r>
              <a:rPr lang="en-IN" altLang="en-US" dirty="0" smtClean="0"/>
              <a:t>Interpreting environmental events </a:t>
            </a:r>
          </a:p>
          <a:p>
            <a:pPr lvl="1"/>
            <a:r>
              <a:rPr lang="en-IN" altLang="en-US" dirty="0" smtClean="0"/>
              <a:t>Viewed as either threats or opportunities </a:t>
            </a:r>
          </a:p>
          <a:p>
            <a:r>
              <a:rPr lang="en-IN" altLang="en-US" dirty="0" smtClean="0"/>
              <a:t>Deciding how to act on threats and opportunities</a:t>
            </a:r>
          </a:p>
          <a:p>
            <a:pPr lvl="1"/>
            <a:r>
              <a:rPr lang="en-IN" altLang="en-US" dirty="0" smtClean="0"/>
              <a:t>Use of </a:t>
            </a:r>
            <a:r>
              <a:rPr lang="en-IN" altLang="en-US" b="1" dirty="0" smtClean="0"/>
              <a:t>cognitive maps </a:t>
            </a:r>
            <a:r>
              <a:rPr lang="en-IN" altLang="en-US" dirty="0" smtClean="0"/>
              <a:t>to summarize perceived relationships</a:t>
            </a:r>
          </a:p>
        </p:txBody>
      </p:sp>
      <p:sp>
        <p:nvSpPr>
          <p:cNvPr id="9"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4</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198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98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198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988">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198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198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itle 1"/>
          <p:cNvSpPr>
            <a:spLocks noGrp="1"/>
          </p:cNvSpPr>
          <p:nvPr>
            <p:ph type="title"/>
          </p:nvPr>
        </p:nvSpPr>
        <p:spPr>
          <a:xfrm>
            <a:off x="525463" y="3175"/>
            <a:ext cx="8229600" cy="1143000"/>
          </a:xfrm>
        </p:spPr>
        <p:txBody>
          <a:bodyPr/>
          <a:lstStyle/>
          <a:p>
            <a:pPr eaLnBrk="1" hangingPunct="1"/>
            <a:r>
              <a:rPr lang="en-IN"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Internal Environment</a:t>
            </a:r>
          </a:p>
        </p:txBody>
      </p:sp>
      <p:sp>
        <p:nvSpPr>
          <p:cNvPr id="44036" name="Content Placeholder 2"/>
          <p:cNvSpPr>
            <a:spLocks noGrp="1"/>
          </p:cNvSpPr>
          <p:nvPr>
            <p:ph idx="1"/>
          </p:nvPr>
        </p:nvSpPr>
        <p:spPr>
          <a:xfrm>
            <a:off x="993775" y="1533525"/>
            <a:ext cx="7823200" cy="4227513"/>
          </a:xfrm>
        </p:spPr>
        <p:txBody>
          <a:bodyPr/>
          <a:lstStyle/>
          <a:p>
            <a:r>
              <a:rPr lang="en-GB" dirty="0" smtClean="0"/>
              <a:t>Events </a:t>
            </a:r>
            <a:r>
              <a:rPr lang="en-GB" dirty="0"/>
              <a:t>and trends </a:t>
            </a:r>
            <a:r>
              <a:rPr lang="en-GB" dirty="0" smtClean="0"/>
              <a:t>inside an </a:t>
            </a:r>
            <a:r>
              <a:rPr lang="en-GB" dirty="0"/>
              <a:t>organization that </a:t>
            </a:r>
            <a:r>
              <a:rPr lang="en-GB" dirty="0" smtClean="0"/>
              <a:t>affect management</a:t>
            </a:r>
            <a:r>
              <a:rPr lang="en-GB" dirty="0"/>
              <a:t>, employees, </a:t>
            </a:r>
            <a:r>
              <a:rPr lang="en-GB" dirty="0" smtClean="0"/>
              <a:t>and organizational culture</a:t>
            </a:r>
          </a:p>
          <a:p>
            <a:pPr lvl="1"/>
            <a:r>
              <a:rPr lang="en-GB" b="1" dirty="0"/>
              <a:t>Organizational </a:t>
            </a:r>
            <a:r>
              <a:rPr lang="en-GB" b="1" dirty="0" smtClean="0"/>
              <a:t>culture</a:t>
            </a:r>
            <a:r>
              <a:rPr lang="en-GB" dirty="0" smtClean="0"/>
              <a:t>: </a:t>
            </a:r>
            <a:r>
              <a:rPr lang="en-IN" dirty="0"/>
              <a:t>V</a:t>
            </a:r>
            <a:r>
              <a:rPr lang="en-IN" dirty="0" smtClean="0"/>
              <a:t>alues</a:t>
            </a:r>
            <a:r>
              <a:rPr lang="en-IN" dirty="0"/>
              <a:t>, beliefs, and attitudes </a:t>
            </a:r>
            <a:r>
              <a:rPr lang="en-IN" dirty="0" smtClean="0"/>
              <a:t>shared </a:t>
            </a:r>
            <a:r>
              <a:rPr lang="en-GB" dirty="0" smtClean="0"/>
              <a:t>by </a:t>
            </a:r>
            <a:r>
              <a:rPr lang="en-GB" dirty="0"/>
              <a:t>organizational </a:t>
            </a:r>
            <a:r>
              <a:rPr lang="en-GB" dirty="0" smtClean="0"/>
              <a:t>members</a:t>
            </a:r>
          </a:p>
        </p:txBody>
      </p:sp>
      <p:sp>
        <p:nvSpPr>
          <p:cNvPr id="8"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a:t>
            </a:r>
            <a:r>
              <a:rPr lang="en-IN" altLang="en-US" sz="2000" dirty="0">
                <a:solidFill>
                  <a:schemeClr val="tx2"/>
                </a:solidFill>
              </a:rPr>
              <a:t>5</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403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03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itle 1"/>
          <p:cNvSpPr>
            <a:spLocks noGrp="1"/>
          </p:cNvSpPr>
          <p:nvPr>
            <p:ph type="title"/>
          </p:nvPr>
        </p:nvSpPr>
        <p:spPr>
          <a:xfrm>
            <a:off x="525463" y="3175"/>
            <a:ext cx="8229600" cy="1143000"/>
          </a:xfrm>
        </p:spPr>
        <p:txBody>
          <a:bodyPr/>
          <a:lstStyle/>
          <a:p>
            <a:pPr eaLnBrk="1" hangingPunct="1"/>
            <a:r>
              <a:rPr lang="en-IN"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Creation and Maintenance of Organizational Cultures</a:t>
            </a:r>
          </a:p>
        </p:txBody>
      </p:sp>
      <p:sp>
        <p:nvSpPr>
          <p:cNvPr id="44036"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US" altLang="en-US" dirty="0" smtClean="0">
                <a:solidFill>
                  <a:schemeClr val="tx2"/>
                </a:solidFill>
              </a:rPr>
              <a:t>Company founders create organizations in their images and imprint them with their beliefs, attitudes, and values</a:t>
            </a:r>
          </a:p>
          <a:p>
            <a:pPr eaLnBrk="1" hangingPunct="1">
              <a:buFont typeface="Arial" panose="020B0604020202020204" pitchFamily="34" charset="0"/>
              <a:buChar char="•"/>
            </a:pPr>
            <a:r>
              <a:rPr lang="en-US" altLang="en-US" b="1" dirty="0" smtClean="0">
                <a:solidFill>
                  <a:schemeClr val="tx2"/>
                </a:solidFill>
              </a:rPr>
              <a:t>Organizational stories</a:t>
            </a:r>
            <a:r>
              <a:rPr lang="en-US" altLang="en-US" dirty="0" smtClean="0">
                <a:solidFill>
                  <a:schemeClr val="tx2"/>
                </a:solidFill>
              </a:rPr>
              <a:t>: Help make sense of organizational events</a:t>
            </a:r>
          </a:p>
          <a:p>
            <a:pPr marL="639763" lvl="1" indent="-273050" eaLnBrk="1" hangingPunct="1">
              <a:buFont typeface="Arial" panose="020B0604020202020204" pitchFamily="34" charset="0"/>
              <a:buChar char="•"/>
            </a:pPr>
            <a:r>
              <a:rPr lang="en-US" altLang="en-US" dirty="0" smtClean="0">
                <a:solidFill>
                  <a:schemeClr val="tx2"/>
                </a:solidFill>
              </a:rPr>
              <a:t>Emphasize culturally consistent assumptions, decisions, and actions</a:t>
            </a:r>
          </a:p>
          <a:p>
            <a:r>
              <a:rPr lang="en-US" altLang="en-US" b="1" dirty="0" smtClean="0"/>
              <a:t>Organizational heroes</a:t>
            </a:r>
            <a:r>
              <a:rPr lang="en-US" altLang="en-US" dirty="0" smtClean="0"/>
              <a:t>: </a:t>
            </a:r>
            <a:r>
              <a:rPr lang="en-IN" altLang="en-US" dirty="0"/>
              <a:t>P</a:t>
            </a:r>
            <a:r>
              <a:rPr lang="en-IN" dirty="0" smtClean="0"/>
              <a:t>eople </a:t>
            </a:r>
            <a:r>
              <a:rPr lang="en-IN" dirty="0"/>
              <a:t>admired for their qualities and </a:t>
            </a:r>
            <a:r>
              <a:rPr lang="en-IN" dirty="0" smtClean="0"/>
              <a:t>achievements </a:t>
            </a:r>
            <a:r>
              <a:rPr lang="en-GB" dirty="0" smtClean="0"/>
              <a:t>within </a:t>
            </a:r>
            <a:r>
              <a:rPr lang="en-GB" dirty="0"/>
              <a:t>the organization</a:t>
            </a:r>
            <a:endParaRPr lang="en-US" altLang="en-US" dirty="0" smtClean="0">
              <a:solidFill>
                <a:schemeClr val="tx2"/>
              </a:solidFill>
            </a:endParaRP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a:t>
            </a:r>
            <a:r>
              <a:rPr lang="en-IN" altLang="en-US" sz="2000" dirty="0">
                <a:solidFill>
                  <a:schemeClr val="tx2"/>
                </a:solidFill>
              </a:rPr>
              <a:t>5</a:t>
            </a:r>
          </a:p>
        </p:txBody>
      </p:sp>
    </p:spTree>
    <p:extLst>
      <p:ext uri="{BB962C8B-B14F-4D97-AF65-F5344CB8AC3E}">
        <p14:creationId xmlns:p14="http://schemas.microsoft.com/office/powerpoint/2010/main" val="13366771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03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03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03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403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itle 1"/>
          <p:cNvSpPr>
            <a:spLocks noGrp="1"/>
          </p:cNvSpPr>
          <p:nvPr>
            <p:ph type="title"/>
          </p:nvPr>
        </p:nvSpPr>
        <p:spPr>
          <a:xfrm>
            <a:off x="1436080" y="384538"/>
            <a:ext cx="7536700" cy="983201"/>
          </a:xfrm>
        </p:spPr>
        <p:txBody>
          <a:bodyPr>
            <a:noAutofit/>
          </a:bodyPr>
          <a:lstStyle/>
          <a:p>
            <a:r>
              <a:rPr lang="en-IN" altLang="en-US" sz="3200" dirty="0" smtClean="0">
                <a:solidFill>
                  <a:schemeClr val="bg1"/>
                </a:solidFill>
              </a:rPr>
              <a:t>3.4</a:t>
            </a:r>
            <a:r>
              <a:rPr lang="en-IN" altLang="en-US" sz="3200" dirty="0" smtClean="0">
                <a:solidFill>
                  <a:schemeClr val="tx2"/>
                </a:solidFill>
              </a:rPr>
              <a:t>	</a:t>
            </a:r>
            <a:r>
              <a:rPr lang="en-IN" sz="3200" dirty="0" smtClean="0">
                <a:solidFill>
                  <a:schemeClr val="tx2"/>
                </a:solidFill>
              </a:rPr>
              <a:t>Keys to an Organizational Culture </a:t>
            </a:r>
            <a:r>
              <a:rPr lang="en-GB" sz="3200" dirty="0" smtClean="0">
                <a:solidFill>
                  <a:schemeClr val="tx2"/>
                </a:solidFill>
              </a:rPr>
              <a:t>That Fosters Success</a:t>
            </a:r>
            <a:endParaRPr lang="en-IN" altLang="en-US" sz="3200" dirty="0" smtClean="0">
              <a:solidFill>
                <a:schemeClr val="tx2"/>
              </a:solidFill>
            </a:endParaRPr>
          </a:p>
        </p:txBody>
      </p:sp>
      <p:pic>
        <p:nvPicPr>
          <p:cNvPr id="5" name="Picture 4" descr="This illustration lists the keys to an organizational culture that fosters success. It contains an image of a bunch of four keys. Each key represents an element. In an anticlockwise manner of appearance, the keys are labeled adaptability, employee involvement, clear mission, and consistency. &#10;" title="Exhibit 3.4 - Keys to an Organizational Culture That Fosters Succes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9057" y="1536291"/>
            <a:ext cx="5805886" cy="4794433"/>
          </a:xfrm>
          <a:prstGeom prst="rect">
            <a:avLst/>
          </a:prstGeom>
        </p:spPr>
      </p:pic>
      <p:sp>
        <p:nvSpPr>
          <p:cNvPr id="10"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a:t>
            </a:r>
            <a:r>
              <a:rPr lang="en-IN" altLang="en-US" sz="2000" dirty="0">
                <a:solidFill>
                  <a:schemeClr val="tx2"/>
                </a:solidFill>
              </a:rPr>
              <a:t>5</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itle 1"/>
          <p:cNvSpPr>
            <a:spLocks noGrp="1"/>
          </p:cNvSpPr>
          <p:nvPr>
            <p:ph type="title"/>
          </p:nvPr>
        </p:nvSpPr>
        <p:spPr/>
        <p:txBody>
          <a:bodyPr/>
          <a:lstStyle/>
          <a:p>
            <a:r>
              <a:rPr lang="en-IN" altLang="en-US" dirty="0" smtClean="0"/>
              <a:t>Changing Organizational Cultures</a:t>
            </a:r>
          </a:p>
        </p:txBody>
      </p:sp>
      <p:grpSp>
        <p:nvGrpSpPr>
          <p:cNvPr id="10" name="Group 9" descr="There are two small rectangular boxes partially overlapping two large rectangular boxes. Each pair of small and large boxes is placed one below the other. The content in the large box explains the term provided in the small box. &#10;&#10;In the first pair of boxes, the small box is labeled behavioral addition. The content in the large box reads having managers and employees perform new behaviors that are central to and symbolic of the desired organizational culture.&#10;&#10;In the second pair of boxes, the small box is labeled behavioral substitution. The content in the large box reads having managers and employees perform new behaviors central to the new organizational culture in place of behaviors that were central to the old culture.&#10;" title="Changing Organizational Cultures"/>
          <p:cNvGrpSpPr/>
          <p:nvPr/>
        </p:nvGrpSpPr>
        <p:grpSpPr>
          <a:xfrm>
            <a:off x="694248" y="1724331"/>
            <a:ext cx="7821824" cy="1969605"/>
            <a:chOff x="694248" y="1724331"/>
            <a:chExt cx="7821824" cy="1969605"/>
          </a:xfrm>
        </p:grpSpPr>
        <p:sp>
          <p:nvSpPr>
            <p:cNvPr id="6" name="Freeform 5"/>
            <p:cNvSpPr/>
            <p:nvPr/>
          </p:nvSpPr>
          <p:spPr>
            <a:xfrm>
              <a:off x="694248" y="2063811"/>
              <a:ext cx="7821824" cy="1630125"/>
            </a:xfrm>
            <a:custGeom>
              <a:avLst/>
              <a:gdLst>
                <a:gd name="connsiteX0" fmla="*/ 0 w 7821824"/>
                <a:gd name="connsiteY0" fmla="*/ 0 h 1630125"/>
                <a:gd name="connsiteX1" fmla="*/ 7821824 w 7821824"/>
                <a:gd name="connsiteY1" fmla="*/ 0 h 1630125"/>
                <a:gd name="connsiteX2" fmla="*/ 7821824 w 7821824"/>
                <a:gd name="connsiteY2" fmla="*/ 1630125 h 1630125"/>
                <a:gd name="connsiteX3" fmla="*/ 0 w 7821824"/>
                <a:gd name="connsiteY3" fmla="*/ 1630125 h 1630125"/>
                <a:gd name="connsiteX4" fmla="*/ 0 w 7821824"/>
                <a:gd name="connsiteY4" fmla="*/ 0 h 1630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1824" h="1630125">
                  <a:moveTo>
                    <a:pt x="0" y="0"/>
                  </a:moveTo>
                  <a:lnTo>
                    <a:pt x="7821824" y="0"/>
                  </a:lnTo>
                  <a:lnTo>
                    <a:pt x="7821824" y="1630125"/>
                  </a:lnTo>
                  <a:lnTo>
                    <a:pt x="0" y="1630125"/>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7060" tIns="479044" rIns="607060" bIns="163576" numCol="1" spcCol="1270" anchor="t" anchorCtr="0">
              <a:noAutofit/>
            </a:bodyPr>
            <a:lstStyle/>
            <a:p>
              <a:pPr marL="228600" lvl="1" indent="-228600" algn="l" defTabSz="1022350" rtl="0">
                <a:lnSpc>
                  <a:spcPct val="90000"/>
                </a:lnSpc>
                <a:spcBef>
                  <a:spcPct val="0"/>
                </a:spcBef>
                <a:spcAft>
                  <a:spcPct val="15000"/>
                </a:spcAft>
                <a:buChar char="••"/>
              </a:pPr>
              <a:r>
                <a:rPr lang="en-IN" sz="2300" b="0" i="1" kern="1200" dirty="0" smtClean="0">
                  <a:solidFill>
                    <a:schemeClr val="tx2"/>
                  </a:solidFill>
                </a:rPr>
                <a:t>Having managers and </a:t>
              </a:r>
              <a:r>
                <a:rPr lang="en-GB" sz="2300" b="0" i="1" kern="1200" dirty="0" smtClean="0">
                  <a:solidFill>
                    <a:schemeClr val="tx2"/>
                  </a:solidFill>
                </a:rPr>
                <a:t>employees perform new behaviors </a:t>
              </a:r>
              <a:r>
                <a:rPr lang="en-IN" sz="2300" b="0" i="1" kern="1200" dirty="0" smtClean="0">
                  <a:solidFill>
                    <a:schemeClr val="tx2"/>
                  </a:solidFill>
                </a:rPr>
                <a:t>that are central to and symbolic of </a:t>
              </a:r>
              <a:r>
                <a:rPr lang="en-GB" sz="2300" b="0" i="1" kern="1200" dirty="0" smtClean="0">
                  <a:solidFill>
                    <a:schemeClr val="tx2"/>
                  </a:solidFill>
                </a:rPr>
                <a:t>the desired organizational culture</a:t>
              </a:r>
              <a:endParaRPr lang="en-IN" sz="2300" kern="1200" dirty="0">
                <a:solidFill>
                  <a:schemeClr val="tx2"/>
                </a:solidFill>
              </a:endParaRPr>
            </a:p>
          </p:txBody>
        </p:sp>
        <p:sp>
          <p:nvSpPr>
            <p:cNvPr id="7" name="Freeform 6"/>
            <p:cNvSpPr/>
            <p:nvPr/>
          </p:nvSpPr>
          <p:spPr>
            <a:xfrm>
              <a:off x="1085339" y="1724331"/>
              <a:ext cx="5475276" cy="678960"/>
            </a:xfrm>
            <a:custGeom>
              <a:avLst/>
              <a:gdLst>
                <a:gd name="connsiteX0" fmla="*/ 0 w 5475276"/>
                <a:gd name="connsiteY0" fmla="*/ 113162 h 678960"/>
                <a:gd name="connsiteX1" fmla="*/ 113162 w 5475276"/>
                <a:gd name="connsiteY1" fmla="*/ 0 h 678960"/>
                <a:gd name="connsiteX2" fmla="*/ 5362114 w 5475276"/>
                <a:gd name="connsiteY2" fmla="*/ 0 h 678960"/>
                <a:gd name="connsiteX3" fmla="*/ 5475276 w 5475276"/>
                <a:gd name="connsiteY3" fmla="*/ 113162 h 678960"/>
                <a:gd name="connsiteX4" fmla="*/ 5475276 w 5475276"/>
                <a:gd name="connsiteY4" fmla="*/ 565798 h 678960"/>
                <a:gd name="connsiteX5" fmla="*/ 5362114 w 5475276"/>
                <a:gd name="connsiteY5" fmla="*/ 678960 h 678960"/>
                <a:gd name="connsiteX6" fmla="*/ 113162 w 5475276"/>
                <a:gd name="connsiteY6" fmla="*/ 678960 h 678960"/>
                <a:gd name="connsiteX7" fmla="*/ 0 w 5475276"/>
                <a:gd name="connsiteY7" fmla="*/ 565798 h 678960"/>
                <a:gd name="connsiteX8" fmla="*/ 0 w 5475276"/>
                <a:gd name="connsiteY8" fmla="*/ 113162 h 67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5276" h="678960">
                  <a:moveTo>
                    <a:pt x="0" y="113162"/>
                  </a:moveTo>
                  <a:cubicBezTo>
                    <a:pt x="0" y="50664"/>
                    <a:pt x="50664" y="0"/>
                    <a:pt x="113162" y="0"/>
                  </a:cubicBezTo>
                  <a:lnTo>
                    <a:pt x="5362114" y="0"/>
                  </a:lnTo>
                  <a:cubicBezTo>
                    <a:pt x="5424612" y="0"/>
                    <a:pt x="5475276" y="50664"/>
                    <a:pt x="5475276" y="113162"/>
                  </a:cubicBezTo>
                  <a:lnTo>
                    <a:pt x="5475276" y="565798"/>
                  </a:lnTo>
                  <a:cubicBezTo>
                    <a:pt x="5475276" y="628296"/>
                    <a:pt x="5424612" y="678960"/>
                    <a:pt x="5362114" y="678960"/>
                  </a:cubicBezTo>
                  <a:lnTo>
                    <a:pt x="113162" y="678960"/>
                  </a:lnTo>
                  <a:cubicBezTo>
                    <a:pt x="50664" y="678960"/>
                    <a:pt x="0" y="628296"/>
                    <a:pt x="0" y="565798"/>
                  </a:cubicBezTo>
                  <a:lnTo>
                    <a:pt x="0" y="11316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40096" tIns="33144" rIns="240096" bIns="33144" numCol="1" spcCol="1270" anchor="ctr" anchorCtr="0">
              <a:noAutofit/>
            </a:bodyPr>
            <a:lstStyle/>
            <a:p>
              <a:pPr lvl="0" algn="l" defTabSz="1022350" rtl="0">
                <a:lnSpc>
                  <a:spcPct val="90000"/>
                </a:lnSpc>
                <a:spcBef>
                  <a:spcPct val="0"/>
                </a:spcBef>
                <a:spcAft>
                  <a:spcPct val="35000"/>
                </a:spcAft>
              </a:pPr>
              <a:r>
                <a:rPr lang="en-IN" sz="2300" b="1" kern="1200" dirty="0" smtClean="0"/>
                <a:t>Behavioral addition</a:t>
              </a:r>
              <a:endParaRPr lang="en-IN" sz="2300" b="1" kern="1200" dirty="0"/>
            </a:p>
          </p:txBody>
        </p:sp>
      </p:grpSp>
      <p:grpSp>
        <p:nvGrpSpPr>
          <p:cNvPr id="11" name="Group 10" descr="There are two small rectangular boxes partially overlapping two large rectangular boxes. Each pair of small and large boxes is placed one below the other. The content in the large box explains the term provided in the small box. &#10;&#10;In the first pair of boxes, the small box is labeled behavioral addition. The content in the large box reads having managers and employees perform new behaviors that are central to and symbolic of the desired organizational culture.&#10;&#10;In the second pair of boxes, the small box is labeled behavioral substitution. The content in the large box reads having managers and employees perform new behaviors central to the new organizational culture in place of behaviors that were central to the old culture.&#10;" title="Changing Organizational Cultures"/>
          <p:cNvGrpSpPr/>
          <p:nvPr/>
        </p:nvGrpSpPr>
        <p:grpSpPr>
          <a:xfrm>
            <a:off x="694248" y="3818136"/>
            <a:ext cx="7821824" cy="1969605"/>
            <a:chOff x="694248" y="3818136"/>
            <a:chExt cx="7821824" cy="1969605"/>
          </a:xfrm>
        </p:grpSpPr>
        <p:sp>
          <p:nvSpPr>
            <p:cNvPr id="8" name="Freeform 7"/>
            <p:cNvSpPr/>
            <p:nvPr/>
          </p:nvSpPr>
          <p:spPr>
            <a:xfrm>
              <a:off x="694248" y="4157616"/>
              <a:ext cx="7821824" cy="1630125"/>
            </a:xfrm>
            <a:custGeom>
              <a:avLst/>
              <a:gdLst>
                <a:gd name="connsiteX0" fmla="*/ 0 w 7821824"/>
                <a:gd name="connsiteY0" fmla="*/ 0 h 1630125"/>
                <a:gd name="connsiteX1" fmla="*/ 7821824 w 7821824"/>
                <a:gd name="connsiteY1" fmla="*/ 0 h 1630125"/>
                <a:gd name="connsiteX2" fmla="*/ 7821824 w 7821824"/>
                <a:gd name="connsiteY2" fmla="*/ 1630125 h 1630125"/>
                <a:gd name="connsiteX3" fmla="*/ 0 w 7821824"/>
                <a:gd name="connsiteY3" fmla="*/ 1630125 h 1630125"/>
                <a:gd name="connsiteX4" fmla="*/ 0 w 7821824"/>
                <a:gd name="connsiteY4" fmla="*/ 0 h 1630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1824" h="1630125">
                  <a:moveTo>
                    <a:pt x="0" y="0"/>
                  </a:moveTo>
                  <a:lnTo>
                    <a:pt x="7821824" y="0"/>
                  </a:lnTo>
                  <a:lnTo>
                    <a:pt x="7821824" y="1630125"/>
                  </a:lnTo>
                  <a:lnTo>
                    <a:pt x="0" y="1630125"/>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7060" tIns="479044" rIns="607060" bIns="163576" numCol="1" spcCol="1270" anchor="t" anchorCtr="0">
              <a:noAutofit/>
            </a:bodyPr>
            <a:lstStyle/>
            <a:p>
              <a:pPr marL="228600" lvl="1" indent="-228600" algn="l" defTabSz="1022350" rtl="0">
                <a:lnSpc>
                  <a:spcPct val="90000"/>
                </a:lnSpc>
                <a:spcBef>
                  <a:spcPct val="0"/>
                </a:spcBef>
                <a:spcAft>
                  <a:spcPct val="15000"/>
                </a:spcAft>
                <a:buChar char="••"/>
              </a:pPr>
              <a:r>
                <a:rPr lang="en-IN" sz="2300" b="0" i="1" kern="1200" dirty="0" smtClean="0">
                  <a:solidFill>
                    <a:schemeClr val="tx2"/>
                  </a:solidFill>
                </a:rPr>
                <a:t>Having managers and </a:t>
              </a:r>
              <a:r>
                <a:rPr lang="en-GB" sz="2300" b="0" i="1" kern="1200" dirty="0" smtClean="0">
                  <a:solidFill>
                    <a:schemeClr val="tx2"/>
                  </a:solidFill>
                </a:rPr>
                <a:t>employees perform new behaviors </a:t>
              </a:r>
              <a:r>
                <a:rPr lang="en-IN" sz="2300" b="0" i="1" kern="1200" dirty="0" smtClean="0">
                  <a:solidFill>
                    <a:schemeClr val="tx2"/>
                  </a:solidFill>
                </a:rPr>
                <a:t>central to the new organizational culture in place of behaviors that were central to </a:t>
              </a:r>
              <a:r>
                <a:rPr lang="en-GB" sz="2300" b="0" i="1" kern="1200" dirty="0" smtClean="0">
                  <a:solidFill>
                    <a:schemeClr val="tx2"/>
                  </a:solidFill>
                </a:rPr>
                <a:t>the old culture</a:t>
              </a:r>
              <a:endParaRPr lang="en-IN" sz="2300" kern="1200" dirty="0">
                <a:solidFill>
                  <a:schemeClr val="tx2"/>
                </a:solidFill>
              </a:endParaRPr>
            </a:p>
          </p:txBody>
        </p:sp>
        <p:sp>
          <p:nvSpPr>
            <p:cNvPr id="9" name="Freeform 8"/>
            <p:cNvSpPr/>
            <p:nvPr/>
          </p:nvSpPr>
          <p:spPr>
            <a:xfrm>
              <a:off x="1085339" y="3818136"/>
              <a:ext cx="5475276" cy="678960"/>
            </a:xfrm>
            <a:custGeom>
              <a:avLst/>
              <a:gdLst>
                <a:gd name="connsiteX0" fmla="*/ 0 w 5475276"/>
                <a:gd name="connsiteY0" fmla="*/ 113162 h 678960"/>
                <a:gd name="connsiteX1" fmla="*/ 113162 w 5475276"/>
                <a:gd name="connsiteY1" fmla="*/ 0 h 678960"/>
                <a:gd name="connsiteX2" fmla="*/ 5362114 w 5475276"/>
                <a:gd name="connsiteY2" fmla="*/ 0 h 678960"/>
                <a:gd name="connsiteX3" fmla="*/ 5475276 w 5475276"/>
                <a:gd name="connsiteY3" fmla="*/ 113162 h 678960"/>
                <a:gd name="connsiteX4" fmla="*/ 5475276 w 5475276"/>
                <a:gd name="connsiteY4" fmla="*/ 565798 h 678960"/>
                <a:gd name="connsiteX5" fmla="*/ 5362114 w 5475276"/>
                <a:gd name="connsiteY5" fmla="*/ 678960 h 678960"/>
                <a:gd name="connsiteX6" fmla="*/ 113162 w 5475276"/>
                <a:gd name="connsiteY6" fmla="*/ 678960 h 678960"/>
                <a:gd name="connsiteX7" fmla="*/ 0 w 5475276"/>
                <a:gd name="connsiteY7" fmla="*/ 565798 h 678960"/>
                <a:gd name="connsiteX8" fmla="*/ 0 w 5475276"/>
                <a:gd name="connsiteY8" fmla="*/ 113162 h 67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5276" h="678960">
                  <a:moveTo>
                    <a:pt x="0" y="113162"/>
                  </a:moveTo>
                  <a:cubicBezTo>
                    <a:pt x="0" y="50664"/>
                    <a:pt x="50664" y="0"/>
                    <a:pt x="113162" y="0"/>
                  </a:cubicBezTo>
                  <a:lnTo>
                    <a:pt x="5362114" y="0"/>
                  </a:lnTo>
                  <a:cubicBezTo>
                    <a:pt x="5424612" y="0"/>
                    <a:pt x="5475276" y="50664"/>
                    <a:pt x="5475276" y="113162"/>
                  </a:cubicBezTo>
                  <a:lnTo>
                    <a:pt x="5475276" y="565798"/>
                  </a:lnTo>
                  <a:cubicBezTo>
                    <a:pt x="5475276" y="628296"/>
                    <a:pt x="5424612" y="678960"/>
                    <a:pt x="5362114" y="678960"/>
                  </a:cubicBezTo>
                  <a:lnTo>
                    <a:pt x="113162" y="678960"/>
                  </a:lnTo>
                  <a:cubicBezTo>
                    <a:pt x="50664" y="678960"/>
                    <a:pt x="0" y="628296"/>
                    <a:pt x="0" y="565798"/>
                  </a:cubicBezTo>
                  <a:lnTo>
                    <a:pt x="0" y="11316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40096" tIns="33144" rIns="240096" bIns="33144" numCol="1" spcCol="1270" anchor="ctr" anchorCtr="0">
              <a:noAutofit/>
            </a:bodyPr>
            <a:lstStyle/>
            <a:p>
              <a:pPr lvl="0" algn="l" defTabSz="1022350" rtl="0">
                <a:lnSpc>
                  <a:spcPct val="90000"/>
                </a:lnSpc>
                <a:spcBef>
                  <a:spcPct val="0"/>
                </a:spcBef>
                <a:spcAft>
                  <a:spcPct val="35000"/>
                </a:spcAft>
              </a:pPr>
              <a:r>
                <a:rPr lang="en-IN" sz="2300" b="1" kern="1200" dirty="0" smtClean="0"/>
                <a:t>Behavioral substitution</a:t>
              </a:r>
              <a:endParaRPr lang="en-IN" sz="2300" b="1" kern="1200" dirty="0"/>
            </a:p>
          </p:txBody>
        </p:sp>
      </p:grpSp>
      <p:sp>
        <p:nvSpPr>
          <p:cNvPr id="1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a:t>
            </a:r>
            <a:r>
              <a:rPr lang="en-IN" altLang="en-US" sz="2000" dirty="0">
                <a:solidFill>
                  <a:schemeClr val="tx2"/>
                </a:solidFill>
              </a:rPr>
              <a:t>5</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itle 1"/>
          <p:cNvSpPr>
            <a:spLocks noGrp="1"/>
          </p:cNvSpPr>
          <p:nvPr>
            <p:ph type="title"/>
          </p:nvPr>
        </p:nvSpPr>
        <p:spPr/>
        <p:txBody>
          <a:bodyPr/>
          <a:lstStyle/>
          <a:p>
            <a:r>
              <a:rPr lang="en-IN" altLang="en-US" dirty="0" smtClean="0"/>
              <a:t>Changing Organizational Cultures </a:t>
            </a:r>
            <a:r>
              <a:rPr lang="en-IN" altLang="en-US" sz="2000" dirty="0" smtClean="0"/>
              <a:t>(continued)</a:t>
            </a:r>
          </a:p>
        </p:txBody>
      </p:sp>
      <p:sp>
        <p:nvSpPr>
          <p:cNvPr id="50180" name="Content Placeholder 2"/>
          <p:cNvSpPr>
            <a:spLocks noGrp="1"/>
          </p:cNvSpPr>
          <p:nvPr>
            <p:ph idx="1"/>
          </p:nvPr>
        </p:nvSpPr>
        <p:spPr/>
        <p:txBody>
          <a:bodyPr/>
          <a:lstStyle/>
          <a:p>
            <a:r>
              <a:rPr lang="en-IN" altLang="en-US" dirty="0" smtClean="0"/>
              <a:t>Changing </a:t>
            </a:r>
            <a:r>
              <a:rPr lang="en-IN" altLang="en-US" b="1" dirty="0" smtClean="0"/>
              <a:t>visible artifacts</a:t>
            </a:r>
          </a:p>
          <a:p>
            <a:pPr lvl="1"/>
            <a:r>
              <a:rPr lang="en-GB" dirty="0" smtClean="0"/>
              <a:t>Visible </a:t>
            </a:r>
            <a:r>
              <a:rPr lang="en-GB" dirty="0"/>
              <a:t>signs </a:t>
            </a:r>
            <a:r>
              <a:rPr lang="en-GB" dirty="0" smtClean="0"/>
              <a:t>of an </a:t>
            </a:r>
            <a:r>
              <a:rPr lang="en-GB" dirty="0"/>
              <a:t>organization’s </a:t>
            </a:r>
            <a:r>
              <a:rPr lang="en-GB" dirty="0" smtClean="0"/>
              <a:t>culture</a:t>
            </a:r>
          </a:p>
          <a:p>
            <a:pPr lvl="2"/>
            <a:r>
              <a:rPr lang="en-GB" altLang="en-US" dirty="0" smtClean="0"/>
              <a:t>Include </a:t>
            </a:r>
            <a:r>
              <a:rPr lang="en-IN" dirty="0" smtClean="0"/>
              <a:t>office </a:t>
            </a:r>
            <a:r>
              <a:rPr lang="en-IN" dirty="0"/>
              <a:t>design and layout, </a:t>
            </a:r>
            <a:r>
              <a:rPr lang="en-IN" dirty="0" smtClean="0"/>
              <a:t>company dress </a:t>
            </a:r>
            <a:r>
              <a:rPr lang="en-IN" dirty="0"/>
              <a:t>code, and company </a:t>
            </a:r>
            <a:r>
              <a:rPr lang="en-IN" dirty="0" smtClean="0"/>
              <a:t>benefits </a:t>
            </a:r>
            <a:r>
              <a:rPr lang="en-GB" dirty="0" smtClean="0"/>
              <a:t>and </a:t>
            </a:r>
            <a:r>
              <a:rPr lang="en-GB" dirty="0"/>
              <a:t>perks</a:t>
            </a:r>
            <a:endParaRPr lang="en-IN" altLang="en-US" dirty="0" smtClean="0"/>
          </a:p>
          <a:p>
            <a:r>
              <a:rPr lang="en-IN" altLang="en-US" dirty="0" smtClean="0"/>
              <a:t>Employee selection</a:t>
            </a:r>
          </a:p>
          <a:p>
            <a:pPr lvl="1"/>
            <a:r>
              <a:rPr lang="en-US" altLang="en-US" dirty="0" smtClean="0"/>
              <a:t>Selecting those who have values and beliefs consistent with the desired culture </a:t>
            </a: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a:t>
            </a:r>
            <a:r>
              <a:rPr lang="en-IN" altLang="en-US" sz="2000" dirty="0">
                <a:solidFill>
                  <a:schemeClr val="tx2"/>
                </a:solidFill>
              </a:rPr>
              <a:t>5</a:t>
            </a:r>
          </a:p>
        </p:txBody>
      </p:sp>
    </p:spTree>
    <p:extLst>
      <p:ext uri="{BB962C8B-B14F-4D97-AF65-F5344CB8AC3E}">
        <p14:creationId xmlns:p14="http://schemas.microsoft.com/office/powerpoint/2010/main" val="31059254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018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18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180">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018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018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hidden="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smtClean="0"/>
              <a:t>Key Terms </a:t>
            </a:r>
            <a:endParaRPr lang="en-US" dirty="0"/>
          </a:p>
        </p:txBody>
      </p:sp>
      <p:sp>
        <p:nvSpPr>
          <p:cNvPr id="6" name="Content Placeholder 2"/>
          <p:cNvSpPr>
            <a:spLocks noGrp="1"/>
          </p:cNvSpPr>
          <p:nvPr>
            <p:ph idx="1"/>
          </p:nvPr>
        </p:nvSpPr>
        <p:spPr>
          <a:xfrm>
            <a:off x="1065341" y="1508125"/>
            <a:ext cx="3877838" cy="4587875"/>
          </a:xfrm>
        </p:spPr>
        <p:txBody>
          <a:bodyPr>
            <a:noAutofit/>
          </a:bodyPr>
          <a:lstStyle/>
          <a:p>
            <a:pPr marL="342900" indent="-342900">
              <a:spcBef>
                <a:spcPct val="20000"/>
              </a:spcBef>
              <a:buClr>
                <a:srgbClr val="B00027"/>
              </a:buClr>
              <a:buFont typeface="Lucida Grande"/>
              <a:buChar char="•"/>
              <a:defRPr/>
            </a:pPr>
            <a:r>
              <a:rPr lang="en-GB" sz="2600" dirty="0">
                <a:solidFill>
                  <a:schemeClr val="tx2"/>
                </a:solidFill>
              </a:rPr>
              <a:t>External </a:t>
            </a:r>
            <a:r>
              <a:rPr lang="en-GB" sz="2600" dirty="0" smtClean="0">
                <a:solidFill>
                  <a:schemeClr val="tx2"/>
                </a:solidFill>
              </a:rPr>
              <a:t>environments</a:t>
            </a:r>
          </a:p>
          <a:p>
            <a:pPr marL="342900" indent="-342900">
              <a:spcBef>
                <a:spcPct val="20000"/>
              </a:spcBef>
              <a:buClr>
                <a:srgbClr val="B00027"/>
              </a:buClr>
              <a:buFont typeface="Lucida Grande"/>
              <a:buChar char="•"/>
              <a:defRPr/>
            </a:pPr>
            <a:r>
              <a:rPr lang="en-GB" sz="2600" dirty="0">
                <a:solidFill>
                  <a:schemeClr val="tx2"/>
                </a:solidFill>
              </a:rPr>
              <a:t>Environmental </a:t>
            </a:r>
            <a:r>
              <a:rPr lang="en-GB" sz="2600" dirty="0" smtClean="0">
                <a:solidFill>
                  <a:schemeClr val="tx2"/>
                </a:solidFill>
              </a:rPr>
              <a:t>change</a:t>
            </a:r>
          </a:p>
          <a:p>
            <a:pPr marL="342900" indent="-342900">
              <a:spcBef>
                <a:spcPct val="20000"/>
              </a:spcBef>
              <a:buClr>
                <a:srgbClr val="B00027"/>
              </a:buClr>
              <a:buFont typeface="Lucida Grande"/>
              <a:buChar char="•"/>
              <a:defRPr/>
            </a:pPr>
            <a:r>
              <a:rPr lang="en-GB" sz="2600" dirty="0">
                <a:solidFill>
                  <a:schemeClr val="tx2"/>
                </a:solidFill>
              </a:rPr>
              <a:t>Stable </a:t>
            </a:r>
            <a:r>
              <a:rPr lang="en-GB" sz="2600" dirty="0" smtClean="0">
                <a:solidFill>
                  <a:schemeClr val="tx2"/>
                </a:solidFill>
              </a:rPr>
              <a:t>environment</a:t>
            </a:r>
          </a:p>
          <a:p>
            <a:pPr marL="342900" indent="-342900">
              <a:spcBef>
                <a:spcPct val="20000"/>
              </a:spcBef>
              <a:buClr>
                <a:srgbClr val="B00027"/>
              </a:buClr>
              <a:buFont typeface="Lucida Grande"/>
              <a:buChar char="•"/>
              <a:defRPr/>
            </a:pPr>
            <a:r>
              <a:rPr lang="en-GB" sz="2600" dirty="0">
                <a:solidFill>
                  <a:schemeClr val="tx2"/>
                </a:solidFill>
              </a:rPr>
              <a:t>Dynamic </a:t>
            </a:r>
            <a:r>
              <a:rPr lang="en-GB" sz="2600" dirty="0" smtClean="0">
                <a:solidFill>
                  <a:schemeClr val="tx2"/>
                </a:solidFill>
              </a:rPr>
              <a:t>environment</a:t>
            </a:r>
          </a:p>
          <a:p>
            <a:pPr marL="342900" indent="-342900">
              <a:spcBef>
                <a:spcPct val="20000"/>
              </a:spcBef>
              <a:buClr>
                <a:srgbClr val="B00027"/>
              </a:buClr>
              <a:buFont typeface="Lucida Grande"/>
              <a:buChar char="•"/>
              <a:defRPr/>
            </a:pPr>
            <a:r>
              <a:rPr lang="en-GB" sz="2600" dirty="0" smtClean="0">
                <a:solidFill>
                  <a:schemeClr val="tx2"/>
                </a:solidFill>
              </a:rPr>
              <a:t>Punctuated equilibrium theory</a:t>
            </a:r>
          </a:p>
          <a:p>
            <a:pPr marL="342900" indent="-342900">
              <a:spcBef>
                <a:spcPct val="20000"/>
              </a:spcBef>
              <a:buClr>
                <a:srgbClr val="B00027"/>
              </a:buClr>
              <a:buFont typeface="Lucida Grande"/>
              <a:buChar char="•"/>
              <a:defRPr/>
            </a:pPr>
            <a:r>
              <a:rPr lang="en-GB" sz="2600" dirty="0" smtClean="0">
                <a:solidFill>
                  <a:schemeClr val="tx2"/>
                </a:solidFill>
              </a:rPr>
              <a:t>Environmental complexity</a:t>
            </a:r>
          </a:p>
          <a:p>
            <a:pPr marL="342900" indent="-342900">
              <a:spcBef>
                <a:spcPct val="20000"/>
              </a:spcBef>
              <a:buClr>
                <a:srgbClr val="B00027"/>
              </a:buClr>
              <a:buFont typeface="Lucida Grande"/>
              <a:buChar char="•"/>
              <a:defRPr/>
            </a:pPr>
            <a:r>
              <a:rPr lang="en-GB" sz="2600" dirty="0">
                <a:solidFill>
                  <a:schemeClr val="tx2"/>
                </a:solidFill>
              </a:rPr>
              <a:t>Simple </a:t>
            </a:r>
            <a:r>
              <a:rPr lang="en-GB" sz="2600" dirty="0" smtClean="0">
                <a:solidFill>
                  <a:schemeClr val="tx2"/>
                </a:solidFill>
              </a:rPr>
              <a:t>environment</a:t>
            </a:r>
          </a:p>
          <a:p>
            <a:pPr marL="342900" indent="-342900">
              <a:spcBef>
                <a:spcPct val="20000"/>
              </a:spcBef>
              <a:buClr>
                <a:srgbClr val="B00027"/>
              </a:buClr>
              <a:buFont typeface="Lucida Grande"/>
              <a:buChar char="•"/>
              <a:defRPr/>
            </a:pPr>
            <a:r>
              <a:rPr lang="en-GB" sz="2600" dirty="0">
                <a:solidFill>
                  <a:schemeClr val="tx2"/>
                </a:solidFill>
              </a:rPr>
              <a:t>Complex </a:t>
            </a:r>
            <a:r>
              <a:rPr lang="en-GB" sz="2600" dirty="0" smtClean="0">
                <a:solidFill>
                  <a:schemeClr val="tx2"/>
                </a:solidFill>
              </a:rPr>
              <a:t>environment</a:t>
            </a:r>
          </a:p>
          <a:p>
            <a:pPr marL="342900" indent="-342900">
              <a:spcBef>
                <a:spcPct val="20000"/>
              </a:spcBef>
              <a:buClr>
                <a:srgbClr val="B00027"/>
              </a:buClr>
              <a:buFont typeface="Lucida Grande"/>
              <a:buChar char="•"/>
              <a:defRPr/>
            </a:pPr>
            <a:r>
              <a:rPr lang="en-GB" sz="2600" dirty="0">
                <a:solidFill>
                  <a:schemeClr val="tx2"/>
                </a:solidFill>
              </a:rPr>
              <a:t>Resource scarcity</a:t>
            </a:r>
          </a:p>
          <a:p>
            <a:pPr marL="342900" indent="-342900">
              <a:spcBef>
                <a:spcPct val="20000"/>
              </a:spcBef>
              <a:buClr>
                <a:srgbClr val="B00027"/>
              </a:buClr>
              <a:buFont typeface="Lucida Grande"/>
              <a:buChar char="•"/>
              <a:defRPr/>
            </a:pPr>
            <a:endParaRPr lang="en-GB" sz="2600" dirty="0" smtClean="0">
              <a:solidFill>
                <a:schemeClr val="tx2"/>
              </a:solidFill>
            </a:endParaRPr>
          </a:p>
          <a:p>
            <a:endParaRPr lang="en-US" altLang="en-US" sz="2600" dirty="0" smtClean="0">
              <a:solidFill>
                <a:schemeClr val="tx2"/>
              </a:solidFill>
              <a:ea typeface="ＭＳ Ｐゴシック" panose="020B0600070205080204" pitchFamily="34" charset="-128"/>
              <a:cs typeface="Arial" panose="020B0604020202020204" pitchFamily="34" charset="0"/>
            </a:endParaRPr>
          </a:p>
        </p:txBody>
      </p:sp>
      <p:sp>
        <p:nvSpPr>
          <p:cNvPr id="7" name="Content Placeholder 2"/>
          <p:cNvSpPr txBox="1">
            <a:spLocks/>
          </p:cNvSpPr>
          <p:nvPr/>
        </p:nvSpPr>
        <p:spPr bwMode="auto">
          <a:xfrm>
            <a:off x="5011830" y="1510397"/>
            <a:ext cx="3877838" cy="458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defTabSz="457200" rtl="0" eaLnBrk="0" fontAlgn="base" hangingPunct="0">
              <a:lnSpc>
                <a:spcPct val="90000"/>
              </a:lnSpc>
              <a:spcBef>
                <a:spcPts val="2400"/>
              </a:spcBef>
              <a:spcAft>
                <a:spcPct val="0"/>
              </a:spcAft>
              <a:buClrTx/>
              <a:buFont typeface="Wingdings" charset="2"/>
              <a:buNone/>
              <a:defRPr sz="2800" kern="1200">
                <a:solidFill>
                  <a:schemeClr val="tx1"/>
                </a:solidFill>
                <a:latin typeface="+mn-lt"/>
                <a:ea typeface="+mn-ea"/>
                <a:cs typeface="Rockwell"/>
              </a:defRPr>
            </a:lvl1pPr>
            <a:lvl2pPr marL="640080" indent="-274320" algn="l" defTabSz="457200" rtl="0" eaLnBrk="0" fontAlgn="base" hangingPunct="0">
              <a:lnSpc>
                <a:spcPct val="90000"/>
              </a:lnSpc>
              <a:spcBef>
                <a:spcPct val="20000"/>
              </a:spcBef>
              <a:spcAft>
                <a:spcPct val="0"/>
              </a:spcAft>
              <a:buClr>
                <a:srgbClr val="B00027"/>
              </a:buClr>
              <a:buFont typeface="Arial"/>
              <a:buChar char="•"/>
              <a:defRPr sz="2800" b="0" i="1" kern="1200">
                <a:solidFill>
                  <a:schemeClr val="tx1"/>
                </a:solidFill>
                <a:latin typeface="+mn-lt"/>
                <a:ea typeface="+mn-ea"/>
                <a:cs typeface="+mn-cs"/>
              </a:defRPr>
            </a:lvl2pPr>
            <a:lvl3pPr marL="960120" indent="-320040" algn="l" defTabSz="457200" rtl="0" eaLnBrk="0" fontAlgn="base" hangingPunct="0">
              <a:lnSpc>
                <a:spcPct val="90000"/>
              </a:lnSpc>
              <a:spcBef>
                <a:spcPct val="20000"/>
              </a:spcBef>
              <a:spcAft>
                <a:spcPct val="0"/>
              </a:spcAft>
              <a:buClr>
                <a:srgbClr val="B00027"/>
              </a:buClr>
              <a:buSzPct val="100000"/>
              <a:buFont typeface="Lucida Grande"/>
              <a:buChar char="-"/>
              <a:defRPr sz="2800" kern="1200">
                <a:solidFill>
                  <a:schemeClr val="tx1"/>
                </a:solidFill>
                <a:latin typeface="+mn-lt"/>
                <a:ea typeface="+mn-ea"/>
                <a:cs typeface="+mn-cs"/>
              </a:defRPr>
            </a:lvl3pPr>
            <a:lvl4pPr marL="1234440" indent="-228600" algn="l" defTabSz="457200" rtl="0" eaLnBrk="0" fontAlgn="base" hangingPunct="0">
              <a:lnSpc>
                <a:spcPct val="90000"/>
              </a:lnSpc>
              <a:spcBef>
                <a:spcPct val="20000"/>
              </a:spcBef>
              <a:spcAft>
                <a:spcPct val="0"/>
              </a:spcAft>
              <a:buFont typeface="Arial"/>
              <a:buChar char="▸"/>
              <a:defRPr sz="2400" kern="1200">
                <a:solidFill>
                  <a:schemeClr val="tx1"/>
                </a:solidFill>
                <a:latin typeface="+mn-lt"/>
                <a:ea typeface="+mn-ea"/>
                <a:cs typeface="+mn-cs"/>
              </a:defRPr>
            </a:lvl4pPr>
            <a:lvl5pPr marL="150876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7472" indent="-347472">
              <a:spcBef>
                <a:spcPts val="672"/>
              </a:spcBef>
              <a:buClr>
                <a:srgbClr val="B00027"/>
              </a:buClr>
              <a:buFont typeface="Arial" panose="020B0604020202020204" pitchFamily="34" charset="0"/>
              <a:buChar char="•"/>
            </a:pPr>
            <a:r>
              <a:rPr lang="en-GB" sz="2600" dirty="0" smtClean="0">
                <a:solidFill>
                  <a:schemeClr val="tx2"/>
                </a:solidFill>
              </a:rPr>
              <a:t>Uncertainty </a:t>
            </a:r>
          </a:p>
          <a:p>
            <a:pPr marL="347472" indent="-347472">
              <a:spcBef>
                <a:spcPts val="672"/>
              </a:spcBef>
              <a:buClr>
                <a:srgbClr val="B00027"/>
              </a:buClr>
              <a:buFont typeface="Arial" panose="020B0604020202020204" pitchFamily="34" charset="0"/>
              <a:buChar char="•"/>
            </a:pPr>
            <a:r>
              <a:rPr lang="en-GB" sz="2600" dirty="0">
                <a:solidFill>
                  <a:schemeClr val="tx2"/>
                </a:solidFill>
              </a:rPr>
              <a:t>General </a:t>
            </a:r>
            <a:r>
              <a:rPr lang="en-GB" sz="2600" dirty="0" smtClean="0">
                <a:solidFill>
                  <a:schemeClr val="tx2"/>
                </a:solidFill>
              </a:rPr>
              <a:t>environment</a:t>
            </a:r>
          </a:p>
          <a:p>
            <a:pPr marL="347472" indent="-347472">
              <a:spcBef>
                <a:spcPts val="672"/>
              </a:spcBef>
              <a:buClr>
                <a:srgbClr val="B00027"/>
              </a:buClr>
              <a:buFont typeface="Arial" panose="020B0604020202020204" pitchFamily="34" charset="0"/>
              <a:buChar char="•"/>
            </a:pPr>
            <a:r>
              <a:rPr lang="en-GB" sz="2600" dirty="0">
                <a:solidFill>
                  <a:schemeClr val="tx2"/>
                </a:solidFill>
              </a:rPr>
              <a:t>Specific </a:t>
            </a:r>
            <a:r>
              <a:rPr lang="en-GB" sz="2600" dirty="0" smtClean="0">
                <a:solidFill>
                  <a:schemeClr val="tx2"/>
                </a:solidFill>
              </a:rPr>
              <a:t>environment </a:t>
            </a:r>
          </a:p>
          <a:p>
            <a:pPr marL="347472" indent="-347472">
              <a:spcBef>
                <a:spcPts val="672"/>
              </a:spcBef>
              <a:buClr>
                <a:srgbClr val="B00027"/>
              </a:buClr>
              <a:buFont typeface="Arial" panose="020B0604020202020204" pitchFamily="34" charset="0"/>
              <a:buChar char="•"/>
            </a:pPr>
            <a:r>
              <a:rPr lang="en-GB" sz="2600" dirty="0" smtClean="0">
                <a:solidFill>
                  <a:schemeClr val="tx2"/>
                </a:solidFill>
              </a:rPr>
              <a:t>Business confidence indices</a:t>
            </a:r>
          </a:p>
          <a:p>
            <a:pPr marL="347472" indent="-347472">
              <a:spcBef>
                <a:spcPts val="672"/>
              </a:spcBef>
              <a:buClr>
                <a:srgbClr val="B00027"/>
              </a:buClr>
              <a:buFont typeface="Arial" panose="020B0604020202020204" pitchFamily="34" charset="0"/>
              <a:buChar char="•"/>
            </a:pPr>
            <a:r>
              <a:rPr lang="en-GB" sz="2600" dirty="0" smtClean="0">
                <a:solidFill>
                  <a:schemeClr val="tx2"/>
                </a:solidFill>
              </a:rPr>
              <a:t>Technology </a:t>
            </a:r>
          </a:p>
          <a:p>
            <a:pPr marL="347472" indent="-347472">
              <a:spcBef>
                <a:spcPts val="672"/>
              </a:spcBef>
              <a:buClr>
                <a:srgbClr val="B00027"/>
              </a:buClr>
              <a:buFont typeface="Arial" panose="020B0604020202020204" pitchFamily="34" charset="0"/>
              <a:buChar char="•"/>
            </a:pPr>
            <a:r>
              <a:rPr lang="en-GB" sz="2600" dirty="0" smtClean="0">
                <a:solidFill>
                  <a:schemeClr val="tx2"/>
                </a:solidFill>
              </a:rPr>
              <a:t>Competitors</a:t>
            </a:r>
          </a:p>
          <a:p>
            <a:pPr marL="347472" indent="-347472">
              <a:spcBef>
                <a:spcPts val="672"/>
              </a:spcBef>
              <a:buClr>
                <a:srgbClr val="B00027"/>
              </a:buClr>
              <a:buFont typeface="Arial" panose="020B0604020202020204" pitchFamily="34" charset="0"/>
              <a:buChar char="•"/>
            </a:pPr>
            <a:r>
              <a:rPr lang="en-GB" sz="2600" dirty="0">
                <a:solidFill>
                  <a:schemeClr val="tx2"/>
                </a:solidFill>
              </a:rPr>
              <a:t>Competitive </a:t>
            </a:r>
            <a:r>
              <a:rPr lang="en-GB" sz="2600" dirty="0" smtClean="0">
                <a:solidFill>
                  <a:schemeClr val="tx2"/>
                </a:solidFill>
              </a:rPr>
              <a:t>analysis</a:t>
            </a:r>
          </a:p>
          <a:p>
            <a:pPr marL="347472" indent="-347472">
              <a:spcBef>
                <a:spcPts val="672"/>
              </a:spcBef>
              <a:buClr>
                <a:srgbClr val="B00027"/>
              </a:buClr>
              <a:buFont typeface="Arial" panose="020B0604020202020204" pitchFamily="34" charset="0"/>
              <a:buChar char="•"/>
            </a:pPr>
            <a:r>
              <a:rPr lang="en-GB" sz="2600" dirty="0" smtClean="0">
                <a:solidFill>
                  <a:schemeClr val="tx2"/>
                </a:solidFill>
              </a:rPr>
              <a:t>Suppliers </a:t>
            </a:r>
          </a:p>
          <a:p>
            <a:pPr marL="347472" indent="-347472">
              <a:spcBef>
                <a:spcPts val="672"/>
              </a:spcBef>
              <a:buClr>
                <a:srgbClr val="B00027"/>
              </a:buClr>
              <a:buFont typeface="Arial" panose="020B0604020202020204" pitchFamily="34" charset="0"/>
              <a:buChar char="•"/>
            </a:pPr>
            <a:r>
              <a:rPr lang="en-GB" sz="2600" dirty="0">
                <a:solidFill>
                  <a:schemeClr val="tx2"/>
                </a:solidFill>
              </a:rPr>
              <a:t>Supplier dependence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hidden="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smtClean="0"/>
              <a:t>Key Terms</a:t>
            </a:r>
            <a:r>
              <a:rPr lang="en-US" sz="2000" dirty="0" smtClean="0"/>
              <a:t> (continued)</a:t>
            </a:r>
            <a:r>
              <a:rPr lang="en-US" dirty="0" smtClean="0"/>
              <a:t> </a:t>
            </a:r>
            <a:endParaRPr lang="en-US" dirty="0"/>
          </a:p>
        </p:txBody>
      </p:sp>
      <p:sp>
        <p:nvSpPr>
          <p:cNvPr id="6" name="Content Placeholder 2"/>
          <p:cNvSpPr>
            <a:spLocks noGrp="1"/>
          </p:cNvSpPr>
          <p:nvPr>
            <p:ph idx="1"/>
          </p:nvPr>
        </p:nvSpPr>
        <p:spPr>
          <a:xfrm>
            <a:off x="1065341" y="1508125"/>
            <a:ext cx="3877838" cy="4587875"/>
          </a:xfrm>
        </p:spPr>
        <p:txBody>
          <a:bodyPr>
            <a:noAutofit/>
          </a:bodyPr>
          <a:lstStyle/>
          <a:p>
            <a:pPr marL="342900" indent="-342900">
              <a:spcBef>
                <a:spcPct val="20000"/>
              </a:spcBef>
              <a:buClr>
                <a:srgbClr val="B00027"/>
              </a:buClr>
              <a:buFont typeface="Lucida Grande"/>
              <a:buChar char="•"/>
              <a:defRPr/>
            </a:pPr>
            <a:r>
              <a:rPr lang="en-GB" sz="2600" dirty="0">
                <a:solidFill>
                  <a:schemeClr val="tx2"/>
                </a:solidFill>
              </a:rPr>
              <a:t>Buyer </a:t>
            </a:r>
            <a:r>
              <a:rPr lang="en-GB" sz="2600" dirty="0" smtClean="0">
                <a:solidFill>
                  <a:schemeClr val="tx2"/>
                </a:solidFill>
              </a:rPr>
              <a:t>dependence</a:t>
            </a:r>
          </a:p>
          <a:p>
            <a:pPr marL="342900" indent="-342900">
              <a:spcBef>
                <a:spcPct val="20000"/>
              </a:spcBef>
              <a:buClr>
                <a:srgbClr val="B00027"/>
              </a:buClr>
              <a:buFont typeface="Lucida Grande"/>
              <a:buChar char="•"/>
              <a:defRPr/>
            </a:pPr>
            <a:r>
              <a:rPr lang="en-GB" sz="2600" dirty="0">
                <a:solidFill>
                  <a:schemeClr val="tx2"/>
                </a:solidFill>
              </a:rPr>
              <a:t>Opportunistic </a:t>
            </a:r>
            <a:r>
              <a:rPr lang="en-GB" sz="2600" dirty="0" smtClean="0">
                <a:solidFill>
                  <a:schemeClr val="tx2"/>
                </a:solidFill>
              </a:rPr>
              <a:t>behavior</a:t>
            </a:r>
          </a:p>
          <a:p>
            <a:pPr marL="342900" indent="-342900">
              <a:spcBef>
                <a:spcPct val="20000"/>
              </a:spcBef>
              <a:buClr>
                <a:srgbClr val="B00027"/>
              </a:buClr>
              <a:buFont typeface="Lucida Grande"/>
              <a:buChar char="•"/>
              <a:defRPr/>
            </a:pPr>
            <a:r>
              <a:rPr lang="en-GB" sz="2600" dirty="0">
                <a:solidFill>
                  <a:schemeClr val="tx2"/>
                </a:solidFill>
              </a:rPr>
              <a:t>Relationship </a:t>
            </a:r>
            <a:r>
              <a:rPr lang="en-GB" sz="2600" dirty="0" smtClean="0">
                <a:solidFill>
                  <a:schemeClr val="tx2"/>
                </a:solidFill>
              </a:rPr>
              <a:t>behavior</a:t>
            </a:r>
          </a:p>
          <a:p>
            <a:pPr marL="342900" indent="-342900">
              <a:spcBef>
                <a:spcPct val="20000"/>
              </a:spcBef>
              <a:buClr>
                <a:srgbClr val="B00027"/>
              </a:buClr>
              <a:buFont typeface="Lucida Grande"/>
              <a:buChar char="•"/>
              <a:defRPr/>
            </a:pPr>
            <a:r>
              <a:rPr lang="en-GB" sz="2600" dirty="0">
                <a:solidFill>
                  <a:schemeClr val="tx2"/>
                </a:solidFill>
              </a:rPr>
              <a:t>Industry </a:t>
            </a:r>
            <a:r>
              <a:rPr lang="en-GB" sz="2600" dirty="0" smtClean="0">
                <a:solidFill>
                  <a:schemeClr val="tx2"/>
                </a:solidFill>
              </a:rPr>
              <a:t>regulation</a:t>
            </a:r>
          </a:p>
          <a:p>
            <a:pPr marL="342900" indent="-342900">
              <a:spcBef>
                <a:spcPct val="20000"/>
              </a:spcBef>
              <a:buClr>
                <a:srgbClr val="B00027"/>
              </a:buClr>
              <a:buFont typeface="Lucida Grande"/>
              <a:buChar char="•"/>
              <a:defRPr/>
            </a:pPr>
            <a:r>
              <a:rPr lang="en-GB" sz="2600" dirty="0">
                <a:solidFill>
                  <a:schemeClr val="tx2"/>
                </a:solidFill>
              </a:rPr>
              <a:t>Advocacy </a:t>
            </a:r>
            <a:r>
              <a:rPr lang="en-GB" sz="2600" dirty="0" smtClean="0">
                <a:solidFill>
                  <a:schemeClr val="tx2"/>
                </a:solidFill>
              </a:rPr>
              <a:t>groups</a:t>
            </a:r>
          </a:p>
          <a:p>
            <a:pPr marL="342900" indent="-342900">
              <a:spcBef>
                <a:spcPct val="20000"/>
              </a:spcBef>
              <a:buClr>
                <a:srgbClr val="B00027"/>
              </a:buClr>
              <a:buFont typeface="Lucida Grande"/>
              <a:buChar char="•"/>
              <a:defRPr/>
            </a:pPr>
            <a:r>
              <a:rPr lang="en-GB" sz="2600" dirty="0">
                <a:solidFill>
                  <a:schemeClr val="tx2"/>
                </a:solidFill>
              </a:rPr>
              <a:t>Public </a:t>
            </a:r>
            <a:r>
              <a:rPr lang="en-GB" sz="2600" dirty="0" smtClean="0">
                <a:solidFill>
                  <a:schemeClr val="tx2"/>
                </a:solidFill>
              </a:rPr>
              <a:t>communications</a:t>
            </a:r>
          </a:p>
          <a:p>
            <a:pPr marL="342900" indent="-342900">
              <a:spcBef>
                <a:spcPct val="20000"/>
              </a:spcBef>
              <a:buClr>
                <a:srgbClr val="B00027"/>
              </a:buClr>
              <a:buFont typeface="Lucida Grande"/>
              <a:buChar char="•"/>
              <a:defRPr/>
            </a:pPr>
            <a:r>
              <a:rPr lang="en-GB" sz="2600" dirty="0">
                <a:solidFill>
                  <a:schemeClr val="tx2"/>
                </a:solidFill>
              </a:rPr>
              <a:t>Media </a:t>
            </a:r>
            <a:r>
              <a:rPr lang="en-GB" sz="2600" dirty="0" smtClean="0">
                <a:solidFill>
                  <a:schemeClr val="tx2"/>
                </a:solidFill>
              </a:rPr>
              <a:t>advocacy</a:t>
            </a:r>
          </a:p>
          <a:p>
            <a:pPr marL="342900" indent="-342900">
              <a:spcBef>
                <a:spcPct val="20000"/>
              </a:spcBef>
              <a:buClr>
                <a:srgbClr val="B00027"/>
              </a:buClr>
              <a:buFont typeface="Lucida Grande"/>
              <a:buChar char="•"/>
              <a:defRPr/>
            </a:pPr>
            <a:r>
              <a:rPr lang="en-GB" sz="2600" dirty="0">
                <a:solidFill>
                  <a:schemeClr val="tx2"/>
                </a:solidFill>
              </a:rPr>
              <a:t>Product </a:t>
            </a:r>
            <a:r>
              <a:rPr lang="en-GB" sz="2600" dirty="0" smtClean="0">
                <a:solidFill>
                  <a:schemeClr val="tx2"/>
                </a:solidFill>
              </a:rPr>
              <a:t>boycott</a:t>
            </a:r>
          </a:p>
          <a:p>
            <a:pPr marL="342900" indent="-342900">
              <a:spcBef>
                <a:spcPct val="20000"/>
              </a:spcBef>
              <a:buClr>
                <a:srgbClr val="B00027"/>
              </a:buClr>
              <a:buFont typeface="Lucida Grande"/>
              <a:buChar char="•"/>
              <a:defRPr/>
            </a:pPr>
            <a:r>
              <a:rPr lang="en-GB" sz="2600" dirty="0" smtClean="0">
                <a:solidFill>
                  <a:schemeClr val="tx2"/>
                </a:solidFill>
              </a:rPr>
              <a:t>Environmental scanning</a:t>
            </a:r>
          </a:p>
          <a:p>
            <a:pPr marL="342900" indent="-342900">
              <a:spcBef>
                <a:spcPct val="20000"/>
              </a:spcBef>
              <a:buClr>
                <a:srgbClr val="B00027"/>
              </a:buClr>
              <a:buFont typeface="Lucida Grande"/>
              <a:buChar char="•"/>
              <a:defRPr/>
            </a:pPr>
            <a:r>
              <a:rPr lang="en-GB" sz="2600" dirty="0">
                <a:solidFill>
                  <a:schemeClr val="tx2"/>
                </a:solidFill>
              </a:rPr>
              <a:t>Cognitive </a:t>
            </a:r>
            <a:r>
              <a:rPr lang="en-GB" sz="2600" dirty="0" smtClean="0">
                <a:solidFill>
                  <a:schemeClr val="tx2"/>
                </a:solidFill>
              </a:rPr>
              <a:t>maps</a:t>
            </a:r>
          </a:p>
        </p:txBody>
      </p:sp>
      <p:sp>
        <p:nvSpPr>
          <p:cNvPr id="7" name="Content Placeholder 2"/>
          <p:cNvSpPr txBox="1">
            <a:spLocks/>
          </p:cNvSpPr>
          <p:nvPr/>
        </p:nvSpPr>
        <p:spPr bwMode="auto">
          <a:xfrm>
            <a:off x="5011830" y="1510397"/>
            <a:ext cx="3877838" cy="458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defTabSz="457200" rtl="0" eaLnBrk="0" fontAlgn="base" hangingPunct="0">
              <a:lnSpc>
                <a:spcPct val="90000"/>
              </a:lnSpc>
              <a:spcBef>
                <a:spcPts val="2400"/>
              </a:spcBef>
              <a:spcAft>
                <a:spcPct val="0"/>
              </a:spcAft>
              <a:buClrTx/>
              <a:buFont typeface="Wingdings" charset="2"/>
              <a:buNone/>
              <a:defRPr sz="2800" kern="1200">
                <a:solidFill>
                  <a:schemeClr val="tx1"/>
                </a:solidFill>
                <a:latin typeface="+mn-lt"/>
                <a:ea typeface="+mn-ea"/>
                <a:cs typeface="Rockwell"/>
              </a:defRPr>
            </a:lvl1pPr>
            <a:lvl2pPr marL="640080" indent="-274320" algn="l" defTabSz="457200" rtl="0" eaLnBrk="0" fontAlgn="base" hangingPunct="0">
              <a:lnSpc>
                <a:spcPct val="90000"/>
              </a:lnSpc>
              <a:spcBef>
                <a:spcPct val="20000"/>
              </a:spcBef>
              <a:spcAft>
                <a:spcPct val="0"/>
              </a:spcAft>
              <a:buClr>
                <a:srgbClr val="B00027"/>
              </a:buClr>
              <a:buFont typeface="Arial"/>
              <a:buChar char="•"/>
              <a:defRPr sz="2800" b="0" i="1" kern="1200">
                <a:solidFill>
                  <a:schemeClr val="tx1"/>
                </a:solidFill>
                <a:latin typeface="+mn-lt"/>
                <a:ea typeface="+mn-ea"/>
                <a:cs typeface="+mn-cs"/>
              </a:defRPr>
            </a:lvl2pPr>
            <a:lvl3pPr marL="960120" indent="-320040" algn="l" defTabSz="457200" rtl="0" eaLnBrk="0" fontAlgn="base" hangingPunct="0">
              <a:lnSpc>
                <a:spcPct val="90000"/>
              </a:lnSpc>
              <a:spcBef>
                <a:spcPct val="20000"/>
              </a:spcBef>
              <a:spcAft>
                <a:spcPct val="0"/>
              </a:spcAft>
              <a:buClr>
                <a:srgbClr val="B00027"/>
              </a:buClr>
              <a:buSzPct val="100000"/>
              <a:buFont typeface="Lucida Grande"/>
              <a:buChar char="-"/>
              <a:defRPr sz="2800" kern="1200">
                <a:solidFill>
                  <a:schemeClr val="tx1"/>
                </a:solidFill>
                <a:latin typeface="+mn-lt"/>
                <a:ea typeface="+mn-ea"/>
                <a:cs typeface="+mn-cs"/>
              </a:defRPr>
            </a:lvl3pPr>
            <a:lvl4pPr marL="1234440" indent="-228600" algn="l" defTabSz="457200" rtl="0" eaLnBrk="0" fontAlgn="base" hangingPunct="0">
              <a:lnSpc>
                <a:spcPct val="90000"/>
              </a:lnSpc>
              <a:spcBef>
                <a:spcPct val="20000"/>
              </a:spcBef>
              <a:spcAft>
                <a:spcPct val="0"/>
              </a:spcAft>
              <a:buFont typeface="Arial"/>
              <a:buChar char="▸"/>
              <a:defRPr sz="2400" kern="1200">
                <a:solidFill>
                  <a:schemeClr val="tx1"/>
                </a:solidFill>
                <a:latin typeface="+mn-lt"/>
                <a:ea typeface="+mn-ea"/>
                <a:cs typeface="+mn-cs"/>
              </a:defRPr>
            </a:lvl4pPr>
            <a:lvl5pPr marL="150876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7472" indent="-347472">
              <a:spcBef>
                <a:spcPts val="672"/>
              </a:spcBef>
              <a:buClr>
                <a:srgbClr val="B00027"/>
              </a:buClr>
              <a:buFont typeface="Arial" panose="020B0604020202020204" pitchFamily="34" charset="0"/>
              <a:buChar char="•"/>
            </a:pPr>
            <a:r>
              <a:rPr lang="en-GB" sz="2600" dirty="0">
                <a:solidFill>
                  <a:schemeClr val="tx2"/>
                </a:solidFill>
              </a:rPr>
              <a:t>Internal environment</a:t>
            </a:r>
            <a:endParaRPr lang="en-US" altLang="en-US" sz="2600" dirty="0">
              <a:solidFill>
                <a:schemeClr val="tx2"/>
              </a:solidFill>
              <a:ea typeface="ＭＳ Ｐゴシック" panose="020B0600070205080204" pitchFamily="34" charset="-128"/>
              <a:cs typeface="Arial" panose="020B0604020202020204" pitchFamily="34" charset="0"/>
            </a:endParaRPr>
          </a:p>
          <a:p>
            <a:pPr marL="347472" indent="-347472">
              <a:spcBef>
                <a:spcPts val="672"/>
              </a:spcBef>
              <a:buClr>
                <a:srgbClr val="B00027"/>
              </a:buClr>
              <a:buFont typeface="Arial" panose="020B0604020202020204" pitchFamily="34" charset="0"/>
              <a:buChar char="•"/>
            </a:pPr>
            <a:r>
              <a:rPr lang="en-GB" sz="2600" dirty="0" smtClean="0">
                <a:solidFill>
                  <a:schemeClr val="tx2"/>
                </a:solidFill>
              </a:rPr>
              <a:t>Organizational culture </a:t>
            </a:r>
          </a:p>
          <a:p>
            <a:pPr marL="347472" indent="-347472">
              <a:spcBef>
                <a:spcPts val="672"/>
              </a:spcBef>
              <a:buClr>
                <a:srgbClr val="B00027"/>
              </a:buClr>
              <a:buFont typeface="Arial" panose="020B0604020202020204" pitchFamily="34" charset="0"/>
              <a:buChar char="•"/>
            </a:pPr>
            <a:r>
              <a:rPr lang="en-GB" sz="2600" dirty="0" smtClean="0">
                <a:solidFill>
                  <a:schemeClr val="tx2"/>
                </a:solidFill>
              </a:rPr>
              <a:t>Organizational stories </a:t>
            </a:r>
          </a:p>
          <a:p>
            <a:pPr marL="347472" indent="-347472">
              <a:spcBef>
                <a:spcPts val="672"/>
              </a:spcBef>
              <a:buClr>
                <a:srgbClr val="B00027"/>
              </a:buClr>
              <a:buFont typeface="Arial" panose="020B0604020202020204" pitchFamily="34" charset="0"/>
              <a:buChar char="•"/>
            </a:pPr>
            <a:r>
              <a:rPr lang="en-GB" sz="2600" dirty="0" smtClean="0">
                <a:solidFill>
                  <a:schemeClr val="tx2"/>
                </a:solidFill>
              </a:rPr>
              <a:t>Organizational heroes</a:t>
            </a:r>
          </a:p>
          <a:p>
            <a:pPr marL="347472" indent="-347472">
              <a:spcBef>
                <a:spcPts val="672"/>
              </a:spcBef>
              <a:buClr>
                <a:srgbClr val="B00027"/>
              </a:buClr>
              <a:buFont typeface="Arial" panose="020B0604020202020204" pitchFamily="34" charset="0"/>
              <a:buChar char="•"/>
            </a:pPr>
            <a:r>
              <a:rPr lang="en-GB" sz="2600" dirty="0">
                <a:solidFill>
                  <a:schemeClr val="tx2"/>
                </a:solidFill>
              </a:rPr>
              <a:t>Company </a:t>
            </a:r>
            <a:r>
              <a:rPr lang="en-GB" sz="2600" dirty="0" smtClean="0">
                <a:solidFill>
                  <a:schemeClr val="tx2"/>
                </a:solidFill>
              </a:rPr>
              <a:t>mission </a:t>
            </a:r>
          </a:p>
          <a:p>
            <a:pPr marL="347472" indent="-347472">
              <a:spcBef>
                <a:spcPts val="672"/>
              </a:spcBef>
              <a:buClr>
                <a:srgbClr val="B00027"/>
              </a:buClr>
              <a:buFont typeface="Arial" panose="020B0604020202020204" pitchFamily="34" charset="0"/>
              <a:buChar char="•"/>
            </a:pPr>
            <a:r>
              <a:rPr lang="en-GB" sz="2600" dirty="0" smtClean="0">
                <a:solidFill>
                  <a:schemeClr val="tx2"/>
                </a:solidFill>
              </a:rPr>
              <a:t>Consistent organizational culture</a:t>
            </a:r>
          </a:p>
          <a:p>
            <a:pPr marL="347472" indent="-347472">
              <a:spcBef>
                <a:spcPts val="672"/>
              </a:spcBef>
              <a:buClr>
                <a:srgbClr val="B00027"/>
              </a:buClr>
              <a:buFont typeface="Arial" panose="020B0604020202020204" pitchFamily="34" charset="0"/>
              <a:buChar char="•"/>
            </a:pPr>
            <a:r>
              <a:rPr lang="en-GB" sz="2600" dirty="0">
                <a:solidFill>
                  <a:schemeClr val="tx2"/>
                </a:solidFill>
              </a:rPr>
              <a:t>Behavioral </a:t>
            </a:r>
            <a:r>
              <a:rPr lang="en-GB" sz="2600" dirty="0" smtClean="0">
                <a:solidFill>
                  <a:schemeClr val="tx2"/>
                </a:solidFill>
              </a:rPr>
              <a:t>addition</a:t>
            </a:r>
          </a:p>
          <a:p>
            <a:pPr marL="347472" indent="-347472">
              <a:spcBef>
                <a:spcPts val="672"/>
              </a:spcBef>
              <a:buClr>
                <a:srgbClr val="B00027"/>
              </a:buClr>
              <a:buFont typeface="Arial" panose="020B0604020202020204" pitchFamily="34" charset="0"/>
              <a:buChar char="•"/>
            </a:pPr>
            <a:r>
              <a:rPr lang="en-GB" sz="2600" dirty="0">
                <a:solidFill>
                  <a:schemeClr val="tx2"/>
                </a:solidFill>
              </a:rPr>
              <a:t>Behavioral </a:t>
            </a:r>
            <a:r>
              <a:rPr lang="en-GB" sz="2600" dirty="0" smtClean="0">
                <a:solidFill>
                  <a:schemeClr val="tx2"/>
                </a:solidFill>
              </a:rPr>
              <a:t>substitution</a:t>
            </a:r>
          </a:p>
          <a:p>
            <a:pPr marL="347472" indent="-347472">
              <a:spcBef>
                <a:spcPts val="672"/>
              </a:spcBef>
              <a:buClr>
                <a:srgbClr val="B00027"/>
              </a:buClr>
              <a:buFont typeface="Arial" panose="020B0604020202020204" pitchFamily="34" charset="0"/>
              <a:buChar char="•"/>
            </a:pPr>
            <a:r>
              <a:rPr lang="en-GB" sz="2600" dirty="0">
                <a:solidFill>
                  <a:schemeClr val="tx2"/>
                </a:solidFill>
              </a:rPr>
              <a:t>Visible artifacts</a:t>
            </a:r>
          </a:p>
        </p:txBody>
      </p:sp>
    </p:spTree>
    <p:extLst>
      <p:ext uri="{BB962C8B-B14F-4D97-AF65-F5344CB8AC3E}">
        <p14:creationId xmlns:p14="http://schemas.microsoft.com/office/powerpoint/2010/main" val="21630250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hidden="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smtClean="0"/>
              <a:t>Summary </a:t>
            </a:r>
            <a:endParaRPr lang="en-US" dirty="0"/>
          </a:p>
        </p:txBody>
      </p:sp>
      <p:sp>
        <p:nvSpPr>
          <p:cNvPr id="53250" name="Content Placeholder 4"/>
          <p:cNvSpPr>
            <a:spLocks noGrp="1"/>
          </p:cNvSpPr>
          <p:nvPr>
            <p:ph idx="12"/>
          </p:nvPr>
        </p:nvSpPr>
        <p:spPr/>
        <p:txBody>
          <a:bodyPr/>
          <a:lstStyle/>
          <a:p>
            <a:r>
              <a:rPr lang="en-US" altLang="en-US" dirty="0" smtClean="0"/>
              <a:t>Changing environments affect a firm’s decisions and performance </a:t>
            </a:r>
          </a:p>
          <a:p>
            <a:pPr lvl="1"/>
            <a:r>
              <a:rPr lang="en-US" altLang="en-US" dirty="0" smtClean="0"/>
              <a:t>General environment consists of the economy, technological, sociocultural, and political/legal trends </a:t>
            </a:r>
          </a:p>
          <a:p>
            <a:pPr lvl="1"/>
            <a:r>
              <a:rPr lang="en-US" altLang="en-US" dirty="0" smtClean="0"/>
              <a:t>Specific environment comprises customer, competitor, supplier, industry regulation, and advocacy groups</a:t>
            </a:r>
          </a:p>
          <a:p>
            <a:r>
              <a:rPr lang="en-IN" altLang="en-US" dirty="0" smtClean="0"/>
              <a:t>Adaptability, involvement, clear mission, and consistency </a:t>
            </a:r>
            <a:r>
              <a:rPr lang="en-US" altLang="en-US" dirty="0" smtClean="0"/>
              <a:t>influence successful cultures</a:t>
            </a:r>
            <a:endParaRPr lang="en-US" alt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25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25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325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325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Custom 1">
      <a:dk1>
        <a:srgbClr val="618097"/>
      </a:dk1>
      <a:lt1>
        <a:srgbClr val="FFFFFF"/>
      </a:lt1>
      <a:dk2>
        <a:srgbClr val="000000"/>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CBD9E0DAEFC3E40A59C31973342194A" ma:contentTypeVersion="" ma:contentTypeDescription="Create a new document." ma:contentTypeScope="" ma:versionID="e3c64ba551016adc573befab8c0cca30">
  <xsd:schema xmlns:xsd="http://www.w3.org/2001/XMLSchema" xmlns:xs="http://www.w3.org/2001/XMLSchema" xmlns:p="http://schemas.microsoft.com/office/2006/metadata/properties" xmlns:ns2="5b47f0fb-e24d-44b9-89a4-ff46b5ce035f" xmlns:ns3="dbac95d4-689a-4a2b-9845-ea50641fb23b" targetNamespace="http://schemas.microsoft.com/office/2006/metadata/properties" ma:root="true" ma:fieldsID="cb1c1897da468322b82511c31e0288ea" ns2:_="" ns3:_="">
    <xsd:import namespace="5b47f0fb-e24d-44b9-89a4-ff46b5ce035f"/>
    <xsd:import namespace="dbac95d4-689a-4a2b-9845-ea50641fb23b"/>
    <xsd:element name="properties">
      <xsd:complexType>
        <xsd:sequence>
          <xsd:element name="documentManagement">
            <xsd:complexType>
              <xsd:all>
                <xsd:element ref="ns2:SharedWithUsers" minOccurs="0"/>
                <xsd:element ref="ns2:SharedWithDetails" minOccurs="0"/>
                <xsd:element ref="ns3:Team_x0020_Members" minOccurs="0"/>
                <xsd:element ref="ns3:test1" minOccurs="0"/>
                <xsd:element ref="ns2:LastSharedByUser" minOccurs="0"/>
                <xsd:element ref="ns2:LastSharedBy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47f0fb-e24d-44b9-89a4-ff46b5ce035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2" nillable="true" ma:displayName="Last Shared By User" ma:description="" ma:internalName="LastSharedByUser" ma:readOnly="true">
      <xsd:simpleType>
        <xsd:restriction base="dms:Note">
          <xsd:maxLength value="255"/>
        </xsd:restriction>
      </xsd:simpleType>
    </xsd:element>
    <xsd:element name="LastSharedByTime" ma:index="13"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dbac95d4-689a-4a2b-9845-ea50641fb23b" elementFormDefault="qualified">
    <xsd:import namespace="http://schemas.microsoft.com/office/2006/documentManagement/types"/>
    <xsd:import namespace="http://schemas.microsoft.com/office/infopath/2007/PartnerControls"/>
    <xsd:element name="Team_x0020_Members" ma:index="10" nillable="true" ma:displayName="Team Members" ma:SearchPeopleOnly="false" ma:SharePointGroup="0" ma:internalName="Team_x0020_Members">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est1" ma:index="11" nillable="true" ma:displayName="test1" ma:internalName="test1">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est1 xmlns="dbac95d4-689a-4a2b-9845-ea50641fb23b" xsi:nil="true"/>
    <Team_x0020_Members xmlns="dbac95d4-689a-4a2b-9845-ea50641fb23b">
      <UserInfo>
        <DisplayName/>
        <AccountId xsi:nil="true"/>
        <AccountType/>
      </UserInfo>
    </Team_x0020_Members>
  </documentManagement>
</p:properties>
</file>

<file path=customXml/itemProps1.xml><?xml version="1.0" encoding="utf-8"?>
<ds:datastoreItem xmlns:ds="http://schemas.openxmlformats.org/officeDocument/2006/customXml" ds:itemID="{13048DA3-B980-46DE-B774-A60C2DBA21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b47f0fb-e24d-44b9-89a4-ff46b5ce035f"/>
    <ds:schemaRef ds:uri="dbac95d4-689a-4a2b-9845-ea50641fb2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C6B023E-6B0C-478F-86EB-3F94263E3827}">
  <ds:schemaRefs>
    <ds:schemaRef ds:uri="http://purl.org/dc/terms/"/>
    <ds:schemaRef ds:uri="http://schemas.microsoft.com/office/2006/metadata/properties"/>
    <ds:schemaRef ds:uri="http://schemas.microsoft.com/office/2006/documentManagement/types"/>
    <ds:schemaRef ds:uri="http://purl.org/dc/elements/1.1/"/>
    <ds:schemaRef ds:uri="http://schemas.openxmlformats.org/package/2006/metadata/core-properties"/>
    <ds:schemaRef ds:uri="http://www.w3.org/XML/1998/namespace"/>
    <ds:schemaRef ds:uri="5b47f0fb-e24d-44b9-89a4-ff46b5ce035f"/>
    <ds:schemaRef ds:uri="http://schemas.microsoft.com/office/infopath/2007/PartnerControls"/>
    <ds:schemaRef ds:uri="dbac95d4-689a-4a2b-9845-ea50641fb23b"/>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5785</TotalTime>
  <Words>1177</Words>
  <Application>Microsoft Office PowerPoint</Application>
  <PresentationFormat>On-screen Show (4:3)</PresentationFormat>
  <Paragraphs>185</Paragraphs>
  <Slides>24</Slides>
  <Notes>21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24</vt:i4>
      </vt:variant>
    </vt:vector>
  </HeadingPairs>
  <TitlesOfParts>
    <vt:vector size="35" baseType="lpstr">
      <vt:lpstr>ＭＳ Ｐゴシック</vt:lpstr>
      <vt:lpstr>Arial</vt:lpstr>
      <vt:lpstr>Arial Narrow</vt:lpstr>
      <vt:lpstr>Calibri</vt:lpstr>
      <vt:lpstr>DINPro-CondBlack</vt:lpstr>
      <vt:lpstr>Franklin Gothic Medium</vt:lpstr>
      <vt:lpstr>Lucida Grande</vt:lpstr>
      <vt:lpstr>Rockwell</vt:lpstr>
      <vt:lpstr>Times New Roman</vt:lpstr>
      <vt:lpstr>Wingdings</vt:lpstr>
      <vt:lpstr>Office Theme</vt:lpstr>
      <vt:lpstr>Organizational Environment and Cultures </vt:lpstr>
      <vt:lpstr>Learning Outcomes </vt:lpstr>
      <vt:lpstr>Changing Environments</vt:lpstr>
      <vt:lpstr>Punctuated Equilibrium Theory</vt:lpstr>
      <vt:lpstr>Environmental Complexity</vt:lpstr>
      <vt:lpstr>Resource Scarcity and Uncertainty </vt:lpstr>
      <vt:lpstr>3.1 Environmental Change, Environmental Complexity, and Resource Scarcity</vt:lpstr>
      <vt:lpstr>3.2 General and Specific Environments</vt:lpstr>
      <vt:lpstr>Economy</vt:lpstr>
      <vt:lpstr>Technology</vt:lpstr>
      <vt:lpstr>Sociocultural Trends</vt:lpstr>
      <vt:lpstr>Political/Legal Component </vt:lpstr>
      <vt:lpstr>Components of the Specific Environment</vt:lpstr>
      <vt:lpstr>Components of the Specific Environment (continued)</vt:lpstr>
      <vt:lpstr>Making Sense of Changing Environments</vt:lpstr>
      <vt:lpstr>Internal Environment</vt:lpstr>
      <vt:lpstr>Creation and Maintenance of Organizational Cultures</vt:lpstr>
      <vt:lpstr>3.4 Keys to an Organizational Culture That Fosters Success</vt:lpstr>
      <vt:lpstr>Changing Organizational Cultures</vt:lpstr>
      <vt:lpstr>Changing Organizational Cultures (continued)</vt:lpstr>
      <vt:lpstr>Key Terms </vt:lpstr>
      <vt:lpstr>Key Terms (continued) </vt:lpstr>
      <vt:lpstr>Summary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DPS</dc:creator>
  <cp:lastModifiedBy>Avishikta Dey</cp:lastModifiedBy>
  <cp:revision>865</cp:revision>
  <cp:lastPrinted>1601-01-01T00:00:00Z</cp:lastPrinted>
  <dcterms:created xsi:type="dcterms:W3CDTF">2012-09-15T01:24:58Z</dcterms:created>
  <dcterms:modified xsi:type="dcterms:W3CDTF">2016-12-09T11:50:39Z</dcterms:modified>
</cp:coreProperties>
</file>