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9" r:id="rId3"/>
  </p:sldMasterIdLst>
  <p:notesMasterIdLst>
    <p:notesMasterId r:id="rId29"/>
  </p:notesMasterIdLst>
  <p:handoutMasterIdLst>
    <p:handoutMasterId r:id="rId30"/>
  </p:handoutMasterIdLst>
  <p:sldIdLst>
    <p:sldId id="260" r:id="rId4"/>
    <p:sldId id="281" r:id="rId5"/>
    <p:sldId id="381" r:id="rId6"/>
    <p:sldId id="329" r:id="rId7"/>
    <p:sldId id="395" r:id="rId8"/>
    <p:sldId id="419" r:id="rId9"/>
    <p:sldId id="406" r:id="rId10"/>
    <p:sldId id="420" r:id="rId11"/>
    <p:sldId id="396" r:id="rId12"/>
    <p:sldId id="424" r:id="rId13"/>
    <p:sldId id="425" r:id="rId14"/>
    <p:sldId id="427" r:id="rId15"/>
    <p:sldId id="412" r:id="rId16"/>
    <p:sldId id="428" r:id="rId17"/>
    <p:sldId id="397" r:id="rId18"/>
    <p:sldId id="429" r:id="rId19"/>
    <p:sldId id="398" r:id="rId20"/>
    <p:sldId id="430" r:id="rId21"/>
    <p:sldId id="402" r:id="rId22"/>
    <p:sldId id="404" r:id="rId23"/>
    <p:sldId id="403" r:id="rId24"/>
    <p:sldId id="414" r:id="rId25"/>
    <p:sldId id="432" r:id="rId26"/>
    <p:sldId id="413" r:id="rId27"/>
    <p:sldId id="416" r:id="rId28"/>
  </p:sldIdLst>
  <p:sldSz cx="9144000" cy="6858000" type="screen4x3"/>
  <p:notesSz cx="7315200" cy="96012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CD1"/>
    <a:srgbClr val="FFFFFF"/>
    <a:srgbClr val="3366CC"/>
    <a:srgbClr val="0066CC"/>
    <a:srgbClr val="0033CC"/>
    <a:srgbClr val="FF0066"/>
    <a:srgbClr val="0066FF"/>
    <a:srgbClr val="3333FF"/>
    <a:srgbClr val="003399"/>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310" autoAdjust="0"/>
    <p:restoredTop sz="27717" autoAdjust="0"/>
  </p:normalViewPr>
  <p:slideViewPr>
    <p:cSldViewPr snapToGrid="0">
      <p:cViewPr varScale="1">
        <p:scale>
          <a:sx n="124" d="100"/>
          <a:sy n="124" d="100"/>
        </p:scale>
        <p:origin x="1416" y="176"/>
      </p:cViewPr>
      <p:guideLst>
        <p:guide orient="horz" pos="2160"/>
        <p:guide pos="2880"/>
      </p:guideLst>
    </p:cSldViewPr>
  </p:slideViewPr>
  <p:outlineViewPr>
    <p:cViewPr>
      <p:scale>
        <a:sx n="66" d="100"/>
        <a:sy n="66" d="100"/>
      </p:scale>
      <p:origin x="0" y="0"/>
    </p:cViewPr>
    <p:sldLst>
      <p:sld r:id="rId1" collapse="1"/>
    </p:sldLst>
  </p:outlineViewPr>
  <p:notesTextViewPr>
    <p:cViewPr>
      <p:scale>
        <a:sx n="100" d="100"/>
        <a:sy n="100" d="100"/>
      </p:scale>
      <p:origin x="0" y="0"/>
    </p:cViewPr>
  </p:notesTextViewPr>
  <p:sorterViewPr>
    <p:cViewPr>
      <p:scale>
        <a:sx n="200" d="100"/>
        <a:sy n="200" d="100"/>
      </p:scale>
      <p:origin x="0" y="0"/>
    </p:cViewPr>
  </p:sorterViewPr>
  <p:notesViewPr>
    <p:cSldViewPr snapToGrid="0">
      <p:cViewPr varScale="1">
        <p:scale>
          <a:sx n="54" d="100"/>
          <a:sy n="54" d="100"/>
        </p:scale>
        <p:origin x="-1770" y="-10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1.xml"/><Relationship Id="rId21" Type="http://schemas.openxmlformats.org/officeDocument/2006/relationships/slide" Target="slides/slide18.xml"/><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handoutMaster" Target="handoutMasters/handoutMaster1.xml"/><Relationship Id="rId8" Type="http://schemas.openxmlformats.org/officeDocument/2006/relationships/slide" Target="slides/slide5.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2034" name="Rectangle 2"/>
          <p:cNvSpPr>
            <a:spLocks noGrp="1" noChangeArrowheads="1"/>
          </p:cNvSpPr>
          <p:nvPr>
            <p:ph type="hdr" sz="quarter"/>
          </p:nvPr>
        </p:nvSpPr>
        <p:spPr bwMode="auto">
          <a:xfrm>
            <a:off x="0" y="0"/>
            <a:ext cx="3170238"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defTabSz="966788" eaLnBrk="1" hangingPunct="1">
              <a:defRPr sz="1300">
                <a:latin typeface="Times New Roman" pitchFamily="-108" charset="0"/>
                <a:ea typeface="ＭＳ Ｐゴシック" pitchFamily="-108" charset="-128"/>
                <a:cs typeface="+mn-cs"/>
              </a:defRPr>
            </a:lvl1pPr>
          </a:lstStyle>
          <a:p>
            <a:pPr>
              <a:defRPr/>
            </a:pPr>
            <a:endParaRPr lang="en-US" dirty="0"/>
          </a:p>
        </p:txBody>
      </p:sp>
      <p:sp>
        <p:nvSpPr>
          <p:cNvPr id="172035" name="Rectangle 3"/>
          <p:cNvSpPr>
            <a:spLocks noGrp="1" noChangeArrowheads="1"/>
          </p:cNvSpPr>
          <p:nvPr>
            <p:ph type="dt" sz="quarter" idx="1"/>
          </p:nvPr>
        </p:nvSpPr>
        <p:spPr bwMode="auto">
          <a:xfrm>
            <a:off x="4143375" y="0"/>
            <a:ext cx="3170238"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algn="r" defTabSz="966788" eaLnBrk="1" hangingPunct="1">
              <a:defRPr sz="1300">
                <a:latin typeface="Times New Roman" pitchFamily="-108" charset="0"/>
                <a:ea typeface="ＭＳ Ｐゴシック" pitchFamily="-108" charset="-128"/>
                <a:cs typeface="+mn-cs"/>
              </a:defRPr>
            </a:lvl1pPr>
          </a:lstStyle>
          <a:p>
            <a:pPr>
              <a:defRPr/>
            </a:pPr>
            <a:endParaRPr lang="en-US" dirty="0"/>
          </a:p>
        </p:txBody>
      </p:sp>
      <p:sp>
        <p:nvSpPr>
          <p:cNvPr id="172036" name="Rectangle 4"/>
          <p:cNvSpPr>
            <a:spLocks noGrp="1" noChangeArrowheads="1"/>
          </p:cNvSpPr>
          <p:nvPr>
            <p:ph type="ftr" sz="quarter" idx="2"/>
          </p:nvPr>
        </p:nvSpPr>
        <p:spPr bwMode="auto">
          <a:xfrm>
            <a:off x="0" y="9120188"/>
            <a:ext cx="3170238"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defTabSz="966788" eaLnBrk="1" hangingPunct="1">
              <a:defRPr sz="1300">
                <a:latin typeface="Times New Roman" pitchFamily="-108" charset="0"/>
                <a:ea typeface="ＭＳ Ｐゴシック" pitchFamily="-108" charset="-128"/>
                <a:cs typeface="+mn-cs"/>
              </a:defRPr>
            </a:lvl1pPr>
          </a:lstStyle>
          <a:p>
            <a:pPr>
              <a:defRPr/>
            </a:pPr>
            <a:endParaRPr lang="en-US" dirty="0"/>
          </a:p>
        </p:txBody>
      </p:sp>
      <p:sp>
        <p:nvSpPr>
          <p:cNvPr id="172037" name="Rectangle 5"/>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algn="r" defTabSz="966788" eaLnBrk="1" hangingPunct="1">
              <a:defRPr sz="1300"/>
            </a:lvl1pPr>
          </a:lstStyle>
          <a:p>
            <a:pPr>
              <a:defRPr/>
            </a:pPr>
            <a:fld id="{D66581B6-AF44-4C77-A514-ACC5745D6ED8}" type="slidenum">
              <a:rPr lang="en-US" altLang="en-US"/>
              <a:pPr>
                <a:defRPr/>
              </a:pPr>
              <a:t>‹#›</a:t>
            </a:fld>
            <a:endParaRPr lang="en-US" altLang="en-US" dirty="0"/>
          </a:p>
        </p:txBody>
      </p:sp>
    </p:spTree>
    <p:extLst>
      <p:ext uri="{BB962C8B-B14F-4D97-AF65-F5344CB8AC3E}">
        <p14:creationId xmlns:p14="http://schemas.microsoft.com/office/powerpoint/2010/main" val="20283726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bwMode="auto">
          <a:xfrm>
            <a:off x="0" y="0"/>
            <a:ext cx="3170238"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defTabSz="966788" eaLnBrk="1" hangingPunct="1">
              <a:defRPr sz="1300">
                <a:latin typeface="Times New Roman" pitchFamily="-108" charset="0"/>
                <a:ea typeface="ＭＳ Ｐゴシック" pitchFamily="-108" charset="-128"/>
                <a:cs typeface="+mn-cs"/>
              </a:defRPr>
            </a:lvl1pPr>
          </a:lstStyle>
          <a:p>
            <a:pPr>
              <a:defRPr/>
            </a:pPr>
            <a:endParaRPr lang="en-US" dirty="0"/>
          </a:p>
        </p:txBody>
      </p:sp>
      <p:sp>
        <p:nvSpPr>
          <p:cNvPr id="28675" name="Rectangle 3"/>
          <p:cNvSpPr>
            <a:spLocks noGrp="1" noChangeArrowheads="1"/>
          </p:cNvSpPr>
          <p:nvPr>
            <p:ph type="dt" idx="1"/>
          </p:nvPr>
        </p:nvSpPr>
        <p:spPr bwMode="auto">
          <a:xfrm>
            <a:off x="4144963" y="0"/>
            <a:ext cx="3170237"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algn="r" defTabSz="966788" eaLnBrk="1" hangingPunct="1">
              <a:defRPr sz="1300">
                <a:latin typeface="Times New Roman" pitchFamily="-108" charset="0"/>
                <a:ea typeface="ＭＳ Ｐゴシック" pitchFamily="-108" charset="-128"/>
                <a:cs typeface="+mn-cs"/>
              </a:defRPr>
            </a:lvl1pPr>
          </a:lstStyle>
          <a:p>
            <a:pPr>
              <a:defRPr/>
            </a:pPr>
            <a:endParaRPr lang="en-US" dirty="0"/>
          </a:p>
        </p:txBody>
      </p:sp>
      <p:sp>
        <p:nvSpPr>
          <p:cNvPr id="14340"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7"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8678"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defTabSz="966788" eaLnBrk="1" hangingPunct="1">
              <a:defRPr sz="1300">
                <a:latin typeface="Times New Roman" pitchFamily="-108" charset="0"/>
                <a:ea typeface="ＭＳ Ｐゴシック" pitchFamily="-108" charset="-128"/>
                <a:cs typeface="+mn-cs"/>
              </a:defRPr>
            </a:lvl1pPr>
          </a:lstStyle>
          <a:p>
            <a:pPr>
              <a:defRPr/>
            </a:pPr>
            <a:endParaRPr lang="en-US" dirty="0"/>
          </a:p>
        </p:txBody>
      </p:sp>
      <p:sp>
        <p:nvSpPr>
          <p:cNvPr id="28679"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algn="r" defTabSz="966788" eaLnBrk="1" hangingPunct="1">
              <a:defRPr sz="1300"/>
            </a:lvl1pPr>
          </a:lstStyle>
          <a:p>
            <a:pPr>
              <a:defRPr/>
            </a:pPr>
            <a:fld id="{10F097E9-FF9D-476E-B2DC-159D2080FFA4}" type="slidenum">
              <a:rPr lang="en-US" altLang="en-US"/>
              <a:pPr>
                <a:defRPr/>
              </a:pPr>
              <a:t>‹#›</a:t>
            </a:fld>
            <a:endParaRPr lang="en-US" altLang="en-US" dirty="0"/>
          </a:p>
        </p:txBody>
      </p:sp>
    </p:spTree>
    <p:extLst>
      <p:ext uri="{BB962C8B-B14F-4D97-AF65-F5344CB8AC3E}">
        <p14:creationId xmlns:p14="http://schemas.microsoft.com/office/powerpoint/2010/main" val="66071891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ＭＳ Ｐゴシック" pitchFamily="-108" charset="-128"/>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19559265-D16B-4E71-96FF-CBFAF257EB1E}" type="slidenum">
              <a:rPr lang="en-US" altLang="en-US" sz="1300" smtClean="0"/>
              <a:pPr/>
              <a:t>1</a:t>
            </a:fld>
            <a:endParaRPr lang="en-US" altLang="en-US" sz="1300" dirty="0"/>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ea typeface="ＭＳ Ｐゴシック" panose="020B0600070205080204" pitchFamily="34" charset="-128"/>
            </a:endParaRPr>
          </a:p>
        </p:txBody>
      </p:sp>
    </p:spTree>
    <p:extLst>
      <p:ext uri="{BB962C8B-B14F-4D97-AF65-F5344CB8AC3E}">
        <p14:creationId xmlns:p14="http://schemas.microsoft.com/office/powerpoint/2010/main" val="42941179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DE753EB9-1DA8-4AE3-8306-D3D88B35BAEC}" type="slidenum">
              <a:rPr lang="en-US" altLang="en-US" sz="1300" smtClean="0"/>
              <a:pPr/>
              <a:t>2</a:t>
            </a:fld>
            <a:endParaRPr lang="en-US" altLang="en-US" sz="1300" dirty="0"/>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ea typeface="ＭＳ Ｐゴシック" panose="020B0600070205080204" pitchFamily="34" charset="-128"/>
            </a:endParaRPr>
          </a:p>
        </p:txBody>
      </p:sp>
    </p:spTree>
    <p:extLst>
      <p:ext uri="{BB962C8B-B14F-4D97-AF65-F5344CB8AC3E}">
        <p14:creationId xmlns:p14="http://schemas.microsoft.com/office/powerpoint/2010/main" val="39118858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E197F5E6-9749-423A-AF0F-826CA1D27BFE}" type="slidenum">
              <a:rPr lang="en-US" altLang="en-US" sz="1300" smtClean="0"/>
              <a:pPr/>
              <a:t>3</a:t>
            </a:fld>
            <a:endParaRPr lang="en-US" altLang="en-US" sz="1300" dirty="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ea typeface="ＭＳ Ｐゴシック" panose="020B0600070205080204" pitchFamily="34" charset="-128"/>
            </a:endParaRPr>
          </a:p>
        </p:txBody>
      </p:sp>
    </p:spTree>
    <p:extLst>
      <p:ext uri="{BB962C8B-B14F-4D97-AF65-F5344CB8AC3E}">
        <p14:creationId xmlns:p14="http://schemas.microsoft.com/office/powerpoint/2010/main" val="12025755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07ADD4BE-58C3-491C-B767-0DE8F7EDAFD3}" type="slidenum">
              <a:rPr lang="en-US" altLang="en-US" sz="1300" smtClean="0"/>
              <a:pPr/>
              <a:t>4</a:t>
            </a:fld>
            <a:endParaRPr lang="en-US" altLang="en-US" sz="1300" dirty="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IN" sz="1200" b="0" i="0" dirty="0">
              <a:solidFill>
                <a:schemeClr val="tx2"/>
              </a:solidFill>
            </a:endParaRPr>
          </a:p>
        </p:txBody>
      </p:sp>
    </p:spTree>
    <p:extLst>
      <p:ext uri="{BB962C8B-B14F-4D97-AF65-F5344CB8AC3E}">
        <p14:creationId xmlns:p14="http://schemas.microsoft.com/office/powerpoint/2010/main" val="24074850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085CD0E7-6106-487E-BECC-D96089FEF14B}" type="slidenum">
              <a:rPr lang="en-US" altLang="en-US" sz="1300" smtClean="0"/>
              <a:pPr/>
              <a:t>5</a:t>
            </a:fld>
            <a:endParaRPr lang="en-US" altLang="en-US" sz="130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ea typeface="ＭＳ Ｐゴシック" panose="020B0600070205080204" pitchFamily="34" charset="-128"/>
            </a:endParaRPr>
          </a:p>
        </p:txBody>
      </p:sp>
    </p:spTree>
    <p:extLst>
      <p:ext uri="{BB962C8B-B14F-4D97-AF65-F5344CB8AC3E}">
        <p14:creationId xmlns:p14="http://schemas.microsoft.com/office/powerpoint/2010/main" val="31875504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6E072C51-7329-46DC-B651-3EFE450831B5}" type="slidenum">
              <a:rPr lang="en-US" altLang="en-US" sz="1300" smtClean="0"/>
              <a:pPr/>
              <a:t>6</a:t>
            </a:fld>
            <a:endParaRPr lang="en-US" altLang="en-US" sz="1300" dirty="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ea typeface="ＭＳ Ｐゴシック" panose="020B0600070205080204" pitchFamily="34" charset="-128"/>
            </a:endParaRPr>
          </a:p>
        </p:txBody>
      </p:sp>
    </p:spTree>
    <p:extLst>
      <p:ext uri="{BB962C8B-B14F-4D97-AF65-F5344CB8AC3E}">
        <p14:creationId xmlns:p14="http://schemas.microsoft.com/office/powerpoint/2010/main" val="32132865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BE3C14FF-CBAD-4E90-B521-F7AE22F02643}" type="slidenum">
              <a:rPr lang="en-US" altLang="en-US" sz="1300" smtClean="0"/>
              <a:pPr/>
              <a:t>7</a:t>
            </a:fld>
            <a:endParaRPr lang="en-US" altLang="en-US" sz="1300" dirty="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ea typeface="ＭＳ Ｐゴシック" panose="020B0600070205080204" pitchFamily="34" charset="-128"/>
            </a:endParaRPr>
          </a:p>
        </p:txBody>
      </p:sp>
    </p:spTree>
    <p:extLst>
      <p:ext uri="{BB962C8B-B14F-4D97-AF65-F5344CB8AC3E}">
        <p14:creationId xmlns:p14="http://schemas.microsoft.com/office/powerpoint/2010/main" val="12491172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10F097E9-FF9D-476E-B2DC-159D2080FFA4}" type="slidenum">
              <a:rPr lang="en-US" altLang="en-US" smtClean="0"/>
              <a:pPr>
                <a:defRPr/>
              </a:pPr>
              <a:t>8</a:t>
            </a:fld>
            <a:endParaRPr lang="en-US" altLang="en-US" dirty="0"/>
          </a:p>
        </p:txBody>
      </p:sp>
    </p:spTree>
    <p:extLst>
      <p:ext uri="{BB962C8B-B14F-4D97-AF65-F5344CB8AC3E}">
        <p14:creationId xmlns:p14="http://schemas.microsoft.com/office/powerpoint/2010/main" val="25611560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5164F41E-413A-4926-BCF1-477DA99422E4}" type="slidenum">
              <a:rPr lang="en-US" altLang="en-US" sz="1300" smtClean="0"/>
              <a:pPr/>
              <a:t>9</a:t>
            </a:fld>
            <a:endParaRPr lang="en-US" altLang="en-US" sz="1300" dirty="0"/>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IN" sz="1200" kern="1200" dirty="0">
              <a:solidFill>
                <a:schemeClr val="tx2"/>
              </a:solidFill>
            </a:endParaRPr>
          </a:p>
        </p:txBody>
      </p:sp>
    </p:spTree>
    <p:extLst>
      <p:ext uri="{BB962C8B-B14F-4D97-AF65-F5344CB8AC3E}">
        <p14:creationId xmlns:p14="http://schemas.microsoft.com/office/powerpoint/2010/main" val="502188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5164F41E-413A-4926-BCF1-477DA99422E4}" type="slidenum">
              <a:rPr lang="en-US" altLang="en-US" sz="1300" smtClean="0"/>
              <a:pPr/>
              <a:t>10</a:t>
            </a:fld>
            <a:endParaRPr lang="en-US" altLang="en-US" sz="1300" dirty="0"/>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ea typeface="ＭＳ Ｐゴシック" panose="020B0600070205080204" pitchFamily="34" charset="-128"/>
            </a:endParaRPr>
          </a:p>
        </p:txBody>
      </p:sp>
    </p:spTree>
    <p:extLst>
      <p:ext uri="{BB962C8B-B14F-4D97-AF65-F5344CB8AC3E}">
        <p14:creationId xmlns:p14="http://schemas.microsoft.com/office/powerpoint/2010/main" val="34734567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5164F41E-413A-4926-BCF1-477DA99422E4}" type="slidenum">
              <a:rPr lang="en-US" altLang="en-US" sz="1300" smtClean="0"/>
              <a:pPr/>
              <a:t>11</a:t>
            </a:fld>
            <a:endParaRPr lang="en-US" altLang="en-US" sz="1300" dirty="0"/>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b="0" i="0" dirty="0">
              <a:ea typeface="ＭＳ Ｐゴシック" panose="020B0600070205080204" pitchFamily="34" charset="-128"/>
            </a:endParaRPr>
          </a:p>
        </p:txBody>
      </p:sp>
    </p:spTree>
    <p:extLst>
      <p:ext uri="{BB962C8B-B14F-4D97-AF65-F5344CB8AC3E}">
        <p14:creationId xmlns:p14="http://schemas.microsoft.com/office/powerpoint/2010/main" val="9920479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5164F41E-413A-4926-BCF1-477DA99422E4}" type="slidenum">
              <a:rPr lang="en-US" altLang="en-US" sz="1300" smtClean="0"/>
              <a:pPr/>
              <a:t>12</a:t>
            </a:fld>
            <a:endParaRPr lang="en-US" altLang="en-US" sz="1300" dirty="0"/>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Font typeface="Arial" panose="020B0604020202020204" pitchFamily="34" charset="0"/>
              <a:buNone/>
            </a:pPr>
            <a:endParaRPr lang="en-US" altLang="en-US" b="0" i="0" dirty="0">
              <a:ea typeface="ＭＳ Ｐゴシック" panose="020B0600070205080204" pitchFamily="34" charset="-128"/>
            </a:endParaRPr>
          </a:p>
        </p:txBody>
      </p:sp>
    </p:spTree>
    <p:extLst>
      <p:ext uri="{BB962C8B-B14F-4D97-AF65-F5344CB8AC3E}">
        <p14:creationId xmlns:p14="http://schemas.microsoft.com/office/powerpoint/2010/main" val="8194802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65E29C77-9255-4BB3-9C7D-94650F792A0E}" type="slidenum">
              <a:rPr lang="en-US" altLang="en-US" sz="1300" smtClean="0"/>
              <a:pPr/>
              <a:t>13</a:t>
            </a:fld>
            <a:endParaRPr lang="en-US" altLang="en-US" sz="1300" dirty="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ea typeface="ＭＳ Ｐゴシック" panose="020B0600070205080204" pitchFamily="34" charset="-128"/>
            </a:endParaRPr>
          </a:p>
        </p:txBody>
      </p:sp>
    </p:spTree>
    <p:extLst>
      <p:ext uri="{BB962C8B-B14F-4D97-AF65-F5344CB8AC3E}">
        <p14:creationId xmlns:p14="http://schemas.microsoft.com/office/powerpoint/2010/main" val="3150604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F5F75CCB-C437-44E4-AB22-E9531314EEEC}" type="slidenum">
              <a:rPr lang="en-US" altLang="en-US" sz="1300" smtClean="0"/>
              <a:pPr/>
              <a:t>14</a:t>
            </a:fld>
            <a:endParaRPr lang="en-US" altLang="en-US" sz="1300" dirty="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b="0" dirty="0">
              <a:ea typeface="ＭＳ Ｐゴシック" panose="020B0600070205080204" pitchFamily="34" charset="-128"/>
            </a:endParaRPr>
          </a:p>
        </p:txBody>
      </p:sp>
    </p:spTree>
    <p:extLst>
      <p:ext uri="{BB962C8B-B14F-4D97-AF65-F5344CB8AC3E}">
        <p14:creationId xmlns:p14="http://schemas.microsoft.com/office/powerpoint/2010/main" val="35208280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FFB79FE8-4676-4ABA-9101-9D6CABDA5229}" type="slidenum">
              <a:rPr lang="en-US" altLang="en-US" sz="1300" smtClean="0"/>
              <a:pPr/>
              <a:t>15</a:t>
            </a:fld>
            <a:endParaRPr lang="en-US" altLang="en-US" sz="1300" dirty="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ea typeface="ＭＳ Ｐゴシック" panose="020B0600070205080204" pitchFamily="34" charset="-128"/>
            </a:endParaRPr>
          </a:p>
        </p:txBody>
      </p:sp>
    </p:spTree>
    <p:extLst>
      <p:ext uri="{BB962C8B-B14F-4D97-AF65-F5344CB8AC3E}">
        <p14:creationId xmlns:p14="http://schemas.microsoft.com/office/powerpoint/2010/main" val="1095017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FFB79FE8-4676-4ABA-9101-9D6CABDA5229}" type="slidenum">
              <a:rPr lang="en-US" altLang="en-US" sz="1300" smtClean="0"/>
              <a:pPr/>
              <a:t>16</a:t>
            </a:fld>
            <a:endParaRPr lang="en-US" altLang="en-US" sz="1300" dirty="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ea typeface="ＭＳ Ｐゴシック" panose="020B0600070205080204" pitchFamily="34" charset="-128"/>
            </a:endParaRPr>
          </a:p>
        </p:txBody>
      </p:sp>
    </p:spTree>
    <p:extLst>
      <p:ext uri="{BB962C8B-B14F-4D97-AF65-F5344CB8AC3E}">
        <p14:creationId xmlns:p14="http://schemas.microsoft.com/office/powerpoint/2010/main" val="20475313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E4BB3CCC-F4C3-4C10-BA8A-B90FBA57CE0F}" type="slidenum">
              <a:rPr lang="en-US" altLang="en-US" sz="1300" smtClean="0"/>
              <a:pPr/>
              <a:t>17</a:t>
            </a:fld>
            <a:endParaRPr lang="en-US" altLang="en-US" sz="1300" dirty="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Font typeface="Arial" panose="020B0604020202020204" pitchFamily="34" charset="0"/>
              <a:buNone/>
            </a:pPr>
            <a:endParaRPr lang="en-US" altLang="en-US" b="0" i="0" dirty="0">
              <a:ea typeface="ＭＳ Ｐゴシック" panose="020B0600070205080204" pitchFamily="34" charset="-128"/>
            </a:endParaRPr>
          </a:p>
        </p:txBody>
      </p:sp>
    </p:spTree>
    <p:extLst>
      <p:ext uri="{BB962C8B-B14F-4D97-AF65-F5344CB8AC3E}">
        <p14:creationId xmlns:p14="http://schemas.microsoft.com/office/powerpoint/2010/main" val="34927467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10F097E9-FF9D-476E-B2DC-159D2080FFA4}" type="slidenum">
              <a:rPr lang="en-US" altLang="en-US" smtClean="0"/>
              <a:pPr>
                <a:defRPr/>
              </a:pPr>
              <a:t>18</a:t>
            </a:fld>
            <a:endParaRPr lang="en-US" altLang="en-US" dirty="0"/>
          </a:p>
        </p:txBody>
      </p:sp>
    </p:spTree>
    <p:extLst>
      <p:ext uri="{BB962C8B-B14F-4D97-AF65-F5344CB8AC3E}">
        <p14:creationId xmlns:p14="http://schemas.microsoft.com/office/powerpoint/2010/main" val="17311741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BEA04153-B1C8-4D9C-A6A1-3C9593D4A566}" type="slidenum">
              <a:rPr lang="en-US" altLang="en-US" sz="1300" smtClean="0"/>
              <a:pPr/>
              <a:t>19</a:t>
            </a:fld>
            <a:endParaRPr lang="en-US" altLang="en-US" sz="1300" dirty="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b="0" i="0" dirty="0">
              <a:ea typeface="ＭＳ Ｐゴシック" panose="020B0600070205080204" pitchFamily="34" charset="-128"/>
            </a:endParaRPr>
          </a:p>
        </p:txBody>
      </p:sp>
    </p:spTree>
    <p:extLst>
      <p:ext uri="{BB962C8B-B14F-4D97-AF65-F5344CB8AC3E}">
        <p14:creationId xmlns:p14="http://schemas.microsoft.com/office/powerpoint/2010/main" val="30759937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CD83441F-D2FE-4D5F-A4A1-A9D8CF06C6B0}" type="slidenum">
              <a:rPr lang="en-US" altLang="en-US" sz="1300" smtClean="0"/>
              <a:pPr/>
              <a:t>20</a:t>
            </a:fld>
            <a:endParaRPr lang="en-US" altLang="en-US" sz="1300" dirty="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b="0" i="0" dirty="0">
              <a:ea typeface="ＭＳ Ｐゴシック" panose="020B0600070205080204" pitchFamily="34" charset="-128"/>
            </a:endParaRPr>
          </a:p>
        </p:txBody>
      </p:sp>
    </p:spTree>
    <p:extLst>
      <p:ext uri="{BB962C8B-B14F-4D97-AF65-F5344CB8AC3E}">
        <p14:creationId xmlns:p14="http://schemas.microsoft.com/office/powerpoint/2010/main" val="18714062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00164865-DE3C-4DB6-BD8E-6E341CE31FA8}" type="slidenum">
              <a:rPr lang="en-US" altLang="en-US" sz="1300" smtClean="0"/>
              <a:pPr/>
              <a:t>21</a:t>
            </a:fld>
            <a:endParaRPr lang="en-US" altLang="en-US" sz="1300" dirty="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ea typeface="ＭＳ Ｐゴシック" panose="020B0600070205080204" pitchFamily="34" charset="-128"/>
            </a:endParaRPr>
          </a:p>
        </p:txBody>
      </p:sp>
    </p:spTree>
    <p:extLst>
      <p:ext uri="{BB962C8B-B14F-4D97-AF65-F5344CB8AC3E}">
        <p14:creationId xmlns:p14="http://schemas.microsoft.com/office/powerpoint/2010/main" val="7794069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Rectangle 2"/>
          <p:cNvSpPr/>
          <p:nvPr userDrawn="1"/>
        </p:nvSpPr>
        <p:spPr>
          <a:xfrm>
            <a:off x="0" y="-4762"/>
            <a:ext cx="9144000" cy="1287462"/>
          </a:xfrm>
          <a:prstGeom prst="rect">
            <a:avLst/>
          </a:prstGeom>
          <a:solidFill>
            <a:srgbClr val="008CD1"/>
          </a:solidFill>
          <a:ln>
            <a:solidFill>
              <a:srgbClr val="008CD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TextBox 3"/>
          <p:cNvSpPr txBox="1">
            <a:spLocks noChangeArrowheads="1"/>
          </p:cNvSpPr>
          <p:nvPr userDrawn="1"/>
        </p:nvSpPr>
        <p:spPr bwMode="auto">
          <a:xfrm>
            <a:off x="5238750" y="3165475"/>
            <a:ext cx="3881438"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spcBef>
                <a:spcPct val="50000"/>
              </a:spcBef>
              <a:defRPr/>
            </a:pPr>
            <a:r>
              <a:rPr lang="en-US" altLang="en-US" sz="4000" dirty="0">
                <a:solidFill>
                  <a:schemeClr val="tx2"/>
                </a:solidFill>
                <a:latin typeface="Arial" panose="020B0604020202020204" pitchFamily="34" charset="0"/>
                <a:cs typeface="Arial" pitchFamily="34" charset="0"/>
              </a:rPr>
              <a:t>Ethics and Social Responsibility</a:t>
            </a:r>
          </a:p>
        </p:txBody>
      </p:sp>
      <p:sp>
        <p:nvSpPr>
          <p:cNvPr id="5" name="TextBox 4"/>
          <p:cNvSpPr txBox="1">
            <a:spLocks noChangeArrowheads="1"/>
          </p:cNvSpPr>
          <p:nvPr userDrawn="1"/>
        </p:nvSpPr>
        <p:spPr bwMode="auto">
          <a:xfrm>
            <a:off x="5238750" y="1778000"/>
            <a:ext cx="13287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sz="7200" dirty="0">
                <a:solidFill>
                  <a:schemeClr val="tx2"/>
                </a:solidFill>
                <a:latin typeface="DINPro-CondBlack"/>
                <a:ea typeface="DINPro-CondBlack"/>
                <a:cs typeface="DINPro-CondBlack"/>
              </a:rPr>
              <a:t>4</a:t>
            </a:r>
          </a:p>
        </p:txBody>
      </p:sp>
      <p:cxnSp>
        <p:nvCxnSpPr>
          <p:cNvPr id="6" name="Straight Connector 5"/>
          <p:cNvCxnSpPr/>
          <p:nvPr userDrawn="1"/>
        </p:nvCxnSpPr>
        <p:spPr>
          <a:xfrm>
            <a:off x="4832350" y="2987675"/>
            <a:ext cx="4311650" cy="0"/>
          </a:xfrm>
          <a:prstGeom prst="line">
            <a:avLst/>
          </a:prstGeom>
          <a:ln w="38100" cmpd="sng">
            <a:solidFill>
              <a:srgbClr val="008CD1"/>
            </a:solidFill>
          </a:ln>
          <a:effectLst/>
        </p:spPr>
        <p:style>
          <a:lnRef idx="2">
            <a:schemeClr val="accent1"/>
          </a:lnRef>
          <a:fillRef idx="0">
            <a:schemeClr val="accent1"/>
          </a:fillRef>
          <a:effectRef idx="1">
            <a:schemeClr val="accent1"/>
          </a:effectRef>
          <a:fontRef idx="minor">
            <a:schemeClr val="tx1"/>
          </a:fontRef>
        </p:style>
      </p:cxnSp>
      <p:sp>
        <p:nvSpPr>
          <p:cNvPr id="7" name="TextBox 6"/>
          <p:cNvSpPr txBox="1">
            <a:spLocks noChangeArrowheads="1"/>
          </p:cNvSpPr>
          <p:nvPr userDrawn="1"/>
        </p:nvSpPr>
        <p:spPr bwMode="auto">
          <a:xfrm>
            <a:off x="444500" y="241300"/>
            <a:ext cx="3008313"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endParaRPr lang="en-US" altLang="en-US" sz="1800" dirty="0">
              <a:solidFill>
                <a:schemeClr val="tx2"/>
              </a:solidFill>
              <a:latin typeface="Calibri" pitchFamily="34" charset="0"/>
            </a:endParaRPr>
          </a:p>
          <a:p>
            <a:pPr eaLnBrk="1" hangingPunct="1">
              <a:defRPr/>
            </a:pPr>
            <a:endParaRPr lang="en-US" altLang="en-US" dirty="0"/>
          </a:p>
        </p:txBody>
      </p:sp>
      <p:sp>
        <p:nvSpPr>
          <p:cNvPr id="12" name="Footer Placeholder 1"/>
          <p:cNvSpPr>
            <a:spLocks noGrp="1"/>
          </p:cNvSpPr>
          <p:nvPr>
            <p:ph type="ftr" sz="quarter" idx="10"/>
          </p:nvPr>
        </p:nvSpPr>
        <p:spPr>
          <a:xfrm>
            <a:off x="5245100" y="6223000"/>
            <a:ext cx="3898900" cy="639763"/>
          </a:xfrm>
        </p:spPr>
        <p:txBody>
          <a:bodyPr anchor="b"/>
          <a:lstStyle>
            <a:lvl1pPr algn="l">
              <a:defRPr sz="1000" kern="700" spc="50" smtClean="0">
                <a:solidFill>
                  <a:schemeClr val="tx2"/>
                </a:solidFill>
                <a:latin typeface="Arial Narrow"/>
                <a:cs typeface="Arial Narrow"/>
              </a:defRPr>
            </a:lvl1pPr>
          </a:lstStyle>
          <a:p>
            <a:pPr>
              <a:defRPr/>
            </a:pPr>
            <a:r>
              <a:rPr lang="en-US" dirty="0"/>
              <a:t>Copyright ©2017 Cengage Learning. All Rights Reserved. May not be scanned, copied or duplicated, or posted to a publicly accessible website, in whole or in part. </a:t>
            </a:r>
          </a:p>
        </p:txBody>
      </p:sp>
      <p:sp>
        <p:nvSpPr>
          <p:cNvPr id="13" name="Title 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dirty="0"/>
              <a:t>Click to edit Master title style</a:t>
            </a: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27" y="3175"/>
            <a:ext cx="5227745" cy="6858000"/>
          </a:xfrm>
          <a:prstGeom prst="rect">
            <a:avLst/>
          </a:prstGeom>
        </p:spPr>
      </p:pic>
    </p:spTree>
    <p:extLst>
      <p:ext uri="{BB962C8B-B14F-4D97-AF65-F5344CB8AC3E}">
        <p14:creationId xmlns:p14="http://schemas.microsoft.com/office/powerpoint/2010/main" val="596580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BB1CA5E8-3790-40F3-9C24-E1FDA24E0D4B}"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a:solidFill>
                <a:srgbClr val="000000"/>
              </a:solidFill>
              <a:latin typeface="Calibri" panose="020F0502020204030204" pitchFamily="34" charset="0"/>
            </a:endParaRPr>
          </a:p>
        </p:txBody>
      </p:sp>
      <p:sp>
        <p:nvSpPr>
          <p:cNvPr id="6"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a:solidFill>
                  <a:schemeClr val="tx2"/>
                </a:solidFill>
                <a:latin typeface="Arial Narrow"/>
                <a:cs typeface="Arial Narrow"/>
              </a:rPr>
              <a:t>Copyright ©2017 Cengage Learning. All Rights Reserved. May not be scanned, copied or duplicated, or posted to a publicly accessible website, in whole or in part. </a:t>
            </a:r>
          </a:p>
        </p:txBody>
      </p:sp>
      <p:sp>
        <p:nvSpPr>
          <p:cNvPr id="7"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a:solidFill>
                  <a:srgbClr val="000000"/>
                </a:solidFill>
              </a:rPr>
              <a:t>MGMT10 | CH4</a:t>
            </a:r>
            <a:endParaRPr lang="en-US" b="1" dirty="0">
              <a:solidFill>
                <a:srgbClr val="000000"/>
              </a:solidFill>
            </a:endParaRPr>
          </a:p>
        </p:txBody>
      </p:sp>
      <p:sp>
        <p:nvSpPr>
          <p:cNvPr id="8" name="Chord 7"/>
          <p:cNvSpPr/>
          <p:nvPr userDrawn="1"/>
        </p:nvSpPr>
        <p:spPr>
          <a:xfrm rot="13320000">
            <a:off x="-465138" y="155575"/>
            <a:ext cx="987426" cy="987425"/>
          </a:xfrm>
          <a:prstGeom prst="chord">
            <a:avLst>
              <a:gd name="adj1" fmla="val 2700000"/>
              <a:gd name="adj2" fmla="val 13872841"/>
            </a:avLst>
          </a:prstGeom>
          <a:solidFill>
            <a:srgbClr val="008CD1"/>
          </a:solidFill>
          <a:ln>
            <a:solidFill>
              <a:srgbClr val="008CD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 name="Title 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dirty="0"/>
              <a:t>Click to edit Master title style</a:t>
            </a:r>
          </a:p>
        </p:txBody>
      </p:sp>
      <p:sp>
        <p:nvSpPr>
          <p:cNvPr id="3" name="Content Placeholder 2"/>
          <p:cNvSpPr>
            <a:spLocks noGrp="1"/>
          </p:cNvSpPr>
          <p:nvPr>
            <p:ph idx="1"/>
          </p:nvPr>
        </p:nvSpPr>
        <p:spPr>
          <a:xfrm>
            <a:off x="994500" y="1532988"/>
            <a:ext cx="7821824" cy="4227731"/>
          </a:xfrm>
        </p:spPr>
        <p:txBody>
          <a:bodyPr/>
          <a:lstStyle>
            <a:lvl1pPr marL="342900" indent="-342900">
              <a:lnSpc>
                <a:spcPct val="90000"/>
              </a:lnSpc>
              <a:buClr>
                <a:srgbClr val="B00027"/>
              </a:buClr>
              <a:buFont typeface="Lucida Grande"/>
              <a:buChar char="•"/>
              <a:defRPr>
                <a:solidFill>
                  <a:schemeClr val="tx2"/>
                </a:solidFill>
              </a:defRPr>
            </a:lvl1pPr>
            <a:lvl2pPr marL="640080" indent="-274320">
              <a:lnSpc>
                <a:spcPct val="90000"/>
              </a:lnSpc>
              <a:buClr>
                <a:srgbClr val="B00027"/>
              </a:buClr>
              <a:buFont typeface="Arial"/>
              <a:buChar char="•"/>
              <a:defRPr b="0" i="1">
                <a:solidFill>
                  <a:schemeClr val="tx2"/>
                </a:solidFill>
              </a:defRPr>
            </a:lvl2pPr>
            <a:lvl3pPr marL="960120" indent="-320040">
              <a:lnSpc>
                <a:spcPct val="90000"/>
              </a:lnSpc>
              <a:buClr>
                <a:srgbClr val="B00027"/>
              </a:buClr>
              <a:buSzPct val="100000"/>
              <a:buFont typeface="Lucida Grande"/>
              <a:buChar char="-"/>
              <a:defRPr sz="2800">
                <a:solidFill>
                  <a:schemeClr val="tx2"/>
                </a:solidFill>
              </a:defRPr>
            </a:lvl3pPr>
            <a:lvl4pPr marL="1234440" indent="-228600">
              <a:lnSpc>
                <a:spcPct val="90000"/>
              </a:lnSpc>
              <a:buFont typeface="Arial"/>
              <a:buChar char="▸"/>
              <a:defRPr sz="2400">
                <a:solidFill>
                  <a:schemeClr val="tx2"/>
                </a:solidFill>
              </a:defRPr>
            </a:lvl4pPr>
            <a:lvl5pPr marL="1508760" indent="-228600">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Date Placeholder 3"/>
          <p:cNvSpPr>
            <a:spLocks noGrp="1"/>
          </p:cNvSpPr>
          <p:nvPr>
            <p:ph type="dt" sz="half" idx="10"/>
          </p:nvPr>
        </p:nvSpPr>
        <p:spPr/>
        <p:txBody>
          <a:bodyPr/>
          <a:lstStyle>
            <a:lvl1pPr>
              <a:defRPr/>
            </a:lvl1pPr>
          </a:lstStyle>
          <a:p>
            <a:pPr>
              <a:defRPr/>
            </a:pPr>
            <a:endParaRPr lang="en-US" dirty="0"/>
          </a:p>
        </p:txBody>
      </p:sp>
      <p:sp>
        <p:nvSpPr>
          <p:cNvPr id="10" name="Footer Placeholder 4"/>
          <p:cNvSpPr>
            <a:spLocks noGrp="1"/>
          </p:cNvSpPr>
          <p:nvPr>
            <p:ph type="ftr" sz="quarter" idx="11"/>
          </p:nvPr>
        </p:nvSpPr>
        <p:spPr/>
        <p:txBody>
          <a:bodyPr/>
          <a:lstStyle>
            <a:lvl1pPr>
              <a:defRPr/>
            </a:lvl1pPr>
          </a:lstStyle>
          <a:p>
            <a:pPr>
              <a:defRPr/>
            </a:pPr>
            <a:endParaRPr lang="en-US" dirty="0"/>
          </a:p>
        </p:txBody>
      </p:sp>
      <p:sp>
        <p:nvSpPr>
          <p:cNvPr id="11" name="Slide Number Placeholder 5"/>
          <p:cNvSpPr>
            <a:spLocks noGrp="1"/>
          </p:cNvSpPr>
          <p:nvPr>
            <p:ph type="sldNum" sz="quarter" idx="12"/>
          </p:nvPr>
        </p:nvSpPr>
        <p:spPr/>
        <p:txBody>
          <a:bodyPr/>
          <a:lstStyle>
            <a:lvl1pPr>
              <a:defRPr/>
            </a:lvl1pPr>
          </a:lstStyle>
          <a:p>
            <a:pPr>
              <a:defRPr/>
            </a:pPr>
            <a:fld id="{608B3527-17DD-4193-8236-8077A400FF1B}" type="slidenum">
              <a:rPr lang="en-US" altLang="en-US"/>
              <a:pPr>
                <a:defRPr/>
              </a:pPr>
              <a:t>‹#›</a:t>
            </a:fld>
            <a:endParaRPr lang="en-US" altLang="en-US" dirty="0"/>
          </a:p>
        </p:txBody>
      </p:sp>
    </p:spTree>
    <p:extLst>
      <p:ext uri="{BB962C8B-B14F-4D97-AF65-F5344CB8AC3E}">
        <p14:creationId xmlns:p14="http://schemas.microsoft.com/office/powerpoint/2010/main" val="33645215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7_Title and Content">
    <p:spTree>
      <p:nvGrpSpPr>
        <p:cNvPr id="1" name=""/>
        <p:cNvGrpSpPr/>
        <p:nvPr/>
      </p:nvGrpSpPr>
      <p:grpSpPr>
        <a:xfrm>
          <a:off x="0" y="0"/>
          <a:ext cx="0" cy="0"/>
          <a:chOff x="0" y="0"/>
          <a:chExt cx="0" cy="0"/>
        </a:xfrm>
      </p:grpSpPr>
      <p:sp>
        <p:nvSpPr>
          <p:cNvPr id="4" name="Rectangle 3"/>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D740C4D0-17BD-4621-88B0-F83134E5B7C5}"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a:solidFill>
                <a:srgbClr val="000000"/>
              </a:solidFill>
              <a:latin typeface="Calibri" panose="020F0502020204030204" pitchFamily="34" charset="0"/>
            </a:endParaRPr>
          </a:p>
        </p:txBody>
      </p:sp>
      <p:sp>
        <p:nvSpPr>
          <p:cNvPr id="6"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a:solidFill>
                  <a:srgbClr val="000000"/>
                </a:solidFill>
              </a:rPr>
              <a:t>MGMT10 | CH4</a:t>
            </a:r>
            <a:endParaRPr lang="en-US" b="1" dirty="0">
              <a:solidFill>
                <a:srgbClr val="000000"/>
              </a:solidFill>
            </a:endParaRPr>
          </a:p>
        </p:txBody>
      </p:sp>
      <p:pic>
        <p:nvPicPr>
          <p:cNvPr id="7" name="Picture 10"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a:solidFill>
                  <a:schemeClr val="tx2"/>
                </a:solidFill>
                <a:latin typeface="Arial Narrow"/>
                <a:cs typeface="Arial Narrow"/>
              </a:rPr>
              <a:t>Copyright ©2017 Cengage Learning. All Rights Reserved. May not be scanned, copied or duplicated, or posted to a publicly accessible website, in whole or in part. </a:t>
            </a:r>
          </a:p>
        </p:txBody>
      </p:sp>
      <p:sp>
        <p:nvSpPr>
          <p:cNvPr id="2" name="Title 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a:t>Click to edit Master title style</a:t>
            </a:r>
          </a:p>
        </p:txBody>
      </p:sp>
      <p:sp>
        <p:nvSpPr>
          <p:cNvPr id="3" name="Content Placeholder 2"/>
          <p:cNvSpPr>
            <a:spLocks noGrp="1"/>
          </p:cNvSpPr>
          <p:nvPr>
            <p:ph idx="1"/>
          </p:nvPr>
        </p:nvSpPr>
        <p:spPr>
          <a:xfrm>
            <a:off x="994500" y="1532988"/>
            <a:ext cx="7821824" cy="4227731"/>
          </a:xfrm>
        </p:spPr>
        <p:txBody>
          <a:bodyPr/>
          <a:lstStyle>
            <a:lvl1pPr marL="342900" indent="-342900">
              <a:lnSpc>
                <a:spcPct val="90000"/>
              </a:lnSpc>
              <a:buClr>
                <a:srgbClr val="B00027"/>
              </a:buClr>
              <a:buFont typeface="Lucida Grande"/>
              <a:buChar char="•"/>
              <a:defRPr>
                <a:solidFill>
                  <a:schemeClr val="tx2"/>
                </a:solidFill>
              </a:defRPr>
            </a:lvl1pPr>
            <a:lvl2pPr marL="640080" indent="-274320">
              <a:lnSpc>
                <a:spcPct val="90000"/>
              </a:lnSpc>
              <a:buClr>
                <a:srgbClr val="B00027"/>
              </a:buClr>
              <a:buFont typeface="Arial"/>
              <a:buChar char="•"/>
              <a:defRPr b="0" i="1">
                <a:solidFill>
                  <a:schemeClr val="tx2"/>
                </a:solidFill>
              </a:defRPr>
            </a:lvl2pPr>
            <a:lvl3pPr marL="960120" indent="-320040">
              <a:lnSpc>
                <a:spcPct val="90000"/>
              </a:lnSpc>
              <a:buClr>
                <a:srgbClr val="B00027"/>
              </a:buClr>
              <a:buSzPct val="100000"/>
              <a:buFont typeface="Lucida Grande"/>
              <a:buChar char="-"/>
              <a:defRPr sz="2800">
                <a:solidFill>
                  <a:schemeClr val="tx2"/>
                </a:solidFill>
              </a:defRPr>
            </a:lvl3pPr>
            <a:lvl4pPr marL="1234440" indent="-228600">
              <a:lnSpc>
                <a:spcPct val="90000"/>
              </a:lnSpc>
              <a:buFont typeface="Arial"/>
              <a:buChar char="▸"/>
              <a:defRPr sz="2400">
                <a:solidFill>
                  <a:schemeClr val="tx2"/>
                </a:solidFill>
              </a:defRPr>
            </a:lvl4pPr>
            <a:lvl5pPr marL="1508760" indent="-228600">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3"/>
          <p:cNvSpPr>
            <a:spLocks noGrp="1"/>
          </p:cNvSpPr>
          <p:nvPr>
            <p:ph type="dt" sz="half" idx="10"/>
          </p:nvPr>
        </p:nvSpPr>
        <p:spPr/>
        <p:txBody>
          <a:bodyPr/>
          <a:lstStyle>
            <a:lvl1pPr>
              <a:defRPr/>
            </a:lvl1pPr>
          </a:lstStyle>
          <a:p>
            <a:pPr>
              <a:defRPr/>
            </a:pPr>
            <a:endParaRPr lang="en-US" dirty="0"/>
          </a:p>
        </p:txBody>
      </p:sp>
      <p:sp>
        <p:nvSpPr>
          <p:cNvPr id="10" name="Footer Placeholder 4"/>
          <p:cNvSpPr>
            <a:spLocks noGrp="1"/>
          </p:cNvSpPr>
          <p:nvPr>
            <p:ph type="ftr" sz="quarter" idx="11"/>
          </p:nvPr>
        </p:nvSpPr>
        <p:spPr/>
        <p:txBody>
          <a:bodyPr/>
          <a:lstStyle>
            <a:lvl1pPr>
              <a:defRPr/>
            </a:lvl1pPr>
          </a:lstStyle>
          <a:p>
            <a:pPr>
              <a:defRPr/>
            </a:pPr>
            <a:endParaRPr lang="en-US" dirty="0"/>
          </a:p>
        </p:txBody>
      </p:sp>
      <p:sp>
        <p:nvSpPr>
          <p:cNvPr id="11" name="Slide Number Placeholder 5"/>
          <p:cNvSpPr>
            <a:spLocks noGrp="1"/>
          </p:cNvSpPr>
          <p:nvPr>
            <p:ph type="sldNum" sz="quarter" idx="12"/>
          </p:nvPr>
        </p:nvSpPr>
        <p:spPr/>
        <p:txBody>
          <a:bodyPr/>
          <a:lstStyle>
            <a:lvl1pPr>
              <a:defRPr/>
            </a:lvl1pPr>
          </a:lstStyle>
          <a:p>
            <a:pPr>
              <a:defRPr/>
            </a:pPr>
            <a:fld id="{AE2B8C54-6A1C-411F-82DD-C39F003B8AFD}" type="slidenum">
              <a:rPr lang="en-US" altLang="en-US"/>
              <a:pPr>
                <a:defRPr/>
              </a:pPr>
              <a:t>‹#›</a:t>
            </a:fld>
            <a:endParaRPr lang="en-US" altLang="en-US" dirty="0"/>
          </a:p>
        </p:txBody>
      </p:sp>
    </p:spTree>
    <p:extLst>
      <p:ext uri="{BB962C8B-B14F-4D97-AF65-F5344CB8AC3E}">
        <p14:creationId xmlns:p14="http://schemas.microsoft.com/office/powerpoint/2010/main" val="38915891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3" name="Rectangle 2"/>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2EA3C696-69A4-47A4-93C2-76ED15FBC9D9}"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a:solidFill>
                <a:srgbClr val="000000"/>
              </a:solidFill>
              <a:latin typeface="Calibri" panose="020F0502020204030204" pitchFamily="34" charset="0"/>
            </a:endParaRPr>
          </a:p>
        </p:txBody>
      </p:sp>
      <p:sp>
        <p:nvSpPr>
          <p:cNvPr id="5"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a:solidFill>
                  <a:srgbClr val="000000"/>
                </a:solidFill>
              </a:rPr>
              <a:t>MGMT10 | CH4</a:t>
            </a:r>
            <a:endParaRPr lang="en-US" b="1" dirty="0">
              <a:solidFill>
                <a:srgbClr val="000000"/>
              </a:solidFill>
            </a:endParaRPr>
          </a:p>
        </p:txBody>
      </p:sp>
      <p:sp>
        <p:nvSpPr>
          <p:cNvPr id="6" name="Rectangle 5"/>
          <p:cNvSpPr/>
          <p:nvPr userDrawn="1"/>
        </p:nvSpPr>
        <p:spPr>
          <a:xfrm>
            <a:off x="0" y="368300"/>
            <a:ext cx="2600325" cy="584200"/>
          </a:xfrm>
          <a:prstGeom prst="rect">
            <a:avLst/>
          </a:prstGeom>
          <a:solidFill>
            <a:srgbClr val="008CD1"/>
          </a:solidFill>
          <a:ln>
            <a:solidFill>
              <a:srgbClr val="008CD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extBox 6"/>
          <p:cNvSpPr txBox="1">
            <a:spLocks noChangeArrowheads="1"/>
          </p:cNvSpPr>
          <p:nvPr userDrawn="1"/>
        </p:nvSpPr>
        <p:spPr bwMode="auto">
          <a:xfrm>
            <a:off x="1588" y="368300"/>
            <a:ext cx="1450975" cy="584200"/>
          </a:xfrm>
          <a:prstGeom prst="rect">
            <a:avLst/>
          </a:prstGeom>
          <a:solidFill>
            <a:srgbClr val="008CD1"/>
          </a:solidFill>
          <a:ln>
            <a:solidFill>
              <a:srgbClr val="008CD1"/>
            </a:solidFill>
          </a:ln>
        </p:spPr>
        <p:txBody>
          <a:bodyPr anchor="ct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algn="r" eaLnBrk="1" hangingPunct="1">
              <a:defRPr/>
            </a:pPr>
            <a:r>
              <a:rPr lang="en-US" altLang="en-US" sz="3200" b="1" dirty="0">
                <a:solidFill>
                  <a:schemeClr val="bg1"/>
                </a:solidFill>
                <a:latin typeface="Franklin Gothic Medium" pitchFamily="34" charset="0"/>
              </a:rPr>
              <a:t>Table</a:t>
            </a:r>
            <a:endParaRPr lang="en-US" altLang="en-US" sz="3200" b="1" i="1" dirty="0">
              <a:solidFill>
                <a:schemeClr val="bg1"/>
              </a:solidFill>
              <a:latin typeface="Franklin Gothic Medium" pitchFamily="34" charset="0"/>
            </a:endParaRPr>
          </a:p>
        </p:txBody>
      </p:sp>
      <p:sp>
        <p:nvSpPr>
          <p:cNvPr id="8"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a:solidFill>
                  <a:schemeClr val="tx2"/>
                </a:solidFill>
                <a:latin typeface="Arial Narrow"/>
                <a:cs typeface="Arial Narrow"/>
              </a:rPr>
              <a:t>Copyright ©2017 Cengage Learning. All Rights Reserved. May not be scanned, copied or duplicated, or posted to a publicly accessible website, in whole or in part. </a:t>
            </a:r>
          </a:p>
        </p:txBody>
      </p:sp>
      <p:sp>
        <p:nvSpPr>
          <p:cNvPr id="2" name="Title 1"/>
          <p:cNvSpPr>
            <a:spLocks noGrp="1"/>
          </p:cNvSpPr>
          <p:nvPr>
            <p:ph type="title"/>
          </p:nvPr>
        </p:nvSpPr>
        <p:spPr>
          <a:xfrm>
            <a:off x="1453012" y="418404"/>
            <a:ext cx="7536700" cy="983201"/>
          </a:xfrm>
        </p:spPr>
        <p:txBody>
          <a:bodyPr anchor="t">
            <a:normAutofit/>
          </a:bodyPr>
          <a:lstStyle>
            <a:lvl1pPr marL="1280160" indent="-1280160" algn="l">
              <a:defRPr sz="2800" b="1">
                <a:latin typeface="Franklin Gothic Medium"/>
                <a:cs typeface="Franklin Gothic Medium"/>
              </a:defRPr>
            </a:lvl1pPr>
          </a:lstStyle>
          <a:p>
            <a:r>
              <a:rPr lang="en-US" dirty="0"/>
              <a:t>Click to edit Master title style</a:t>
            </a:r>
          </a:p>
        </p:txBody>
      </p:sp>
      <p:sp>
        <p:nvSpPr>
          <p:cNvPr id="9" name="Date Placeholder 3"/>
          <p:cNvSpPr>
            <a:spLocks noGrp="1"/>
          </p:cNvSpPr>
          <p:nvPr>
            <p:ph type="dt" sz="half" idx="10"/>
          </p:nvPr>
        </p:nvSpPr>
        <p:spPr/>
        <p:txBody>
          <a:bodyPr/>
          <a:lstStyle>
            <a:lvl1pPr>
              <a:defRPr/>
            </a:lvl1pPr>
          </a:lstStyle>
          <a:p>
            <a:pPr>
              <a:defRPr/>
            </a:pPr>
            <a:endParaRPr lang="en-US" dirty="0"/>
          </a:p>
        </p:txBody>
      </p:sp>
      <p:sp>
        <p:nvSpPr>
          <p:cNvPr id="10" name="Footer Placeholder 4"/>
          <p:cNvSpPr>
            <a:spLocks noGrp="1"/>
          </p:cNvSpPr>
          <p:nvPr>
            <p:ph type="ftr" sz="quarter" idx="11"/>
          </p:nvPr>
        </p:nvSpPr>
        <p:spPr/>
        <p:txBody>
          <a:bodyPr/>
          <a:lstStyle>
            <a:lvl1pPr>
              <a:defRPr/>
            </a:lvl1pPr>
          </a:lstStyle>
          <a:p>
            <a:pPr>
              <a:defRPr/>
            </a:pPr>
            <a:endParaRPr lang="en-US" dirty="0"/>
          </a:p>
        </p:txBody>
      </p:sp>
      <p:sp>
        <p:nvSpPr>
          <p:cNvPr id="11" name="Slide Number Placeholder 5"/>
          <p:cNvSpPr>
            <a:spLocks noGrp="1"/>
          </p:cNvSpPr>
          <p:nvPr>
            <p:ph type="sldNum" sz="quarter" idx="12"/>
          </p:nvPr>
        </p:nvSpPr>
        <p:spPr/>
        <p:txBody>
          <a:bodyPr/>
          <a:lstStyle>
            <a:lvl1pPr>
              <a:defRPr/>
            </a:lvl1pPr>
          </a:lstStyle>
          <a:p>
            <a:pPr>
              <a:defRPr/>
            </a:pPr>
            <a:fld id="{359F2998-AC95-4AE7-AB5D-9027726FAA92}" type="slidenum">
              <a:rPr lang="en-US" altLang="en-US"/>
              <a:pPr>
                <a:defRPr/>
              </a:pPr>
              <a:t>‹#›</a:t>
            </a:fld>
            <a:endParaRPr lang="en-US" altLang="en-US" dirty="0"/>
          </a:p>
        </p:txBody>
      </p:sp>
    </p:spTree>
    <p:extLst>
      <p:ext uri="{BB962C8B-B14F-4D97-AF65-F5344CB8AC3E}">
        <p14:creationId xmlns:p14="http://schemas.microsoft.com/office/powerpoint/2010/main" val="29749267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3" name="Rectangle 2"/>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83B7B3F8-AD9D-4495-9E69-0F275995359A}"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a:solidFill>
                <a:srgbClr val="000000"/>
              </a:solidFill>
              <a:latin typeface="Calibri" panose="020F0502020204030204" pitchFamily="34" charset="0"/>
            </a:endParaRPr>
          </a:p>
        </p:txBody>
      </p:sp>
      <p:sp>
        <p:nvSpPr>
          <p:cNvPr id="5"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a:solidFill>
                  <a:srgbClr val="000000"/>
                </a:solidFill>
              </a:rPr>
              <a:t>MGMT10 | CH4</a:t>
            </a:r>
            <a:endParaRPr lang="en-US" b="1" dirty="0">
              <a:solidFill>
                <a:srgbClr val="000000"/>
              </a:solidFill>
            </a:endParaRPr>
          </a:p>
        </p:txBody>
      </p:sp>
      <p:sp>
        <p:nvSpPr>
          <p:cNvPr id="6" name="Rectangle 5"/>
          <p:cNvSpPr/>
          <p:nvPr userDrawn="1"/>
        </p:nvSpPr>
        <p:spPr>
          <a:xfrm>
            <a:off x="0" y="368300"/>
            <a:ext cx="2600325" cy="584200"/>
          </a:xfrm>
          <a:prstGeom prst="rect">
            <a:avLst/>
          </a:prstGeom>
          <a:solidFill>
            <a:srgbClr val="008CD1"/>
          </a:solidFill>
          <a:ln>
            <a:solidFill>
              <a:srgbClr val="008CD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extBox 6"/>
          <p:cNvSpPr txBox="1">
            <a:spLocks noChangeArrowheads="1"/>
          </p:cNvSpPr>
          <p:nvPr userDrawn="1"/>
        </p:nvSpPr>
        <p:spPr bwMode="auto">
          <a:xfrm>
            <a:off x="1588" y="368300"/>
            <a:ext cx="1450975" cy="584200"/>
          </a:xfrm>
          <a:prstGeom prst="rect">
            <a:avLst/>
          </a:prstGeom>
          <a:solidFill>
            <a:srgbClr val="008CD1"/>
          </a:solidFill>
          <a:ln>
            <a:solidFill>
              <a:srgbClr val="008CD1"/>
            </a:solidFill>
          </a:ln>
        </p:spPr>
        <p:txBody>
          <a:bodyPr anchor="ct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algn="r" eaLnBrk="1" hangingPunct="1">
              <a:defRPr/>
            </a:pPr>
            <a:r>
              <a:rPr lang="en-US" altLang="en-US" sz="3200" b="1" dirty="0">
                <a:solidFill>
                  <a:schemeClr val="bg1"/>
                </a:solidFill>
                <a:latin typeface="Franklin Gothic Medium" pitchFamily="34" charset="0"/>
              </a:rPr>
              <a:t>Figure</a:t>
            </a:r>
            <a:endParaRPr lang="en-US" altLang="en-US" sz="3200" b="1" i="1" dirty="0">
              <a:solidFill>
                <a:schemeClr val="bg1"/>
              </a:solidFill>
              <a:latin typeface="Franklin Gothic Medium" pitchFamily="34" charset="0"/>
            </a:endParaRPr>
          </a:p>
        </p:txBody>
      </p:sp>
      <p:sp>
        <p:nvSpPr>
          <p:cNvPr id="8"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a:solidFill>
                  <a:schemeClr val="tx2"/>
                </a:solidFill>
                <a:latin typeface="Arial Narrow"/>
                <a:cs typeface="Arial Narrow"/>
              </a:rPr>
              <a:t>Copyright ©2017 Cengage Learning. All Rights Reserved. May not be scanned, copied or duplicated, or posted to a publicly accessible website, in whole or in part. </a:t>
            </a:r>
          </a:p>
        </p:txBody>
      </p:sp>
      <p:sp>
        <p:nvSpPr>
          <p:cNvPr id="2" name="Title 1"/>
          <p:cNvSpPr>
            <a:spLocks noGrp="1"/>
          </p:cNvSpPr>
          <p:nvPr>
            <p:ph type="title"/>
          </p:nvPr>
        </p:nvSpPr>
        <p:spPr>
          <a:xfrm>
            <a:off x="1453012" y="418404"/>
            <a:ext cx="7536700" cy="983201"/>
          </a:xfrm>
        </p:spPr>
        <p:txBody>
          <a:bodyPr anchor="t">
            <a:normAutofit/>
          </a:bodyPr>
          <a:lstStyle>
            <a:lvl1pPr marL="1280160" indent="-1280160" algn="l">
              <a:defRPr sz="2800" b="1">
                <a:latin typeface="Franklin Gothic Medium"/>
                <a:cs typeface="Franklin Gothic Medium"/>
              </a:defRPr>
            </a:lvl1pPr>
          </a:lstStyle>
          <a:p>
            <a:r>
              <a:rPr lang="en-US"/>
              <a:t>Click to edit Master title style</a:t>
            </a:r>
          </a:p>
        </p:txBody>
      </p:sp>
      <p:sp>
        <p:nvSpPr>
          <p:cNvPr id="9" name="Date Placeholder 3"/>
          <p:cNvSpPr>
            <a:spLocks noGrp="1"/>
          </p:cNvSpPr>
          <p:nvPr>
            <p:ph type="dt" sz="half" idx="10"/>
          </p:nvPr>
        </p:nvSpPr>
        <p:spPr/>
        <p:txBody>
          <a:bodyPr/>
          <a:lstStyle>
            <a:lvl1pPr>
              <a:defRPr/>
            </a:lvl1pPr>
          </a:lstStyle>
          <a:p>
            <a:pPr>
              <a:defRPr/>
            </a:pPr>
            <a:endParaRPr lang="en-US" dirty="0"/>
          </a:p>
        </p:txBody>
      </p:sp>
      <p:sp>
        <p:nvSpPr>
          <p:cNvPr id="10" name="Footer Placeholder 4"/>
          <p:cNvSpPr>
            <a:spLocks noGrp="1"/>
          </p:cNvSpPr>
          <p:nvPr>
            <p:ph type="ftr" sz="quarter" idx="11"/>
          </p:nvPr>
        </p:nvSpPr>
        <p:spPr/>
        <p:txBody>
          <a:bodyPr/>
          <a:lstStyle>
            <a:lvl1pPr>
              <a:defRPr/>
            </a:lvl1pPr>
          </a:lstStyle>
          <a:p>
            <a:pPr>
              <a:defRPr/>
            </a:pPr>
            <a:endParaRPr lang="en-US" dirty="0"/>
          </a:p>
        </p:txBody>
      </p:sp>
      <p:sp>
        <p:nvSpPr>
          <p:cNvPr id="11" name="Slide Number Placeholder 5"/>
          <p:cNvSpPr>
            <a:spLocks noGrp="1"/>
          </p:cNvSpPr>
          <p:nvPr>
            <p:ph type="sldNum" sz="quarter" idx="12"/>
          </p:nvPr>
        </p:nvSpPr>
        <p:spPr/>
        <p:txBody>
          <a:bodyPr/>
          <a:lstStyle>
            <a:lvl1pPr>
              <a:defRPr/>
            </a:lvl1pPr>
          </a:lstStyle>
          <a:p>
            <a:pPr>
              <a:defRPr/>
            </a:pPr>
            <a:fld id="{BF16D203-E167-4252-AC7A-AA7394B3DF9D}" type="slidenum">
              <a:rPr lang="en-US" altLang="en-US"/>
              <a:pPr>
                <a:defRPr/>
              </a:pPr>
              <a:t>‹#›</a:t>
            </a:fld>
            <a:endParaRPr lang="en-US" altLang="en-US" dirty="0"/>
          </a:p>
        </p:txBody>
      </p:sp>
    </p:spTree>
    <p:extLst>
      <p:ext uri="{BB962C8B-B14F-4D97-AF65-F5344CB8AC3E}">
        <p14:creationId xmlns:p14="http://schemas.microsoft.com/office/powerpoint/2010/main" val="26066164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3" name="Rectangle 2"/>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8C39261F-296A-4DD3-885C-6AB7CA8D8815}"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a:solidFill>
                <a:srgbClr val="000000"/>
              </a:solidFill>
              <a:latin typeface="Calibri" panose="020F0502020204030204" pitchFamily="34" charset="0"/>
            </a:endParaRPr>
          </a:p>
        </p:txBody>
      </p:sp>
      <p:sp>
        <p:nvSpPr>
          <p:cNvPr id="5"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a:solidFill>
                  <a:srgbClr val="000000"/>
                </a:solidFill>
              </a:rPr>
              <a:t>MGMT10 | CH4</a:t>
            </a:r>
            <a:endParaRPr lang="en-US" b="1" dirty="0">
              <a:solidFill>
                <a:srgbClr val="000000"/>
              </a:solidFill>
            </a:endParaRPr>
          </a:p>
        </p:txBody>
      </p:sp>
      <p:sp>
        <p:nvSpPr>
          <p:cNvPr id="6" name="Rectangle 5"/>
          <p:cNvSpPr/>
          <p:nvPr userDrawn="1"/>
        </p:nvSpPr>
        <p:spPr>
          <a:xfrm>
            <a:off x="0" y="368300"/>
            <a:ext cx="2600325" cy="584200"/>
          </a:xfrm>
          <a:prstGeom prst="rect">
            <a:avLst/>
          </a:prstGeom>
          <a:solidFill>
            <a:srgbClr val="008CD1"/>
          </a:solidFill>
          <a:ln>
            <a:solidFill>
              <a:srgbClr val="008CD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extBox 6"/>
          <p:cNvSpPr txBox="1">
            <a:spLocks noChangeArrowheads="1"/>
          </p:cNvSpPr>
          <p:nvPr userDrawn="1"/>
        </p:nvSpPr>
        <p:spPr bwMode="auto">
          <a:xfrm>
            <a:off x="1588" y="368300"/>
            <a:ext cx="1450975" cy="584200"/>
          </a:xfrm>
          <a:prstGeom prst="rect">
            <a:avLst/>
          </a:prstGeom>
          <a:solidFill>
            <a:srgbClr val="008CD1"/>
          </a:solidFill>
          <a:ln>
            <a:solidFill>
              <a:srgbClr val="008CD1"/>
            </a:solidFill>
          </a:ln>
        </p:spPr>
        <p:txBody>
          <a:bodyPr anchor="ct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algn="r" eaLnBrk="1" hangingPunct="1">
              <a:defRPr/>
            </a:pPr>
            <a:r>
              <a:rPr lang="en-US" altLang="en-US" sz="3200" b="1" dirty="0">
                <a:solidFill>
                  <a:schemeClr val="bg1"/>
                </a:solidFill>
                <a:latin typeface="Franklin Gothic Medium" pitchFamily="34" charset="0"/>
              </a:rPr>
              <a:t>Exhibit</a:t>
            </a:r>
            <a:endParaRPr lang="en-US" altLang="en-US" sz="3200" b="1" i="1" dirty="0">
              <a:solidFill>
                <a:schemeClr val="bg1"/>
              </a:solidFill>
              <a:latin typeface="Franklin Gothic Medium" pitchFamily="34" charset="0"/>
            </a:endParaRPr>
          </a:p>
        </p:txBody>
      </p:sp>
      <p:sp>
        <p:nvSpPr>
          <p:cNvPr id="8"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a:solidFill>
                  <a:schemeClr val="tx2"/>
                </a:solidFill>
                <a:latin typeface="Arial Narrow"/>
                <a:cs typeface="Arial Narrow"/>
              </a:rPr>
              <a:t>Copyright ©2017 Cengage Learning. All Rights Reserved. May not be scanned, copied or duplicated, or posted to a publicly accessible website, in whole or in part. </a:t>
            </a:r>
          </a:p>
        </p:txBody>
      </p:sp>
      <p:sp>
        <p:nvSpPr>
          <p:cNvPr id="2" name="Title 1"/>
          <p:cNvSpPr>
            <a:spLocks noGrp="1"/>
          </p:cNvSpPr>
          <p:nvPr>
            <p:ph type="title"/>
          </p:nvPr>
        </p:nvSpPr>
        <p:spPr>
          <a:xfrm>
            <a:off x="1453012" y="418404"/>
            <a:ext cx="7536700" cy="983201"/>
          </a:xfrm>
        </p:spPr>
        <p:txBody>
          <a:bodyPr anchor="t">
            <a:normAutofit/>
          </a:bodyPr>
          <a:lstStyle>
            <a:lvl1pPr marL="1280160" indent="-1280160" algn="l">
              <a:defRPr sz="2800" b="1">
                <a:latin typeface="Franklin Gothic Medium"/>
                <a:cs typeface="Franklin Gothic Medium"/>
              </a:defRPr>
            </a:lvl1pPr>
          </a:lstStyle>
          <a:p>
            <a:r>
              <a:rPr lang="en-US" dirty="0"/>
              <a:t>Click to edit Master title style</a:t>
            </a:r>
          </a:p>
        </p:txBody>
      </p:sp>
      <p:sp>
        <p:nvSpPr>
          <p:cNvPr id="9" name="Date Placeholder 3"/>
          <p:cNvSpPr>
            <a:spLocks noGrp="1"/>
          </p:cNvSpPr>
          <p:nvPr>
            <p:ph type="dt" sz="half" idx="10"/>
          </p:nvPr>
        </p:nvSpPr>
        <p:spPr/>
        <p:txBody>
          <a:bodyPr/>
          <a:lstStyle>
            <a:lvl1pPr>
              <a:defRPr/>
            </a:lvl1pPr>
          </a:lstStyle>
          <a:p>
            <a:pPr>
              <a:defRPr/>
            </a:pPr>
            <a:endParaRPr lang="en-US" dirty="0"/>
          </a:p>
        </p:txBody>
      </p:sp>
      <p:sp>
        <p:nvSpPr>
          <p:cNvPr id="10" name="Footer Placeholder 4"/>
          <p:cNvSpPr>
            <a:spLocks noGrp="1"/>
          </p:cNvSpPr>
          <p:nvPr>
            <p:ph type="ftr" sz="quarter" idx="11"/>
          </p:nvPr>
        </p:nvSpPr>
        <p:spPr/>
        <p:txBody>
          <a:bodyPr/>
          <a:lstStyle>
            <a:lvl1pPr>
              <a:defRPr/>
            </a:lvl1pPr>
          </a:lstStyle>
          <a:p>
            <a:pPr>
              <a:defRPr/>
            </a:pPr>
            <a:endParaRPr lang="en-US" dirty="0"/>
          </a:p>
        </p:txBody>
      </p:sp>
      <p:sp>
        <p:nvSpPr>
          <p:cNvPr id="11" name="Slide Number Placeholder 5"/>
          <p:cNvSpPr>
            <a:spLocks noGrp="1"/>
          </p:cNvSpPr>
          <p:nvPr>
            <p:ph type="sldNum" sz="quarter" idx="12"/>
          </p:nvPr>
        </p:nvSpPr>
        <p:spPr/>
        <p:txBody>
          <a:bodyPr/>
          <a:lstStyle>
            <a:lvl1pPr>
              <a:defRPr/>
            </a:lvl1pPr>
          </a:lstStyle>
          <a:p>
            <a:pPr>
              <a:defRPr/>
            </a:pPr>
            <a:fld id="{E2F7AC0D-EA28-49B1-9462-FA5BB7606597}" type="slidenum">
              <a:rPr lang="en-US" altLang="en-US"/>
              <a:pPr>
                <a:defRPr/>
              </a:pPr>
              <a:t>‹#›</a:t>
            </a:fld>
            <a:endParaRPr lang="en-US" altLang="en-US" dirty="0"/>
          </a:p>
        </p:txBody>
      </p:sp>
    </p:spTree>
    <p:extLst>
      <p:ext uri="{BB962C8B-B14F-4D97-AF65-F5344CB8AC3E}">
        <p14:creationId xmlns:p14="http://schemas.microsoft.com/office/powerpoint/2010/main" val="2180802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Rectangle 3"/>
          <p:cNvSpPr/>
          <p:nvPr userDrawn="1"/>
        </p:nvSpPr>
        <p:spPr>
          <a:xfrm flipV="1">
            <a:off x="0" y="0"/>
            <a:ext cx="9144000" cy="6858000"/>
          </a:xfrm>
          <a:prstGeom prst="rect">
            <a:avLst/>
          </a:prstGeom>
          <a:solidFill>
            <a:srgbClr val="E0E3E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Oval 4"/>
          <p:cNvSpPr/>
          <p:nvPr userDrawn="1"/>
        </p:nvSpPr>
        <p:spPr>
          <a:xfrm>
            <a:off x="1233488" y="58738"/>
            <a:ext cx="6669087" cy="6670675"/>
          </a:xfrm>
          <a:prstGeom prst="ellipse">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Oval 5"/>
          <p:cNvSpPr/>
          <p:nvPr userDrawn="1"/>
        </p:nvSpPr>
        <p:spPr>
          <a:xfrm>
            <a:off x="1001713" y="250825"/>
            <a:ext cx="890587" cy="890588"/>
          </a:xfrm>
          <a:prstGeom prst="ellipse">
            <a:avLst/>
          </a:prstGeom>
          <a:solidFill>
            <a:srgbClr val="008CD1"/>
          </a:solidFill>
          <a:ln>
            <a:solidFill>
              <a:srgbClr val="008CD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extBox 6"/>
          <p:cNvSpPr txBox="1">
            <a:spLocks noChangeArrowheads="1"/>
          </p:cNvSpPr>
          <p:nvPr userDrawn="1"/>
        </p:nvSpPr>
        <p:spPr bwMode="auto">
          <a:xfrm>
            <a:off x="1233488" y="393700"/>
            <a:ext cx="45815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sz="3200" dirty="0">
                <a:solidFill>
                  <a:srgbClr val="B00027"/>
                </a:solidFill>
                <a:latin typeface="Arial Narrow" pitchFamily="34" charset="0"/>
              </a:rPr>
              <a:t>LEARNING OUTCOMES</a:t>
            </a:r>
          </a:p>
        </p:txBody>
      </p:sp>
      <p:pic>
        <p:nvPicPr>
          <p:cNvPr id="8" name="Picture 10"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A97F434D-15E0-482E-85ED-9693609E2950}"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a:solidFill>
                <a:srgbClr val="000000"/>
              </a:solidFill>
              <a:latin typeface="Calibri" panose="020F0502020204030204" pitchFamily="34" charset="0"/>
            </a:endParaRPr>
          </a:p>
        </p:txBody>
      </p:sp>
      <p:sp>
        <p:nvSpPr>
          <p:cNvPr id="10"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a:solidFill>
                  <a:srgbClr val="000000"/>
                </a:solidFill>
              </a:rPr>
              <a:t>MGMT10 | CH4</a:t>
            </a:r>
            <a:endParaRPr lang="en-US" b="1" dirty="0">
              <a:solidFill>
                <a:srgbClr val="000000"/>
              </a:solidFill>
            </a:endParaRPr>
          </a:p>
        </p:txBody>
      </p:sp>
      <p:sp>
        <p:nvSpPr>
          <p:cNvPr id="11"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a:solidFill>
                  <a:schemeClr val="tx2"/>
                </a:solidFill>
                <a:latin typeface="Arial Narrow"/>
                <a:cs typeface="Arial Narrow"/>
              </a:rPr>
              <a:t>Copyright ©2017 Cengage Learning. All Rights Reserved. May not be scanned, copied or duplicated, or posted to a publicly accessible website, in whole or in part. </a:t>
            </a:r>
          </a:p>
        </p:txBody>
      </p:sp>
      <p:sp>
        <p:nvSpPr>
          <p:cNvPr id="3" name="Content Placeholder 2"/>
          <p:cNvSpPr>
            <a:spLocks noGrp="1"/>
          </p:cNvSpPr>
          <p:nvPr>
            <p:ph idx="1"/>
          </p:nvPr>
        </p:nvSpPr>
        <p:spPr>
          <a:xfrm>
            <a:off x="1215073" y="1456105"/>
            <a:ext cx="7431087" cy="3471496"/>
          </a:xfrm>
        </p:spPr>
        <p:txBody>
          <a:bodyPr>
            <a:normAutofit/>
          </a:bodyPr>
          <a:lstStyle>
            <a:lvl1pPr marL="420624" indent="-420624">
              <a:lnSpc>
                <a:spcPct val="90000"/>
              </a:lnSpc>
              <a:spcBef>
                <a:spcPts val="600"/>
              </a:spcBef>
              <a:buClrTx/>
              <a:buFont typeface="Wingdings" charset="2"/>
              <a:buAutoNum type="arabicPlain"/>
              <a:defRPr sz="2600">
                <a:solidFill>
                  <a:schemeClr val="tx2"/>
                </a:solidFill>
                <a:latin typeface="Rockwell"/>
                <a:cs typeface="Rockwell"/>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a:t>Click to edit Master text styles</a:t>
            </a:r>
          </a:p>
        </p:txBody>
      </p:sp>
      <p:sp>
        <p:nvSpPr>
          <p:cNvPr id="12" name="Date Placeholder 3"/>
          <p:cNvSpPr>
            <a:spLocks noGrp="1"/>
          </p:cNvSpPr>
          <p:nvPr>
            <p:ph type="dt" sz="half" idx="10"/>
          </p:nvPr>
        </p:nvSpPr>
        <p:spPr/>
        <p:txBody>
          <a:bodyPr/>
          <a:lstStyle>
            <a:lvl1pPr>
              <a:defRPr/>
            </a:lvl1pPr>
          </a:lstStyle>
          <a:p>
            <a:pPr>
              <a:defRPr/>
            </a:pPr>
            <a:endParaRPr lang="en-US" dirty="0"/>
          </a:p>
        </p:txBody>
      </p:sp>
      <p:sp>
        <p:nvSpPr>
          <p:cNvPr id="13" name="Footer Placeholder 4"/>
          <p:cNvSpPr>
            <a:spLocks noGrp="1"/>
          </p:cNvSpPr>
          <p:nvPr>
            <p:ph type="ftr" sz="quarter" idx="11"/>
          </p:nvPr>
        </p:nvSpPr>
        <p:spPr/>
        <p:txBody>
          <a:bodyPr/>
          <a:lstStyle>
            <a:lvl1pPr>
              <a:defRPr/>
            </a:lvl1pPr>
          </a:lstStyle>
          <a:p>
            <a:pPr>
              <a:defRPr/>
            </a:pPr>
            <a:endParaRPr lang="en-US" dirty="0"/>
          </a:p>
        </p:txBody>
      </p:sp>
      <p:sp>
        <p:nvSpPr>
          <p:cNvPr id="14" name="Title 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dirty="0"/>
              <a:t>Click to edit Master title style</a:t>
            </a:r>
          </a:p>
        </p:txBody>
      </p:sp>
    </p:spTree>
    <p:extLst>
      <p:ext uri="{BB962C8B-B14F-4D97-AF65-F5344CB8AC3E}">
        <p14:creationId xmlns:p14="http://schemas.microsoft.com/office/powerpoint/2010/main" val="618151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4" name="Rectangle 3"/>
          <p:cNvSpPr/>
          <p:nvPr userDrawn="1"/>
        </p:nvSpPr>
        <p:spPr>
          <a:xfrm flipV="1">
            <a:off x="0" y="0"/>
            <a:ext cx="9144000" cy="6858000"/>
          </a:xfrm>
          <a:prstGeom prst="rect">
            <a:avLst/>
          </a:prstGeom>
          <a:solidFill>
            <a:srgbClr val="E0E3E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Oval 4"/>
          <p:cNvSpPr/>
          <p:nvPr userDrawn="1"/>
        </p:nvSpPr>
        <p:spPr>
          <a:xfrm>
            <a:off x="1233488" y="58738"/>
            <a:ext cx="6669087" cy="6670675"/>
          </a:xfrm>
          <a:prstGeom prst="ellipse">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6" name="Picture 8"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02649C5C-1A88-41A4-8187-D56C2463A6AC}"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a:solidFill>
                <a:srgbClr val="000000"/>
              </a:solidFill>
              <a:latin typeface="Calibri" panose="020F0502020204030204" pitchFamily="34" charset="0"/>
            </a:endParaRPr>
          </a:p>
        </p:txBody>
      </p:sp>
      <p:sp>
        <p:nvSpPr>
          <p:cNvPr id="8"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a:solidFill>
                  <a:srgbClr val="000000"/>
                </a:solidFill>
              </a:rPr>
              <a:t>MGMT10 | CH4</a:t>
            </a:r>
            <a:endParaRPr lang="en-US" b="1" dirty="0">
              <a:solidFill>
                <a:srgbClr val="000000"/>
              </a:solidFill>
            </a:endParaRPr>
          </a:p>
        </p:txBody>
      </p:sp>
      <p:sp>
        <p:nvSpPr>
          <p:cNvPr id="9" name="TextBox 8"/>
          <p:cNvSpPr txBox="1">
            <a:spLocks noChangeArrowheads="1"/>
          </p:cNvSpPr>
          <p:nvPr userDrawn="1"/>
        </p:nvSpPr>
        <p:spPr bwMode="auto">
          <a:xfrm>
            <a:off x="1001713" y="220663"/>
            <a:ext cx="69151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dirty="0">
                <a:solidFill>
                  <a:srgbClr val="B00027"/>
                </a:solidFill>
                <a:latin typeface="Arial Narrow" pitchFamily="34" charset="0"/>
              </a:rPr>
              <a:t>LEARNING OUTCOMES </a:t>
            </a:r>
            <a:r>
              <a:rPr lang="en-US" altLang="en-US" sz="2000" i="1" dirty="0">
                <a:solidFill>
                  <a:srgbClr val="B00027"/>
                </a:solidFill>
                <a:latin typeface="Arial Narrow" pitchFamily="34" charset="0"/>
              </a:rPr>
              <a:t>(continued)</a:t>
            </a:r>
          </a:p>
        </p:txBody>
      </p:sp>
      <p:sp>
        <p:nvSpPr>
          <p:cNvPr id="10"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a:solidFill>
                  <a:schemeClr val="tx2"/>
                </a:solidFill>
                <a:latin typeface="Arial Narrow"/>
                <a:cs typeface="Arial Narrow"/>
              </a:rPr>
              <a:t>Copyright ©2017 Cengage Learning. All Rights Reserved. May not be scanned, copied or duplicated, or posted to a publicly accessible website, in whole or in part. </a:t>
            </a:r>
          </a:p>
        </p:txBody>
      </p:sp>
      <p:sp>
        <p:nvSpPr>
          <p:cNvPr id="3" name="Content Placeholder 2"/>
          <p:cNvSpPr>
            <a:spLocks noGrp="1"/>
          </p:cNvSpPr>
          <p:nvPr>
            <p:ph idx="1"/>
          </p:nvPr>
        </p:nvSpPr>
        <p:spPr>
          <a:xfrm>
            <a:off x="1022033" y="1456105"/>
            <a:ext cx="7431087" cy="3471496"/>
          </a:xfrm>
        </p:spPr>
        <p:txBody>
          <a:bodyPr>
            <a:normAutofit/>
          </a:bodyPr>
          <a:lstStyle>
            <a:lvl1pPr marL="420624" indent="-420624">
              <a:lnSpc>
                <a:spcPct val="90000"/>
              </a:lnSpc>
              <a:spcBef>
                <a:spcPts val="600"/>
              </a:spcBef>
              <a:buClrTx/>
              <a:buFont typeface="Wingdings" charset="2"/>
              <a:buAutoNum type="arabicPlain"/>
              <a:defRPr sz="2600">
                <a:solidFill>
                  <a:schemeClr val="tx2"/>
                </a:solidFill>
                <a:latin typeface="Rockwell"/>
                <a:cs typeface="Rockwell"/>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a:t>Click to edit Master text styles</a:t>
            </a:r>
          </a:p>
        </p:txBody>
      </p:sp>
      <p:sp>
        <p:nvSpPr>
          <p:cNvPr id="11" name="Date Placeholder 3"/>
          <p:cNvSpPr>
            <a:spLocks noGrp="1"/>
          </p:cNvSpPr>
          <p:nvPr>
            <p:ph type="dt" sz="half" idx="10"/>
          </p:nvPr>
        </p:nvSpPr>
        <p:spPr/>
        <p:txBody>
          <a:bodyPr/>
          <a:lstStyle>
            <a:lvl1pPr>
              <a:defRPr/>
            </a:lvl1pPr>
          </a:lstStyle>
          <a:p>
            <a:pPr>
              <a:defRPr/>
            </a:pPr>
            <a:endParaRPr lang="en-US" dirty="0"/>
          </a:p>
        </p:txBody>
      </p:sp>
      <p:sp>
        <p:nvSpPr>
          <p:cNvPr id="12" name="Footer Placeholder 4"/>
          <p:cNvSpPr>
            <a:spLocks noGrp="1"/>
          </p:cNvSpPr>
          <p:nvPr>
            <p:ph type="ftr" sz="quarter" idx="11"/>
          </p:nvPr>
        </p:nvSpPr>
        <p:spPr/>
        <p:txBody>
          <a:bodyPr/>
          <a:lstStyle>
            <a:lvl1pPr>
              <a:defRPr/>
            </a:lvl1pPr>
          </a:lstStyle>
          <a:p>
            <a:pPr>
              <a:defRPr/>
            </a:pPr>
            <a:endParaRPr lang="en-US" dirty="0"/>
          </a:p>
        </p:txBody>
      </p:sp>
      <p:sp>
        <p:nvSpPr>
          <p:cNvPr id="13" name="Title 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dirty="0"/>
              <a:t>Click to edit Master title style</a:t>
            </a:r>
          </a:p>
        </p:txBody>
      </p:sp>
    </p:spTree>
    <p:extLst>
      <p:ext uri="{BB962C8B-B14F-4D97-AF65-F5344CB8AC3E}">
        <p14:creationId xmlns:p14="http://schemas.microsoft.com/office/powerpoint/2010/main" val="32535434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4" name="Rectangle 3"/>
          <p:cNvSpPr/>
          <p:nvPr userDrawn="1"/>
        </p:nvSpPr>
        <p:spPr>
          <a:xfrm flipV="1">
            <a:off x="0" y="0"/>
            <a:ext cx="9144000" cy="6858000"/>
          </a:xfrm>
          <a:prstGeom prst="rect">
            <a:avLst/>
          </a:prstGeom>
          <a:solidFill>
            <a:srgbClr val="E0E3E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Oval 4"/>
          <p:cNvSpPr/>
          <p:nvPr userDrawn="1"/>
        </p:nvSpPr>
        <p:spPr>
          <a:xfrm>
            <a:off x="1233488" y="58738"/>
            <a:ext cx="6669087" cy="6670675"/>
          </a:xfrm>
          <a:prstGeom prst="ellipse">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Oval 5"/>
          <p:cNvSpPr/>
          <p:nvPr userDrawn="1"/>
        </p:nvSpPr>
        <p:spPr>
          <a:xfrm>
            <a:off x="1001713" y="250825"/>
            <a:ext cx="890587" cy="890588"/>
          </a:xfrm>
          <a:prstGeom prst="ellipse">
            <a:avLst/>
          </a:prstGeom>
          <a:solidFill>
            <a:srgbClr val="008CD1"/>
          </a:solidFill>
          <a:ln>
            <a:solidFill>
              <a:srgbClr val="008CD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extBox 6"/>
          <p:cNvSpPr txBox="1">
            <a:spLocks noChangeArrowheads="1"/>
          </p:cNvSpPr>
          <p:nvPr userDrawn="1"/>
        </p:nvSpPr>
        <p:spPr bwMode="auto">
          <a:xfrm>
            <a:off x="1233488" y="393700"/>
            <a:ext cx="45815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sz="3200" dirty="0">
                <a:solidFill>
                  <a:srgbClr val="B00027"/>
                </a:solidFill>
                <a:latin typeface="Arial Narrow" pitchFamily="34" charset="0"/>
              </a:rPr>
              <a:t>KEY TERMS</a:t>
            </a:r>
          </a:p>
        </p:txBody>
      </p:sp>
      <p:pic>
        <p:nvPicPr>
          <p:cNvPr id="8" name="Picture 10"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2333D022-B30B-4665-AD5D-46F705784A0B}"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a:solidFill>
                <a:srgbClr val="000000"/>
              </a:solidFill>
              <a:latin typeface="Calibri" panose="020F0502020204030204" pitchFamily="34" charset="0"/>
            </a:endParaRPr>
          </a:p>
        </p:txBody>
      </p:sp>
      <p:sp>
        <p:nvSpPr>
          <p:cNvPr id="10"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a:solidFill>
                  <a:srgbClr val="000000"/>
                </a:solidFill>
              </a:rPr>
              <a:t>MGMT10 | CH4</a:t>
            </a:r>
            <a:endParaRPr lang="en-US" b="1" dirty="0">
              <a:solidFill>
                <a:srgbClr val="000000"/>
              </a:solidFill>
            </a:endParaRPr>
          </a:p>
        </p:txBody>
      </p:sp>
      <p:sp>
        <p:nvSpPr>
          <p:cNvPr id="11"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a:solidFill>
                  <a:schemeClr val="tx2"/>
                </a:solidFill>
                <a:latin typeface="Arial Narrow"/>
                <a:cs typeface="Arial Narrow"/>
              </a:rPr>
              <a:t>Copyright ©2017 Cengage Learning. All Rights Reserved. May not be scanned, copied or duplicated, or posted to a publicly accessible website, in whole or in part. </a:t>
            </a:r>
          </a:p>
        </p:txBody>
      </p:sp>
      <p:sp>
        <p:nvSpPr>
          <p:cNvPr id="3" name="Content Placeholder 2"/>
          <p:cNvSpPr>
            <a:spLocks noGrp="1"/>
          </p:cNvSpPr>
          <p:nvPr>
            <p:ph idx="1"/>
          </p:nvPr>
        </p:nvSpPr>
        <p:spPr>
          <a:xfrm>
            <a:off x="1235393" y="1456104"/>
            <a:ext cx="7410767" cy="4639895"/>
          </a:xfrm>
        </p:spPr>
        <p:txBody>
          <a:bodyPr>
            <a:normAutofit/>
          </a:bodyPr>
          <a:lstStyle>
            <a:lvl1pPr marL="0" indent="0">
              <a:lnSpc>
                <a:spcPct val="90000"/>
              </a:lnSpc>
              <a:spcBef>
                <a:spcPts val="2400"/>
              </a:spcBef>
              <a:buClrTx/>
              <a:buFont typeface="Wingdings" charset="2"/>
              <a:buNone/>
              <a:defRPr sz="2800">
                <a:latin typeface="+mn-lt"/>
                <a:cs typeface="Rockwell"/>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a:t>Click to edit Master text styles</a:t>
            </a:r>
          </a:p>
        </p:txBody>
      </p:sp>
      <p:sp>
        <p:nvSpPr>
          <p:cNvPr id="12" name="Date Placeholder 3"/>
          <p:cNvSpPr>
            <a:spLocks noGrp="1"/>
          </p:cNvSpPr>
          <p:nvPr>
            <p:ph type="dt" sz="half" idx="10"/>
          </p:nvPr>
        </p:nvSpPr>
        <p:spPr/>
        <p:txBody>
          <a:bodyPr/>
          <a:lstStyle>
            <a:lvl1pPr>
              <a:defRPr/>
            </a:lvl1pPr>
          </a:lstStyle>
          <a:p>
            <a:pPr>
              <a:defRPr/>
            </a:pPr>
            <a:endParaRPr lang="en-US" dirty="0"/>
          </a:p>
        </p:txBody>
      </p:sp>
      <p:sp>
        <p:nvSpPr>
          <p:cNvPr id="13" name="Footer Placeholder 4"/>
          <p:cNvSpPr>
            <a:spLocks noGrp="1"/>
          </p:cNvSpPr>
          <p:nvPr>
            <p:ph type="ftr" sz="quarter" idx="11"/>
          </p:nvPr>
        </p:nvSpPr>
        <p:spPr/>
        <p:txBody>
          <a:bodyPr/>
          <a:lstStyle>
            <a:lvl1pPr>
              <a:defRPr/>
            </a:lvl1pPr>
          </a:lstStyle>
          <a:p>
            <a:pPr>
              <a:defRPr/>
            </a:pPr>
            <a:endParaRPr lang="en-US" dirty="0"/>
          </a:p>
        </p:txBody>
      </p:sp>
      <p:sp>
        <p:nvSpPr>
          <p:cNvPr id="14" name="Title 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dirty="0"/>
              <a:t>Click to edit Master title style</a:t>
            </a:r>
          </a:p>
        </p:txBody>
      </p:sp>
    </p:spTree>
    <p:extLst>
      <p:ext uri="{BB962C8B-B14F-4D97-AF65-F5344CB8AC3E}">
        <p14:creationId xmlns:p14="http://schemas.microsoft.com/office/powerpoint/2010/main" val="28367100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Rectangle 2"/>
          <p:cNvSpPr/>
          <p:nvPr userDrawn="1"/>
        </p:nvSpPr>
        <p:spPr>
          <a:xfrm flipV="1">
            <a:off x="0" y="0"/>
            <a:ext cx="9144000" cy="6858000"/>
          </a:xfrm>
          <a:prstGeom prst="rect">
            <a:avLst/>
          </a:prstGeom>
          <a:solidFill>
            <a:srgbClr val="E0E3E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Oval 3"/>
          <p:cNvSpPr/>
          <p:nvPr userDrawn="1"/>
        </p:nvSpPr>
        <p:spPr>
          <a:xfrm>
            <a:off x="1233488" y="58738"/>
            <a:ext cx="6669087" cy="6670675"/>
          </a:xfrm>
          <a:prstGeom prst="ellipse">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Oval 4"/>
          <p:cNvSpPr/>
          <p:nvPr userDrawn="1"/>
        </p:nvSpPr>
        <p:spPr>
          <a:xfrm>
            <a:off x="1001713" y="250825"/>
            <a:ext cx="890587" cy="890588"/>
          </a:xfrm>
          <a:prstGeom prst="ellipse">
            <a:avLst/>
          </a:prstGeom>
          <a:solidFill>
            <a:srgbClr val="008CD1"/>
          </a:solidFill>
          <a:ln>
            <a:solidFill>
              <a:srgbClr val="008CD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TextBox 5"/>
          <p:cNvSpPr txBox="1">
            <a:spLocks noChangeArrowheads="1"/>
          </p:cNvSpPr>
          <p:nvPr userDrawn="1"/>
        </p:nvSpPr>
        <p:spPr bwMode="auto">
          <a:xfrm>
            <a:off x="1233488" y="393700"/>
            <a:ext cx="45815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sz="3200" dirty="0">
                <a:solidFill>
                  <a:srgbClr val="B00027"/>
                </a:solidFill>
                <a:latin typeface="Arial Narrow" pitchFamily="34" charset="0"/>
              </a:rPr>
              <a:t>SUMMARY</a:t>
            </a:r>
          </a:p>
        </p:txBody>
      </p:sp>
      <p:pic>
        <p:nvPicPr>
          <p:cNvPr id="7" name="Picture 10"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91913208-6D93-4393-817F-101F8F4D55F6}"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a:solidFill>
                <a:srgbClr val="000000"/>
              </a:solidFill>
              <a:latin typeface="Calibri" panose="020F0502020204030204" pitchFamily="34" charset="0"/>
            </a:endParaRPr>
          </a:p>
        </p:txBody>
      </p:sp>
      <p:sp>
        <p:nvSpPr>
          <p:cNvPr id="9"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a:solidFill>
                  <a:srgbClr val="000000"/>
                </a:solidFill>
              </a:rPr>
              <a:t>MGMT10 | CH4</a:t>
            </a:r>
            <a:endParaRPr lang="en-US" b="1" dirty="0">
              <a:solidFill>
                <a:srgbClr val="000000"/>
              </a:solidFill>
            </a:endParaRPr>
          </a:p>
        </p:txBody>
      </p:sp>
      <p:sp>
        <p:nvSpPr>
          <p:cNvPr id="10"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a:solidFill>
                  <a:schemeClr val="tx2"/>
                </a:solidFill>
                <a:latin typeface="Arial Narrow"/>
                <a:cs typeface="Arial Narrow"/>
              </a:rPr>
              <a:t>Copyright ©2017 Cengage Learning. All Rights Reserved. May not be scanned, copied or duplicated, or posted to a publicly accessible website, in whole or in part. </a:t>
            </a:r>
          </a:p>
        </p:txBody>
      </p:sp>
      <p:sp>
        <p:nvSpPr>
          <p:cNvPr id="14" name="Content Placeholder 2"/>
          <p:cNvSpPr>
            <a:spLocks noGrp="1"/>
          </p:cNvSpPr>
          <p:nvPr>
            <p:ph idx="12"/>
          </p:nvPr>
        </p:nvSpPr>
        <p:spPr>
          <a:xfrm>
            <a:off x="1232969" y="1482188"/>
            <a:ext cx="7821824" cy="4227731"/>
          </a:xfrm>
        </p:spPr>
        <p:txBody>
          <a:bodyPr/>
          <a:lstStyle>
            <a:lvl1pPr marL="342900" indent="-342900">
              <a:lnSpc>
                <a:spcPct val="90000"/>
              </a:lnSpc>
              <a:buClr>
                <a:srgbClr val="B00027"/>
              </a:buClr>
              <a:buFont typeface="Lucida Grande"/>
              <a:buChar char="•"/>
              <a:defRPr>
                <a:solidFill>
                  <a:schemeClr val="tx2"/>
                </a:solidFill>
              </a:defRPr>
            </a:lvl1pPr>
            <a:lvl2pPr marL="640080" indent="-274320">
              <a:lnSpc>
                <a:spcPct val="90000"/>
              </a:lnSpc>
              <a:buClr>
                <a:srgbClr val="B00027"/>
              </a:buClr>
              <a:buFont typeface="Arial"/>
              <a:buChar char="•"/>
              <a:defRPr b="0" i="1">
                <a:solidFill>
                  <a:schemeClr val="tx2"/>
                </a:solidFill>
              </a:defRPr>
            </a:lvl2pPr>
            <a:lvl3pPr marL="960120" indent="-320040">
              <a:lnSpc>
                <a:spcPct val="90000"/>
              </a:lnSpc>
              <a:buClr>
                <a:srgbClr val="B00027"/>
              </a:buClr>
              <a:buSzPct val="100000"/>
              <a:buFont typeface="Lucida Grande"/>
              <a:buChar char="-"/>
              <a:defRPr sz="2800">
                <a:solidFill>
                  <a:schemeClr val="tx2"/>
                </a:solidFill>
              </a:defRPr>
            </a:lvl3pPr>
            <a:lvl4pPr marL="1234440" indent="-228600">
              <a:lnSpc>
                <a:spcPct val="90000"/>
              </a:lnSpc>
              <a:buFont typeface="Arial"/>
              <a:buChar char="▸"/>
              <a:defRPr sz="2400">
                <a:solidFill>
                  <a:schemeClr val="tx2"/>
                </a:solidFill>
              </a:defRPr>
            </a:lvl4pPr>
            <a:lvl5pPr marL="1508760" indent="-228600">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p:cNvSpPr>
            <a:spLocks noGrp="1"/>
          </p:cNvSpPr>
          <p:nvPr>
            <p:ph type="dt" sz="half" idx="13"/>
          </p:nvPr>
        </p:nvSpPr>
        <p:spPr/>
        <p:txBody>
          <a:bodyPr/>
          <a:lstStyle>
            <a:lvl1pPr>
              <a:defRPr/>
            </a:lvl1pPr>
          </a:lstStyle>
          <a:p>
            <a:pPr>
              <a:defRPr/>
            </a:pPr>
            <a:endParaRPr lang="en-US" dirty="0"/>
          </a:p>
        </p:txBody>
      </p:sp>
      <p:sp>
        <p:nvSpPr>
          <p:cNvPr id="12" name="Footer Placeholder 4"/>
          <p:cNvSpPr>
            <a:spLocks noGrp="1"/>
          </p:cNvSpPr>
          <p:nvPr>
            <p:ph type="ftr" sz="quarter" idx="14"/>
          </p:nvPr>
        </p:nvSpPr>
        <p:spPr/>
        <p:txBody>
          <a:bodyPr/>
          <a:lstStyle>
            <a:lvl1pPr>
              <a:defRPr/>
            </a:lvl1pPr>
          </a:lstStyle>
          <a:p>
            <a:pPr>
              <a:defRPr/>
            </a:pPr>
            <a:endParaRPr lang="en-US" dirty="0"/>
          </a:p>
        </p:txBody>
      </p:sp>
      <p:sp>
        <p:nvSpPr>
          <p:cNvPr id="13" name="Title 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dirty="0"/>
              <a:t>Click to edit Master title style</a:t>
            </a:r>
          </a:p>
        </p:txBody>
      </p:sp>
    </p:spTree>
    <p:extLst>
      <p:ext uri="{BB962C8B-B14F-4D97-AF65-F5344CB8AC3E}">
        <p14:creationId xmlns:p14="http://schemas.microsoft.com/office/powerpoint/2010/main" val="4750855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008CD1"/>
          </a:solidFill>
          <a:ln>
            <a:solidFill>
              <a:srgbClr val="008CD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3" name="Picture 2" descr="4ltr_logo_new_REVISEDbw.psd"/>
          <p:cNvPicPr>
            <a:picLocks noChangeAspect="1"/>
          </p:cNvPicPr>
          <p:nvPr userDrawn="1"/>
        </p:nvPicPr>
        <p:blipFill rotWithShape="1">
          <a:blip r:embed="rId2">
            <a:extLst>
              <a:ext uri="{28A0092B-C50C-407E-A947-70E740481C1C}">
                <a14:useLocalDpi xmlns:a14="http://schemas.microsoft.com/office/drawing/2010/main" val="0"/>
              </a:ext>
            </a:extLst>
          </a:blip>
          <a:srcRect l="6824" t="6983" r="7072" b="4960"/>
          <a:stretch/>
        </p:blipFill>
        <p:spPr>
          <a:xfrm>
            <a:off x="3465147" y="2078159"/>
            <a:ext cx="2204181" cy="2210533"/>
          </a:xfrm>
          <a:prstGeom prst="ellipse">
            <a:avLst/>
          </a:prstGeom>
        </p:spPr>
      </p:pic>
      <p:sp>
        <p:nvSpPr>
          <p:cNvPr id="4"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68F2B56C-2799-42E7-AEE3-5EC8CC1861DB}"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a:solidFill>
                <a:srgbClr val="000000"/>
              </a:solidFill>
              <a:latin typeface="Calibri" panose="020F0502020204030204" pitchFamily="34" charset="0"/>
            </a:endParaRPr>
          </a:p>
        </p:txBody>
      </p:sp>
      <p:sp>
        <p:nvSpPr>
          <p:cNvPr id="5"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a:solidFill>
                  <a:srgbClr val="000000"/>
                </a:solidFill>
              </a:rPr>
              <a:t>MGMT10 | CH4</a:t>
            </a:r>
            <a:endParaRPr lang="en-US" b="1" dirty="0">
              <a:solidFill>
                <a:srgbClr val="000000"/>
              </a:solidFill>
            </a:endParaRPr>
          </a:p>
        </p:txBody>
      </p:sp>
      <p:sp>
        <p:nvSpPr>
          <p:cNvPr id="6"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a:solidFill>
                  <a:schemeClr val="tx2"/>
                </a:solidFill>
                <a:latin typeface="Arial Narrow"/>
                <a:cs typeface="Arial Narrow"/>
              </a:rPr>
              <a:t>Copyright ©2017 Cengage Learning. All Rights Reserved. May not be scanned, copied or duplicated, or posted to a publicly accessible website, in whole or in part. </a:t>
            </a:r>
          </a:p>
        </p:txBody>
      </p:sp>
      <p:sp>
        <p:nvSpPr>
          <p:cNvPr id="7" name="Date Placeholder 3"/>
          <p:cNvSpPr>
            <a:spLocks noGrp="1"/>
          </p:cNvSpPr>
          <p:nvPr>
            <p:ph type="dt" sz="half" idx="10"/>
          </p:nvPr>
        </p:nvSpPr>
        <p:spPr/>
        <p:txBody>
          <a:bodyPr/>
          <a:lstStyle>
            <a:lvl1pPr>
              <a:defRPr/>
            </a:lvl1pPr>
          </a:lstStyle>
          <a:p>
            <a:pPr>
              <a:defRPr/>
            </a:pPr>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Tree>
    <p:extLst>
      <p:ext uri="{BB962C8B-B14F-4D97-AF65-F5344CB8AC3E}">
        <p14:creationId xmlns:p14="http://schemas.microsoft.com/office/powerpoint/2010/main" val="32633933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45AC41E9-B29E-487D-A16F-A62EE615828F}" type="slidenum">
              <a:rPr lang="en-US" altLang="en-US"/>
              <a:pPr>
                <a:defRPr/>
              </a:pPr>
              <a:t>‹#›</a:t>
            </a:fld>
            <a:endParaRPr lang="en-US" altLang="en-US" dirty="0"/>
          </a:p>
        </p:txBody>
      </p:sp>
    </p:spTree>
    <p:extLst>
      <p:ext uri="{BB962C8B-B14F-4D97-AF65-F5344CB8AC3E}">
        <p14:creationId xmlns:p14="http://schemas.microsoft.com/office/powerpoint/2010/main" val="13865598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191CD083-0E11-4E88-ACC6-46677987A7AF}" type="slidenum">
              <a:rPr lang="en-US" altLang="en-US"/>
              <a:pPr>
                <a:defRPr/>
              </a:pPr>
              <a:t>‹#›</a:t>
            </a:fld>
            <a:endParaRPr lang="en-US" altLang="en-US" dirty="0"/>
          </a:p>
        </p:txBody>
      </p:sp>
    </p:spTree>
    <p:extLst>
      <p:ext uri="{BB962C8B-B14F-4D97-AF65-F5344CB8AC3E}">
        <p14:creationId xmlns:p14="http://schemas.microsoft.com/office/powerpoint/2010/main" val="35472766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65FAC8F1-8F52-4550-A90D-78D7540F342D}" type="slidenum">
              <a:rPr lang="en-US" altLang="en-US"/>
              <a:pPr>
                <a:defRPr/>
              </a:pPr>
              <a:t>‹#›</a:t>
            </a:fld>
            <a:endParaRPr lang="en-US" altLang="en-US" dirty="0"/>
          </a:p>
        </p:txBody>
      </p:sp>
    </p:spTree>
    <p:extLst>
      <p:ext uri="{BB962C8B-B14F-4D97-AF65-F5344CB8AC3E}">
        <p14:creationId xmlns:p14="http://schemas.microsoft.com/office/powerpoint/2010/main" val="4029572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0BC35C2E-51F9-44CD-9E5A-82E18AE1D88C}" type="slidenum">
              <a:rPr lang="en-US" altLang="en-US"/>
              <a:pPr>
                <a:defRPr/>
              </a:pPr>
              <a:t>‹#›</a:t>
            </a:fld>
            <a:endParaRPr lang="en-US" altLang="en-US" dirty="0"/>
          </a:p>
        </p:txBody>
      </p:sp>
    </p:spTree>
    <p:extLst>
      <p:ext uri="{BB962C8B-B14F-4D97-AF65-F5344CB8AC3E}">
        <p14:creationId xmlns:p14="http://schemas.microsoft.com/office/powerpoint/2010/main" val="20409159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F8D34019-D2C2-42C9-9E03-59B07F8D3020}" type="slidenum">
              <a:rPr lang="en-US" altLang="en-US"/>
              <a:pPr>
                <a:defRPr/>
              </a:pPr>
              <a:t>‹#›</a:t>
            </a:fld>
            <a:endParaRPr lang="en-US" altLang="en-US" dirty="0"/>
          </a:p>
        </p:txBody>
      </p:sp>
    </p:spTree>
    <p:extLst>
      <p:ext uri="{BB962C8B-B14F-4D97-AF65-F5344CB8AC3E}">
        <p14:creationId xmlns:p14="http://schemas.microsoft.com/office/powerpoint/2010/main" val="3792429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968700BD-A88C-41A0-B09A-57C9C77958BC}" type="slidenum">
              <a:rPr lang="en-US" altLang="en-US"/>
              <a:pPr>
                <a:defRPr/>
              </a:pPr>
              <a:t>‹#›</a:t>
            </a:fld>
            <a:endParaRPr lang="en-US" altLang="en-US" dirty="0"/>
          </a:p>
        </p:txBody>
      </p:sp>
    </p:spTree>
    <p:extLst>
      <p:ext uri="{BB962C8B-B14F-4D97-AF65-F5344CB8AC3E}">
        <p14:creationId xmlns:p14="http://schemas.microsoft.com/office/powerpoint/2010/main" val="23385581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8030A3FA-5C4F-4FE0-8845-529BE7FE1C2F}" type="slidenum">
              <a:rPr lang="en-US" altLang="en-US"/>
              <a:pPr>
                <a:defRPr/>
              </a:pPr>
              <a:t>‹#›</a:t>
            </a:fld>
            <a:endParaRPr lang="en-US" altLang="en-US" dirty="0"/>
          </a:p>
        </p:txBody>
      </p:sp>
    </p:spTree>
    <p:extLst>
      <p:ext uri="{BB962C8B-B14F-4D97-AF65-F5344CB8AC3E}">
        <p14:creationId xmlns:p14="http://schemas.microsoft.com/office/powerpoint/2010/main" val="31655630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D99ABFFC-C9B4-458E-9680-0CA4CD57EB23}" type="slidenum">
              <a:rPr lang="en-US" altLang="en-US"/>
              <a:pPr>
                <a:defRPr/>
              </a:pPr>
              <a:t>‹#›</a:t>
            </a:fld>
            <a:endParaRPr lang="en-US" altLang="en-US" dirty="0"/>
          </a:p>
        </p:txBody>
      </p:sp>
    </p:spTree>
    <p:extLst>
      <p:ext uri="{BB962C8B-B14F-4D97-AF65-F5344CB8AC3E}">
        <p14:creationId xmlns:p14="http://schemas.microsoft.com/office/powerpoint/2010/main" val="29505131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4615E0B5-EC3F-4BBD-AD61-5438D9712FE0}" type="slidenum">
              <a:rPr lang="en-US" altLang="en-US"/>
              <a:pPr>
                <a:defRPr/>
              </a:pPr>
              <a:t>‹#›</a:t>
            </a:fld>
            <a:endParaRPr lang="en-US" altLang="en-US" dirty="0"/>
          </a:p>
        </p:txBody>
      </p:sp>
    </p:spTree>
    <p:extLst>
      <p:ext uri="{BB962C8B-B14F-4D97-AF65-F5344CB8AC3E}">
        <p14:creationId xmlns:p14="http://schemas.microsoft.com/office/powerpoint/2010/main" val="36952246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69996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hangingPunct="1">
              <a:defRPr sz="1200">
                <a:solidFill>
                  <a:schemeClr val="tx1">
                    <a:tint val="75000"/>
                  </a:schemeClr>
                </a:solidFill>
                <a:cs typeface="Arial" pitchFamily="34" charset="0"/>
              </a:defRPr>
            </a:lvl1pPr>
          </a:lstStyle>
          <a:p>
            <a:pPr>
              <a:defRPr/>
            </a:pP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hangingPunct="1">
              <a:defRPr sz="1200">
                <a:solidFill>
                  <a:schemeClr val="tx1">
                    <a:tint val="75000"/>
                  </a:schemeClr>
                </a:solidFill>
                <a:cs typeface="Arial" pitchFamily="34" charset="0"/>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9EACB8"/>
                </a:solidFill>
              </a:defRPr>
            </a:lvl1pPr>
          </a:lstStyle>
          <a:p>
            <a:pPr>
              <a:defRPr/>
            </a:pPr>
            <a:fld id="{E1052553-D821-4E69-950D-87B2186B3DE9}"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4822" r:id="rId1"/>
    <p:sldLayoutId id="2147484823" r:id="rId2"/>
    <p:sldLayoutId id="2147484824" r:id="rId3"/>
    <p:sldLayoutId id="2147484825" r:id="rId4"/>
    <p:sldLayoutId id="2147484826" r:id="rId5"/>
    <p:sldLayoutId id="2147484827" r:id="rId6"/>
    <p:sldLayoutId id="2147484828" r:id="rId7"/>
    <p:sldLayoutId id="2147484829" r:id="rId8"/>
    <p:sldLayoutId id="2147484830" r:id="rId9"/>
    <p:sldLayoutId id="2147484831" r:id="rId10"/>
    <p:sldLayoutId id="2147484832" r:id="rId11"/>
    <p:sldLayoutId id="2147484813" r:id="rId12"/>
    <p:sldLayoutId id="2147484814" r:id="rId13"/>
    <p:sldLayoutId id="2147484815" r:id="rId14"/>
    <p:sldLayoutId id="2147484816" r:id="rId15"/>
    <p:sldLayoutId id="2147484817" r:id="rId16"/>
    <p:sldLayoutId id="2147484818" r:id="rId17"/>
    <p:sldLayoutId id="2147484819" r:id="rId18"/>
    <p:sldLayoutId id="2147484820" r:id="rId19"/>
    <p:sldLayoutId id="2147484821" r:id="rId20"/>
    <p:sldLayoutId id="2147484833" r:id="rId21"/>
  </p:sldLayoutIdLst>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hidden="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dirty="0"/>
              <a:t>Ethics and Social Responsibility </a:t>
            </a:r>
          </a:p>
        </p:txBody>
      </p:sp>
      <p:sp>
        <p:nvSpPr>
          <p:cNvPr id="2" name="Footer Placeholder 1"/>
          <p:cNvSpPr>
            <a:spLocks noGrp="1"/>
          </p:cNvSpPr>
          <p:nvPr>
            <p:ph type="ftr" sz="quarter" idx="10"/>
          </p:nvPr>
        </p:nvSpPr>
        <p:spPr/>
        <p:txBody>
          <a:bodyPr/>
          <a:lstStyle/>
          <a:p>
            <a:pPr>
              <a:defRPr/>
            </a:pPr>
            <a:r>
              <a:rPr lang="en-US" dirty="0"/>
              <a:t>Copyright ©2017 Cengage Learning. All Rights Reserved. May not be scanned, copied or duplicated, or posted to a publicly accessible website, in whole or in part. </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hidden="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dirty="0"/>
              <a:t>Learning Outcomes </a:t>
            </a:r>
          </a:p>
        </p:txBody>
      </p:sp>
      <p:sp>
        <p:nvSpPr>
          <p:cNvPr id="15363" name="Content Placeholder 2"/>
          <p:cNvSpPr>
            <a:spLocks noGrp="1"/>
          </p:cNvSpPr>
          <p:nvPr>
            <p:ph idx="1"/>
          </p:nvPr>
        </p:nvSpPr>
        <p:spPr>
          <a:xfrm>
            <a:off x="1214438" y="1455738"/>
            <a:ext cx="7431087" cy="3471862"/>
          </a:xfrm>
        </p:spPr>
        <p:txBody>
          <a:bodyPr>
            <a:noAutofit/>
          </a:bodyPr>
          <a:lstStyle/>
          <a:p>
            <a:pPr marL="419100" indent="-419100">
              <a:buFont typeface="Calibri" panose="020F0502020204030204" pitchFamily="34" charset="0"/>
              <a:buAutoNum type="arabicPeriod"/>
            </a:pPr>
            <a:r>
              <a:rPr lang="en-IN" altLang="en-US" dirty="0">
                <a:latin typeface="Rockwell" panose="02060603020205020403" pitchFamily="18" charset="0"/>
                <a:ea typeface="Rockwell" panose="02060603020205020403" pitchFamily="18" charset="0"/>
                <a:cs typeface="Rockwell" panose="02060603020205020403" pitchFamily="18" charset="0"/>
              </a:rPr>
              <a:t>Identify common kinds of workplace deviance</a:t>
            </a:r>
          </a:p>
          <a:p>
            <a:pPr marL="419100" indent="-419100">
              <a:buFont typeface="Calibri" panose="020F0502020204030204" pitchFamily="34" charset="0"/>
              <a:buAutoNum type="arabicPeriod"/>
            </a:pPr>
            <a:r>
              <a:rPr lang="en-IN" altLang="en-US" dirty="0">
                <a:latin typeface="Rockwell" panose="02060603020205020403" pitchFamily="18" charset="0"/>
                <a:ea typeface="Rockwell" panose="02060603020205020403" pitchFamily="18" charset="0"/>
                <a:cs typeface="Rockwell" panose="02060603020205020403" pitchFamily="18" charset="0"/>
              </a:rPr>
              <a:t>Describe the U.S. Sentencing Commission Guidelines for Organizations, and explain how they both encourage ethical behavior and punish unethical behavior by businesses</a:t>
            </a:r>
          </a:p>
          <a:p>
            <a:pPr marL="419100" indent="-419100">
              <a:buFont typeface="Calibri" panose="020F0502020204030204" pitchFamily="34" charset="0"/>
              <a:buAutoNum type="arabicPeriod"/>
            </a:pPr>
            <a:r>
              <a:rPr lang="en-IN" altLang="en-US" dirty="0">
                <a:latin typeface="Rockwell" panose="02060603020205020403" pitchFamily="18" charset="0"/>
                <a:ea typeface="Rockwell" panose="02060603020205020403" pitchFamily="18" charset="0"/>
                <a:cs typeface="Rockwell" panose="02060603020205020403" pitchFamily="18" charset="0"/>
              </a:rPr>
              <a:t>Describe what influences ethical decision making</a:t>
            </a:r>
          </a:p>
          <a:p>
            <a:pPr marL="419100" indent="-419100">
              <a:buFont typeface="Calibri" panose="020F0502020204030204" pitchFamily="34" charset="0"/>
              <a:buAutoNum type="arabicPeriod"/>
            </a:pPr>
            <a:r>
              <a:rPr lang="en-IN" altLang="en-US" dirty="0">
                <a:latin typeface="Rockwell" panose="02060603020205020403" pitchFamily="18" charset="0"/>
                <a:ea typeface="Rockwell" panose="02060603020205020403" pitchFamily="18" charset="0"/>
                <a:cs typeface="Rockwell" panose="02060603020205020403" pitchFamily="18" charset="0"/>
              </a:rPr>
              <a:t>Explain what practical steps managers can take to improve ethical decision making</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536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536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536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Content Placeholder 2"/>
          <p:cNvSpPr>
            <a:spLocks noGrp="1"/>
          </p:cNvSpPr>
          <p:nvPr>
            <p:ph idx="1"/>
          </p:nvPr>
        </p:nvSpPr>
        <p:spPr/>
        <p:txBody>
          <a:bodyPr>
            <a:noAutofit/>
          </a:bodyPr>
          <a:lstStyle/>
          <a:p>
            <a:pPr marL="419100" indent="-419100">
              <a:buFont typeface="Calibri" panose="020F0502020204030204" pitchFamily="34" charset="0"/>
              <a:buAutoNum type="arabicPeriod" startAt="5"/>
            </a:pPr>
            <a:r>
              <a:rPr lang="en-IN" altLang="en-US" dirty="0">
                <a:latin typeface="Rockwell" panose="02060603020205020403" pitchFamily="18" charset="0"/>
                <a:ea typeface="Rockwell" panose="02060603020205020403" pitchFamily="18" charset="0"/>
                <a:cs typeface="Rockwell" panose="02060603020205020403" pitchFamily="18" charset="0"/>
              </a:rPr>
              <a:t>Explain to whom organizations are socially responsible</a:t>
            </a:r>
          </a:p>
          <a:p>
            <a:pPr marL="419100" indent="-419100">
              <a:buFont typeface="Calibri" panose="020F0502020204030204" pitchFamily="34" charset="0"/>
              <a:buAutoNum type="arabicPeriod" startAt="5"/>
            </a:pPr>
            <a:r>
              <a:rPr lang="en-IN" altLang="en-US" dirty="0">
                <a:latin typeface="Rockwell" panose="02060603020205020403" pitchFamily="18" charset="0"/>
                <a:ea typeface="Rockwell" panose="02060603020205020403" pitchFamily="18" charset="0"/>
                <a:cs typeface="Rockwell" panose="02060603020205020403" pitchFamily="18" charset="0"/>
              </a:rPr>
              <a:t>Explain for what organizations are socially responsible</a:t>
            </a:r>
          </a:p>
          <a:p>
            <a:pPr marL="419100" indent="-419100">
              <a:buFont typeface="Calibri" panose="020F0502020204030204" pitchFamily="34" charset="0"/>
              <a:buAutoNum type="arabicPeriod" startAt="5"/>
            </a:pPr>
            <a:r>
              <a:rPr lang="en-IN" altLang="en-US" dirty="0">
                <a:latin typeface="Rockwell" panose="02060603020205020403" pitchFamily="18" charset="0"/>
                <a:ea typeface="Rockwell" panose="02060603020205020403" pitchFamily="18" charset="0"/>
                <a:cs typeface="Rockwell" panose="02060603020205020403" pitchFamily="18" charset="0"/>
              </a:rPr>
              <a:t>Explain how organizations can respond to societal demands for social responsibility</a:t>
            </a:r>
          </a:p>
          <a:p>
            <a:pPr marL="419100" indent="-419100">
              <a:buFont typeface="Calibri" panose="020F0502020204030204" pitchFamily="34" charset="0"/>
              <a:buAutoNum type="arabicPeriod" startAt="5"/>
            </a:pPr>
            <a:r>
              <a:rPr lang="en-IN" altLang="en-US" dirty="0">
                <a:latin typeface="Rockwell" panose="02060603020205020403" pitchFamily="18" charset="0"/>
                <a:ea typeface="Rockwell" panose="02060603020205020403" pitchFamily="18" charset="0"/>
                <a:cs typeface="Rockwell" panose="02060603020205020403" pitchFamily="18" charset="0"/>
              </a:rPr>
              <a:t>Explain whether social responsibility hurts or helps an organization’s economic performance</a:t>
            </a:r>
          </a:p>
        </p:txBody>
      </p:sp>
      <p:sp>
        <p:nvSpPr>
          <p:cNvPr id="4" name="Title 1" hidden="1"/>
          <p:cNvSpPr>
            <a:spLocks noGrp="1"/>
          </p:cNvSpPr>
          <p:nvPr>
            <p:ph type="title"/>
          </p:nvPr>
        </p:nvSpPr>
        <p:spPr/>
        <p:txBody>
          <a:bodyPr>
            <a:normAutofit/>
          </a:bodyPr>
          <a:lstStyle>
            <a:lvl1pPr algn="l">
              <a:defRPr sz="3200" b="1">
                <a:solidFill>
                  <a:schemeClr val="tx2"/>
                </a:solidFill>
                <a:latin typeface="Franklin Gothic Medium"/>
                <a:cs typeface="Franklin Gothic Medium"/>
              </a:defRPr>
            </a:lvl1pPr>
          </a:lstStyle>
          <a:p>
            <a:r>
              <a:rPr lang="en-US" dirty="0"/>
              <a:t>Learning Outcomes </a:t>
            </a:r>
            <a:r>
              <a:rPr lang="en-US" sz="2000" dirty="0"/>
              <a:t>(continued)</a:t>
            </a:r>
            <a:r>
              <a:rPr lang="en-US" dirty="0"/>
              <a:t>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638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638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638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Title 1"/>
          <p:cNvSpPr>
            <a:spLocks noGrp="1"/>
          </p:cNvSpPr>
          <p:nvPr>
            <p:ph type="title"/>
          </p:nvPr>
        </p:nvSpPr>
        <p:spPr>
          <a:xfrm>
            <a:off x="525463" y="3175"/>
            <a:ext cx="8229600" cy="1143000"/>
          </a:xfrm>
        </p:spPr>
        <p:txBody>
          <a:bodyPr/>
          <a:lstStyle/>
          <a:p>
            <a:pPr eaLnBrk="1" hangingPunct="1"/>
            <a:r>
              <a:rPr lang="en-IN" altLang="en-US" dirty="0">
                <a:latin typeface="Franklin Gothic Medium" panose="020B0603020102020204" pitchFamily="34" charset="0"/>
                <a:ea typeface="Franklin Gothic Medium" panose="020B0603020102020204" pitchFamily="34" charset="0"/>
                <a:cs typeface="Franklin Gothic Medium" panose="020B0603020102020204" pitchFamily="34" charset="0"/>
              </a:rPr>
              <a:t>Ethics, Ethical Behavior, and Workplace Deviance </a:t>
            </a:r>
            <a:endParaRPr lang="en-US" altLang="en-US" dirty="0">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grpSp>
        <p:nvGrpSpPr>
          <p:cNvPr id="22532" name="Group 9" descr="There are three small rectangular boxes partially overlapping three large rectangular boxes. Each pair of small and large boxes is placed one below the other. The content in the large box explains the term provided in the small box.&#10;&#10;In the first pair of boxes, the small box is labeled ethics. The content in the large box reads set of moral principles or values that defines right and wrong for a person or group.&#10;&#10;In the second pair of boxes, the small box is labeled ethical behavior. The content in the large box reads behavior that follows accepted principles of right and wrong.&#10;&#10;In the third pair of boxes, the small box is labeled workplace deviance. The content in the large box reads unethical behavior that violates organizational norms about right and wrong.&#10;&#10;&#10;&#10;" title="Ethics, Ethical Behavior, and Workplace Deviance "/>
          <p:cNvGrpSpPr>
            <a:grpSpLocks/>
          </p:cNvGrpSpPr>
          <p:nvPr/>
        </p:nvGrpSpPr>
        <p:grpSpPr bwMode="auto">
          <a:xfrm>
            <a:off x="774700" y="1671638"/>
            <a:ext cx="7823200" cy="1346200"/>
            <a:chOff x="774834" y="1672230"/>
            <a:chExt cx="7823200" cy="1344960"/>
          </a:xfrm>
        </p:grpSpPr>
        <p:sp>
          <p:nvSpPr>
            <p:cNvPr id="4" name="Freeform 3"/>
            <p:cNvSpPr/>
            <p:nvPr/>
          </p:nvSpPr>
          <p:spPr>
            <a:xfrm>
              <a:off x="774834" y="1908549"/>
              <a:ext cx="7823200" cy="1108641"/>
            </a:xfrm>
            <a:custGeom>
              <a:avLst/>
              <a:gdLst>
                <a:gd name="connsiteX0" fmla="*/ 0 w 7823200"/>
                <a:gd name="connsiteY0" fmla="*/ 0 h 1108800"/>
                <a:gd name="connsiteX1" fmla="*/ 7823200 w 7823200"/>
                <a:gd name="connsiteY1" fmla="*/ 0 h 1108800"/>
                <a:gd name="connsiteX2" fmla="*/ 7823200 w 7823200"/>
                <a:gd name="connsiteY2" fmla="*/ 1108800 h 1108800"/>
                <a:gd name="connsiteX3" fmla="*/ 0 w 7823200"/>
                <a:gd name="connsiteY3" fmla="*/ 1108800 h 1108800"/>
                <a:gd name="connsiteX4" fmla="*/ 0 w 7823200"/>
                <a:gd name="connsiteY4" fmla="*/ 0 h 110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3200" h="1108800">
                  <a:moveTo>
                    <a:pt x="0" y="0"/>
                  </a:moveTo>
                  <a:lnTo>
                    <a:pt x="7823200" y="0"/>
                  </a:lnTo>
                  <a:lnTo>
                    <a:pt x="7823200" y="1108800"/>
                  </a:lnTo>
                  <a:lnTo>
                    <a:pt x="0" y="1108800"/>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607167" tIns="333248" rIns="607167" bIns="156464" spcCol="1270"/>
            <a:lstStyle/>
            <a:p>
              <a:pPr marL="228600" lvl="1" indent="-228600" defTabSz="977900">
                <a:lnSpc>
                  <a:spcPct val="90000"/>
                </a:lnSpc>
                <a:spcAft>
                  <a:spcPct val="15000"/>
                </a:spcAft>
                <a:buFontTx/>
                <a:buChar char="••"/>
                <a:defRPr/>
              </a:pPr>
              <a:r>
                <a:rPr lang="en-US" sz="2200" i="1" dirty="0">
                  <a:solidFill>
                    <a:schemeClr val="tx2"/>
                  </a:solidFill>
                </a:rPr>
                <a:t>Set of moral principles or values that defines right and wrong for a person or group</a:t>
              </a:r>
              <a:endParaRPr lang="en-IN" sz="2200" dirty="0">
                <a:solidFill>
                  <a:schemeClr val="tx2"/>
                </a:solidFill>
              </a:endParaRPr>
            </a:p>
          </p:txBody>
        </p:sp>
        <p:sp>
          <p:nvSpPr>
            <p:cNvPr id="5" name="Freeform 4"/>
            <p:cNvSpPr/>
            <p:nvPr/>
          </p:nvSpPr>
          <p:spPr>
            <a:xfrm>
              <a:off x="1165359" y="1672230"/>
              <a:ext cx="5476875" cy="472639"/>
            </a:xfrm>
            <a:custGeom>
              <a:avLst/>
              <a:gdLst>
                <a:gd name="connsiteX0" fmla="*/ 0 w 5476240"/>
                <a:gd name="connsiteY0" fmla="*/ 78722 h 472320"/>
                <a:gd name="connsiteX1" fmla="*/ 78722 w 5476240"/>
                <a:gd name="connsiteY1" fmla="*/ 0 h 472320"/>
                <a:gd name="connsiteX2" fmla="*/ 5397518 w 5476240"/>
                <a:gd name="connsiteY2" fmla="*/ 0 h 472320"/>
                <a:gd name="connsiteX3" fmla="*/ 5476240 w 5476240"/>
                <a:gd name="connsiteY3" fmla="*/ 78722 h 472320"/>
                <a:gd name="connsiteX4" fmla="*/ 5476240 w 5476240"/>
                <a:gd name="connsiteY4" fmla="*/ 393598 h 472320"/>
                <a:gd name="connsiteX5" fmla="*/ 5397518 w 5476240"/>
                <a:gd name="connsiteY5" fmla="*/ 472320 h 472320"/>
                <a:gd name="connsiteX6" fmla="*/ 78722 w 5476240"/>
                <a:gd name="connsiteY6" fmla="*/ 472320 h 472320"/>
                <a:gd name="connsiteX7" fmla="*/ 0 w 5476240"/>
                <a:gd name="connsiteY7" fmla="*/ 393598 h 472320"/>
                <a:gd name="connsiteX8" fmla="*/ 0 w 5476240"/>
                <a:gd name="connsiteY8" fmla="*/ 78722 h 472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76240" h="472320">
                  <a:moveTo>
                    <a:pt x="0" y="78722"/>
                  </a:moveTo>
                  <a:cubicBezTo>
                    <a:pt x="0" y="35245"/>
                    <a:pt x="35245" y="0"/>
                    <a:pt x="78722" y="0"/>
                  </a:cubicBezTo>
                  <a:lnTo>
                    <a:pt x="5397518" y="0"/>
                  </a:lnTo>
                  <a:cubicBezTo>
                    <a:pt x="5440995" y="0"/>
                    <a:pt x="5476240" y="35245"/>
                    <a:pt x="5476240" y="78722"/>
                  </a:cubicBezTo>
                  <a:lnTo>
                    <a:pt x="5476240" y="393598"/>
                  </a:lnTo>
                  <a:cubicBezTo>
                    <a:pt x="5476240" y="437075"/>
                    <a:pt x="5440995" y="472320"/>
                    <a:pt x="5397518" y="472320"/>
                  </a:cubicBezTo>
                  <a:lnTo>
                    <a:pt x="78722" y="472320"/>
                  </a:lnTo>
                  <a:cubicBezTo>
                    <a:pt x="35245" y="472320"/>
                    <a:pt x="0" y="437075"/>
                    <a:pt x="0" y="393598"/>
                  </a:cubicBezTo>
                  <a:lnTo>
                    <a:pt x="0" y="78722"/>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lIns="230046" tIns="23057" rIns="230046" bIns="23057" spcCol="1270" anchor="ctr"/>
            <a:lstStyle/>
            <a:p>
              <a:pPr defTabSz="977900">
                <a:lnSpc>
                  <a:spcPct val="90000"/>
                </a:lnSpc>
                <a:spcAft>
                  <a:spcPct val="35000"/>
                </a:spcAft>
                <a:defRPr/>
              </a:pPr>
              <a:r>
                <a:rPr lang="en-US" sz="2200" b="1" dirty="0"/>
                <a:t>Ethics</a:t>
              </a:r>
              <a:endParaRPr lang="en-IN" sz="2200" dirty="0"/>
            </a:p>
          </p:txBody>
        </p:sp>
      </p:grpSp>
      <p:grpSp>
        <p:nvGrpSpPr>
          <p:cNvPr id="22533" name="Group 10" descr="There are three small rectangular boxes partially overlapping three large rectangular boxes. Each pair of small and large boxes is placed one below the other. The content in the large box explains the term provided in the small box.&#10;&#10;In the first pair of boxes, the small box is labeled ethics. The content in the large box reads set of moral principles or values that defines right and wrong for a person or group.&#10;&#10;In the second pair of boxes, the small box is labeled ethical behavior. The content in the large box reads behavior that follows accepted principles of right and wrong.&#10;&#10;In the third pair of boxes, the small box is labeled workplace deviance. The content in the large box reads unethical behavior that violates organizational norms about right and wrong.&#10;&#10;&#10;&#10;" title="Ethics, Ethical Behavior, and Workplace Deviance "/>
          <p:cNvGrpSpPr>
            <a:grpSpLocks/>
          </p:cNvGrpSpPr>
          <p:nvPr/>
        </p:nvGrpSpPr>
        <p:grpSpPr bwMode="auto">
          <a:xfrm>
            <a:off x="774700" y="3103563"/>
            <a:ext cx="7823200" cy="1344612"/>
            <a:chOff x="774834" y="3103590"/>
            <a:chExt cx="7823200" cy="1344960"/>
          </a:xfrm>
        </p:grpSpPr>
        <p:sp>
          <p:nvSpPr>
            <p:cNvPr id="6" name="Freeform 5"/>
            <p:cNvSpPr/>
            <p:nvPr/>
          </p:nvSpPr>
          <p:spPr>
            <a:xfrm>
              <a:off x="774834" y="3340188"/>
              <a:ext cx="7823200" cy="1108362"/>
            </a:xfrm>
            <a:custGeom>
              <a:avLst/>
              <a:gdLst>
                <a:gd name="connsiteX0" fmla="*/ 0 w 7823200"/>
                <a:gd name="connsiteY0" fmla="*/ 0 h 1108800"/>
                <a:gd name="connsiteX1" fmla="*/ 7823200 w 7823200"/>
                <a:gd name="connsiteY1" fmla="*/ 0 h 1108800"/>
                <a:gd name="connsiteX2" fmla="*/ 7823200 w 7823200"/>
                <a:gd name="connsiteY2" fmla="*/ 1108800 h 1108800"/>
                <a:gd name="connsiteX3" fmla="*/ 0 w 7823200"/>
                <a:gd name="connsiteY3" fmla="*/ 1108800 h 1108800"/>
                <a:gd name="connsiteX4" fmla="*/ 0 w 7823200"/>
                <a:gd name="connsiteY4" fmla="*/ 0 h 110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3200" h="1108800">
                  <a:moveTo>
                    <a:pt x="0" y="0"/>
                  </a:moveTo>
                  <a:lnTo>
                    <a:pt x="7823200" y="0"/>
                  </a:lnTo>
                  <a:lnTo>
                    <a:pt x="7823200" y="1108800"/>
                  </a:lnTo>
                  <a:lnTo>
                    <a:pt x="0" y="1108800"/>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607167" tIns="333248" rIns="607167" bIns="156464" spcCol="1270"/>
            <a:lstStyle/>
            <a:p>
              <a:pPr marL="228600" lvl="1" indent="-228600" defTabSz="977900">
                <a:lnSpc>
                  <a:spcPct val="90000"/>
                </a:lnSpc>
                <a:spcAft>
                  <a:spcPct val="15000"/>
                </a:spcAft>
                <a:buFontTx/>
                <a:buChar char="••"/>
                <a:defRPr/>
              </a:pPr>
              <a:r>
                <a:rPr lang="en-US" sz="2200" i="1" dirty="0">
                  <a:solidFill>
                    <a:schemeClr val="tx2"/>
                  </a:solidFill>
                </a:rPr>
                <a:t>Behavior that follows accepted principles of right and wrong</a:t>
              </a:r>
              <a:endParaRPr lang="en-IN" sz="2200" dirty="0">
                <a:solidFill>
                  <a:schemeClr val="tx2"/>
                </a:solidFill>
              </a:endParaRPr>
            </a:p>
          </p:txBody>
        </p:sp>
        <p:sp>
          <p:nvSpPr>
            <p:cNvPr id="7" name="Freeform 6"/>
            <p:cNvSpPr/>
            <p:nvPr/>
          </p:nvSpPr>
          <p:spPr>
            <a:xfrm>
              <a:off x="1165359" y="3103590"/>
              <a:ext cx="5476875" cy="471609"/>
            </a:xfrm>
            <a:custGeom>
              <a:avLst/>
              <a:gdLst>
                <a:gd name="connsiteX0" fmla="*/ 0 w 5476240"/>
                <a:gd name="connsiteY0" fmla="*/ 78722 h 472320"/>
                <a:gd name="connsiteX1" fmla="*/ 78722 w 5476240"/>
                <a:gd name="connsiteY1" fmla="*/ 0 h 472320"/>
                <a:gd name="connsiteX2" fmla="*/ 5397518 w 5476240"/>
                <a:gd name="connsiteY2" fmla="*/ 0 h 472320"/>
                <a:gd name="connsiteX3" fmla="*/ 5476240 w 5476240"/>
                <a:gd name="connsiteY3" fmla="*/ 78722 h 472320"/>
                <a:gd name="connsiteX4" fmla="*/ 5476240 w 5476240"/>
                <a:gd name="connsiteY4" fmla="*/ 393598 h 472320"/>
                <a:gd name="connsiteX5" fmla="*/ 5397518 w 5476240"/>
                <a:gd name="connsiteY5" fmla="*/ 472320 h 472320"/>
                <a:gd name="connsiteX6" fmla="*/ 78722 w 5476240"/>
                <a:gd name="connsiteY6" fmla="*/ 472320 h 472320"/>
                <a:gd name="connsiteX7" fmla="*/ 0 w 5476240"/>
                <a:gd name="connsiteY7" fmla="*/ 393598 h 472320"/>
                <a:gd name="connsiteX8" fmla="*/ 0 w 5476240"/>
                <a:gd name="connsiteY8" fmla="*/ 78722 h 472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76240" h="472320">
                  <a:moveTo>
                    <a:pt x="0" y="78722"/>
                  </a:moveTo>
                  <a:cubicBezTo>
                    <a:pt x="0" y="35245"/>
                    <a:pt x="35245" y="0"/>
                    <a:pt x="78722" y="0"/>
                  </a:cubicBezTo>
                  <a:lnTo>
                    <a:pt x="5397518" y="0"/>
                  </a:lnTo>
                  <a:cubicBezTo>
                    <a:pt x="5440995" y="0"/>
                    <a:pt x="5476240" y="35245"/>
                    <a:pt x="5476240" y="78722"/>
                  </a:cubicBezTo>
                  <a:lnTo>
                    <a:pt x="5476240" y="393598"/>
                  </a:lnTo>
                  <a:cubicBezTo>
                    <a:pt x="5476240" y="437075"/>
                    <a:pt x="5440995" y="472320"/>
                    <a:pt x="5397518" y="472320"/>
                  </a:cubicBezTo>
                  <a:lnTo>
                    <a:pt x="78722" y="472320"/>
                  </a:lnTo>
                  <a:cubicBezTo>
                    <a:pt x="35245" y="472320"/>
                    <a:pt x="0" y="437075"/>
                    <a:pt x="0" y="393598"/>
                  </a:cubicBezTo>
                  <a:lnTo>
                    <a:pt x="0" y="78722"/>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lIns="230046" tIns="23057" rIns="230046" bIns="23057" spcCol="1270" anchor="ctr"/>
            <a:lstStyle/>
            <a:p>
              <a:pPr defTabSz="977900">
                <a:lnSpc>
                  <a:spcPct val="90000"/>
                </a:lnSpc>
                <a:spcAft>
                  <a:spcPct val="35000"/>
                </a:spcAft>
                <a:defRPr/>
              </a:pPr>
              <a:r>
                <a:rPr lang="en-US" sz="2200" b="1" dirty="0"/>
                <a:t>Ethical behavior</a:t>
              </a:r>
              <a:endParaRPr lang="en-IN" sz="2200" dirty="0"/>
            </a:p>
          </p:txBody>
        </p:sp>
      </p:grpSp>
      <p:grpSp>
        <p:nvGrpSpPr>
          <p:cNvPr id="22534" name="Group 11" descr="There are three small rectangular boxes partially overlapping three large rectangular boxes. Each pair of small and large boxes is placed one below the other. The content in the large box explains the term provided in the small box.&#10;&#10;In the first pair of boxes, the small box is labeled ethics. The content in the large box reads set of moral principles or values that defines right and wrong for a person or group.&#10;&#10;In the second pair of boxes, the small box is labeled ethical behavior. The content in the large box reads behavior that follows accepted principles of right and wrong.&#10;&#10;In the third pair of boxes, the small box is labeled workplace deviance. The content in the large box reads unethical behavior that violates organizational norms about right and wrong.&#10;&#10;&#10;&#10;" title="Ethics, Ethical Behavior, and Workplace Deviance "/>
          <p:cNvGrpSpPr>
            <a:grpSpLocks/>
          </p:cNvGrpSpPr>
          <p:nvPr/>
        </p:nvGrpSpPr>
        <p:grpSpPr bwMode="auto">
          <a:xfrm>
            <a:off x="774700" y="4535488"/>
            <a:ext cx="7823200" cy="1344612"/>
            <a:chOff x="774834" y="4534950"/>
            <a:chExt cx="7823200" cy="1344960"/>
          </a:xfrm>
        </p:grpSpPr>
        <p:sp>
          <p:nvSpPr>
            <p:cNvPr id="8" name="Freeform 7"/>
            <p:cNvSpPr/>
            <p:nvPr/>
          </p:nvSpPr>
          <p:spPr>
            <a:xfrm>
              <a:off x="774834" y="4771548"/>
              <a:ext cx="7823200" cy="1108362"/>
            </a:xfrm>
            <a:custGeom>
              <a:avLst/>
              <a:gdLst>
                <a:gd name="connsiteX0" fmla="*/ 0 w 7823200"/>
                <a:gd name="connsiteY0" fmla="*/ 0 h 1108800"/>
                <a:gd name="connsiteX1" fmla="*/ 7823200 w 7823200"/>
                <a:gd name="connsiteY1" fmla="*/ 0 h 1108800"/>
                <a:gd name="connsiteX2" fmla="*/ 7823200 w 7823200"/>
                <a:gd name="connsiteY2" fmla="*/ 1108800 h 1108800"/>
                <a:gd name="connsiteX3" fmla="*/ 0 w 7823200"/>
                <a:gd name="connsiteY3" fmla="*/ 1108800 h 1108800"/>
                <a:gd name="connsiteX4" fmla="*/ 0 w 7823200"/>
                <a:gd name="connsiteY4" fmla="*/ 0 h 110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3200" h="1108800">
                  <a:moveTo>
                    <a:pt x="0" y="0"/>
                  </a:moveTo>
                  <a:lnTo>
                    <a:pt x="7823200" y="0"/>
                  </a:lnTo>
                  <a:lnTo>
                    <a:pt x="7823200" y="1108800"/>
                  </a:lnTo>
                  <a:lnTo>
                    <a:pt x="0" y="1108800"/>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607167" tIns="333248" rIns="607167" bIns="156464" spcCol="1270"/>
            <a:lstStyle/>
            <a:p>
              <a:pPr marL="228600" lvl="1" indent="-228600" defTabSz="977900">
                <a:lnSpc>
                  <a:spcPct val="90000"/>
                </a:lnSpc>
                <a:spcAft>
                  <a:spcPct val="15000"/>
                </a:spcAft>
                <a:buFontTx/>
                <a:buChar char="••"/>
                <a:defRPr/>
              </a:pPr>
              <a:r>
                <a:rPr lang="en-IN" sz="2200" i="1" dirty="0">
                  <a:solidFill>
                    <a:schemeClr val="tx2"/>
                  </a:solidFill>
                </a:rPr>
                <a:t>Unethical behavior that violates organizational norms about right and wrong</a:t>
              </a:r>
              <a:endParaRPr lang="en-IN" sz="2200" dirty="0">
                <a:solidFill>
                  <a:schemeClr val="tx2"/>
                </a:solidFill>
              </a:endParaRPr>
            </a:p>
          </p:txBody>
        </p:sp>
        <p:sp>
          <p:nvSpPr>
            <p:cNvPr id="9" name="Freeform 8"/>
            <p:cNvSpPr/>
            <p:nvPr/>
          </p:nvSpPr>
          <p:spPr>
            <a:xfrm>
              <a:off x="1165359" y="4534950"/>
              <a:ext cx="5476875" cy="471609"/>
            </a:xfrm>
            <a:custGeom>
              <a:avLst/>
              <a:gdLst>
                <a:gd name="connsiteX0" fmla="*/ 0 w 5476240"/>
                <a:gd name="connsiteY0" fmla="*/ 78722 h 472320"/>
                <a:gd name="connsiteX1" fmla="*/ 78722 w 5476240"/>
                <a:gd name="connsiteY1" fmla="*/ 0 h 472320"/>
                <a:gd name="connsiteX2" fmla="*/ 5397518 w 5476240"/>
                <a:gd name="connsiteY2" fmla="*/ 0 h 472320"/>
                <a:gd name="connsiteX3" fmla="*/ 5476240 w 5476240"/>
                <a:gd name="connsiteY3" fmla="*/ 78722 h 472320"/>
                <a:gd name="connsiteX4" fmla="*/ 5476240 w 5476240"/>
                <a:gd name="connsiteY4" fmla="*/ 393598 h 472320"/>
                <a:gd name="connsiteX5" fmla="*/ 5397518 w 5476240"/>
                <a:gd name="connsiteY5" fmla="*/ 472320 h 472320"/>
                <a:gd name="connsiteX6" fmla="*/ 78722 w 5476240"/>
                <a:gd name="connsiteY6" fmla="*/ 472320 h 472320"/>
                <a:gd name="connsiteX7" fmla="*/ 0 w 5476240"/>
                <a:gd name="connsiteY7" fmla="*/ 393598 h 472320"/>
                <a:gd name="connsiteX8" fmla="*/ 0 w 5476240"/>
                <a:gd name="connsiteY8" fmla="*/ 78722 h 472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76240" h="472320">
                  <a:moveTo>
                    <a:pt x="0" y="78722"/>
                  </a:moveTo>
                  <a:cubicBezTo>
                    <a:pt x="0" y="35245"/>
                    <a:pt x="35245" y="0"/>
                    <a:pt x="78722" y="0"/>
                  </a:cubicBezTo>
                  <a:lnTo>
                    <a:pt x="5397518" y="0"/>
                  </a:lnTo>
                  <a:cubicBezTo>
                    <a:pt x="5440995" y="0"/>
                    <a:pt x="5476240" y="35245"/>
                    <a:pt x="5476240" y="78722"/>
                  </a:cubicBezTo>
                  <a:lnTo>
                    <a:pt x="5476240" y="393598"/>
                  </a:lnTo>
                  <a:cubicBezTo>
                    <a:pt x="5476240" y="437075"/>
                    <a:pt x="5440995" y="472320"/>
                    <a:pt x="5397518" y="472320"/>
                  </a:cubicBezTo>
                  <a:lnTo>
                    <a:pt x="78722" y="472320"/>
                  </a:lnTo>
                  <a:cubicBezTo>
                    <a:pt x="35245" y="472320"/>
                    <a:pt x="0" y="437075"/>
                    <a:pt x="0" y="393598"/>
                  </a:cubicBezTo>
                  <a:lnTo>
                    <a:pt x="0" y="78722"/>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lIns="230046" tIns="23057" rIns="230046" bIns="23057" spcCol="1270" anchor="ctr"/>
            <a:lstStyle/>
            <a:p>
              <a:pPr defTabSz="977900">
                <a:lnSpc>
                  <a:spcPct val="90000"/>
                </a:lnSpc>
                <a:spcAft>
                  <a:spcPct val="35000"/>
                </a:spcAft>
                <a:defRPr/>
              </a:pPr>
              <a:r>
                <a:rPr lang="en-IN" sz="2200" b="1" dirty="0"/>
                <a:t>Workplace deviance </a:t>
              </a:r>
              <a:endParaRPr lang="en-IN" sz="2200" dirty="0"/>
            </a:p>
          </p:txBody>
        </p:sp>
      </p:grpSp>
      <p:sp>
        <p:nvSpPr>
          <p:cNvPr id="13"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a:solidFill>
                  <a:schemeClr val="tx2"/>
                </a:solidFill>
              </a:rPr>
              <a:t>LO 1</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2532"/>
                                        </p:tgtEl>
                                        <p:attrNameLst>
                                          <p:attrName>style.visibility</p:attrName>
                                        </p:attrNameLst>
                                      </p:cBhvr>
                                      <p:to>
                                        <p:strVal val="visible"/>
                                      </p:to>
                                    </p:set>
                                    <p:animEffect transition="in" filter="wipe(left)">
                                      <p:cBhvr>
                                        <p:cTn id="7" dur="500"/>
                                        <p:tgtEl>
                                          <p:spTgt spid="2253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2533"/>
                                        </p:tgtEl>
                                        <p:attrNameLst>
                                          <p:attrName>style.visibility</p:attrName>
                                        </p:attrNameLst>
                                      </p:cBhvr>
                                      <p:to>
                                        <p:strVal val="visible"/>
                                      </p:to>
                                    </p:set>
                                    <p:animEffect transition="in" filter="wipe(left)">
                                      <p:cBhvr>
                                        <p:cTn id="12" dur="500"/>
                                        <p:tgtEl>
                                          <p:spTgt spid="2253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2534"/>
                                        </p:tgtEl>
                                        <p:attrNameLst>
                                          <p:attrName>style.visibility</p:attrName>
                                        </p:attrNameLst>
                                      </p:cBhvr>
                                      <p:to>
                                        <p:strVal val="visible"/>
                                      </p:to>
                                    </p:set>
                                    <p:animEffect transition="in" filter="wipe(left)">
                                      <p:cBhvr>
                                        <p:cTn id="17" dur="500"/>
                                        <p:tgtEl>
                                          <p:spTgt spid="225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Title 1" descr="There are 4 small rectangular boxes partially overlapping large rectangular boxes. Each pair of small and large boxes is placed one below the other. The content in the larger box explains the term provided in the smaller box.&#10;The first pair of boxes is about production deviance. Production deviance is unethical behavior that hurts the quality and quantity of work produced.&#10;The second pair of boxes is about property deviance. Property deviance is unethical behavior aimed at the organization’s property or products.&#10;The third pair of boxes is about political deviance. Political deviance is using one’s influence to harm others in the company.&#10;The fourth pair of boxes is about personal aggression. Personal aggression is hostile or aggressive behavior toward others.&#10;" title="Types of Workplace Deviance"/>
          <p:cNvSpPr>
            <a:spLocks noGrp="1"/>
          </p:cNvSpPr>
          <p:nvPr>
            <p:ph type="title"/>
          </p:nvPr>
        </p:nvSpPr>
        <p:spPr>
          <a:xfrm>
            <a:off x="1380506" y="371659"/>
            <a:ext cx="7536700" cy="983201"/>
          </a:xfrm>
        </p:spPr>
        <p:txBody>
          <a:bodyPr>
            <a:normAutofit/>
          </a:bodyPr>
          <a:lstStyle/>
          <a:p>
            <a:pPr eaLnBrk="1" hangingPunct="1">
              <a:defRPr/>
            </a:pPr>
            <a:r>
              <a:rPr lang="en-IN" altLang="en-US" sz="3200" dirty="0">
                <a:solidFill>
                  <a:schemeClr val="bg1"/>
                </a:solidFill>
                <a:latin typeface="Franklin Gothic Medium" panose="020B0603020102020204" pitchFamily="34" charset="0"/>
                <a:ea typeface="Franklin Gothic Medium" panose="020B0603020102020204" pitchFamily="34" charset="0"/>
                <a:cs typeface="Franklin Gothic Medium" panose="020B0603020102020204" pitchFamily="34" charset="0"/>
              </a:rPr>
              <a:t>4.1</a:t>
            </a:r>
            <a:r>
              <a:rPr lang="en-IN" altLang="en-US" sz="3200" dirty="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	Types of Workplace Deviance</a:t>
            </a:r>
            <a:endParaRPr lang="en-US" altLang="en-US" sz="3200" dirty="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sp>
        <p:nvSpPr>
          <p:cNvPr id="7"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a:solidFill>
                  <a:schemeClr val="tx2"/>
                </a:solidFill>
              </a:rPr>
              <a:t>LO 1</a:t>
            </a:r>
          </a:p>
        </p:txBody>
      </p:sp>
      <p:pic>
        <p:nvPicPr>
          <p:cNvPr id="3" name="Picture 2" descr="This illustration depicts a grid. Four rectangular boxes that contain content have been positioned in two rows. Each row contains two boxes. A double-ended arrow has been positioned vertically. Its top end is labeled organizational and its bottom end is labeled interpersonal. Another double-ended arrow has been positioned horizontally, and it runs through the center of the first double-ended arrow. Its right end is labeled serious and its left end is labeled minor. In the first row, the box on the left is labeled production deviance. Four points have been listed under this and they read leaving early, taking excessive breaks, intentionally working slowly, and wasting resources. The box on the right is labeled property deviance. Four points have been listed under this and they read sabotaging equipment, accepting kickbacks, lying about hours worked, and stealing from company. In the second row, the box on the left is labeled political deviance. Four points have been listed under this and they read showing favoritism, gossiping about coworkers, blaming coworkers, and competing nonbeneficially. The box on the right is labeled personal aggression. Four points have been listed under this and they read sexual harassment, verbal abuse, stealing from coworkers, and endangering coworkers." title="Exhibit 4.1 - Types of Workplace Devianc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8540" y="1354860"/>
            <a:ext cx="4826921" cy="5004383"/>
          </a:xfrm>
          <a:prstGeom prst="rect">
            <a:avLst/>
          </a:prstGeom>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Title 1"/>
          <p:cNvSpPr>
            <a:spLocks noGrp="1"/>
          </p:cNvSpPr>
          <p:nvPr>
            <p:ph type="title"/>
          </p:nvPr>
        </p:nvSpPr>
        <p:spPr>
          <a:xfrm>
            <a:off x="525463" y="3175"/>
            <a:ext cx="8229600" cy="1143000"/>
          </a:xfrm>
        </p:spPr>
        <p:txBody>
          <a:bodyPr/>
          <a:lstStyle/>
          <a:p>
            <a:pPr eaLnBrk="1" hangingPunct="1"/>
            <a:r>
              <a:rPr lang="en-IN" altLang="en-US" dirty="0">
                <a:latin typeface="Franklin Gothic Medium" panose="020B0603020102020204" pitchFamily="34" charset="0"/>
                <a:ea typeface="Franklin Gothic Medium" panose="020B0603020102020204" pitchFamily="34" charset="0"/>
                <a:cs typeface="Franklin Gothic Medium" panose="020B0603020102020204" pitchFamily="34" charset="0"/>
              </a:rPr>
              <a:t>U.S. Sentencing Commission Guidelines for Organizations</a:t>
            </a:r>
            <a:endParaRPr lang="en-US" altLang="en-US" dirty="0">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sp>
        <p:nvSpPr>
          <p:cNvPr id="26628" name="Content Placeholder 2"/>
          <p:cNvSpPr>
            <a:spLocks noGrp="1"/>
          </p:cNvSpPr>
          <p:nvPr>
            <p:ph idx="1"/>
          </p:nvPr>
        </p:nvSpPr>
        <p:spPr>
          <a:xfrm>
            <a:off x="993775" y="1533525"/>
            <a:ext cx="7823200" cy="4227513"/>
          </a:xfrm>
        </p:spPr>
        <p:txBody>
          <a:bodyPr/>
          <a:lstStyle/>
          <a:p>
            <a:pPr eaLnBrk="1" hangingPunct="1">
              <a:buFont typeface="Arial" panose="020B0604020202020204" pitchFamily="34" charset="0"/>
              <a:buChar char="•"/>
            </a:pPr>
            <a:r>
              <a:rPr lang="en-IN" altLang="en-US" dirty="0"/>
              <a:t>Prosecute and punish firms even if management is unaware of the unethical behavior</a:t>
            </a:r>
          </a:p>
          <a:p>
            <a:pPr eaLnBrk="1" hangingPunct="1">
              <a:buFont typeface="Arial" panose="020B0604020202020204" pitchFamily="34" charset="0"/>
              <a:buChar char="•"/>
            </a:pPr>
            <a:r>
              <a:rPr lang="en-IN" altLang="en-US" dirty="0"/>
              <a:t>Cover offenses defined by federal laws</a:t>
            </a:r>
          </a:p>
          <a:p>
            <a:pPr eaLnBrk="1" hangingPunct="1">
              <a:buFont typeface="Arial" panose="020B0604020202020204" pitchFamily="34" charset="0"/>
              <a:buChar char="•"/>
            </a:pPr>
            <a:r>
              <a:rPr lang="en-IN" altLang="en-US" dirty="0"/>
              <a:t>Encourage companies to take proactive steps that will discourage white-collar crime</a:t>
            </a:r>
          </a:p>
          <a:p>
            <a:pPr eaLnBrk="1" hangingPunct="1">
              <a:buFont typeface="Arial" panose="020B0604020202020204" pitchFamily="34" charset="0"/>
              <a:buChar char="•"/>
            </a:pPr>
            <a:r>
              <a:rPr lang="en-IN" altLang="en-US" dirty="0"/>
              <a:t>Give companies an incentive to cooperate and disclose illegal activities to federal authorities</a:t>
            </a:r>
          </a:p>
        </p:txBody>
      </p:sp>
      <p:sp>
        <p:nvSpPr>
          <p:cNvPr id="5"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a:solidFill>
                  <a:schemeClr val="tx2"/>
                </a:solidFill>
              </a:rPr>
              <a:t>LO 2</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662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662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6628">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662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itle 1"/>
          <p:cNvSpPr>
            <a:spLocks noGrp="1"/>
          </p:cNvSpPr>
          <p:nvPr>
            <p:ph type="title"/>
          </p:nvPr>
        </p:nvSpPr>
        <p:spPr>
          <a:xfrm>
            <a:off x="525463" y="3175"/>
            <a:ext cx="8229600" cy="1143000"/>
          </a:xfrm>
        </p:spPr>
        <p:txBody>
          <a:bodyPr/>
          <a:lstStyle/>
          <a:p>
            <a:pPr eaLnBrk="1" hangingPunct="1"/>
            <a:r>
              <a:rPr lang="en-IN" altLang="en-US" dirty="0">
                <a:latin typeface="Franklin Gothic Medium" panose="020B0603020102020204" pitchFamily="34" charset="0"/>
                <a:ea typeface="Franklin Gothic Medium" panose="020B0603020102020204" pitchFamily="34" charset="0"/>
                <a:cs typeface="Franklin Gothic Medium" panose="020B0603020102020204" pitchFamily="34" charset="0"/>
              </a:rPr>
              <a:t>Determining the Punishment</a:t>
            </a:r>
            <a:endParaRPr lang="en-US" altLang="en-US" dirty="0">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sp>
        <p:nvSpPr>
          <p:cNvPr id="28676" name="Content Placeholder 2"/>
          <p:cNvSpPr>
            <a:spLocks noGrp="1"/>
          </p:cNvSpPr>
          <p:nvPr>
            <p:ph idx="1"/>
          </p:nvPr>
        </p:nvSpPr>
        <p:spPr>
          <a:xfrm>
            <a:off x="993775" y="1533525"/>
            <a:ext cx="7823200" cy="4227513"/>
          </a:xfrm>
        </p:spPr>
        <p:txBody>
          <a:bodyPr/>
          <a:lstStyle/>
          <a:p>
            <a:pPr eaLnBrk="1" hangingPunct="1">
              <a:buFont typeface="Arial" panose="020B0604020202020204" pitchFamily="34" charset="0"/>
              <a:buChar char="•"/>
            </a:pPr>
            <a:r>
              <a:rPr lang="en-US" altLang="en-US" dirty="0"/>
              <a:t>Step 1 - Computation of base fine by determining the level of offense</a:t>
            </a:r>
          </a:p>
          <a:p>
            <a:pPr lvl="1" eaLnBrk="1" hangingPunct="1">
              <a:buFont typeface="Arial" panose="020B0604020202020204" pitchFamily="34" charset="0"/>
              <a:buChar char="•"/>
            </a:pPr>
            <a:r>
              <a:rPr lang="en-US" altLang="en-US" dirty="0"/>
              <a:t>Varies depending on kind of crime, loss incurred, and amount of planning that went into the crime </a:t>
            </a:r>
          </a:p>
          <a:p>
            <a:pPr marL="342583" indent="-273050" eaLnBrk="1" hangingPunct="1">
              <a:buFont typeface="Arial" panose="020B0604020202020204" pitchFamily="34" charset="0"/>
              <a:buChar char="•"/>
            </a:pPr>
            <a:r>
              <a:rPr lang="en-US" altLang="en-US" dirty="0"/>
              <a:t>Step 2 - Judicial determination of a culpability score</a:t>
            </a:r>
          </a:p>
          <a:p>
            <a:pPr marL="342583" indent="-273050" eaLnBrk="1" hangingPunct="1">
              <a:buFont typeface="Arial" panose="020B0604020202020204" pitchFamily="34" charset="0"/>
              <a:buChar char="•"/>
            </a:pPr>
            <a:r>
              <a:rPr lang="en-US" altLang="en-US" dirty="0"/>
              <a:t>Step 3 - Determination of total fine </a:t>
            </a:r>
          </a:p>
          <a:p>
            <a:pPr marL="639763" lvl="1" indent="-273050" eaLnBrk="1" hangingPunct="1">
              <a:buFont typeface="Arial" panose="020B0604020202020204" pitchFamily="34" charset="0"/>
              <a:buChar char="•"/>
            </a:pPr>
            <a:r>
              <a:rPr lang="en-US" altLang="en-US" dirty="0"/>
              <a:t>Multiplying the base fine by the culpability score</a:t>
            </a:r>
          </a:p>
          <a:p>
            <a:pPr marL="342583" indent="-273050" eaLnBrk="1" hangingPunct="1">
              <a:buFont typeface="Arial" panose="020B0604020202020204" pitchFamily="34" charset="0"/>
              <a:buChar char="•"/>
            </a:pPr>
            <a:endParaRPr lang="en-US" altLang="en-US" dirty="0"/>
          </a:p>
        </p:txBody>
      </p:sp>
      <p:sp>
        <p:nvSpPr>
          <p:cNvPr id="5"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a:solidFill>
                  <a:schemeClr val="tx2"/>
                </a:solidFill>
              </a:rPr>
              <a:t>LO 2</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867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676">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867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67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67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title="Exhibit: 4.3 - Compliance Program Steps from the U.S Sentencing Commission Guidelines for Organizations"/>
          <p:cNvSpPr>
            <a:spLocks noGrp="1"/>
          </p:cNvSpPr>
          <p:nvPr>
            <p:ph type="title"/>
          </p:nvPr>
        </p:nvSpPr>
        <p:spPr>
          <a:xfrm>
            <a:off x="1438914" y="432748"/>
            <a:ext cx="7537450" cy="982663"/>
          </a:xfrm>
        </p:spPr>
        <p:txBody>
          <a:bodyPr>
            <a:noAutofit/>
          </a:bodyPr>
          <a:lstStyle/>
          <a:p>
            <a:pPr>
              <a:defRPr/>
            </a:pPr>
            <a:r>
              <a:rPr lang="en-US" dirty="0">
                <a:solidFill>
                  <a:schemeClr val="bg1"/>
                </a:solidFill>
              </a:rPr>
              <a:t>4.3</a:t>
            </a:r>
            <a:r>
              <a:rPr lang="en-US" dirty="0">
                <a:solidFill>
                  <a:schemeClr val="tx2"/>
                </a:solidFill>
              </a:rPr>
              <a:t>	</a:t>
            </a:r>
            <a:r>
              <a:rPr lang="en-IN" dirty="0">
                <a:solidFill>
                  <a:schemeClr val="tx2"/>
                </a:solidFill>
              </a:rPr>
              <a:t>Compliance Program Steps from the U.S. Sentencing Commission Guidelines for Organizations</a:t>
            </a:r>
            <a:endParaRPr lang="en-US" dirty="0">
              <a:solidFill>
                <a:schemeClr val="tx2"/>
              </a:solidFill>
            </a:endParaRPr>
          </a:p>
        </p:txBody>
      </p:sp>
      <p:sp>
        <p:nvSpPr>
          <p:cNvPr id="6"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a:solidFill>
                  <a:schemeClr val="tx2"/>
                </a:solidFill>
              </a:rPr>
              <a:t>LO 2</a:t>
            </a:r>
          </a:p>
        </p:txBody>
      </p:sp>
      <p:pic>
        <p:nvPicPr>
          <p:cNvPr id="5" name="Picture 4" descr="This pie chart illustrates the seven necessary components of an effective compliance program. It is divided into seven steps. The phrase, revise compliance program if required, has been positioned at the top section of the chart. A dotted arrow lies beneath this phrase. In a clockwise manner of appearance, the first point reads establish: standards and procedures. The second point reads assign: upper-level managers to be in charge. The third point reads delegate: decision-making authority only to ethical employees. The fourth point reads encourage: employees to report violations. The fifth point reads train: employees on standards and procedures. The sixth point reads enforce: standards consistently and fairly. The seventh point reads improve: program after violations." title="Exhibit 4.3 - Compliance Program Steps from the U.S. Sentencing Commission Guidelines for Organization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7084" y="1746559"/>
            <a:ext cx="3889832" cy="4659951"/>
          </a:xfrm>
          <a:prstGeom prst="rect">
            <a:avLst/>
          </a:prstGeom>
        </p:spPr>
      </p:pic>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Title 1"/>
          <p:cNvSpPr>
            <a:spLocks noGrp="1"/>
          </p:cNvSpPr>
          <p:nvPr>
            <p:ph type="title"/>
          </p:nvPr>
        </p:nvSpPr>
        <p:spPr>
          <a:xfrm>
            <a:off x="525463" y="3175"/>
            <a:ext cx="8229600" cy="1143000"/>
          </a:xfrm>
        </p:spPr>
        <p:txBody>
          <a:bodyPr/>
          <a:lstStyle/>
          <a:p>
            <a:pPr eaLnBrk="1" hangingPunct="1"/>
            <a:r>
              <a:rPr lang="en-IN" altLang="en-US" dirty="0">
                <a:latin typeface="Franklin Gothic Medium" panose="020B0603020102020204" pitchFamily="34" charset="0"/>
                <a:ea typeface="Franklin Gothic Medium" panose="020B0603020102020204" pitchFamily="34" charset="0"/>
                <a:cs typeface="Franklin Gothic Medium" panose="020B0603020102020204" pitchFamily="34" charset="0"/>
              </a:rPr>
              <a:t>Influences on Ethical Decision Making</a:t>
            </a:r>
            <a:endParaRPr lang="en-US" altLang="en-US" dirty="0">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sp>
        <p:nvSpPr>
          <p:cNvPr id="4" name="Freeform 3" descr="This slide contains three rectangular boxes that are placed in two rows. Row one contains two boxes. The box on the left is labeled ethical intensity of the decision, and the box on the right is labeled moral development. &#10;In row two, there is one box positioned at the center that is labeled principles of ethical decision making.&#10;&#10;&#10;" title="Influences on Ethical Decision Making"/>
          <p:cNvSpPr/>
          <p:nvPr/>
        </p:nvSpPr>
        <p:spPr>
          <a:xfrm>
            <a:off x="1014410" y="1670770"/>
            <a:ext cx="3250753" cy="1950452"/>
          </a:xfrm>
          <a:custGeom>
            <a:avLst/>
            <a:gdLst>
              <a:gd name="connsiteX0" fmla="*/ 0 w 3250753"/>
              <a:gd name="connsiteY0" fmla="*/ 0 h 1950452"/>
              <a:gd name="connsiteX1" fmla="*/ 3250753 w 3250753"/>
              <a:gd name="connsiteY1" fmla="*/ 0 h 1950452"/>
              <a:gd name="connsiteX2" fmla="*/ 3250753 w 3250753"/>
              <a:gd name="connsiteY2" fmla="*/ 1950452 h 1950452"/>
              <a:gd name="connsiteX3" fmla="*/ 0 w 3250753"/>
              <a:gd name="connsiteY3" fmla="*/ 1950452 h 1950452"/>
              <a:gd name="connsiteX4" fmla="*/ 0 w 3250753"/>
              <a:gd name="connsiteY4" fmla="*/ 0 h 1950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0753" h="1950452">
                <a:moveTo>
                  <a:pt x="0" y="0"/>
                </a:moveTo>
                <a:lnTo>
                  <a:pt x="3250753" y="0"/>
                </a:lnTo>
                <a:lnTo>
                  <a:pt x="3250753" y="1950452"/>
                </a:lnTo>
                <a:lnTo>
                  <a:pt x="0" y="1950452"/>
                </a:lnTo>
                <a:lnTo>
                  <a:pt x="0" y="0"/>
                </a:lnTo>
                <a:close/>
              </a:path>
            </a:pathLst>
          </a:custGeom>
          <a:no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en-GB" sz="3200" kern="1200" dirty="0">
                <a:solidFill>
                  <a:schemeClr val="tx2"/>
                </a:solidFill>
              </a:rPr>
              <a:t>Ethical intensity of the decision </a:t>
            </a:r>
            <a:endParaRPr lang="en-IN" sz="3200" kern="1200" dirty="0">
              <a:solidFill>
                <a:schemeClr val="tx2"/>
              </a:solidFill>
            </a:endParaRPr>
          </a:p>
        </p:txBody>
      </p:sp>
      <p:sp>
        <p:nvSpPr>
          <p:cNvPr id="5" name="Freeform 4" descr="This slide contains three rectangular boxes that are placed in two rows. Row one contains two boxes. The box on the left is labeled ethical intensity of the decision, and the box on the right is labeled moral development. &#10;In row two, there is one box positioned at the center that is labeled principles of ethical decision making.&#10;&#10;&#10;" title="Influences on Ethical Decision Making"/>
          <p:cNvSpPr/>
          <p:nvPr/>
        </p:nvSpPr>
        <p:spPr>
          <a:xfrm>
            <a:off x="4590239" y="1670770"/>
            <a:ext cx="3250753" cy="1950452"/>
          </a:xfrm>
          <a:custGeom>
            <a:avLst/>
            <a:gdLst>
              <a:gd name="connsiteX0" fmla="*/ 0 w 3250753"/>
              <a:gd name="connsiteY0" fmla="*/ 0 h 1950452"/>
              <a:gd name="connsiteX1" fmla="*/ 3250753 w 3250753"/>
              <a:gd name="connsiteY1" fmla="*/ 0 h 1950452"/>
              <a:gd name="connsiteX2" fmla="*/ 3250753 w 3250753"/>
              <a:gd name="connsiteY2" fmla="*/ 1950452 h 1950452"/>
              <a:gd name="connsiteX3" fmla="*/ 0 w 3250753"/>
              <a:gd name="connsiteY3" fmla="*/ 1950452 h 1950452"/>
              <a:gd name="connsiteX4" fmla="*/ 0 w 3250753"/>
              <a:gd name="connsiteY4" fmla="*/ 0 h 1950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0753" h="1950452">
                <a:moveTo>
                  <a:pt x="0" y="0"/>
                </a:moveTo>
                <a:lnTo>
                  <a:pt x="3250753" y="0"/>
                </a:lnTo>
                <a:lnTo>
                  <a:pt x="3250753" y="1950452"/>
                </a:lnTo>
                <a:lnTo>
                  <a:pt x="0" y="1950452"/>
                </a:lnTo>
                <a:lnTo>
                  <a:pt x="0" y="0"/>
                </a:lnTo>
                <a:close/>
              </a:path>
            </a:pathLst>
          </a:custGeom>
          <a:no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en-GB" sz="3200" kern="1200" dirty="0">
                <a:solidFill>
                  <a:schemeClr val="tx2"/>
                </a:solidFill>
              </a:rPr>
              <a:t>Moral development </a:t>
            </a:r>
            <a:endParaRPr lang="en-IN" sz="3200" kern="1200" dirty="0">
              <a:solidFill>
                <a:schemeClr val="tx2"/>
              </a:solidFill>
            </a:endParaRPr>
          </a:p>
        </p:txBody>
      </p:sp>
      <p:sp>
        <p:nvSpPr>
          <p:cNvPr id="6" name="Freeform 5" descr="This slide contains three rectangular boxes that are placed in two rows. Row one contains two boxes. The box on the left is labeled ethical intensity of the decision, and the box on the right is labeled moral development. &#10;In row two, there is one box positioned at the center that is labeled principles of ethical decision making.&#10;&#10;&#10;" title="Influences on Ethical Decision Making"/>
          <p:cNvSpPr/>
          <p:nvPr/>
        </p:nvSpPr>
        <p:spPr>
          <a:xfrm>
            <a:off x="2802325" y="3946298"/>
            <a:ext cx="3250753" cy="1950452"/>
          </a:xfrm>
          <a:custGeom>
            <a:avLst/>
            <a:gdLst>
              <a:gd name="connsiteX0" fmla="*/ 0 w 3250753"/>
              <a:gd name="connsiteY0" fmla="*/ 0 h 1950452"/>
              <a:gd name="connsiteX1" fmla="*/ 3250753 w 3250753"/>
              <a:gd name="connsiteY1" fmla="*/ 0 h 1950452"/>
              <a:gd name="connsiteX2" fmla="*/ 3250753 w 3250753"/>
              <a:gd name="connsiteY2" fmla="*/ 1950452 h 1950452"/>
              <a:gd name="connsiteX3" fmla="*/ 0 w 3250753"/>
              <a:gd name="connsiteY3" fmla="*/ 1950452 h 1950452"/>
              <a:gd name="connsiteX4" fmla="*/ 0 w 3250753"/>
              <a:gd name="connsiteY4" fmla="*/ 0 h 1950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0753" h="1950452">
                <a:moveTo>
                  <a:pt x="0" y="0"/>
                </a:moveTo>
                <a:lnTo>
                  <a:pt x="3250753" y="0"/>
                </a:lnTo>
                <a:lnTo>
                  <a:pt x="3250753" y="1950452"/>
                </a:lnTo>
                <a:lnTo>
                  <a:pt x="0" y="1950452"/>
                </a:lnTo>
                <a:lnTo>
                  <a:pt x="0" y="0"/>
                </a:lnTo>
                <a:close/>
              </a:path>
            </a:pathLst>
          </a:custGeom>
          <a:no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en-GB" sz="3200" kern="1200" dirty="0">
                <a:solidFill>
                  <a:schemeClr val="tx2"/>
                </a:solidFill>
              </a:rPr>
              <a:t>Principles of ethical decision making </a:t>
            </a:r>
            <a:endParaRPr lang="en-IN" sz="3200" kern="1200" dirty="0">
              <a:solidFill>
                <a:schemeClr val="tx2"/>
              </a:solidFill>
            </a:endParaRPr>
          </a:p>
        </p:txBody>
      </p:sp>
      <p:sp>
        <p:nvSpPr>
          <p:cNvPr id="10"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a:solidFill>
                  <a:schemeClr val="tx2"/>
                </a:solidFill>
              </a:rPr>
              <a:t>LO 3</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Title 1"/>
          <p:cNvSpPr>
            <a:spLocks noGrp="1"/>
          </p:cNvSpPr>
          <p:nvPr>
            <p:ph type="title"/>
          </p:nvPr>
        </p:nvSpPr>
        <p:spPr/>
        <p:txBody>
          <a:bodyPr/>
          <a:lstStyle/>
          <a:p>
            <a:r>
              <a:rPr lang="en-GB" dirty="0"/>
              <a:t>Ethical Intensity</a:t>
            </a:r>
            <a:endParaRPr lang="en-US" altLang="en-US" dirty="0"/>
          </a:p>
        </p:txBody>
      </p:sp>
      <p:sp>
        <p:nvSpPr>
          <p:cNvPr id="20484" name="Content Placeholder 2"/>
          <p:cNvSpPr>
            <a:spLocks noGrp="1"/>
          </p:cNvSpPr>
          <p:nvPr>
            <p:ph idx="1"/>
          </p:nvPr>
        </p:nvSpPr>
        <p:spPr/>
        <p:txBody>
          <a:bodyPr>
            <a:noAutofit/>
          </a:bodyPr>
          <a:lstStyle/>
          <a:p>
            <a:r>
              <a:rPr lang="en-US" altLang="en-US" dirty="0"/>
              <a:t>Degree of concern people have about an ethical issue</a:t>
            </a:r>
          </a:p>
          <a:p>
            <a:r>
              <a:rPr lang="en-IN" altLang="en-US" dirty="0"/>
              <a:t>Factors that contribute to ethical intensity: </a:t>
            </a:r>
          </a:p>
          <a:p>
            <a:pPr lvl="1"/>
            <a:r>
              <a:rPr lang="en-GB" dirty="0"/>
              <a:t>Magnitude of consequences</a:t>
            </a:r>
          </a:p>
          <a:p>
            <a:pPr lvl="1"/>
            <a:r>
              <a:rPr lang="en-GB" dirty="0"/>
              <a:t>Social consensus</a:t>
            </a:r>
          </a:p>
          <a:p>
            <a:pPr lvl="1"/>
            <a:r>
              <a:rPr lang="en-GB" dirty="0"/>
              <a:t>Probability of effect</a:t>
            </a:r>
          </a:p>
          <a:p>
            <a:pPr lvl="1"/>
            <a:r>
              <a:rPr lang="en-GB" dirty="0"/>
              <a:t>Temporal immediacy</a:t>
            </a:r>
          </a:p>
          <a:p>
            <a:pPr lvl="1"/>
            <a:r>
              <a:rPr lang="en-GB" dirty="0"/>
              <a:t>Proximity of effect</a:t>
            </a:r>
          </a:p>
          <a:p>
            <a:pPr lvl="1"/>
            <a:r>
              <a:rPr lang="en-GB" dirty="0"/>
              <a:t>Concentration of effect</a:t>
            </a:r>
            <a:endParaRPr lang="en-US" altLang="en-US" dirty="0"/>
          </a:p>
        </p:txBody>
      </p:sp>
      <p:sp>
        <p:nvSpPr>
          <p:cNvPr id="7"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a:solidFill>
                  <a:schemeClr val="tx2"/>
                </a:solidFill>
              </a:rPr>
              <a:t>LO 3</a:t>
            </a:r>
          </a:p>
        </p:txBody>
      </p:sp>
    </p:spTree>
    <p:extLst>
      <p:ext uri="{BB962C8B-B14F-4D97-AF65-F5344CB8AC3E}">
        <p14:creationId xmlns:p14="http://schemas.microsoft.com/office/powerpoint/2010/main" val="159472668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8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48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48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48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48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48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048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048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Title 1"/>
          <p:cNvSpPr>
            <a:spLocks noGrp="1"/>
          </p:cNvSpPr>
          <p:nvPr>
            <p:ph type="title"/>
          </p:nvPr>
        </p:nvSpPr>
        <p:spPr/>
        <p:txBody>
          <a:bodyPr/>
          <a:lstStyle/>
          <a:p>
            <a:r>
              <a:rPr lang="en-GB" dirty="0"/>
              <a:t>Factors That Contribute to Ethical Intensity</a:t>
            </a:r>
            <a:endParaRPr lang="en-US" altLang="en-US" dirty="0"/>
          </a:p>
        </p:txBody>
      </p:sp>
      <p:grpSp>
        <p:nvGrpSpPr>
          <p:cNvPr id="12" name="Group 11" descr="There are three small rectangular boxes partially overlapping three large rectangular boxes. Each pair of small and large boxes is placed one below the other. The content in the large box explains the term provided in the small box.&#10;&#10;In the first pair of boxes, the small box is labeled magnitude of consequences. The content in the large box reads total harm or benefit derived from an ethical decision.&#10;&#10;In the second pair of boxes, the small box is labeled social consensus. The content in the large box reads agreement on whether behavior is bad or good.&#10;&#10;In the third pair of boxes, the small box is labeled probability of effect. The content in the large box reads chance that something will happen that results in harm to others.&#10;&#10;&#10;&#10;" title="Factors That Contribute to Ethical Intensity"/>
          <p:cNvGrpSpPr/>
          <p:nvPr/>
        </p:nvGrpSpPr>
        <p:grpSpPr>
          <a:xfrm>
            <a:off x="721543" y="1662309"/>
            <a:ext cx="7821824" cy="1484730"/>
            <a:chOff x="721543" y="1662309"/>
            <a:chExt cx="7821824" cy="1484730"/>
          </a:xfrm>
        </p:grpSpPr>
        <p:sp>
          <p:nvSpPr>
            <p:cNvPr id="6" name="Freeform 5"/>
            <p:cNvSpPr/>
            <p:nvPr/>
          </p:nvSpPr>
          <p:spPr>
            <a:xfrm>
              <a:off x="721543" y="1927989"/>
              <a:ext cx="7821824" cy="1219050"/>
            </a:xfrm>
            <a:custGeom>
              <a:avLst/>
              <a:gdLst>
                <a:gd name="connsiteX0" fmla="*/ 0 w 7821824"/>
                <a:gd name="connsiteY0" fmla="*/ 0 h 1219050"/>
                <a:gd name="connsiteX1" fmla="*/ 7821824 w 7821824"/>
                <a:gd name="connsiteY1" fmla="*/ 0 h 1219050"/>
                <a:gd name="connsiteX2" fmla="*/ 7821824 w 7821824"/>
                <a:gd name="connsiteY2" fmla="*/ 1219050 h 1219050"/>
                <a:gd name="connsiteX3" fmla="*/ 0 w 7821824"/>
                <a:gd name="connsiteY3" fmla="*/ 1219050 h 1219050"/>
                <a:gd name="connsiteX4" fmla="*/ 0 w 7821824"/>
                <a:gd name="connsiteY4" fmla="*/ 0 h 12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1824" h="1219050">
                  <a:moveTo>
                    <a:pt x="0" y="0"/>
                  </a:moveTo>
                  <a:lnTo>
                    <a:pt x="7821824" y="0"/>
                  </a:lnTo>
                  <a:lnTo>
                    <a:pt x="7821824" y="1219050"/>
                  </a:lnTo>
                  <a:lnTo>
                    <a:pt x="0" y="1219050"/>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7060" tIns="374904" rIns="607060" bIns="170688" numCol="1" spcCol="1270" anchor="t" anchorCtr="0">
              <a:noAutofit/>
            </a:bodyPr>
            <a:lstStyle/>
            <a:p>
              <a:pPr marL="228600" lvl="1" indent="-228600" algn="l" defTabSz="1066800" rtl="0">
                <a:lnSpc>
                  <a:spcPct val="90000"/>
                </a:lnSpc>
                <a:spcBef>
                  <a:spcPct val="0"/>
                </a:spcBef>
                <a:spcAft>
                  <a:spcPct val="15000"/>
                </a:spcAft>
                <a:buChar char="••"/>
              </a:pPr>
              <a:r>
                <a:rPr lang="en-IN" sz="2400" b="0" i="1" kern="1200" dirty="0">
                  <a:solidFill>
                    <a:schemeClr val="tx2"/>
                  </a:solidFill>
                </a:rPr>
                <a:t>Total harm or benefit derived from an ethical decision</a:t>
              </a:r>
              <a:endParaRPr lang="en-IN" sz="2400" kern="1200" dirty="0">
                <a:solidFill>
                  <a:schemeClr val="tx2"/>
                </a:solidFill>
              </a:endParaRPr>
            </a:p>
          </p:txBody>
        </p:sp>
        <p:sp>
          <p:nvSpPr>
            <p:cNvPr id="7" name="Freeform 6"/>
            <p:cNvSpPr/>
            <p:nvPr/>
          </p:nvSpPr>
          <p:spPr>
            <a:xfrm>
              <a:off x="1112634" y="1662309"/>
              <a:ext cx="5475276" cy="531360"/>
            </a:xfrm>
            <a:custGeom>
              <a:avLst/>
              <a:gdLst>
                <a:gd name="connsiteX0" fmla="*/ 0 w 5475276"/>
                <a:gd name="connsiteY0" fmla="*/ 88562 h 531360"/>
                <a:gd name="connsiteX1" fmla="*/ 88562 w 5475276"/>
                <a:gd name="connsiteY1" fmla="*/ 0 h 531360"/>
                <a:gd name="connsiteX2" fmla="*/ 5386714 w 5475276"/>
                <a:gd name="connsiteY2" fmla="*/ 0 h 531360"/>
                <a:gd name="connsiteX3" fmla="*/ 5475276 w 5475276"/>
                <a:gd name="connsiteY3" fmla="*/ 88562 h 531360"/>
                <a:gd name="connsiteX4" fmla="*/ 5475276 w 5475276"/>
                <a:gd name="connsiteY4" fmla="*/ 442798 h 531360"/>
                <a:gd name="connsiteX5" fmla="*/ 5386714 w 5475276"/>
                <a:gd name="connsiteY5" fmla="*/ 531360 h 531360"/>
                <a:gd name="connsiteX6" fmla="*/ 88562 w 5475276"/>
                <a:gd name="connsiteY6" fmla="*/ 531360 h 531360"/>
                <a:gd name="connsiteX7" fmla="*/ 0 w 5475276"/>
                <a:gd name="connsiteY7" fmla="*/ 442798 h 531360"/>
                <a:gd name="connsiteX8" fmla="*/ 0 w 5475276"/>
                <a:gd name="connsiteY8" fmla="*/ 88562 h 531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75276" h="531360">
                  <a:moveTo>
                    <a:pt x="0" y="88562"/>
                  </a:moveTo>
                  <a:cubicBezTo>
                    <a:pt x="0" y="39651"/>
                    <a:pt x="39651" y="0"/>
                    <a:pt x="88562" y="0"/>
                  </a:cubicBezTo>
                  <a:lnTo>
                    <a:pt x="5386714" y="0"/>
                  </a:lnTo>
                  <a:cubicBezTo>
                    <a:pt x="5435625" y="0"/>
                    <a:pt x="5475276" y="39651"/>
                    <a:pt x="5475276" y="88562"/>
                  </a:cubicBezTo>
                  <a:lnTo>
                    <a:pt x="5475276" y="442798"/>
                  </a:lnTo>
                  <a:cubicBezTo>
                    <a:pt x="5475276" y="491709"/>
                    <a:pt x="5435625" y="531360"/>
                    <a:pt x="5386714" y="531360"/>
                  </a:cubicBezTo>
                  <a:lnTo>
                    <a:pt x="88562" y="531360"/>
                  </a:lnTo>
                  <a:cubicBezTo>
                    <a:pt x="39651" y="531360"/>
                    <a:pt x="0" y="491709"/>
                    <a:pt x="0" y="442798"/>
                  </a:cubicBezTo>
                  <a:lnTo>
                    <a:pt x="0" y="88562"/>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32891" tIns="25939" rIns="232891" bIns="25939" numCol="1" spcCol="1270" anchor="ctr" anchorCtr="0">
              <a:noAutofit/>
            </a:bodyPr>
            <a:lstStyle/>
            <a:p>
              <a:pPr lvl="0" algn="l" defTabSz="1066800" rtl="0">
                <a:lnSpc>
                  <a:spcPct val="90000"/>
                </a:lnSpc>
                <a:spcBef>
                  <a:spcPct val="0"/>
                </a:spcBef>
                <a:spcAft>
                  <a:spcPct val="35000"/>
                </a:spcAft>
              </a:pPr>
              <a:r>
                <a:rPr lang="en-IN" sz="2400" b="1" kern="1200" dirty="0"/>
                <a:t>Magnitude of consequences</a:t>
              </a:r>
              <a:endParaRPr lang="en-IN" sz="2400" kern="1200" dirty="0"/>
            </a:p>
          </p:txBody>
        </p:sp>
      </p:grpSp>
      <p:grpSp>
        <p:nvGrpSpPr>
          <p:cNvPr id="13" name="Group 12" descr="There are three small rectangular boxes partially overlapping three large rectangular boxes. Each pair of small and large boxes is placed one below the other. The content in the large box explains the term provided in the small box.&#10;&#10;In the first pair of boxes, the small box is labeled magnitude of consequences. The content in the large box reads total harm or benefit derived from an ethical decision.&#10;&#10;In the second pair of boxes, the small box is labeled social consensus. The content in the large box reads agreement on whether behavior is bad or good.&#10;&#10;In the third pair of boxes, the small box is labeled probability of effect. The content in the large box reads chance that something will happen that results in harm to others.&#10;&#10;&#10;&#10;" title="Factors That Contribute to Ethical Intensity"/>
          <p:cNvGrpSpPr/>
          <p:nvPr/>
        </p:nvGrpSpPr>
        <p:grpSpPr>
          <a:xfrm>
            <a:off x="721543" y="3244239"/>
            <a:ext cx="7821824" cy="1158705"/>
            <a:chOff x="721543" y="3244239"/>
            <a:chExt cx="7821824" cy="1158705"/>
          </a:xfrm>
        </p:grpSpPr>
        <p:sp>
          <p:nvSpPr>
            <p:cNvPr id="8" name="Freeform 7"/>
            <p:cNvSpPr/>
            <p:nvPr/>
          </p:nvSpPr>
          <p:spPr>
            <a:xfrm>
              <a:off x="721543" y="3509919"/>
              <a:ext cx="7821824" cy="893025"/>
            </a:xfrm>
            <a:custGeom>
              <a:avLst/>
              <a:gdLst>
                <a:gd name="connsiteX0" fmla="*/ 0 w 7821824"/>
                <a:gd name="connsiteY0" fmla="*/ 0 h 893025"/>
                <a:gd name="connsiteX1" fmla="*/ 7821824 w 7821824"/>
                <a:gd name="connsiteY1" fmla="*/ 0 h 893025"/>
                <a:gd name="connsiteX2" fmla="*/ 7821824 w 7821824"/>
                <a:gd name="connsiteY2" fmla="*/ 893025 h 893025"/>
                <a:gd name="connsiteX3" fmla="*/ 0 w 7821824"/>
                <a:gd name="connsiteY3" fmla="*/ 893025 h 893025"/>
                <a:gd name="connsiteX4" fmla="*/ 0 w 7821824"/>
                <a:gd name="connsiteY4" fmla="*/ 0 h 893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1824" h="893025">
                  <a:moveTo>
                    <a:pt x="0" y="0"/>
                  </a:moveTo>
                  <a:lnTo>
                    <a:pt x="7821824" y="0"/>
                  </a:lnTo>
                  <a:lnTo>
                    <a:pt x="7821824" y="893025"/>
                  </a:lnTo>
                  <a:lnTo>
                    <a:pt x="0" y="893025"/>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7060" tIns="374904" rIns="607060" bIns="170688" numCol="1" spcCol="1270" anchor="t" anchorCtr="0">
              <a:noAutofit/>
            </a:bodyPr>
            <a:lstStyle/>
            <a:p>
              <a:pPr marL="228600" lvl="1" indent="-228600" algn="l" defTabSz="1066800" rtl="0">
                <a:lnSpc>
                  <a:spcPct val="90000"/>
                </a:lnSpc>
                <a:spcBef>
                  <a:spcPct val="0"/>
                </a:spcBef>
                <a:spcAft>
                  <a:spcPct val="15000"/>
                </a:spcAft>
                <a:buChar char="••"/>
              </a:pPr>
              <a:r>
                <a:rPr lang="en-IN" sz="2400" b="0" i="1" kern="1200" dirty="0">
                  <a:solidFill>
                    <a:schemeClr val="tx2"/>
                  </a:solidFill>
                </a:rPr>
                <a:t>Agreement on whether behavior is bad or good</a:t>
              </a:r>
              <a:endParaRPr lang="en-IN" sz="2400" kern="1200" dirty="0">
                <a:solidFill>
                  <a:schemeClr val="tx2"/>
                </a:solidFill>
              </a:endParaRPr>
            </a:p>
          </p:txBody>
        </p:sp>
        <p:sp>
          <p:nvSpPr>
            <p:cNvPr id="9" name="Freeform 8"/>
            <p:cNvSpPr/>
            <p:nvPr/>
          </p:nvSpPr>
          <p:spPr>
            <a:xfrm>
              <a:off x="1112634" y="3244239"/>
              <a:ext cx="5475276" cy="531360"/>
            </a:xfrm>
            <a:custGeom>
              <a:avLst/>
              <a:gdLst>
                <a:gd name="connsiteX0" fmla="*/ 0 w 5475276"/>
                <a:gd name="connsiteY0" fmla="*/ 88562 h 531360"/>
                <a:gd name="connsiteX1" fmla="*/ 88562 w 5475276"/>
                <a:gd name="connsiteY1" fmla="*/ 0 h 531360"/>
                <a:gd name="connsiteX2" fmla="*/ 5386714 w 5475276"/>
                <a:gd name="connsiteY2" fmla="*/ 0 h 531360"/>
                <a:gd name="connsiteX3" fmla="*/ 5475276 w 5475276"/>
                <a:gd name="connsiteY3" fmla="*/ 88562 h 531360"/>
                <a:gd name="connsiteX4" fmla="*/ 5475276 w 5475276"/>
                <a:gd name="connsiteY4" fmla="*/ 442798 h 531360"/>
                <a:gd name="connsiteX5" fmla="*/ 5386714 w 5475276"/>
                <a:gd name="connsiteY5" fmla="*/ 531360 h 531360"/>
                <a:gd name="connsiteX6" fmla="*/ 88562 w 5475276"/>
                <a:gd name="connsiteY6" fmla="*/ 531360 h 531360"/>
                <a:gd name="connsiteX7" fmla="*/ 0 w 5475276"/>
                <a:gd name="connsiteY7" fmla="*/ 442798 h 531360"/>
                <a:gd name="connsiteX8" fmla="*/ 0 w 5475276"/>
                <a:gd name="connsiteY8" fmla="*/ 88562 h 531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75276" h="531360">
                  <a:moveTo>
                    <a:pt x="0" y="88562"/>
                  </a:moveTo>
                  <a:cubicBezTo>
                    <a:pt x="0" y="39651"/>
                    <a:pt x="39651" y="0"/>
                    <a:pt x="88562" y="0"/>
                  </a:cubicBezTo>
                  <a:lnTo>
                    <a:pt x="5386714" y="0"/>
                  </a:lnTo>
                  <a:cubicBezTo>
                    <a:pt x="5435625" y="0"/>
                    <a:pt x="5475276" y="39651"/>
                    <a:pt x="5475276" y="88562"/>
                  </a:cubicBezTo>
                  <a:lnTo>
                    <a:pt x="5475276" y="442798"/>
                  </a:lnTo>
                  <a:cubicBezTo>
                    <a:pt x="5475276" y="491709"/>
                    <a:pt x="5435625" y="531360"/>
                    <a:pt x="5386714" y="531360"/>
                  </a:cubicBezTo>
                  <a:lnTo>
                    <a:pt x="88562" y="531360"/>
                  </a:lnTo>
                  <a:cubicBezTo>
                    <a:pt x="39651" y="531360"/>
                    <a:pt x="0" y="491709"/>
                    <a:pt x="0" y="442798"/>
                  </a:cubicBezTo>
                  <a:lnTo>
                    <a:pt x="0" y="88562"/>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32891" tIns="25939" rIns="232891" bIns="25939" numCol="1" spcCol="1270" anchor="ctr" anchorCtr="0">
              <a:noAutofit/>
            </a:bodyPr>
            <a:lstStyle/>
            <a:p>
              <a:pPr lvl="0" algn="l" defTabSz="1066800" rtl="0">
                <a:lnSpc>
                  <a:spcPct val="90000"/>
                </a:lnSpc>
                <a:spcBef>
                  <a:spcPct val="0"/>
                </a:spcBef>
                <a:spcAft>
                  <a:spcPct val="35000"/>
                </a:spcAft>
              </a:pPr>
              <a:r>
                <a:rPr lang="en-IN" sz="2400" b="1" kern="1200" dirty="0"/>
                <a:t>Social consensus</a:t>
              </a:r>
              <a:endParaRPr lang="en-IN" sz="2400" kern="1200" dirty="0"/>
            </a:p>
          </p:txBody>
        </p:sp>
      </p:grpSp>
      <p:grpSp>
        <p:nvGrpSpPr>
          <p:cNvPr id="14" name="Group 13" descr="There are three small rectangular boxes partially overlapping three large rectangular boxes. Each pair of small and large boxes is placed one below the other. The content in the large box explains the term provided in the small box.&#10;&#10;In the first pair of boxes, the small box is labeled magnitude of consequences. The content in the large box reads total harm or benefit derived from an ethical decision.&#10;&#10;In the second pair of boxes, the small box is labeled social consensus. The content in the large box reads agreement on whether behavior is bad or good.&#10;&#10;In the third pair of boxes, the small box is labeled probability of effect. The content in the large box reads chance that something will happen that results in harm to others.&#10;&#10;&#10;&#10;" title="Factors That Contribute to Ethical Intensity"/>
          <p:cNvGrpSpPr/>
          <p:nvPr/>
        </p:nvGrpSpPr>
        <p:grpSpPr>
          <a:xfrm>
            <a:off x="721543" y="4500145"/>
            <a:ext cx="7821824" cy="1484730"/>
            <a:chOff x="721543" y="4500145"/>
            <a:chExt cx="7821824" cy="1484730"/>
          </a:xfrm>
        </p:grpSpPr>
        <p:sp>
          <p:nvSpPr>
            <p:cNvPr id="10" name="Freeform 9"/>
            <p:cNvSpPr/>
            <p:nvPr/>
          </p:nvSpPr>
          <p:spPr>
            <a:xfrm>
              <a:off x="721543" y="4765825"/>
              <a:ext cx="7821824" cy="1219050"/>
            </a:xfrm>
            <a:custGeom>
              <a:avLst/>
              <a:gdLst>
                <a:gd name="connsiteX0" fmla="*/ 0 w 7821824"/>
                <a:gd name="connsiteY0" fmla="*/ 0 h 1219050"/>
                <a:gd name="connsiteX1" fmla="*/ 7821824 w 7821824"/>
                <a:gd name="connsiteY1" fmla="*/ 0 h 1219050"/>
                <a:gd name="connsiteX2" fmla="*/ 7821824 w 7821824"/>
                <a:gd name="connsiteY2" fmla="*/ 1219050 h 1219050"/>
                <a:gd name="connsiteX3" fmla="*/ 0 w 7821824"/>
                <a:gd name="connsiteY3" fmla="*/ 1219050 h 1219050"/>
                <a:gd name="connsiteX4" fmla="*/ 0 w 7821824"/>
                <a:gd name="connsiteY4" fmla="*/ 0 h 12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1824" h="1219050">
                  <a:moveTo>
                    <a:pt x="0" y="0"/>
                  </a:moveTo>
                  <a:lnTo>
                    <a:pt x="7821824" y="0"/>
                  </a:lnTo>
                  <a:lnTo>
                    <a:pt x="7821824" y="1219050"/>
                  </a:lnTo>
                  <a:lnTo>
                    <a:pt x="0" y="1219050"/>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7060" tIns="374904" rIns="607060" bIns="170688" numCol="1" spcCol="1270" anchor="t" anchorCtr="0">
              <a:noAutofit/>
            </a:bodyPr>
            <a:lstStyle/>
            <a:p>
              <a:pPr marL="228600" lvl="1" indent="-228600" algn="l" defTabSz="1066800" rtl="0">
                <a:lnSpc>
                  <a:spcPct val="90000"/>
                </a:lnSpc>
                <a:spcBef>
                  <a:spcPct val="0"/>
                </a:spcBef>
                <a:spcAft>
                  <a:spcPct val="15000"/>
                </a:spcAft>
                <a:buChar char="••"/>
              </a:pPr>
              <a:r>
                <a:rPr lang="en-IN" sz="2400" b="0" i="1" kern="1200" dirty="0">
                  <a:solidFill>
                    <a:schemeClr val="tx2"/>
                  </a:solidFill>
                </a:rPr>
                <a:t>Chance that something will happen that results in harm to others</a:t>
              </a:r>
              <a:endParaRPr lang="en-IN" sz="2400" kern="1200" dirty="0">
                <a:solidFill>
                  <a:schemeClr val="tx2"/>
                </a:solidFill>
              </a:endParaRPr>
            </a:p>
          </p:txBody>
        </p:sp>
        <p:sp>
          <p:nvSpPr>
            <p:cNvPr id="11" name="Freeform 10"/>
            <p:cNvSpPr/>
            <p:nvPr/>
          </p:nvSpPr>
          <p:spPr>
            <a:xfrm>
              <a:off x="1112634" y="4500145"/>
              <a:ext cx="5475276" cy="531360"/>
            </a:xfrm>
            <a:custGeom>
              <a:avLst/>
              <a:gdLst>
                <a:gd name="connsiteX0" fmla="*/ 0 w 5475276"/>
                <a:gd name="connsiteY0" fmla="*/ 88562 h 531360"/>
                <a:gd name="connsiteX1" fmla="*/ 88562 w 5475276"/>
                <a:gd name="connsiteY1" fmla="*/ 0 h 531360"/>
                <a:gd name="connsiteX2" fmla="*/ 5386714 w 5475276"/>
                <a:gd name="connsiteY2" fmla="*/ 0 h 531360"/>
                <a:gd name="connsiteX3" fmla="*/ 5475276 w 5475276"/>
                <a:gd name="connsiteY3" fmla="*/ 88562 h 531360"/>
                <a:gd name="connsiteX4" fmla="*/ 5475276 w 5475276"/>
                <a:gd name="connsiteY4" fmla="*/ 442798 h 531360"/>
                <a:gd name="connsiteX5" fmla="*/ 5386714 w 5475276"/>
                <a:gd name="connsiteY5" fmla="*/ 531360 h 531360"/>
                <a:gd name="connsiteX6" fmla="*/ 88562 w 5475276"/>
                <a:gd name="connsiteY6" fmla="*/ 531360 h 531360"/>
                <a:gd name="connsiteX7" fmla="*/ 0 w 5475276"/>
                <a:gd name="connsiteY7" fmla="*/ 442798 h 531360"/>
                <a:gd name="connsiteX8" fmla="*/ 0 w 5475276"/>
                <a:gd name="connsiteY8" fmla="*/ 88562 h 531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75276" h="531360">
                  <a:moveTo>
                    <a:pt x="0" y="88562"/>
                  </a:moveTo>
                  <a:cubicBezTo>
                    <a:pt x="0" y="39651"/>
                    <a:pt x="39651" y="0"/>
                    <a:pt x="88562" y="0"/>
                  </a:cubicBezTo>
                  <a:lnTo>
                    <a:pt x="5386714" y="0"/>
                  </a:lnTo>
                  <a:cubicBezTo>
                    <a:pt x="5435625" y="0"/>
                    <a:pt x="5475276" y="39651"/>
                    <a:pt x="5475276" y="88562"/>
                  </a:cubicBezTo>
                  <a:lnTo>
                    <a:pt x="5475276" y="442798"/>
                  </a:lnTo>
                  <a:cubicBezTo>
                    <a:pt x="5475276" y="491709"/>
                    <a:pt x="5435625" y="531360"/>
                    <a:pt x="5386714" y="531360"/>
                  </a:cubicBezTo>
                  <a:lnTo>
                    <a:pt x="88562" y="531360"/>
                  </a:lnTo>
                  <a:cubicBezTo>
                    <a:pt x="39651" y="531360"/>
                    <a:pt x="0" y="491709"/>
                    <a:pt x="0" y="442798"/>
                  </a:cubicBezTo>
                  <a:lnTo>
                    <a:pt x="0" y="88562"/>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32891" tIns="25939" rIns="232891" bIns="25939" numCol="1" spcCol="1270" anchor="ctr" anchorCtr="0">
              <a:noAutofit/>
            </a:bodyPr>
            <a:lstStyle/>
            <a:p>
              <a:pPr lvl="0" algn="l" defTabSz="1066800" rtl="0">
                <a:lnSpc>
                  <a:spcPct val="90000"/>
                </a:lnSpc>
                <a:spcBef>
                  <a:spcPct val="0"/>
                </a:spcBef>
                <a:spcAft>
                  <a:spcPct val="35000"/>
                </a:spcAft>
              </a:pPr>
              <a:r>
                <a:rPr lang="en-IN" sz="2400" b="1" kern="1200" dirty="0"/>
                <a:t>Probability of effect</a:t>
              </a:r>
              <a:endParaRPr lang="en-IN" sz="2400" kern="1200" dirty="0"/>
            </a:p>
          </p:txBody>
        </p:sp>
      </p:grpSp>
      <p:sp>
        <p:nvSpPr>
          <p:cNvPr id="18"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a:solidFill>
                  <a:schemeClr val="tx2"/>
                </a:solidFill>
              </a:rPr>
              <a:t>LO 3</a:t>
            </a:r>
          </a:p>
        </p:txBody>
      </p:sp>
    </p:spTree>
    <p:extLst>
      <p:ext uri="{BB962C8B-B14F-4D97-AF65-F5344CB8AC3E}">
        <p14:creationId xmlns:p14="http://schemas.microsoft.com/office/powerpoint/2010/main" val="22347131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Title 1"/>
          <p:cNvSpPr>
            <a:spLocks noGrp="1"/>
          </p:cNvSpPr>
          <p:nvPr>
            <p:ph type="title"/>
          </p:nvPr>
        </p:nvSpPr>
        <p:spPr/>
        <p:txBody>
          <a:bodyPr/>
          <a:lstStyle/>
          <a:p>
            <a:r>
              <a:rPr lang="en-GB" dirty="0"/>
              <a:t>Factors That Contribute to Ethical Intensity </a:t>
            </a:r>
            <a:r>
              <a:rPr lang="en-GB" sz="2000" dirty="0"/>
              <a:t>(continued)</a:t>
            </a:r>
            <a:endParaRPr lang="en-US" altLang="en-US" sz="2000" dirty="0"/>
          </a:p>
        </p:txBody>
      </p:sp>
      <p:grpSp>
        <p:nvGrpSpPr>
          <p:cNvPr id="10" name="Group 9" descr="There are three small rectangular boxes partially overlapping three large rectangular boxes. Each pair of small and large boxes is placed one below the other. The content in the large box explains the term provided in the small box.&#10;&#10;In the first pair of boxes, the small box is labeled temporal immediacy. The content in the large box reads time between an act and the consequences the act produces.&#10;&#10;In the second pair of boxes, the small box is labeled proximity of effect. The content in the large box reads social, psychological, cultural, or physical distance between a decision maker and those affected by his/her decisions.&#10;&#10;In the third pair of boxes, the small box is labeled concentration of effect. The content in the large box reads total harm or benefit that an act produces on the average person.&#10;&#10;&#10;&#10;" title="Factors That Contribute to Ethical Intensity (continued)"/>
          <p:cNvGrpSpPr/>
          <p:nvPr/>
        </p:nvGrpSpPr>
        <p:grpSpPr>
          <a:xfrm>
            <a:off x="721543" y="1626804"/>
            <a:ext cx="7821824" cy="1308150"/>
            <a:chOff x="721543" y="1626804"/>
            <a:chExt cx="7821824" cy="1308150"/>
          </a:xfrm>
        </p:grpSpPr>
        <p:sp>
          <p:nvSpPr>
            <p:cNvPr id="3" name="Freeform 2"/>
            <p:cNvSpPr/>
            <p:nvPr/>
          </p:nvSpPr>
          <p:spPr>
            <a:xfrm>
              <a:off x="721543" y="1848204"/>
              <a:ext cx="7821824" cy="1086750"/>
            </a:xfrm>
            <a:custGeom>
              <a:avLst/>
              <a:gdLst>
                <a:gd name="connsiteX0" fmla="*/ 0 w 7821824"/>
                <a:gd name="connsiteY0" fmla="*/ 0 h 1086750"/>
                <a:gd name="connsiteX1" fmla="*/ 7821824 w 7821824"/>
                <a:gd name="connsiteY1" fmla="*/ 0 h 1086750"/>
                <a:gd name="connsiteX2" fmla="*/ 7821824 w 7821824"/>
                <a:gd name="connsiteY2" fmla="*/ 1086750 h 1086750"/>
                <a:gd name="connsiteX3" fmla="*/ 0 w 7821824"/>
                <a:gd name="connsiteY3" fmla="*/ 1086750 h 1086750"/>
                <a:gd name="connsiteX4" fmla="*/ 0 w 7821824"/>
                <a:gd name="connsiteY4" fmla="*/ 0 h 1086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1824" h="1086750">
                  <a:moveTo>
                    <a:pt x="0" y="0"/>
                  </a:moveTo>
                  <a:lnTo>
                    <a:pt x="7821824" y="0"/>
                  </a:lnTo>
                  <a:lnTo>
                    <a:pt x="7821824" y="1086750"/>
                  </a:lnTo>
                  <a:lnTo>
                    <a:pt x="0" y="1086750"/>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7060" tIns="312420" rIns="607060" bIns="156464" numCol="1" spcCol="1270" anchor="t" anchorCtr="0">
              <a:noAutofit/>
            </a:bodyPr>
            <a:lstStyle/>
            <a:p>
              <a:pPr marL="228600" lvl="1" indent="-228600" algn="l" defTabSz="977900" rtl="0">
                <a:lnSpc>
                  <a:spcPct val="90000"/>
                </a:lnSpc>
                <a:spcBef>
                  <a:spcPct val="0"/>
                </a:spcBef>
                <a:spcAft>
                  <a:spcPct val="15000"/>
                </a:spcAft>
                <a:buChar char="••"/>
              </a:pPr>
              <a:r>
                <a:rPr lang="en-IN" sz="2200" i="1" kern="1200" dirty="0">
                  <a:solidFill>
                    <a:schemeClr val="tx2"/>
                  </a:solidFill>
                </a:rPr>
                <a:t>Time between an act and the consequences the act produces</a:t>
              </a:r>
            </a:p>
          </p:txBody>
        </p:sp>
        <p:sp>
          <p:nvSpPr>
            <p:cNvPr id="5" name="Freeform 4"/>
            <p:cNvSpPr/>
            <p:nvPr/>
          </p:nvSpPr>
          <p:spPr>
            <a:xfrm>
              <a:off x="1112634" y="1626804"/>
              <a:ext cx="5475276" cy="442800"/>
            </a:xfrm>
            <a:custGeom>
              <a:avLst/>
              <a:gdLst>
                <a:gd name="connsiteX0" fmla="*/ 0 w 5475276"/>
                <a:gd name="connsiteY0" fmla="*/ 73801 h 442800"/>
                <a:gd name="connsiteX1" fmla="*/ 73801 w 5475276"/>
                <a:gd name="connsiteY1" fmla="*/ 0 h 442800"/>
                <a:gd name="connsiteX2" fmla="*/ 5401475 w 5475276"/>
                <a:gd name="connsiteY2" fmla="*/ 0 h 442800"/>
                <a:gd name="connsiteX3" fmla="*/ 5475276 w 5475276"/>
                <a:gd name="connsiteY3" fmla="*/ 73801 h 442800"/>
                <a:gd name="connsiteX4" fmla="*/ 5475276 w 5475276"/>
                <a:gd name="connsiteY4" fmla="*/ 368999 h 442800"/>
                <a:gd name="connsiteX5" fmla="*/ 5401475 w 5475276"/>
                <a:gd name="connsiteY5" fmla="*/ 442800 h 442800"/>
                <a:gd name="connsiteX6" fmla="*/ 73801 w 5475276"/>
                <a:gd name="connsiteY6" fmla="*/ 442800 h 442800"/>
                <a:gd name="connsiteX7" fmla="*/ 0 w 5475276"/>
                <a:gd name="connsiteY7" fmla="*/ 368999 h 442800"/>
                <a:gd name="connsiteX8" fmla="*/ 0 w 5475276"/>
                <a:gd name="connsiteY8" fmla="*/ 73801 h 44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75276" h="442800">
                  <a:moveTo>
                    <a:pt x="0" y="73801"/>
                  </a:moveTo>
                  <a:cubicBezTo>
                    <a:pt x="0" y="33042"/>
                    <a:pt x="33042" y="0"/>
                    <a:pt x="73801" y="0"/>
                  </a:cubicBezTo>
                  <a:lnTo>
                    <a:pt x="5401475" y="0"/>
                  </a:lnTo>
                  <a:cubicBezTo>
                    <a:pt x="5442234" y="0"/>
                    <a:pt x="5475276" y="33042"/>
                    <a:pt x="5475276" y="73801"/>
                  </a:cubicBezTo>
                  <a:lnTo>
                    <a:pt x="5475276" y="368999"/>
                  </a:lnTo>
                  <a:cubicBezTo>
                    <a:pt x="5475276" y="409758"/>
                    <a:pt x="5442234" y="442800"/>
                    <a:pt x="5401475" y="442800"/>
                  </a:cubicBezTo>
                  <a:lnTo>
                    <a:pt x="73801" y="442800"/>
                  </a:lnTo>
                  <a:cubicBezTo>
                    <a:pt x="33042" y="442800"/>
                    <a:pt x="0" y="409758"/>
                    <a:pt x="0" y="368999"/>
                  </a:cubicBezTo>
                  <a:lnTo>
                    <a:pt x="0" y="73801"/>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28568" tIns="21616" rIns="228568" bIns="21616" numCol="1" spcCol="1270" anchor="ctr" anchorCtr="0">
              <a:noAutofit/>
            </a:bodyPr>
            <a:lstStyle/>
            <a:p>
              <a:pPr lvl="0" algn="l" defTabSz="977900" rtl="0">
                <a:lnSpc>
                  <a:spcPct val="90000"/>
                </a:lnSpc>
                <a:spcBef>
                  <a:spcPct val="0"/>
                </a:spcBef>
                <a:spcAft>
                  <a:spcPct val="35000"/>
                </a:spcAft>
              </a:pPr>
              <a:r>
                <a:rPr lang="en-IN" sz="2200" b="1" kern="1200" dirty="0"/>
                <a:t>Temporal immediacy </a:t>
              </a:r>
            </a:p>
          </p:txBody>
        </p:sp>
      </p:grpSp>
      <p:grpSp>
        <p:nvGrpSpPr>
          <p:cNvPr id="11" name="Group 10" descr="There are three small rectangular boxes partially overlapping three large rectangular boxes. Each pair of small and large boxes is placed one below the other. The content in the large box explains the term provided in the small box.&#10;&#10;In the first pair of boxes, the small box is labeled temporal immediacy. The content in the large box reads time between an act and the consequences the act produces.&#10;&#10;In the second pair of boxes, the small box is labeled proximity of effect. The content in the large box reads social, psychological, cultural, or physical distance between a decision maker and those affected by his/her decisions.&#10;&#10;In the third pair of boxes, the small box is labeled concentration of effect. The content in the large box reads total harm or benefit that an act produces on the average person.&#10;&#10;&#10;&#10;" title="Factors That Contribute to Ethical Intensity (continued)"/>
          <p:cNvGrpSpPr/>
          <p:nvPr/>
        </p:nvGrpSpPr>
        <p:grpSpPr>
          <a:xfrm>
            <a:off x="721543" y="3015955"/>
            <a:ext cx="7821824" cy="1615274"/>
            <a:chOff x="721543" y="3015955"/>
            <a:chExt cx="7821824" cy="1615274"/>
          </a:xfrm>
        </p:grpSpPr>
        <p:sp>
          <p:nvSpPr>
            <p:cNvPr id="6" name="Freeform 5"/>
            <p:cNvSpPr/>
            <p:nvPr/>
          </p:nvSpPr>
          <p:spPr>
            <a:xfrm>
              <a:off x="721543" y="3237354"/>
              <a:ext cx="7821824" cy="1393875"/>
            </a:xfrm>
            <a:custGeom>
              <a:avLst/>
              <a:gdLst>
                <a:gd name="connsiteX0" fmla="*/ 0 w 7821824"/>
                <a:gd name="connsiteY0" fmla="*/ 0 h 1393875"/>
                <a:gd name="connsiteX1" fmla="*/ 7821824 w 7821824"/>
                <a:gd name="connsiteY1" fmla="*/ 0 h 1393875"/>
                <a:gd name="connsiteX2" fmla="*/ 7821824 w 7821824"/>
                <a:gd name="connsiteY2" fmla="*/ 1393875 h 1393875"/>
                <a:gd name="connsiteX3" fmla="*/ 0 w 7821824"/>
                <a:gd name="connsiteY3" fmla="*/ 1393875 h 1393875"/>
                <a:gd name="connsiteX4" fmla="*/ 0 w 7821824"/>
                <a:gd name="connsiteY4" fmla="*/ 0 h 1393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1824" h="1393875">
                  <a:moveTo>
                    <a:pt x="0" y="0"/>
                  </a:moveTo>
                  <a:lnTo>
                    <a:pt x="7821824" y="0"/>
                  </a:lnTo>
                  <a:lnTo>
                    <a:pt x="7821824" y="1393875"/>
                  </a:lnTo>
                  <a:lnTo>
                    <a:pt x="0" y="1393875"/>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7060" tIns="312420" rIns="607060" bIns="156464" numCol="1" spcCol="1270" anchor="t" anchorCtr="0">
              <a:noAutofit/>
            </a:bodyPr>
            <a:lstStyle/>
            <a:p>
              <a:pPr marL="228600" lvl="1" indent="-228600" algn="l" defTabSz="977900" rtl="0">
                <a:lnSpc>
                  <a:spcPct val="90000"/>
                </a:lnSpc>
                <a:spcBef>
                  <a:spcPct val="0"/>
                </a:spcBef>
                <a:spcAft>
                  <a:spcPct val="15000"/>
                </a:spcAft>
                <a:buChar char="••"/>
              </a:pPr>
              <a:r>
                <a:rPr lang="en-IN" sz="2200" i="1" kern="1200" dirty="0">
                  <a:solidFill>
                    <a:schemeClr val="tx2"/>
                  </a:solidFill>
                </a:rPr>
                <a:t>Social, </a:t>
              </a:r>
              <a:r>
                <a:rPr lang="en-GB" sz="2200" i="1" kern="1200" dirty="0">
                  <a:solidFill>
                    <a:schemeClr val="tx2"/>
                  </a:solidFill>
                </a:rPr>
                <a:t>psychological, cultural, or physical </a:t>
              </a:r>
              <a:r>
                <a:rPr lang="en-IN" sz="2200" i="1" kern="1200" dirty="0">
                  <a:solidFill>
                    <a:schemeClr val="tx2"/>
                  </a:solidFill>
                </a:rPr>
                <a:t>distance between a decision maker and those affected by his/her </a:t>
              </a:r>
              <a:r>
                <a:rPr lang="en-GB" sz="2200" i="1" kern="1200" dirty="0">
                  <a:solidFill>
                    <a:schemeClr val="tx2"/>
                  </a:solidFill>
                </a:rPr>
                <a:t>decisions</a:t>
              </a:r>
              <a:endParaRPr lang="en-IN" sz="2200" i="1" kern="1200" dirty="0">
                <a:solidFill>
                  <a:schemeClr val="tx2"/>
                </a:solidFill>
              </a:endParaRPr>
            </a:p>
          </p:txBody>
        </p:sp>
        <p:sp>
          <p:nvSpPr>
            <p:cNvPr id="7" name="Freeform 6"/>
            <p:cNvSpPr/>
            <p:nvPr/>
          </p:nvSpPr>
          <p:spPr>
            <a:xfrm>
              <a:off x="1112634" y="3015955"/>
              <a:ext cx="5475276" cy="442800"/>
            </a:xfrm>
            <a:custGeom>
              <a:avLst/>
              <a:gdLst>
                <a:gd name="connsiteX0" fmla="*/ 0 w 5475276"/>
                <a:gd name="connsiteY0" fmla="*/ 73801 h 442800"/>
                <a:gd name="connsiteX1" fmla="*/ 73801 w 5475276"/>
                <a:gd name="connsiteY1" fmla="*/ 0 h 442800"/>
                <a:gd name="connsiteX2" fmla="*/ 5401475 w 5475276"/>
                <a:gd name="connsiteY2" fmla="*/ 0 h 442800"/>
                <a:gd name="connsiteX3" fmla="*/ 5475276 w 5475276"/>
                <a:gd name="connsiteY3" fmla="*/ 73801 h 442800"/>
                <a:gd name="connsiteX4" fmla="*/ 5475276 w 5475276"/>
                <a:gd name="connsiteY4" fmla="*/ 368999 h 442800"/>
                <a:gd name="connsiteX5" fmla="*/ 5401475 w 5475276"/>
                <a:gd name="connsiteY5" fmla="*/ 442800 h 442800"/>
                <a:gd name="connsiteX6" fmla="*/ 73801 w 5475276"/>
                <a:gd name="connsiteY6" fmla="*/ 442800 h 442800"/>
                <a:gd name="connsiteX7" fmla="*/ 0 w 5475276"/>
                <a:gd name="connsiteY7" fmla="*/ 368999 h 442800"/>
                <a:gd name="connsiteX8" fmla="*/ 0 w 5475276"/>
                <a:gd name="connsiteY8" fmla="*/ 73801 h 44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75276" h="442800">
                  <a:moveTo>
                    <a:pt x="0" y="73801"/>
                  </a:moveTo>
                  <a:cubicBezTo>
                    <a:pt x="0" y="33042"/>
                    <a:pt x="33042" y="0"/>
                    <a:pt x="73801" y="0"/>
                  </a:cubicBezTo>
                  <a:lnTo>
                    <a:pt x="5401475" y="0"/>
                  </a:lnTo>
                  <a:cubicBezTo>
                    <a:pt x="5442234" y="0"/>
                    <a:pt x="5475276" y="33042"/>
                    <a:pt x="5475276" y="73801"/>
                  </a:cubicBezTo>
                  <a:lnTo>
                    <a:pt x="5475276" y="368999"/>
                  </a:lnTo>
                  <a:cubicBezTo>
                    <a:pt x="5475276" y="409758"/>
                    <a:pt x="5442234" y="442800"/>
                    <a:pt x="5401475" y="442800"/>
                  </a:cubicBezTo>
                  <a:lnTo>
                    <a:pt x="73801" y="442800"/>
                  </a:lnTo>
                  <a:cubicBezTo>
                    <a:pt x="33042" y="442800"/>
                    <a:pt x="0" y="409758"/>
                    <a:pt x="0" y="368999"/>
                  </a:cubicBezTo>
                  <a:lnTo>
                    <a:pt x="0" y="73801"/>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28568" tIns="21616" rIns="228568" bIns="21616" numCol="1" spcCol="1270" anchor="ctr" anchorCtr="0">
              <a:noAutofit/>
            </a:bodyPr>
            <a:lstStyle/>
            <a:p>
              <a:pPr lvl="0" algn="l" defTabSz="977900" rtl="0">
                <a:lnSpc>
                  <a:spcPct val="90000"/>
                </a:lnSpc>
                <a:spcBef>
                  <a:spcPct val="0"/>
                </a:spcBef>
                <a:spcAft>
                  <a:spcPct val="35000"/>
                </a:spcAft>
              </a:pPr>
              <a:r>
                <a:rPr lang="en-IN" sz="2200" b="1" kern="1200" dirty="0"/>
                <a:t>Proximity of effect </a:t>
              </a:r>
            </a:p>
          </p:txBody>
        </p:sp>
      </p:grpSp>
      <p:grpSp>
        <p:nvGrpSpPr>
          <p:cNvPr id="12" name="Group 11" descr="There are three small rectangular boxes partially overlapping three large rectangular boxes. Each pair of small and large boxes is placed one below the other. The content in the large box explains the term provided in the small box.&#10;&#10;In the first pair of boxes, the small box is labeled temporal immediacy. The content in the large box reads time between an act and the consequences the act produces.&#10;&#10;In the second pair of boxes, the small box is labeled proximity of effect. The content in the large box reads social, psychological, cultural, or physical distance between a decision maker and those affected by his/her decisions.&#10;&#10;In the third pair of boxes, the small box is labeled concentration of effect. The content in the large box reads total harm or benefit that an act produces on the average person.&#10;&#10;&#10;&#10;" title="Factors That Contribute to Ethical Intensity (continued)"/>
          <p:cNvGrpSpPr/>
          <p:nvPr/>
        </p:nvGrpSpPr>
        <p:grpSpPr>
          <a:xfrm>
            <a:off x="721543" y="4712230"/>
            <a:ext cx="7821824" cy="1308150"/>
            <a:chOff x="721543" y="4712230"/>
            <a:chExt cx="7821824" cy="1308150"/>
          </a:xfrm>
        </p:grpSpPr>
        <p:sp>
          <p:nvSpPr>
            <p:cNvPr id="8" name="Freeform 7"/>
            <p:cNvSpPr/>
            <p:nvPr/>
          </p:nvSpPr>
          <p:spPr>
            <a:xfrm>
              <a:off x="721543" y="4933630"/>
              <a:ext cx="7821824" cy="1086750"/>
            </a:xfrm>
            <a:custGeom>
              <a:avLst/>
              <a:gdLst>
                <a:gd name="connsiteX0" fmla="*/ 0 w 7821824"/>
                <a:gd name="connsiteY0" fmla="*/ 0 h 1086750"/>
                <a:gd name="connsiteX1" fmla="*/ 7821824 w 7821824"/>
                <a:gd name="connsiteY1" fmla="*/ 0 h 1086750"/>
                <a:gd name="connsiteX2" fmla="*/ 7821824 w 7821824"/>
                <a:gd name="connsiteY2" fmla="*/ 1086750 h 1086750"/>
                <a:gd name="connsiteX3" fmla="*/ 0 w 7821824"/>
                <a:gd name="connsiteY3" fmla="*/ 1086750 h 1086750"/>
                <a:gd name="connsiteX4" fmla="*/ 0 w 7821824"/>
                <a:gd name="connsiteY4" fmla="*/ 0 h 1086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1824" h="1086750">
                  <a:moveTo>
                    <a:pt x="0" y="0"/>
                  </a:moveTo>
                  <a:lnTo>
                    <a:pt x="7821824" y="0"/>
                  </a:lnTo>
                  <a:lnTo>
                    <a:pt x="7821824" y="1086750"/>
                  </a:lnTo>
                  <a:lnTo>
                    <a:pt x="0" y="1086750"/>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7060" tIns="312420" rIns="607060" bIns="156464" numCol="1" spcCol="1270" anchor="t" anchorCtr="0">
              <a:noAutofit/>
            </a:bodyPr>
            <a:lstStyle/>
            <a:p>
              <a:pPr marL="228600" lvl="1" indent="-228600" algn="l" defTabSz="977900" rtl="0">
                <a:lnSpc>
                  <a:spcPct val="90000"/>
                </a:lnSpc>
                <a:spcBef>
                  <a:spcPct val="0"/>
                </a:spcBef>
                <a:spcAft>
                  <a:spcPct val="15000"/>
                </a:spcAft>
                <a:buChar char="••"/>
              </a:pPr>
              <a:r>
                <a:rPr lang="en-IN" sz="2200" i="1" kern="1200" dirty="0">
                  <a:solidFill>
                    <a:schemeClr val="tx2"/>
                  </a:solidFill>
                </a:rPr>
                <a:t>Total harm or benefit that an act produces on the average person</a:t>
              </a:r>
            </a:p>
          </p:txBody>
        </p:sp>
        <p:sp>
          <p:nvSpPr>
            <p:cNvPr id="9" name="Freeform 8"/>
            <p:cNvSpPr/>
            <p:nvPr/>
          </p:nvSpPr>
          <p:spPr>
            <a:xfrm>
              <a:off x="1112634" y="4712230"/>
              <a:ext cx="5475276" cy="442800"/>
            </a:xfrm>
            <a:custGeom>
              <a:avLst/>
              <a:gdLst>
                <a:gd name="connsiteX0" fmla="*/ 0 w 5475276"/>
                <a:gd name="connsiteY0" fmla="*/ 73801 h 442800"/>
                <a:gd name="connsiteX1" fmla="*/ 73801 w 5475276"/>
                <a:gd name="connsiteY1" fmla="*/ 0 h 442800"/>
                <a:gd name="connsiteX2" fmla="*/ 5401475 w 5475276"/>
                <a:gd name="connsiteY2" fmla="*/ 0 h 442800"/>
                <a:gd name="connsiteX3" fmla="*/ 5475276 w 5475276"/>
                <a:gd name="connsiteY3" fmla="*/ 73801 h 442800"/>
                <a:gd name="connsiteX4" fmla="*/ 5475276 w 5475276"/>
                <a:gd name="connsiteY4" fmla="*/ 368999 h 442800"/>
                <a:gd name="connsiteX5" fmla="*/ 5401475 w 5475276"/>
                <a:gd name="connsiteY5" fmla="*/ 442800 h 442800"/>
                <a:gd name="connsiteX6" fmla="*/ 73801 w 5475276"/>
                <a:gd name="connsiteY6" fmla="*/ 442800 h 442800"/>
                <a:gd name="connsiteX7" fmla="*/ 0 w 5475276"/>
                <a:gd name="connsiteY7" fmla="*/ 368999 h 442800"/>
                <a:gd name="connsiteX8" fmla="*/ 0 w 5475276"/>
                <a:gd name="connsiteY8" fmla="*/ 73801 h 44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75276" h="442800">
                  <a:moveTo>
                    <a:pt x="0" y="73801"/>
                  </a:moveTo>
                  <a:cubicBezTo>
                    <a:pt x="0" y="33042"/>
                    <a:pt x="33042" y="0"/>
                    <a:pt x="73801" y="0"/>
                  </a:cubicBezTo>
                  <a:lnTo>
                    <a:pt x="5401475" y="0"/>
                  </a:lnTo>
                  <a:cubicBezTo>
                    <a:pt x="5442234" y="0"/>
                    <a:pt x="5475276" y="33042"/>
                    <a:pt x="5475276" y="73801"/>
                  </a:cubicBezTo>
                  <a:lnTo>
                    <a:pt x="5475276" y="368999"/>
                  </a:lnTo>
                  <a:cubicBezTo>
                    <a:pt x="5475276" y="409758"/>
                    <a:pt x="5442234" y="442800"/>
                    <a:pt x="5401475" y="442800"/>
                  </a:cubicBezTo>
                  <a:lnTo>
                    <a:pt x="73801" y="442800"/>
                  </a:lnTo>
                  <a:cubicBezTo>
                    <a:pt x="33042" y="442800"/>
                    <a:pt x="0" y="409758"/>
                    <a:pt x="0" y="368999"/>
                  </a:cubicBezTo>
                  <a:lnTo>
                    <a:pt x="0" y="73801"/>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28568" tIns="21616" rIns="228568" bIns="21616" numCol="1" spcCol="1270" anchor="ctr" anchorCtr="0">
              <a:noAutofit/>
            </a:bodyPr>
            <a:lstStyle/>
            <a:p>
              <a:pPr lvl="0" algn="l" defTabSz="977900" rtl="0">
                <a:lnSpc>
                  <a:spcPct val="90000"/>
                </a:lnSpc>
                <a:spcBef>
                  <a:spcPct val="0"/>
                </a:spcBef>
                <a:spcAft>
                  <a:spcPct val="35000"/>
                </a:spcAft>
              </a:pPr>
              <a:r>
                <a:rPr lang="en-GB" sz="2200" b="1" kern="1200" dirty="0"/>
                <a:t>Concentration of effect</a:t>
              </a:r>
              <a:endParaRPr lang="en-IN" sz="2200" b="1" kern="1200" dirty="0"/>
            </a:p>
          </p:txBody>
        </p:sp>
      </p:grpSp>
      <p:sp>
        <p:nvSpPr>
          <p:cNvPr id="15"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a:solidFill>
                  <a:schemeClr val="tx2"/>
                </a:solidFill>
              </a:rPr>
              <a:t>LO 3</a:t>
            </a:r>
          </a:p>
        </p:txBody>
      </p:sp>
    </p:spTree>
    <p:extLst>
      <p:ext uri="{BB962C8B-B14F-4D97-AF65-F5344CB8AC3E}">
        <p14:creationId xmlns:p14="http://schemas.microsoft.com/office/powerpoint/2010/main" val="29096948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Title 1"/>
          <p:cNvSpPr>
            <a:spLocks noGrp="1"/>
          </p:cNvSpPr>
          <p:nvPr>
            <p:ph type="title"/>
          </p:nvPr>
        </p:nvSpPr>
        <p:spPr>
          <a:xfrm>
            <a:off x="1436077" y="384538"/>
            <a:ext cx="7536700" cy="983201"/>
          </a:xfrm>
        </p:spPr>
        <p:txBody>
          <a:bodyPr>
            <a:noAutofit/>
          </a:bodyPr>
          <a:lstStyle/>
          <a:p>
            <a:r>
              <a:rPr lang="en-US" altLang="en-US" sz="3200" dirty="0">
                <a:solidFill>
                  <a:schemeClr val="bg1"/>
                </a:solidFill>
              </a:rPr>
              <a:t>4.5	</a:t>
            </a:r>
            <a:r>
              <a:rPr lang="en-US" altLang="en-US" sz="3200" dirty="0">
                <a:solidFill>
                  <a:schemeClr val="tx2"/>
                </a:solidFill>
              </a:rPr>
              <a:t>Kohlberg’s Stages of Moral Development</a:t>
            </a:r>
          </a:p>
        </p:txBody>
      </p:sp>
      <p:sp>
        <p:nvSpPr>
          <p:cNvPr id="8"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a:solidFill>
                  <a:schemeClr val="tx2"/>
                </a:solidFill>
              </a:rPr>
              <a:t>LO 3</a:t>
            </a:r>
          </a:p>
        </p:txBody>
      </p:sp>
      <p:pic>
        <p:nvPicPr>
          <p:cNvPr id="2" name="Picture 1" descr="This exhibit illustrates Kohlberg's stages of moral development. It is divided into three levels, each level comprising of two stages. The level on the extreme left is labeled preconventional. In this level, decision making is based on self-interest. Within this level, there are two stages. Stage one is punishment and obedience and stage two is instrumental exchange. The level at the center is labeled conventional. In this level, decision making is based on societal expectations. Within this level, there are two stages. Stage three is good boy, nice girl. Stage four is law and order. The level on the extreme right is labeled postconventional. In this level, decision making is based on internalized principles. Within this level, there are two stages. Stage five is social contract, and stage six is universal principle. " title="Exhibit 4.5 - Kohlberg’s Stages of Moral Developmen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125" y="2465031"/>
            <a:ext cx="8299450" cy="1927938"/>
          </a:xfrm>
          <a:prstGeom prst="rect">
            <a:avLst/>
          </a:prstGeom>
        </p:spPr>
      </p:pic>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Title 1"/>
          <p:cNvSpPr>
            <a:spLocks noGrp="1"/>
          </p:cNvSpPr>
          <p:nvPr>
            <p:ph type="title"/>
          </p:nvPr>
        </p:nvSpPr>
        <p:spPr/>
        <p:txBody>
          <a:bodyPr/>
          <a:lstStyle/>
          <a:p>
            <a:r>
              <a:rPr lang="en-IN" altLang="en-US" dirty="0"/>
              <a:t>Principles of Ethical Decision Making</a:t>
            </a:r>
            <a:endParaRPr lang="en-US" altLang="en-US" dirty="0"/>
          </a:p>
        </p:txBody>
      </p:sp>
      <p:sp>
        <p:nvSpPr>
          <p:cNvPr id="16"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a:solidFill>
                  <a:schemeClr val="tx2"/>
                </a:solidFill>
              </a:rPr>
              <a:t>LO 3</a:t>
            </a:r>
          </a:p>
        </p:txBody>
      </p:sp>
      <p:sp>
        <p:nvSpPr>
          <p:cNvPr id="15" name="Freeform 14" descr="This slide contains seven boxes that are placed in three rows.&#10;&#10;In row one, from the left to the right, the boxes are labeled long-term self-interest, religious injunctions, and government requirements. &#10;&#10;In row two, from the left to the right, the boxes are labeled individual rights, personal virtue, and distributive justice. &#10;&#10;In row three, there is one box positioned at the center. It is labeled utilitarian benefits. &#10;&#10;&#10;&#10;&#10;" title="Principles of Ethical Decision Making"/>
          <p:cNvSpPr/>
          <p:nvPr/>
        </p:nvSpPr>
        <p:spPr>
          <a:xfrm>
            <a:off x="1089409" y="1725878"/>
            <a:ext cx="2112045" cy="1267227"/>
          </a:xfrm>
          <a:custGeom>
            <a:avLst/>
            <a:gdLst>
              <a:gd name="connsiteX0" fmla="*/ 0 w 2112045"/>
              <a:gd name="connsiteY0" fmla="*/ 0 h 1267227"/>
              <a:gd name="connsiteX1" fmla="*/ 2112045 w 2112045"/>
              <a:gd name="connsiteY1" fmla="*/ 0 h 1267227"/>
              <a:gd name="connsiteX2" fmla="*/ 2112045 w 2112045"/>
              <a:gd name="connsiteY2" fmla="*/ 1267227 h 1267227"/>
              <a:gd name="connsiteX3" fmla="*/ 0 w 2112045"/>
              <a:gd name="connsiteY3" fmla="*/ 1267227 h 1267227"/>
              <a:gd name="connsiteX4" fmla="*/ 0 w 2112045"/>
              <a:gd name="connsiteY4" fmla="*/ 0 h 12672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2045" h="1267227">
                <a:moveTo>
                  <a:pt x="0" y="0"/>
                </a:moveTo>
                <a:lnTo>
                  <a:pt x="2112045" y="0"/>
                </a:lnTo>
                <a:lnTo>
                  <a:pt x="2112045" y="1267227"/>
                </a:lnTo>
                <a:lnTo>
                  <a:pt x="0" y="1267227"/>
                </a:lnTo>
                <a:lnTo>
                  <a:pt x="0" y="0"/>
                </a:lnTo>
                <a:close/>
              </a:path>
            </a:pathLst>
          </a:custGeom>
          <a:no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99060" tIns="99060" rIns="99060" bIns="99060" numCol="1" spcCol="1270" anchor="ctr" anchorCtr="0">
            <a:noAutofit/>
          </a:bodyPr>
          <a:lstStyle/>
          <a:p>
            <a:pPr lvl="0" algn="ctr" defTabSz="1155700" rtl="0">
              <a:lnSpc>
                <a:spcPct val="90000"/>
              </a:lnSpc>
              <a:spcBef>
                <a:spcPct val="0"/>
              </a:spcBef>
              <a:spcAft>
                <a:spcPct val="35000"/>
              </a:spcAft>
            </a:pPr>
            <a:r>
              <a:rPr lang="en-IN" sz="2600" b="1" kern="1200" dirty="0">
                <a:solidFill>
                  <a:schemeClr val="tx2"/>
                </a:solidFill>
              </a:rPr>
              <a:t>Long-term self-interest</a:t>
            </a:r>
            <a:endParaRPr lang="en-IN" sz="2600" kern="1200" dirty="0">
              <a:solidFill>
                <a:schemeClr val="tx2"/>
              </a:solidFill>
            </a:endParaRPr>
          </a:p>
        </p:txBody>
      </p:sp>
      <p:sp>
        <p:nvSpPr>
          <p:cNvPr id="17" name="Freeform 16" descr="This slide contains seven boxes that are placed in three rows.&#10;&#10;In row one, from the left to the right, the boxes are labeled long-term self-interest, religious injunctions, and government requirements. &#10;&#10;In row two, from the left to the right, the boxes are labeled individual rights, personal virtue, and distributive justice. &#10;&#10;In row three, there is one box positioned at the center. It is labeled utilitarian benefits. &#10;&#10;&#10;&#10;&#10;" title="Principles of Ethical Decision Making"/>
          <p:cNvSpPr/>
          <p:nvPr/>
        </p:nvSpPr>
        <p:spPr>
          <a:xfrm>
            <a:off x="3412659" y="1725878"/>
            <a:ext cx="2112045" cy="1267227"/>
          </a:xfrm>
          <a:custGeom>
            <a:avLst/>
            <a:gdLst>
              <a:gd name="connsiteX0" fmla="*/ 0 w 2112045"/>
              <a:gd name="connsiteY0" fmla="*/ 0 h 1267227"/>
              <a:gd name="connsiteX1" fmla="*/ 2112045 w 2112045"/>
              <a:gd name="connsiteY1" fmla="*/ 0 h 1267227"/>
              <a:gd name="connsiteX2" fmla="*/ 2112045 w 2112045"/>
              <a:gd name="connsiteY2" fmla="*/ 1267227 h 1267227"/>
              <a:gd name="connsiteX3" fmla="*/ 0 w 2112045"/>
              <a:gd name="connsiteY3" fmla="*/ 1267227 h 1267227"/>
              <a:gd name="connsiteX4" fmla="*/ 0 w 2112045"/>
              <a:gd name="connsiteY4" fmla="*/ 0 h 12672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2045" h="1267227">
                <a:moveTo>
                  <a:pt x="0" y="0"/>
                </a:moveTo>
                <a:lnTo>
                  <a:pt x="2112045" y="0"/>
                </a:lnTo>
                <a:lnTo>
                  <a:pt x="2112045" y="1267227"/>
                </a:lnTo>
                <a:lnTo>
                  <a:pt x="0" y="1267227"/>
                </a:lnTo>
                <a:lnTo>
                  <a:pt x="0" y="0"/>
                </a:lnTo>
                <a:close/>
              </a:path>
            </a:pathLst>
          </a:custGeom>
          <a:no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99060" tIns="99060" rIns="99060" bIns="99060" numCol="1" spcCol="1270" anchor="ctr" anchorCtr="0">
            <a:noAutofit/>
          </a:bodyPr>
          <a:lstStyle/>
          <a:p>
            <a:pPr lvl="0" algn="ctr" defTabSz="1155700" rtl="0">
              <a:lnSpc>
                <a:spcPct val="90000"/>
              </a:lnSpc>
              <a:spcBef>
                <a:spcPct val="0"/>
              </a:spcBef>
              <a:spcAft>
                <a:spcPct val="35000"/>
              </a:spcAft>
            </a:pPr>
            <a:r>
              <a:rPr lang="en-IN" sz="2600" b="1" kern="1200" dirty="0">
                <a:solidFill>
                  <a:schemeClr val="tx2"/>
                </a:solidFill>
              </a:rPr>
              <a:t>Religious injunctions</a:t>
            </a:r>
            <a:endParaRPr lang="en-IN" sz="2600" kern="1200" dirty="0">
              <a:solidFill>
                <a:schemeClr val="tx2"/>
              </a:solidFill>
            </a:endParaRPr>
          </a:p>
        </p:txBody>
      </p:sp>
      <p:sp>
        <p:nvSpPr>
          <p:cNvPr id="18" name="Freeform 17" descr="This slide contains seven boxes that are placed in three rows.&#10;&#10;In row one, from the left to the right, the boxes are labeled long-term self-interest, religious injunctions, and government requirements. &#10;&#10;In row two, from the left to the right, the boxes are labeled individual rights, personal virtue, and distributive justice. &#10;&#10;In row three, there is one box positioned at the center. It is labeled utilitarian benefits. &#10;&#10;&#10;&#10;&#10;" title="Principles of Ethical Decision Making"/>
          <p:cNvSpPr/>
          <p:nvPr/>
        </p:nvSpPr>
        <p:spPr>
          <a:xfrm>
            <a:off x="5735909" y="1725878"/>
            <a:ext cx="2112045" cy="1267227"/>
          </a:xfrm>
          <a:custGeom>
            <a:avLst/>
            <a:gdLst>
              <a:gd name="connsiteX0" fmla="*/ 0 w 2112045"/>
              <a:gd name="connsiteY0" fmla="*/ 0 h 1267227"/>
              <a:gd name="connsiteX1" fmla="*/ 2112045 w 2112045"/>
              <a:gd name="connsiteY1" fmla="*/ 0 h 1267227"/>
              <a:gd name="connsiteX2" fmla="*/ 2112045 w 2112045"/>
              <a:gd name="connsiteY2" fmla="*/ 1267227 h 1267227"/>
              <a:gd name="connsiteX3" fmla="*/ 0 w 2112045"/>
              <a:gd name="connsiteY3" fmla="*/ 1267227 h 1267227"/>
              <a:gd name="connsiteX4" fmla="*/ 0 w 2112045"/>
              <a:gd name="connsiteY4" fmla="*/ 0 h 12672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2045" h="1267227">
                <a:moveTo>
                  <a:pt x="0" y="0"/>
                </a:moveTo>
                <a:lnTo>
                  <a:pt x="2112045" y="0"/>
                </a:lnTo>
                <a:lnTo>
                  <a:pt x="2112045" y="1267227"/>
                </a:lnTo>
                <a:lnTo>
                  <a:pt x="0" y="1267227"/>
                </a:lnTo>
                <a:lnTo>
                  <a:pt x="0" y="0"/>
                </a:lnTo>
                <a:close/>
              </a:path>
            </a:pathLst>
          </a:custGeom>
          <a:no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99060" tIns="99060" rIns="99060" bIns="99060" numCol="1" spcCol="1270" anchor="ctr" anchorCtr="0">
            <a:noAutofit/>
          </a:bodyPr>
          <a:lstStyle/>
          <a:p>
            <a:pPr lvl="0" algn="ctr" defTabSz="1155700" rtl="0">
              <a:lnSpc>
                <a:spcPct val="90000"/>
              </a:lnSpc>
              <a:spcBef>
                <a:spcPct val="0"/>
              </a:spcBef>
              <a:spcAft>
                <a:spcPct val="35000"/>
              </a:spcAft>
            </a:pPr>
            <a:r>
              <a:rPr lang="en-IN" sz="2600" b="1" kern="1200" dirty="0">
                <a:solidFill>
                  <a:schemeClr val="tx2"/>
                </a:solidFill>
              </a:rPr>
              <a:t>Government requirements</a:t>
            </a:r>
            <a:endParaRPr lang="en-IN" sz="2600" kern="1200" dirty="0">
              <a:solidFill>
                <a:schemeClr val="tx2"/>
              </a:solidFill>
            </a:endParaRPr>
          </a:p>
        </p:txBody>
      </p:sp>
      <p:sp>
        <p:nvSpPr>
          <p:cNvPr id="19" name="Freeform 18" descr="This slide contains seven boxes that are placed in three rows.&#10;&#10;In row one, from the left to the right, the boxes are labeled long-term self-interest, religious injunctions, and government requirements. &#10;&#10;In row two, from the left to the right, the boxes are labeled individual rights, personal virtue, and distributive justice. &#10;&#10;In row three, there is one box positioned at the center. It is labeled utilitarian benefits. &#10;&#10;&#10;&#10;&#10;" title="Principles of Ethical Decision Making"/>
          <p:cNvSpPr/>
          <p:nvPr/>
        </p:nvSpPr>
        <p:spPr>
          <a:xfrm>
            <a:off x="1089409" y="3204309"/>
            <a:ext cx="2112045" cy="1267227"/>
          </a:xfrm>
          <a:custGeom>
            <a:avLst/>
            <a:gdLst>
              <a:gd name="connsiteX0" fmla="*/ 0 w 2112045"/>
              <a:gd name="connsiteY0" fmla="*/ 0 h 1267227"/>
              <a:gd name="connsiteX1" fmla="*/ 2112045 w 2112045"/>
              <a:gd name="connsiteY1" fmla="*/ 0 h 1267227"/>
              <a:gd name="connsiteX2" fmla="*/ 2112045 w 2112045"/>
              <a:gd name="connsiteY2" fmla="*/ 1267227 h 1267227"/>
              <a:gd name="connsiteX3" fmla="*/ 0 w 2112045"/>
              <a:gd name="connsiteY3" fmla="*/ 1267227 h 1267227"/>
              <a:gd name="connsiteX4" fmla="*/ 0 w 2112045"/>
              <a:gd name="connsiteY4" fmla="*/ 0 h 12672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2045" h="1267227">
                <a:moveTo>
                  <a:pt x="0" y="0"/>
                </a:moveTo>
                <a:lnTo>
                  <a:pt x="2112045" y="0"/>
                </a:lnTo>
                <a:lnTo>
                  <a:pt x="2112045" y="1267227"/>
                </a:lnTo>
                <a:lnTo>
                  <a:pt x="0" y="1267227"/>
                </a:lnTo>
                <a:lnTo>
                  <a:pt x="0" y="0"/>
                </a:lnTo>
                <a:close/>
              </a:path>
            </a:pathLst>
          </a:custGeom>
          <a:no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99060" tIns="99060" rIns="99060" bIns="99060" numCol="1" spcCol="1270" anchor="ctr" anchorCtr="0">
            <a:noAutofit/>
          </a:bodyPr>
          <a:lstStyle/>
          <a:p>
            <a:pPr lvl="0" algn="ctr" defTabSz="1155700" rtl="0">
              <a:lnSpc>
                <a:spcPct val="90000"/>
              </a:lnSpc>
              <a:spcBef>
                <a:spcPct val="0"/>
              </a:spcBef>
              <a:spcAft>
                <a:spcPct val="35000"/>
              </a:spcAft>
            </a:pPr>
            <a:r>
              <a:rPr lang="en-IN" sz="2600" b="1" kern="1200" dirty="0">
                <a:solidFill>
                  <a:schemeClr val="tx2"/>
                </a:solidFill>
              </a:rPr>
              <a:t>Individual rights</a:t>
            </a:r>
            <a:endParaRPr lang="en-IN" sz="2600" kern="1200" dirty="0">
              <a:solidFill>
                <a:schemeClr val="tx2"/>
              </a:solidFill>
            </a:endParaRPr>
          </a:p>
        </p:txBody>
      </p:sp>
      <p:sp>
        <p:nvSpPr>
          <p:cNvPr id="20" name="Freeform 19" descr="This slide contains seven boxes that are placed in three rows.&#10;&#10;In row one, from the left to the right, the boxes are labeled long-term self-interest, religious injunctions, and government requirements. &#10;&#10;In row two, from the left to the right, the boxes are labeled individual rights, personal virtue, and distributive justice. &#10;&#10;In row three, there is one box positioned at the center. It is labeled utilitarian benefits. &#10;&#10;&#10;&#10;&#10;" title="Principles of Ethical Decision Making"/>
          <p:cNvSpPr/>
          <p:nvPr/>
        </p:nvSpPr>
        <p:spPr>
          <a:xfrm>
            <a:off x="3412659" y="3204309"/>
            <a:ext cx="2112045" cy="1267227"/>
          </a:xfrm>
          <a:custGeom>
            <a:avLst/>
            <a:gdLst>
              <a:gd name="connsiteX0" fmla="*/ 0 w 2112045"/>
              <a:gd name="connsiteY0" fmla="*/ 0 h 1267227"/>
              <a:gd name="connsiteX1" fmla="*/ 2112045 w 2112045"/>
              <a:gd name="connsiteY1" fmla="*/ 0 h 1267227"/>
              <a:gd name="connsiteX2" fmla="*/ 2112045 w 2112045"/>
              <a:gd name="connsiteY2" fmla="*/ 1267227 h 1267227"/>
              <a:gd name="connsiteX3" fmla="*/ 0 w 2112045"/>
              <a:gd name="connsiteY3" fmla="*/ 1267227 h 1267227"/>
              <a:gd name="connsiteX4" fmla="*/ 0 w 2112045"/>
              <a:gd name="connsiteY4" fmla="*/ 0 h 12672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2045" h="1267227">
                <a:moveTo>
                  <a:pt x="0" y="0"/>
                </a:moveTo>
                <a:lnTo>
                  <a:pt x="2112045" y="0"/>
                </a:lnTo>
                <a:lnTo>
                  <a:pt x="2112045" y="1267227"/>
                </a:lnTo>
                <a:lnTo>
                  <a:pt x="0" y="1267227"/>
                </a:lnTo>
                <a:lnTo>
                  <a:pt x="0" y="0"/>
                </a:lnTo>
                <a:close/>
              </a:path>
            </a:pathLst>
          </a:custGeom>
          <a:no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99060" tIns="99060" rIns="99060" bIns="99060" numCol="1" spcCol="1270" anchor="ctr" anchorCtr="0">
            <a:noAutofit/>
          </a:bodyPr>
          <a:lstStyle/>
          <a:p>
            <a:pPr lvl="0" algn="ctr" defTabSz="1155700" rtl="0">
              <a:lnSpc>
                <a:spcPct val="90000"/>
              </a:lnSpc>
              <a:spcBef>
                <a:spcPct val="0"/>
              </a:spcBef>
              <a:spcAft>
                <a:spcPct val="35000"/>
              </a:spcAft>
            </a:pPr>
            <a:r>
              <a:rPr lang="en-IN" sz="2600" b="1" kern="1200" dirty="0">
                <a:solidFill>
                  <a:schemeClr val="tx2"/>
                </a:solidFill>
              </a:rPr>
              <a:t>Personal virtue</a:t>
            </a:r>
            <a:endParaRPr lang="en-IN" sz="2600" kern="1200" dirty="0">
              <a:solidFill>
                <a:schemeClr val="tx2"/>
              </a:solidFill>
            </a:endParaRPr>
          </a:p>
        </p:txBody>
      </p:sp>
      <p:sp>
        <p:nvSpPr>
          <p:cNvPr id="21" name="Freeform 20" descr="This slide contains seven boxes that are placed in three rows.&#10;&#10;In row one, from the left to the right, the boxes are labeled long-term self-interest, religious injunctions, and government requirements. &#10;&#10;In row two, from the left to the right, the boxes are labeled individual rights, personal virtue, and distributive justice. &#10;&#10;In row three, there is one box positioned at the center. It is labeled utilitarian benefits. &#10;&#10;&#10;&#10;&#10;" title="Principles of Ethical Decision Making"/>
          <p:cNvSpPr/>
          <p:nvPr/>
        </p:nvSpPr>
        <p:spPr>
          <a:xfrm>
            <a:off x="5735909" y="3204309"/>
            <a:ext cx="2112045" cy="1267227"/>
          </a:xfrm>
          <a:custGeom>
            <a:avLst/>
            <a:gdLst>
              <a:gd name="connsiteX0" fmla="*/ 0 w 2112045"/>
              <a:gd name="connsiteY0" fmla="*/ 0 h 1267227"/>
              <a:gd name="connsiteX1" fmla="*/ 2112045 w 2112045"/>
              <a:gd name="connsiteY1" fmla="*/ 0 h 1267227"/>
              <a:gd name="connsiteX2" fmla="*/ 2112045 w 2112045"/>
              <a:gd name="connsiteY2" fmla="*/ 1267227 h 1267227"/>
              <a:gd name="connsiteX3" fmla="*/ 0 w 2112045"/>
              <a:gd name="connsiteY3" fmla="*/ 1267227 h 1267227"/>
              <a:gd name="connsiteX4" fmla="*/ 0 w 2112045"/>
              <a:gd name="connsiteY4" fmla="*/ 0 h 12672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2045" h="1267227">
                <a:moveTo>
                  <a:pt x="0" y="0"/>
                </a:moveTo>
                <a:lnTo>
                  <a:pt x="2112045" y="0"/>
                </a:lnTo>
                <a:lnTo>
                  <a:pt x="2112045" y="1267227"/>
                </a:lnTo>
                <a:lnTo>
                  <a:pt x="0" y="1267227"/>
                </a:lnTo>
                <a:lnTo>
                  <a:pt x="0" y="0"/>
                </a:lnTo>
                <a:close/>
              </a:path>
            </a:pathLst>
          </a:custGeom>
          <a:no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99060" tIns="99060" rIns="99060" bIns="99060" numCol="1" spcCol="1270" anchor="ctr" anchorCtr="0">
            <a:noAutofit/>
          </a:bodyPr>
          <a:lstStyle/>
          <a:p>
            <a:pPr lvl="0" algn="ctr" defTabSz="1155700" rtl="0">
              <a:lnSpc>
                <a:spcPct val="90000"/>
              </a:lnSpc>
              <a:spcBef>
                <a:spcPct val="0"/>
              </a:spcBef>
              <a:spcAft>
                <a:spcPct val="35000"/>
              </a:spcAft>
            </a:pPr>
            <a:r>
              <a:rPr lang="en-IN" sz="2600" b="1" kern="1200" dirty="0">
                <a:solidFill>
                  <a:schemeClr val="tx2"/>
                </a:solidFill>
              </a:rPr>
              <a:t>Distributive justice</a:t>
            </a:r>
            <a:endParaRPr lang="en-IN" sz="2600" kern="1200" dirty="0">
              <a:solidFill>
                <a:schemeClr val="tx2"/>
              </a:solidFill>
            </a:endParaRPr>
          </a:p>
        </p:txBody>
      </p:sp>
      <p:sp>
        <p:nvSpPr>
          <p:cNvPr id="22" name="Freeform 21" descr="This slide contains seven boxes that are placed in three rows.&#10;&#10;In row one, from the left to the right, the boxes are labeled long-term self-interest, religious injunctions, and government requirements. &#10;&#10;In row two, from the left to the right, the boxes are labeled individual rights, personal virtue, and distributive justice. &#10;&#10;In row three, there is one box positioned at the center. It is labeled utilitarian benefits. &#10;&#10;&#10;&#10;&#10;" title="Principles of Ethical Decision Making"/>
          <p:cNvSpPr/>
          <p:nvPr/>
        </p:nvSpPr>
        <p:spPr>
          <a:xfrm>
            <a:off x="3412659" y="4682741"/>
            <a:ext cx="2112045" cy="1267227"/>
          </a:xfrm>
          <a:custGeom>
            <a:avLst/>
            <a:gdLst>
              <a:gd name="connsiteX0" fmla="*/ 0 w 2112045"/>
              <a:gd name="connsiteY0" fmla="*/ 0 h 1267227"/>
              <a:gd name="connsiteX1" fmla="*/ 2112045 w 2112045"/>
              <a:gd name="connsiteY1" fmla="*/ 0 h 1267227"/>
              <a:gd name="connsiteX2" fmla="*/ 2112045 w 2112045"/>
              <a:gd name="connsiteY2" fmla="*/ 1267227 h 1267227"/>
              <a:gd name="connsiteX3" fmla="*/ 0 w 2112045"/>
              <a:gd name="connsiteY3" fmla="*/ 1267227 h 1267227"/>
              <a:gd name="connsiteX4" fmla="*/ 0 w 2112045"/>
              <a:gd name="connsiteY4" fmla="*/ 0 h 12672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2045" h="1267227">
                <a:moveTo>
                  <a:pt x="0" y="0"/>
                </a:moveTo>
                <a:lnTo>
                  <a:pt x="2112045" y="0"/>
                </a:lnTo>
                <a:lnTo>
                  <a:pt x="2112045" y="1267227"/>
                </a:lnTo>
                <a:lnTo>
                  <a:pt x="0" y="1267227"/>
                </a:lnTo>
                <a:lnTo>
                  <a:pt x="0" y="0"/>
                </a:lnTo>
                <a:close/>
              </a:path>
            </a:pathLst>
          </a:custGeom>
          <a:no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99060" tIns="99060" rIns="99060" bIns="99060" numCol="1" spcCol="1270" anchor="ctr" anchorCtr="0">
            <a:noAutofit/>
          </a:bodyPr>
          <a:lstStyle/>
          <a:p>
            <a:pPr lvl="0" algn="ctr" defTabSz="1155700" rtl="0">
              <a:lnSpc>
                <a:spcPct val="90000"/>
              </a:lnSpc>
              <a:spcBef>
                <a:spcPct val="0"/>
              </a:spcBef>
              <a:spcAft>
                <a:spcPct val="35000"/>
              </a:spcAft>
            </a:pPr>
            <a:r>
              <a:rPr lang="en-IN" sz="2600" b="1" kern="1200" dirty="0">
                <a:solidFill>
                  <a:schemeClr val="tx2"/>
                </a:solidFill>
              </a:rPr>
              <a:t>Utilitarian benefits</a:t>
            </a:r>
            <a:endParaRPr lang="en-IN" sz="2600" kern="1200" dirty="0">
              <a:solidFill>
                <a:schemeClr val="tx2"/>
              </a:solidFill>
            </a:endParaRPr>
          </a:p>
        </p:txBody>
      </p:sp>
    </p:spTree>
    <p:extLst>
      <p:ext uri="{BB962C8B-B14F-4D97-AF65-F5344CB8AC3E}">
        <p14:creationId xmlns:p14="http://schemas.microsoft.com/office/powerpoint/2010/main" val="3822794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left)">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left)">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left)">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left)">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wipe(left)">
                                      <p:cBhvr>
                                        <p:cTn id="32" dur="500"/>
                                        <p:tgtEl>
                                          <p:spTgt spid="2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wipe(left)">
                                      <p:cBhvr>
                                        <p:cTn id="3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animBg="1"/>
      <p:bldP spid="18" grpId="0" animBg="1"/>
      <p:bldP spid="19" grpId="0" animBg="1"/>
      <p:bldP spid="20" grpId="0" animBg="1"/>
      <p:bldP spid="21" grpId="0" animBg="1"/>
      <p:bldP spid="2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Title 1"/>
          <p:cNvSpPr>
            <a:spLocks noGrp="1"/>
          </p:cNvSpPr>
          <p:nvPr>
            <p:ph type="title"/>
          </p:nvPr>
        </p:nvSpPr>
        <p:spPr>
          <a:xfrm>
            <a:off x="525463" y="3175"/>
            <a:ext cx="8229600" cy="1143000"/>
          </a:xfrm>
        </p:spPr>
        <p:txBody>
          <a:bodyPr/>
          <a:lstStyle/>
          <a:p>
            <a:pPr eaLnBrk="1" hangingPunct="1"/>
            <a:r>
              <a:rPr lang="en-IN" altLang="en-US" dirty="0">
                <a:latin typeface="Franklin Gothic Medium" panose="020B0603020102020204" pitchFamily="34" charset="0"/>
                <a:ea typeface="Franklin Gothic Medium" panose="020B0603020102020204" pitchFamily="34" charset="0"/>
                <a:cs typeface="Franklin Gothic Medium" panose="020B0603020102020204" pitchFamily="34" charset="0"/>
              </a:rPr>
              <a:t>Practical Steps to Ethical Decision Making</a:t>
            </a:r>
            <a:endParaRPr lang="en-US" altLang="en-US" dirty="0">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sp>
        <p:nvSpPr>
          <p:cNvPr id="24580" name="Content Placeholder 2"/>
          <p:cNvSpPr>
            <a:spLocks noGrp="1"/>
          </p:cNvSpPr>
          <p:nvPr>
            <p:ph idx="1"/>
          </p:nvPr>
        </p:nvSpPr>
        <p:spPr>
          <a:xfrm>
            <a:off x="993775" y="1533525"/>
            <a:ext cx="7823200" cy="4227513"/>
          </a:xfrm>
        </p:spPr>
        <p:txBody>
          <a:bodyPr>
            <a:noAutofit/>
          </a:bodyPr>
          <a:lstStyle/>
          <a:p>
            <a:pPr eaLnBrk="1" hangingPunct="1">
              <a:buFont typeface="Arial" pitchFamily="34" charset="0"/>
              <a:buChar char="•"/>
              <a:defRPr/>
            </a:pPr>
            <a:r>
              <a:rPr lang="en-IN" altLang="en-US" dirty="0"/>
              <a:t>Selecting and hiring ethical employees</a:t>
            </a:r>
          </a:p>
          <a:p>
            <a:pPr marL="639763" lvl="1" indent="-273050" eaLnBrk="1" hangingPunct="1">
              <a:buFont typeface="Arial" pitchFamily="34" charset="0"/>
              <a:buChar char="•"/>
              <a:defRPr/>
            </a:pPr>
            <a:r>
              <a:rPr lang="en-IN" altLang="en-US" dirty="0"/>
              <a:t>Use of </a:t>
            </a:r>
            <a:r>
              <a:rPr lang="en-IN" altLang="en-US" b="1" dirty="0"/>
              <a:t>overt integrity tests </a:t>
            </a:r>
            <a:r>
              <a:rPr lang="en-IN" altLang="en-US" dirty="0"/>
              <a:t>or </a:t>
            </a:r>
            <a:r>
              <a:rPr lang="en-IN" altLang="en-US" b="1" dirty="0"/>
              <a:t>personality-based integrity tests</a:t>
            </a:r>
          </a:p>
          <a:p>
            <a:pPr eaLnBrk="1" hangingPunct="1">
              <a:buFont typeface="Arial" pitchFamily="34" charset="0"/>
              <a:buChar char="•"/>
              <a:defRPr/>
            </a:pPr>
            <a:r>
              <a:rPr lang="en-IN" altLang="en-US" dirty="0"/>
              <a:t>Establishing a specific code of ethics</a:t>
            </a:r>
          </a:p>
          <a:p>
            <a:pPr eaLnBrk="1" hangingPunct="1">
              <a:buFont typeface="Arial" pitchFamily="34" charset="0"/>
              <a:buChar char="•"/>
              <a:defRPr/>
            </a:pPr>
            <a:r>
              <a:rPr lang="en-IN" altLang="en-US" dirty="0"/>
              <a:t>Training employees to make ethical decisions</a:t>
            </a:r>
          </a:p>
          <a:p>
            <a:pPr lvl="1" eaLnBrk="1" hangingPunct="1">
              <a:buFont typeface="Arial" pitchFamily="34" charset="0"/>
              <a:buChar char="•"/>
              <a:defRPr/>
            </a:pPr>
            <a:r>
              <a:rPr lang="en-IN" altLang="en-US" dirty="0"/>
              <a:t>Developing employee awareness </a:t>
            </a:r>
          </a:p>
          <a:p>
            <a:pPr lvl="1" eaLnBrk="1" hangingPunct="1">
              <a:buFont typeface="Arial" pitchFamily="34" charset="0"/>
              <a:buChar char="•"/>
              <a:defRPr/>
            </a:pPr>
            <a:r>
              <a:rPr lang="en-IN" altLang="en-US" dirty="0"/>
              <a:t>Achieving credibility with employees </a:t>
            </a:r>
          </a:p>
          <a:p>
            <a:pPr lvl="1" eaLnBrk="1" hangingPunct="1">
              <a:buFont typeface="Arial" pitchFamily="34" charset="0"/>
              <a:buChar char="•"/>
              <a:defRPr/>
            </a:pPr>
            <a:r>
              <a:rPr lang="en-IN" altLang="en-US" dirty="0"/>
              <a:t>Teaching a practical model of ethical decision making </a:t>
            </a:r>
          </a:p>
        </p:txBody>
      </p:sp>
      <p:sp>
        <p:nvSpPr>
          <p:cNvPr id="5"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a:solidFill>
                  <a:schemeClr val="tx2"/>
                </a:solidFill>
              </a:rPr>
              <a:t>LO 4</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4580">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4580">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4580">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458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4580">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4580">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4580">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Title 1"/>
          <p:cNvSpPr>
            <a:spLocks noGrp="1"/>
          </p:cNvSpPr>
          <p:nvPr>
            <p:ph type="title"/>
          </p:nvPr>
        </p:nvSpPr>
        <p:spPr/>
        <p:txBody>
          <a:bodyPr/>
          <a:lstStyle/>
          <a:p>
            <a:r>
              <a:rPr lang="en-IN" altLang="en-US" dirty="0"/>
              <a:t>Practical Steps to Ethical Decision Making </a:t>
            </a:r>
            <a:r>
              <a:rPr lang="en-IN" altLang="en-US" sz="2000" dirty="0"/>
              <a:t>(continued)</a:t>
            </a:r>
            <a:endParaRPr lang="en-US" altLang="en-US" sz="2000" dirty="0"/>
          </a:p>
        </p:txBody>
      </p:sp>
      <p:sp>
        <p:nvSpPr>
          <p:cNvPr id="24580" name="Content Placeholder 2"/>
          <p:cNvSpPr>
            <a:spLocks noGrp="1"/>
          </p:cNvSpPr>
          <p:nvPr>
            <p:ph idx="1"/>
          </p:nvPr>
        </p:nvSpPr>
        <p:spPr/>
        <p:txBody>
          <a:bodyPr/>
          <a:lstStyle/>
          <a:p>
            <a:pPr lvl="0"/>
            <a:r>
              <a:rPr lang="en-IN" dirty="0"/>
              <a:t>Creating an ethical climate by:</a:t>
            </a:r>
          </a:p>
          <a:p>
            <a:pPr lvl="1"/>
            <a:r>
              <a:rPr lang="en-US" dirty="0"/>
              <a:t>Ensuring managers act ethically</a:t>
            </a:r>
            <a:endParaRPr lang="en-IN" dirty="0"/>
          </a:p>
          <a:p>
            <a:pPr lvl="1"/>
            <a:r>
              <a:rPr lang="en-US" dirty="0"/>
              <a:t>Ensuring top management is active and committed to the ethics program</a:t>
            </a:r>
            <a:endParaRPr lang="en-IN" dirty="0"/>
          </a:p>
          <a:p>
            <a:pPr lvl="1"/>
            <a:r>
              <a:rPr lang="en-IN" dirty="0"/>
              <a:t>Developing a reporting system that encourages whistle-blowers</a:t>
            </a:r>
            <a:r>
              <a:rPr lang="en-US" dirty="0"/>
              <a:t> </a:t>
            </a:r>
            <a:endParaRPr lang="en-IN" dirty="0"/>
          </a:p>
          <a:p>
            <a:pPr lvl="1"/>
            <a:r>
              <a:rPr lang="en-IN" dirty="0"/>
              <a:t>Fairly and consistently punishing those who violate the code of ethics </a:t>
            </a:r>
          </a:p>
        </p:txBody>
      </p:sp>
      <p:sp>
        <p:nvSpPr>
          <p:cNvPr id="5"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a:solidFill>
                  <a:schemeClr val="tx2"/>
                </a:solidFill>
              </a:rPr>
              <a:t>LO 4</a:t>
            </a:r>
          </a:p>
        </p:txBody>
      </p:sp>
    </p:spTree>
    <p:extLst>
      <p:ext uri="{BB962C8B-B14F-4D97-AF65-F5344CB8AC3E}">
        <p14:creationId xmlns:p14="http://schemas.microsoft.com/office/powerpoint/2010/main" val="331641107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458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58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58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58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458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itle 1"/>
          <p:cNvSpPr>
            <a:spLocks noGrp="1"/>
          </p:cNvSpPr>
          <p:nvPr>
            <p:ph type="title"/>
          </p:nvPr>
        </p:nvSpPr>
        <p:spPr>
          <a:xfrm>
            <a:off x="525463" y="3175"/>
            <a:ext cx="8229600" cy="1143000"/>
          </a:xfrm>
        </p:spPr>
        <p:txBody>
          <a:bodyPr/>
          <a:lstStyle/>
          <a:p>
            <a:pPr eaLnBrk="1" hangingPunct="1"/>
            <a:r>
              <a:rPr lang="en-IN" altLang="en-US" dirty="0">
                <a:latin typeface="Franklin Gothic Medium" panose="020B0603020102020204" pitchFamily="34" charset="0"/>
                <a:ea typeface="Franklin Gothic Medium" panose="020B0603020102020204" pitchFamily="34" charset="0"/>
                <a:cs typeface="Franklin Gothic Medium" panose="020B0603020102020204" pitchFamily="34" charset="0"/>
              </a:rPr>
              <a:t>Social Responsibility of Organizations</a:t>
            </a:r>
            <a:endParaRPr lang="en-US" altLang="en-US" dirty="0">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grpSp>
        <p:nvGrpSpPr>
          <p:cNvPr id="8" name="Group 7" descr="There are two small rectangular boxes partially overlapping two large rectangular boxes. Each pair of small and large boxes is placed one below the other. The content in the large box explains the term provided in the small box.&#10;&#10;In the first pair of boxes, the small box is labeled shareholder model. The content in the large box reads organization’s overriding goal should be profit maximization for the benefit of shareholders.&#10;&#10;In the second pair of boxes, the small box is labeled stakeholder model. The content in the large box reads management’s most important responsibility, long-term survival, is achieved by satisfying the interests of multiple corporate stakeholders.&#10;&#10;&#10;&#10;" title="Social Responsibility of Organizations"/>
          <p:cNvGrpSpPr/>
          <p:nvPr/>
        </p:nvGrpSpPr>
        <p:grpSpPr>
          <a:xfrm>
            <a:off x="693522" y="1698620"/>
            <a:ext cx="7823200" cy="1857960"/>
            <a:chOff x="693522" y="1698620"/>
            <a:chExt cx="7823200" cy="1857960"/>
          </a:xfrm>
        </p:grpSpPr>
        <p:sp>
          <p:nvSpPr>
            <p:cNvPr id="4" name="Freeform 3"/>
            <p:cNvSpPr/>
            <p:nvPr/>
          </p:nvSpPr>
          <p:spPr>
            <a:xfrm>
              <a:off x="693522" y="2082380"/>
              <a:ext cx="7823200" cy="1474200"/>
            </a:xfrm>
            <a:custGeom>
              <a:avLst/>
              <a:gdLst>
                <a:gd name="connsiteX0" fmla="*/ 0 w 7823200"/>
                <a:gd name="connsiteY0" fmla="*/ 0 h 1474200"/>
                <a:gd name="connsiteX1" fmla="*/ 7823200 w 7823200"/>
                <a:gd name="connsiteY1" fmla="*/ 0 h 1474200"/>
                <a:gd name="connsiteX2" fmla="*/ 7823200 w 7823200"/>
                <a:gd name="connsiteY2" fmla="*/ 1474200 h 1474200"/>
                <a:gd name="connsiteX3" fmla="*/ 0 w 7823200"/>
                <a:gd name="connsiteY3" fmla="*/ 1474200 h 1474200"/>
                <a:gd name="connsiteX4" fmla="*/ 0 w 7823200"/>
                <a:gd name="connsiteY4" fmla="*/ 0 h 1474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3200" h="1474200">
                  <a:moveTo>
                    <a:pt x="0" y="0"/>
                  </a:moveTo>
                  <a:lnTo>
                    <a:pt x="7823200" y="0"/>
                  </a:lnTo>
                  <a:lnTo>
                    <a:pt x="7823200" y="1474200"/>
                  </a:lnTo>
                  <a:lnTo>
                    <a:pt x="0" y="1474200"/>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7167" tIns="541528" rIns="607167" bIns="184912" numCol="1" spcCol="1270" anchor="t" anchorCtr="0">
              <a:noAutofit/>
            </a:bodyPr>
            <a:lstStyle/>
            <a:p>
              <a:pPr marL="228600" lvl="1" indent="-228600" algn="l" defTabSz="1155700" rtl="0">
                <a:lnSpc>
                  <a:spcPct val="90000"/>
                </a:lnSpc>
                <a:spcBef>
                  <a:spcPct val="0"/>
                </a:spcBef>
                <a:spcAft>
                  <a:spcPct val="15000"/>
                </a:spcAft>
                <a:buChar char="••"/>
              </a:pPr>
              <a:r>
                <a:rPr lang="en-IN" sz="2600" b="0" i="1" kern="1200" dirty="0">
                  <a:solidFill>
                    <a:schemeClr val="tx2"/>
                  </a:solidFill>
                </a:rPr>
                <a:t>Organization’s overriding goal should be profit maximization for the benefit of shareholders</a:t>
              </a:r>
              <a:endParaRPr lang="en-IN" sz="2600" kern="1200" dirty="0">
                <a:solidFill>
                  <a:schemeClr val="tx2"/>
                </a:solidFill>
              </a:endParaRPr>
            </a:p>
          </p:txBody>
        </p:sp>
        <p:sp>
          <p:nvSpPr>
            <p:cNvPr id="5" name="Freeform 4"/>
            <p:cNvSpPr/>
            <p:nvPr/>
          </p:nvSpPr>
          <p:spPr>
            <a:xfrm>
              <a:off x="1084682" y="1698620"/>
              <a:ext cx="5476240" cy="767520"/>
            </a:xfrm>
            <a:custGeom>
              <a:avLst/>
              <a:gdLst>
                <a:gd name="connsiteX0" fmla="*/ 0 w 5476240"/>
                <a:gd name="connsiteY0" fmla="*/ 127923 h 767520"/>
                <a:gd name="connsiteX1" fmla="*/ 127923 w 5476240"/>
                <a:gd name="connsiteY1" fmla="*/ 0 h 767520"/>
                <a:gd name="connsiteX2" fmla="*/ 5348317 w 5476240"/>
                <a:gd name="connsiteY2" fmla="*/ 0 h 767520"/>
                <a:gd name="connsiteX3" fmla="*/ 5476240 w 5476240"/>
                <a:gd name="connsiteY3" fmla="*/ 127923 h 767520"/>
                <a:gd name="connsiteX4" fmla="*/ 5476240 w 5476240"/>
                <a:gd name="connsiteY4" fmla="*/ 639597 h 767520"/>
                <a:gd name="connsiteX5" fmla="*/ 5348317 w 5476240"/>
                <a:gd name="connsiteY5" fmla="*/ 767520 h 767520"/>
                <a:gd name="connsiteX6" fmla="*/ 127923 w 5476240"/>
                <a:gd name="connsiteY6" fmla="*/ 767520 h 767520"/>
                <a:gd name="connsiteX7" fmla="*/ 0 w 5476240"/>
                <a:gd name="connsiteY7" fmla="*/ 639597 h 767520"/>
                <a:gd name="connsiteX8" fmla="*/ 0 w 5476240"/>
                <a:gd name="connsiteY8" fmla="*/ 127923 h 767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76240" h="767520">
                  <a:moveTo>
                    <a:pt x="0" y="127923"/>
                  </a:moveTo>
                  <a:cubicBezTo>
                    <a:pt x="0" y="57273"/>
                    <a:pt x="57273" y="0"/>
                    <a:pt x="127923" y="0"/>
                  </a:cubicBezTo>
                  <a:lnTo>
                    <a:pt x="5348317" y="0"/>
                  </a:lnTo>
                  <a:cubicBezTo>
                    <a:pt x="5418967" y="0"/>
                    <a:pt x="5476240" y="57273"/>
                    <a:pt x="5476240" y="127923"/>
                  </a:cubicBezTo>
                  <a:lnTo>
                    <a:pt x="5476240" y="639597"/>
                  </a:lnTo>
                  <a:cubicBezTo>
                    <a:pt x="5476240" y="710247"/>
                    <a:pt x="5418967" y="767520"/>
                    <a:pt x="5348317" y="767520"/>
                  </a:cubicBezTo>
                  <a:lnTo>
                    <a:pt x="127923" y="767520"/>
                  </a:lnTo>
                  <a:cubicBezTo>
                    <a:pt x="57273" y="767520"/>
                    <a:pt x="0" y="710247"/>
                    <a:pt x="0" y="639597"/>
                  </a:cubicBezTo>
                  <a:lnTo>
                    <a:pt x="0" y="127923"/>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44456" tIns="37467" rIns="244456" bIns="37467" numCol="1" spcCol="1270" anchor="ctr" anchorCtr="0">
              <a:noAutofit/>
            </a:bodyPr>
            <a:lstStyle/>
            <a:p>
              <a:pPr lvl="0" algn="l" defTabSz="1155700" rtl="0">
                <a:lnSpc>
                  <a:spcPct val="90000"/>
                </a:lnSpc>
                <a:spcBef>
                  <a:spcPct val="0"/>
                </a:spcBef>
                <a:spcAft>
                  <a:spcPct val="35000"/>
                </a:spcAft>
              </a:pPr>
              <a:r>
                <a:rPr lang="en-IN" sz="2600" b="1" kern="1200" dirty="0"/>
                <a:t>Shareholder model </a:t>
              </a:r>
              <a:endParaRPr lang="en-IN" sz="2600" kern="1200" dirty="0"/>
            </a:p>
          </p:txBody>
        </p:sp>
      </p:grpSp>
      <p:grpSp>
        <p:nvGrpSpPr>
          <p:cNvPr id="9" name="Group 8" descr="There are two small rectangular boxes partially overlapping two large rectangular boxes. Each pair of small and large boxes is placed one below the other. The content in the large box explains the term provided in the small box.&#10;&#10;In the first pair of boxes, the small box is labeled shareholder model. The content in the large box reads organization’s overriding goal should be profit maximization for the benefit of shareholders.&#10;&#10;In the second pair of boxes, the small box is labeled stakeholder model. The content in the large box reads management’s most important responsibility, long-term survival, is achieved by satisfying the interests of multiple corporate stakeholders.&#10;&#10;&#10;&#10;" title="Social Responsibility of Organizations"/>
          <p:cNvGrpSpPr/>
          <p:nvPr/>
        </p:nvGrpSpPr>
        <p:grpSpPr>
          <a:xfrm>
            <a:off x="693522" y="3696980"/>
            <a:ext cx="7823200" cy="2226510"/>
            <a:chOff x="693522" y="3696980"/>
            <a:chExt cx="7823200" cy="2226510"/>
          </a:xfrm>
        </p:grpSpPr>
        <p:sp>
          <p:nvSpPr>
            <p:cNvPr id="6" name="Freeform 5"/>
            <p:cNvSpPr/>
            <p:nvPr/>
          </p:nvSpPr>
          <p:spPr>
            <a:xfrm>
              <a:off x="693522" y="4080740"/>
              <a:ext cx="7823200" cy="1842750"/>
            </a:xfrm>
            <a:custGeom>
              <a:avLst/>
              <a:gdLst>
                <a:gd name="connsiteX0" fmla="*/ 0 w 7823200"/>
                <a:gd name="connsiteY0" fmla="*/ 0 h 1842750"/>
                <a:gd name="connsiteX1" fmla="*/ 7823200 w 7823200"/>
                <a:gd name="connsiteY1" fmla="*/ 0 h 1842750"/>
                <a:gd name="connsiteX2" fmla="*/ 7823200 w 7823200"/>
                <a:gd name="connsiteY2" fmla="*/ 1842750 h 1842750"/>
                <a:gd name="connsiteX3" fmla="*/ 0 w 7823200"/>
                <a:gd name="connsiteY3" fmla="*/ 1842750 h 1842750"/>
                <a:gd name="connsiteX4" fmla="*/ 0 w 7823200"/>
                <a:gd name="connsiteY4" fmla="*/ 0 h 1842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3200" h="1842750">
                  <a:moveTo>
                    <a:pt x="0" y="0"/>
                  </a:moveTo>
                  <a:lnTo>
                    <a:pt x="7823200" y="0"/>
                  </a:lnTo>
                  <a:lnTo>
                    <a:pt x="7823200" y="1842750"/>
                  </a:lnTo>
                  <a:lnTo>
                    <a:pt x="0" y="1842750"/>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7167" tIns="541528" rIns="607167" bIns="184912" numCol="1" spcCol="1270" anchor="t" anchorCtr="0">
              <a:noAutofit/>
            </a:bodyPr>
            <a:lstStyle/>
            <a:p>
              <a:pPr marL="228600" lvl="1" indent="-228600" algn="l" defTabSz="1155700" rtl="0">
                <a:lnSpc>
                  <a:spcPct val="90000"/>
                </a:lnSpc>
                <a:spcBef>
                  <a:spcPct val="0"/>
                </a:spcBef>
                <a:spcAft>
                  <a:spcPct val="15000"/>
                </a:spcAft>
                <a:buChar char="••"/>
              </a:pPr>
              <a:r>
                <a:rPr lang="en-IN" sz="2600" b="0" i="1" kern="1200" dirty="0">
                  <a:solidFill>
                    <a:schemeClr val="tx2"/>
                  </a:solidFill>
                </a:rPr>
                <a:t>Management’s most important responsibility, long-term survival, is achieved by satisfying the interests of multiple corporate stakeholders</a:t>
              </a:r>
              <a:endParaRPr lang="en-IN" sz="2600" kern="1200" dirty="0">
                <a:solidFill>
                  <a:schemeClr val="tx2"/>
                </a:solidFill>
              </a:endParaRPr>
            </a:p>
          </p:txBody>
        </p:sp>
        <p:sp>
          <p:nvSpPr>
            <p:cNvPr id="7" name="Freeform 6"/>
            <p:cNvSpPr/>
            <p:nvPr/>
          </p:nvSpPr>
          <p:spPr>
            <a:xfrm>
              <a:off x="1084682" y="3696980"/>
              <a:ext cx="5476240" cy="767520"/>
            </a:xfrm>
            <a:custGeom>
              <a:avLst/>
              <a:gdLst>
                <a:gd name="connsiteX0" fmla="*/ 0 w 5476240"/>
                <a:gd name="connsiteY0" fmla="*/ 127923 h 767520"/>
                <a:gd name="connsiteX1" fmla="*/ 127923 w 5476240"/>
                <a:gd name="connsiteY1" fmla="*/ 0 h 767520"/>
                <a:gd name="connsiteX2" fmla="*/ 5348317 w 5476240"/>
                <a:gd name="connsiteY2" fmla="*/ 0 h 767520"/>
                <a:gd name="connsiteX3" fmla="*/ 5476240 w 5476240"/>
                <a:gd name="connsiteY3" fmla="*/ 127923 h 767520"/>
                <a:gd name="connsiteX4" fmla="*/ 5476240 w 5476240"/>
                <a:gd name="connsiteY4" fmla="*/ 639597 h 767520"/>
                <a:gd name="connsiteX5" fmla="*/ 5348317 w 5476240"/>
                <a:gd name="connsiteY5" fmla="*/ 767520 h 767520"/>
                <a:gd name="connsiteX6" fmla="*/ 127923 w 5476240"/>
                <a:gd name="connsiteY6" fmla="*/ 767520 h 767520"/>
                <a:gd name="connsiteX7" fmla="*/ 0 w 5476240"/>
                <a:gd name="connsiteY7" fmla="*/ 639597 h 767520"/>
                <a:gd name="connsiteX8" fmla="*/ 0 w 5476240"/>
                <a:gd name="connsiteY8" fmla="*/ 127923 h 767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76240" h="767520">
                  <a:moveTo>
                    <a:pt x="0" y="127923"/>
                  </a:moveTo>
                  <a:cubicBezTo>
                    <a:pt x="0" y="57273"/>
                    <a:pt x="57273" y="0"/>
                    <a:pt x="127923" y="0"/>
                  </a:cubicBezTo>
                  <a:lnTo>
                    <a:pt x="5348317" y="0"/>
                  </a:lnTo>
                  <a:cubicBezTo>
                    <a:pt x="5418967" y="0"/>
                    <a:pt x="5476240" y="57273"/>
                    <a:pt x="5476240" y="127923"/>
                  </a:cubicBezTo>
                  <a:lnTo>
                    <a:pt x="5476240" y="639597"/>
                  </a:lnTo>
                  <a:cubicBezTo>
                    <a:pt x="5476240" y="710247"/>
                    <a:pt x="5418967" y="767520"/>
                    <a:pt x="5348317" y="767520"/>
                  </a:cubicBezTo>
                  <a:lnTo>
                    <a:pt x="127923" y="767520"/>
                  </a:lnTo>
                  <a:cubicBezTo>
                    <a:pt x="57273" y="767520"/>
                    <a:pt x="0" y="710247"/>
                    <a:pt x="0" y="639597"/>
                  </a:cubicBezTo>
                  <a:lnTo>
                    <a:pt x="0" y="127923"/>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44456" tIns="37467" rIns="244456" bIns="37467" numCol="1" spcCol="1270" anchor="ctr" anchorCtr="0">
              <a:noAutofit/>
            </a:bodyPr>
            <a:lstStyle/>
            <a:p>
              <a:pPr lvl="0" algn="l" defTabSz="1155700" rtl="0">
                <a:lnSpc>
                  <a:spcPct val="90000"/>
                </a:lnSpc>
                <a:spcBef>
                  <a:spcPct val="0"/>
                </a:spcBef>
                <a:spcAft>
                  <a:spcPct val="35000"/>
                </a:spcAft>
              </a:pPr>
              <a:r>
                <a:rPr lang="en-IN" sz="2600" b="1" kern="1200" dirty="0"/>
                <a:t>Stakeholder model </a:t>
              </a:r>
              <a:endParaRPr lang="en-IN" sz="2600" kern="1200" dirty="0"/>
            </a:p>
          </p:txBody>
        </p:sp>
      </p:grpSp>
      <p:sp>
        <p:nvSpPr>
          <p:cNvPr id="13"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a:solidFill>
                  <a:schemeClr val="tx2"/>
                </a:solidFill>
              </a:rPr>
              <a:t>LO 5</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02213" y="384538"/>
            <a:ext cx="7536700" cy="983201"/>
          </a:xfrm>
        </p:spPr>
        <p:txBody>
          <a:bodyPr>
            <a:noAutofit/>
          </a:bodyPr>
          <a:lstStyle/>
          <a:p>
            <a:r>
              <a:rPr lang="en-IN" sz="3200" dirty="0">
                <a:solidFill>
                  <a:schemeClr val="bg1"/>
                </a:solidFill>
              </a:rPr>
              <a:t>4.7</a:t>
            </a:r>
            <a:r>
              <a:rPr lang="en-IN" sz="3200" dirty="0">
                <a:solidFill>
                  <a:schemeClr val="tx2"/>
                </a:solidFill>
              </a:rPr>
              <a:t>	Stakeholder Model of Corporate Social </a:t>
            </a:r>
            <a:r>
              <a:rPr lang="en-GB" sz="3200" dirty="0">
                <a:solidFill>
                  <a:schemeClr val="tx2"/>
                </a:solidFill>
              </a:rPr>
              <a:t>Responsibility</a:t>
            </a:r>
          </a:p>
        </p:txBody>
      </p:sp>
      <p:sp>
        <p:nvSpPr>
          <p:cNvPr id="8"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a:solidFill>
                  <a:schemeClr val="tx2"/>
                </a:solidFill>
              </a:rPr>
              <a:t>LO 5</a:t>
            </a:r>
          </a:p>
        </p:txBody>
      </p:sp>
      <p:pic>
        <p:nvPicPr>
          <p:cNvPr id="2" name="Picture 1" descr="This illustration depicts the various stakeholder groups that the organization must satisfy to assure its long-term survival. It contains two concentric circles. At the center of these circles, there is an image labeled firm. The internal circle lists the primary stakeholders. In a clockwise manner of appearance, these stakeholders include governments, suppliers, customers, employees, shareholders, and local communities. The external circle lists the secondary stakeholders. They include the media, trade associations, and special interest groups." title="Exhibit 4.7 - Stakeholder Model of Corporate Social Responsibilit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66113" y="1650677"/>
            <a:ext cx="4011775" cy="4817794"/>
          </a:xfrm>
          <a:prstGeom prst="rect">
            <a:avLst/>
          </a:prstGeom>
        </p:spPr>
      </p:pic>
    </p:spTree>
    <p:extLst>
      <p:ext uri="{BB962C8B-B14F-4D97-AF65-F5344CB8AC3E}">
        <p14:creationId xmlns:p14="http://schemas.microsoft.com/office/powerpoint/2010/main" val="2625230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Title 1" descr="There are 4 small rectangular boxes partially overlapping large rectangular boxes. Each pair of small and large boxes is placed one below the other. The content in the larger box explains the term provided in the smaller box.&#10;The first pair of boxes is about economic responsibility which is to make a profit by producing a valued product or service.&#10;The second pair of boxes is about Legal responsibility which is to obey society’s laws and regulations.&#10;The third pair of boxes is about ethical responsibility which to abide accepted principles of right and wrong when conducting business.&#10;The fourth pair of boxes is about discretionary responsibilities which is about social roles that a company fulfils beyond its economic, legal, and ethical responsibilities.&#10;" title="Social Responsibility of Organizations"/>
          <p:cNvSpPr>
            <a:spLocks noGrp="1"/>
          </p:cNvSpPr>
          <p:nvPr>
            <p:ph type="title"/>
          </p:nvPr>
        </p:nvSpPr>
        <p:spPr>
          <a:xfrm>
            <a:off x="525463" y="3175"/>
            <a:ext cx="8229600" cy="1143000"/>
          </a:xfrm>
        </p:spPr>
        <p:txBody>
          <a:bodyPr/>
          <a:lstStyle/>
          <a:p>
            <a:pPr eaLnBrk="1" hangingPunct="1">
              <a:defRPr/>
            </a:pPr>
            <a:r>
              <a:rPr lang="en-IN" altLang="en-US" dirty="0">
                <a:latin typeface="Franklin Gothic Medium" panose="020B0603020102020204" pitchFamily="34" charset="0"/>
                <a:ea typeface="Franklin Gothic Medium" panose="020B0603020102020204" pitchFamily="34" charset="0"/>
                <a:cs typeface="Franklin Gothic Medium" panose="020B0603020102020204" pitchFamily="34" charset="0"/>
              </a:rPr>
              <a:t>Social Responsibility toward Stakeholders </a:t>
            </a:r>
            <a:endParaRPr lang="en-US" altLang="en-US" dirty="0">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grpSp>
        <p:nvGrpSpPr>
          <p:cNvPr id="12" name="Group 11" descr="There are four small rectangular boxes partially overlapping four large rectangular boxes. Each pair of small and large boxes is placed one below the other. The content in the large box explains the term provided in the small box.&#10;&#10;In the first pair of boxes, the small box is labeled economic responsibility. The content in the large box reads to make a profit by producing a valued product or service.&#10;&#10;In the second pair of boxes, the small box is labeled legal responsibility. The content in the large box reads to obey society’s laws and regulations.&#10;&#10;In the third pair of boxes, the small box is labeled ethical responsibility. The content in the large box reads to abide by accepted principles of right and wrong when conducting business.&#10;&#10;In the fourth pair of boxes, the small box is labeled discretionary responsibilities. The content in the large box reads social roles that a company fulfils beyond its economic, legal, and ethical responsibilities.&#10;&#10;&#10;&#10;&#10;&#10;&#10;" title="Social Responsibility toward Stakeholders "/>
          <p:cNvGrpSpPr/>
          <p:nvPr/>
        </p:nvGrpSpPr>
        <p:grpSpPr>
          <a:xfrm>
            <a:off x="723330" y="1519946"/>
            <a:ext cx="8011237" cy="965587"/>
            <a:chOff x="723330" y="1519946"/>
            <a:chExt cx="8011237" cy="965587"/>
          </a:xfrm>
        </p:grpSpPr>
        <p:sp>
          <p:nvSpPr>
            <p:cNvPr id="4" name="Freeform 3"/>
            <p:cNvSpPr/>
            <p:nvPr/>
          </p:nvSpPr>
          <p:spPr>
            <a:xfrm>
              <a:off x="723330" y="1741346"/>
              <a:ext cx="8011237" cy="744187"/>
            </a:xfrm>
            <a:custGeom>
              <a:avLst/>
              <a:gdLst>
                <a:gd name="connsiteX0" fmla="*/ 0 w 8011237"/>
                <a:gd name="connsiteY0" fmla="*/ 0 h 744187"/>
                <a:gd name="connsiteX1" fmla="*/ 8011237 w 8011237"/>
                <a:gd name="connsiteY1" fmla="*/ 0 h 744187"/>
                <a:gd name="connsiteX2" fmla="*/ 8011237 w 8011237"/>
                <a:gd name="connsiteY2" fmla="*/ 744187 h 744187"/>
                <a:gd name="connsiteX3" fmla="*/ 0 w 8011237"/>
                <a:gd name="connsiteY3" fmla="*/ 744187 h 744187"/>
                <a:gd name="connsiteX4" fmla="*/ 0 w 8011237"/>
                <a:gd name="connsiteY4" fmla="*/ 0 h 744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11237" h="744187">
                  <a:moveTo>
                    <a:pt x="0" y="0"/>
                  </a:moveTo>
                  <a:lnTo>
                    <a:pt x="8011237" y="0"/>
                  </a:lnTo>
                  <a:lnTo>
                    <a:pt x="8011237" y="744187"/>
                  </a:lnTo>
                  <a:lnTo>
                    <a:pt x="0" y="744187"/>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21761" tIns="312420" rIns="621761" bIns="142240" numCol="1" spcCol="1270" anchor="t" anchorCtr="0">
              <a:noAutofit/>
            </a:bodyPr>
            <a:lstStyle/>
            <a:p>
              <a:pPr marL="228600" lvl="1" indent="-228600" algn="l" defTabSz="889000">
                <a:lnSpc>
                  <a:spcPct val="90000"/>
                </a:lnSpc>
                <a:spcBef>
                  <a:spcPct val="0"/>
                </a:spcBef>
                <a:spcAft>
                  <a:spcPct val="15000"/>
                </a:spcAft>
                <a:buChar char="••"/>
              </a:pPr>
              <a:r>
                <a:rPr lang="en-IN" altLang="en-US" sz="2000" i="1" kern="1200" dirty="0">
                  <a:solidFill>
                    <a:schemeClr val="tx2"/>
                  </a:solidFill>
                </a:rPr>
                <a:t>To make a profit by producing a valued product or service</a:t>
              </a:r>
            </a:p>
          </p:txBody>
        </p:sp>
        <p:sp>
          <p:nvSpPr>
            <p:cNvPr id="5" name="Freeform 4"/>
            <p:cNvSpPr/>
            <p:nvPr/>
          </p:nvSpPr>
          <p:spPr>
            <a:xfrm>
              <a:off x="1123891" y="1519946"/>
              <a:ext cx="5607865" cy="442800"/>
            </a:xfrm>
            <a:custGeom>
              <a:avLst/>
              <a:gdLst>
                <a:gd name="connsiteX0" fmla="*/ 0 w 5607865"/>
                <a:gd name="connsiteY0" fmla="*/ 73801 h 442800"/>
                <a:gd name="connsiteX1" fmla="*/ 73801 w 5607865"/>
                <a:gd name="connsiteY1" fmla="*/ 0 h 442800"/>
                <a:gd name="connsiteX2" fmla="*/ 5534064 w 5607865"/>
                <a:gd name="connsiteY2" fmla="*/ 0 h 442800"/>
                <a:gd name="connsiteX3" fmla="*/ 5607865 w 5607865"/>
                <a:gd name="connsiteY3" fmla="*/ 73801 h 442800"/>
                <a:gd name="connsiteX4" fmla="*/ 5607865 w 5607865"/>
                <a:gd name="connsiteY4" fmla="*/ 368999 h 442800"/>
                <a:gd name="connsiteX5" fmla="*/ 5534064 w 5607865"/>
                <a:gd name="connsiteY5" fmla="*/ 442800 h 442800"/>
                <a:gd name="connsiteX6" fmla="*/ 73801 w 5607865"/>
                <a:gd name="connsiteY6" fmla="*/ 442800 h 442800"/>
                <a:gd name="connsiteX7" fmla="*/ 0 w 5607865"/>
                <a:gd name="connsiteY7" fmla="*/ 368999 h 442800"/>
                <a:gd name="connsiteX8" fmla="*/ 0 w 5607865"/>
                <a:gd name="connsiteY8" fmla="*/ 73801 h 44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07865" h="442800">
                  <a:moveTo>
                    <a:pt x="0" y="73801"/>
                  </a:moveTo>
                  <a:cubicBezTo>
                    <a:pt x="0" y="33042"/>
                    <a:pt x="33042" y="0"/>
                    <a:pt x="73801" y="0"/>
                  </a:cubicBezTo>
                  <a:lnTo>
                    <a:pt x="5534064" y="0"/>
                  </a:lnTo>
                  <a:cubicBezTo>
                    <a:pt x="5574823" y="0"/>
                    <a:pt x="5607865" y="33042"/>
                    <a:pt x="5607865" y="73801"/>
                  </a:cubicBezTo>
                  <a:lnTo>
                    <a:pt x="5607865" y="368999"/>
                  </a:lnTo>
                  <a:cubicBezTo>
                    <a:pt x="5607865" y="409758"/>
                    <a:pt x="5574823" y="442800"/>
                    <a:pt x="5534064" y="442800"/>
                  </a:cubicBezTo>
                  <a:lnTo>
                    <a:pt x="73801" y="442800"/>
                  </a:lnTo>
                  <a:cubicBezTo>
                    <a:pt x="33042" y="442800"/>
                    <a:pt x="0" y="409758"/>
                    <a:pt x="0" y="368999"/>
                  </a:cubicBezTo>
                  <a:lnTo>
                    <a:pt x="0" y="73801"/>
                  </a:lnTo>
                  <a:close/>
                </a:path>
              </a:pathLst>
            </a:custGeom>
            <a:solidFill>
              <a:srgbClr val="008CD1"/>
            </a:solidFill>
            <a:ln>
              <a:solidFill>
                <a:srgbClr val="008CD1"/>
              </a:solidFill>
            </a:ln>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txBody>
            <a:bodyPr spcFirstLastPara="0" vert="horz" wrap="square" lIns="233580" tIns="21616" rIns="233580" bIns="21616" numCol="1" spcCol="1270" anchor="ctr" anchorCtr="0">
              <a:noAutofit/>
            </a:bodyPr>
            <a:lstStyle/>
            <a:p>
              <a:pPr lvl="0" algn="l" defTabSz="889000">
                <a:lnSpc>
                  <a:spcPct val="90000"/>
                </a:lnSpc>
                <a:spcBef>
                  <a:spcPct val="0"/>
                </a:spcBef>
                <a:spcAft>
                  <a:spcPct val="35000"/>
                </a:spcAft>
              </a:pPr>
              <a:r>
                <a:rPr lang="en-IN" altLang="en-US" sz="2000" b="1" kern="1200" dirty="0"/>
                <a:t>Economic responsibility</a:t>
              </a:r>
            </a:p>
          </p:txBody>
        </p:sp>
      </p:grpSp>
      <p:grpSp>
        <p:nvGrpSpPr>
          <p:cNvPr id="13" name="Group 12" descr="There are four small rectangular boxes partially overlapping four large rectangular boxes. Each pair of small and large boxes is placed one below the other. The content in the large box explains the term provided in the small box.&#10;&#10;In the first pair of boxes, the small box is labeled economic responsibility. The content in the large box reads to make a profit by producing a valued product or service.&#10;&#10;In the second pair of boxes, the small box is labeled legal responsibility. The content in the large box reads to obey society’s laws and regulations.&#10;&#10;In the third pair of boxes, the small box is labeled ethical responsibility. The content in the large box reads to abide by accepted principles of right and wrong when conducting business.&#10;&#10;In the fourth pair of boxes, the small box is labeled discretionary responsibilities. The content in the large box reads social roles that a company fulfils beyond its economic, legal, and ethical responsibilities.&#10;&#10;&#10;&#10;&#10;&#10;&#10;" title="Social Responsibility toward Stakeholders "/>
          <p:cNvGrpSpPr/>
          <p:nvPr/>
        </p:nvGrpSpPr>
        <p:grpSpPr>
          <a:xfrm>
            <a:off x="723330" y="2566534"/>
            <a:ext cx="8011237" cy="965587"/>
            <a:chOff x="723330" y="2566534"/>
            <a:chExt cx="8011237" cy="965587"/>
          </a:xfrm>
        </p:grpSpPr>
        <p:sp>
          <p:nvSpPr>
            <p:cNvPr id="6" name="Freeform 5"/>
            <p:cNvSpPr/>
            <p:nvPr/>
          </p:nvSpPr>
          <p:spPr>
            <a:xfrm>
              <a:off x="723330" y="2787934"/>
              <a:ext cx="8011237" cy="744187"/>
            </a:xfrm>
            <a:custGeom>
              <a:avLst/>
              <a:gdLst>
                <a:gd name="connsiteX0" fmla="*/ 0 w 8011237"/>
                <a:gd name="connsiteY0" fmla="*/ 0 h 744187"/>
                <a:gd name="connsiteX1" fmla="*/ 8011237 w 8011237"/>
                <a:gd name="connsiteY1" fmla="*/ 0 h 744187"/>
                <a:gd name="connsiteX2" fmla="*/ 8011237 w 8011237"/>
                <a:gd name="connsiteY2" fmla="*/ 744187 h 744187"/>
                <a:gd name="connsiteX3" fmla="*/ 0 w 8011237"/>
                <a:gd name="connsiteY3" fmla="*/ 744187 h 744187"/>
                <a:gd name="connsiteX4" fmla="*/ 0 w 8011237"/>
                <a:gd name="connsiteY4" fmla="*/ 0 h 744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11237" h="744187">
                  <a:moveTo>
                    <a:pt x="0" y="0"/>
                  </a:moveTo>
                  <a:lnTo>
                    <a:pt x="8011237" y="0"/>
                  </a:lnTo>
                  <a:lnTo>
                    <a:pt x="8011237" y="744187"/>
                  </a:lnTo>
                  <a:lnTo>
                    <a:pt x="0" y="744187"/>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21761" tIns="312420" rIns="621761" bIns="142240" numCol="1" spcCol="1270" anchor="t" anchorCtr="0">
              <a:noAutofit/>
            </a:bodyPr>
            <a:lstStyle/>
            <a:p>
              <a:pPr marL="228600" lvl="1" indent="-228600" algn="l" defTabSz="889000">
                <a:lnSpc>
                  <a:spcPct val="90000"/>
                </a:lnSpc>
                <a:spcBef>
                  <a:spcPct val="0"/>
                </a:spcBef>
                <a:spcAft>
                  <a:spcPct val="15000"/>
                </a:spcAft>
                <a:buChar char="••"/>
              </a:pPr>
              <a:r>
                <a:rPr lang="en-IN" altLang="en-US" sz="2000" i="1" kern="1200" dirty="0">
                  <a:solidFill>
                    <a:schemeClr val="tx2"/>
                  </a:solidFill>
                </a:rPr>
                <a:t>To obey society’s laws and regulations</a:t>
              </a:r>
            </a:p>
          </p:txBody>
        </p:sp>
        <p:sp>
          <p:nvSpPr>
            <p:cNvPr id="7" name="Freeform 6"/>
            <p:cNvSpPr/>
            <p:nvPr/>
          </p:nvSpPr>
          <p:spPr>
            <a:xfrm>
              <a:off x="1123891" y="2566534"/>
              <a:ext cx="5607865" cy="442800"/>
            </a:xfrm>
            <a:custGeom>
              <a:avLst/>
              <a:gdLst>
                <a:gd name="connsiteX0" fmla="*/ 0 w 5607865"/>
                <a:gd name="connsiteY0" fmla="*/ 73801 h 442800"/>
                <a:gd name="connsiteX1" fmla="*/ 73801 w 5607865"/>
                <a:gd name="connsiteY1" fmla="*/ 0 h 442800"/>
                <a:gd name="connsiteX2" fmla="*/ 5534064 w 5607865"/>
                <a:gd name="connsiteY2" fmla="*/ 0 h 442800"/>
                <a:gd name="connsiteX3" fmla="*/ 5607865 w 5607865"/>
                <a:gd name="connsiteY3" fmla="*/ 73801 h 442800"/>
                <a:gd name="connsiteX4" fmla="*/ 5607865 w 5607865"/>
                <a:gd name="connsiteY4" fmla="*/ 368999 h 442800"/>
                <a:gd name="connsiteX5" fmla="*/ 5534064 w 5607865"/>
                <a:gd name="connsiteY5" fmla="*/ 442800 h 442800"/>
                <a:gd name="connsiteX6" fmla="*/ 73801 w 5607865"/>
                <a:gd name="connsiteY6" fmla="*/ 442800 h 442800"/>
                <a:gd name="connsiteX7" fmla="*/ 0 w 5607865"/>
                <a:gd name="connsiteY7" fmla="*/ 368999 h 442800"/>
                <a:gd name="connsiteX8" fmla="*/ 0 w 5607865"/>
                <a:gd name="connsiteY8" fmla="*/ 73801 h 44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07865" h="442800">
                  <a:moveTo>
                    <a:pt x="0" y="73801"/>
                  </a:moveTo>
                  <a:cubicBezTo>
                    <a:pt x="0" y="33042"/>
                    <a:pt x="33042" y="0"/>
                    <a:pt x="73801" y="0"/>
                  </a:cubicBezTo>
                  <a:lnTo>
                    <a:pt x="5534064" y="0"/>
                  </a:lnTo>
                  <a:cubicBezTo>
                    <a:pt x="5574823" y="0"/>
                    <a:pt x="5607865" y="33042"/>
                    <a:pt x="5607865" y="73801"/>
                  </a:cubicBezTo>
                  <a:lnTo>
                    <a:pt x="5607865" y="368999"/>
                  </a:lnTo>
                  <a:cubicBezTo>
                    <a:pt x="5607865" y="409758"/>
                    <a:pt x="5574823" y="442800"/>
                    <a:pt x="5534064" y="442800"/>
                  </a:cubicBezTo>
                  <a:lnTo>
                    <a:pt x="73801" y="442800"/>
                  </a:lnTo>
                  <a:cubicBezTo>
                    <a:pt x="33042" y="442800"/>
                    <a:pt x="0" y="409758"/>
                    <a:pt x="0" y="368999"/>
                  </a:cubicBezTo>
                  <a:lnTo>
                    <a:pt x="0" y="73801"/>
                  </a:lnTo>
                  <a:close/>
                </a:path>
              </a:pathLst>
            </a:custGeom>
            <a:solidFill>
              <a:srgbClr val="008CD1"/>
            </a:solidFill>
            <a:ln>
              <a:solidFill>
                <a:srgbClr val="008CD1"/>
              </a:solidFill>
            </a:ln>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txBody>
            <a:bodyPr spcFirstLastPara="0" vert="horz" wrap="square" lIns="233580" tIns="21616" rIns="233580" bIns="21616" numCol="1" spcCol="1270" anchor="ctr" anchorCtr="0">
              <a:noAutofit/>
            </a:bodyPr>
            <a:lstStyle/>
            <a:p>
              <a:pPr lvl="0" algn="l" defTabSz="889000">
                <a:lnSpc>
                  <a:spcPct val="90000"/>
                </a:lnSpc>
                <a:spcBef>
                  <a:spcPct val="0"/>
                </a:spcBef>
                <a:spcAft>
                  <a:spcPct val="35000"/>
                </a:spcAft>
              </a:pPr>
              <a:r>
                <a:rPr lang="en-IN" altLang="en-US" sz="2000" b="1" kern="1200" dirty="0"/>
                <a:t>Legal responsibility</a:t>
              </a:r>
            </a:p>
          </p:txBody>
        </p:sp>
      </p:grpSp>
      <p:grpSp>
        <p:nvGrpSpPr>
          <p:cNvPr id="14" name="Group 13" descr="There are four small rectangular boxes partially overlapping four large rectangular boxes. Each pair of small and large boxes is placed one below the other. The content in the large box explains the term provided in the small box.&#10;&#10;In the first pair of boxes, the small box is labeled economic responsibility. The content in the large box reads to make a profit by producing a valued product or service.&#10;&#10;In the second pair of boxes, the small box is labeled legal responsibility. The content in the large box reads to obey society’s laws and regulations.&#10;&#10;In the third pair of boxes, the small box is labeled ethical responsibility. The content in the large box reads to abide by accepted principles of right and wrong when conducting business.&#10;&#10;In the fourth pair of boxes, the small box is labeled discretionary responsibilities. The content in the large box reads social roles that a company fulfils beyond its economic, legal, and ethical responsibilities.&#10;&#10;&#10;&#10;&#10;&#10;&#10;" title="Social Responsibility toward Stakeholders "/>
          <p:cNvGrpSpPr/>
          <p:nvPr/>
        </p:nvGrpSpPr>
        <p:grpSpPr>
          <a:xfrm>
            <a:off x="723330" y="3613121"/>
            <a:ext cx="8011237" cy="1237275"/>
            <a:chOff x="723330" y="3613121"/>
            <a:chExt cx="8011237" cy="1237275"/>
          </a:xfrm>
        </p:grpSpPr>
        <p:sp>
          <p:nvSpPr>
            <p:cNvPr id="8" name="Freeform 7"/>
            <p:cNvSpPr/>
            <p:nvPr/>
          </p:nvSpPr>
          <p:spPr>
            <a:xfrm>
              <a:off x="723330" y="3834521"/>
              <a:ext cx="8011237" cy="1015875"/>
            </a:xfrm>
            <a:custGeom>
              <a:avLst/>
              <a:gdLst>
                <a:gd name="connsiteX0" fmla="*/ 0 w 8011237"/>
                <a:gd name="connsiteY0" fmla="*/ 0 h 1015875"/>
                <a:gd name="connsiteX1" fmla="*/ 8011237 w 8011237"/>
                <a:gd name="connsiteY1" fmla="*/ 0 h 1015875"/>
                <a:gd name="connsiteX2" fmla="*/ 8011237 w 8011237"/>
                <a:gd name="connsiteY2" fmla="*/ 1015875 h 1015875"/>
                <a:gd name="connsiteX3" fmla="*/ 0 w 8011237"/>
                <a:gd name="connsiteY3" fmla="*/ 1015875 h 1015875"/>
                <a:gd name="connsiteX4" fmla="*/ 0 w 8011237"/>
                <a:gd name="connsiteY4" fmla="*/ 0 h 1015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11237" h="1015875">
                  <a:moveTo>
                    <a:pt x="0" y="0"/>
                  </a:moveTo>
                  <a:lnTo>
                    <a:pt x="8011237" y="0"/>
                  </a:lnTo>
                  <a:lnTo>
                    <a:pt x="8011237" y="1015875"/>
                  </a:lnTo>
                  <a:lnTo>
                    <a:pt x="0" y="1015875"/>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21761" tIns="312420" rIns="621761" bIns="142240" numCol="1" spcCol="1270" anchor="t" anchorCtr="0">
              <a:noAutofit/>
            </a:bodyPr>
            <a:lstStyle/>
            <a:p>
              <a:pPr marL="228600" lvl="1" indent="-228600" algn="l" defTabSz="889000">
                <a:lnSpc>
                  <a:spcPct val="90000"/>
                </a:lnSpc>
                <a:spcBef>
                  <a:spcPct val="0"/>
                </a:spcBef>
                <a:spcAft>
                  <a:spcPct val="15000"/>
                </a:spcAft>
                <a:buChar char="••"/>
              </a:pPr>
              <a:r>
                <a:rPr lang="en-US" altLang="en-US" sz="2000" i="1" kern="1200" dirty="0">
                  <a:solidFill>
                    <a:schemeClr val="tx2"/>
                  </a:solidFill>
                </a:rPr>
                <a:t>To abide by </a:t>
              </a:r>
              <a:r>
                <a:rPr lang="en-IN" altLang="en-US" sz="2000" i="1" kern="1200" dirty="0">
                  <a:solidFill>
                    <a:schemeClr val="tx2"/>
                  </a:solidFill>
                </a:rPr>
                <a:t>accepted principles of right and wrong when conducting business</a:t>
              </a:r>
            </a:p>
          </p:txBody>
        </p:sp>
        <p:sp>
          <p:nvSpPr>
            <p:cNvPr id="9" name="Freeform 8"/>
            <p:cNvSpPr/>
            <p:nvPr/>
          </p:nvSpPr>
          <p:spPr>
            <a:xfrm>
              <a:off x="1123891" y="3613121"/>
              <a:ext cx="5607865" cy="442800"/>
            </a:xfrm>
            <a:custGeom>
              <a:avLst/>
              <a:gdLst>
                <a:gd name="connsiteX0" fmla="*/ 0 w 5607865"/>
                <a:gd name="connsiteY0" fmla="*/ 73801 h 442800"/>
                <a:gd name="connsiteX1" fmla="*/ 73801 w 5607865"/>
                <a:gd name="connsiteY1" fmla="*/ 0 h 442800"/>
                <a:gd name="connsiteX2" fmla="*/ 5534064 w 5607865"/>
                <a:gd name="connsiteY2" fmla="*/ 0 h 442800"/>
                <a:gd name="connsiteX3" fmla="*/ 5607865 w 5607865"/>
                <a:gd name="connsiteY3" fmla="*/ 73801 h 442800"/>
                <a:gd name="connsiteX4" fmla="*/ 5607865 w 5607865"/>
                <a:gd name="connsiteY4" fmla="*/ 368999 h 442800"/>
                <a:gd name="connsiteX5" fmla="*/ 5534064 w 5607865"/>
                <a:gd name="connsiteY5" fmla="*/ 442800 h 442800"/>
                <a:gd name="connsiteX6" fmla="*/ 73801 w 5607865"/>
                <a:gd name="connsiteY6" fmla="*/ 442800 h 442800"/>
                <a:gd name="connsiteX7" fmla="*/ 0 w 5607865"/>
                <a:gd name="connsiteY7" fmla="*/ 368999 h 442800"/>
                <a:gd name="connsiteX8" fmla="*/ 0 w 5607865"/>
                <a:gd name="connsiteY8" fmla="*/ 73801 h 44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07865" h="442800">
                  <a:moveTo>
                    <a:pt x="0" y="73801"/>
                  </a:moveTo>
                  <a:cubicBezTo>
                    <a:pt x="0" y="33042"/>
                    <a:pt x="33042" y="0"/>
                    <a:pt x="73801" y="0"/>
                  </a:cubicBezTo>
                  <a:lnTo>
                    <a:pt x="5534064" y="0"/>
                  </a:lnTo>
                  <a:cubicBezTo>
                    <a:pt x="5574823" y="0"/>
                    <a:pt x="5607865" y="33042"/>
                    <a:pt x="5607865" y="73801"/>
                  </a:cubicBezTo>
                  <a:lnTo>
                    <a:pt x="5607865" y="368999"/>
                  </a:lnTo>
                  <a:cubicBezTo>
                    <a:pt x="5607865" y="409758"/>
                    <a:pt x="5574823" y="442800"/>
                    <a:pt x="5534064" y="442800"/>
                  </a:cubicBezTo>
                  <a:lnTo>
                    <a:pt x="73801" y="442800"/>
                  </a:lnTo>
                  <a:cubicBezTo>
                    <a:pt x="33042" y="442800"/>
                    <a:pt x="0" y="409758"/>
                    <a:pt x="0" y="368999"/>
                  </a:cubicBezTo>
                  <a:lnTo>
                    <a:pt x="0" y="73801"/>
                  </a:lnTo>
                  <a:close/>
                </a:path>
              </a:pathLst>
            </a:custGeom>
            <a:solidFill>
              <a:srgbClr val="008CD1"/>
            </a:solidFill>
            <a:ln>
              <a:solidFill>
                <a:srgbClr val="008CD1"/>
              </a:solidFill>
            </a:ln>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txBody>
            <a:bodyPr spcFirstLastPara="0" vert="horz" wrap="square" lIns="233580" tIns="21616" rIns="233580" bIns="21616" numCol="1" spcCol="1270" anchor="ctr" anchorCtr="0">
              <a:noAutofit/>
            </a:bodyPr>
            <a:lstStyle/>
            <a:p>
              <a:pPr lvl="0" algn="l" defTabSz="889000">
                <a:lnSpc>
                  <a:spcPct val="90000"/>
                </a:lnSpc>
                <a:spcBef>
                  <a:spcPct val="0"/>
                </a:spcBef>
                <a:spcAft>
                  <a:spcPct val="35000"/>
                </a:spcAft>
              </a:pPr>
              <a:r>
                <a:rPr lang="en-IN" altLang="en-US" sz="2000" b="1" kern="1200" dirty="0"/>
                <a:t>Ethical responsibility</a:t>
              </a:r>
            </a:p>
          </p:txBody>
        </p:sp>
      </p:grpSp>
      <p:grpSp>
        <p:nvGrpSpPr>
          <p:cNvPr id="15" name="Group 14" descr="There are four small rectangular boxes partially overlapping four large rectangular boxes. Each pair of small and large boxes is placed one below the other. The content in the large box explains the term provided in the small box.&#10;&#10;In the first pair of boxes, the small box is labeled economic responsibility. The content in the large box reads to make a profit by producing a valued product or service.&#10;&#10;In the second pair of boxes, the small box is labeled legal responsibility. The content in the large box reads to obey society’s laws and regulations.&#10;&#10;In the third pair of boxes, the small box is labeled ethical responsibility. The content in the large box reads to abide by accepted principles of right and wrong when conducting business.&#10;&#10;In the fourth pair of boxes, the small box is labeled discretionary responsibilities. The content in the large box reads social roles that a company fulfils beyond its economic, legal, and ethical responsibilities.&#10;&#10;&#10;&#10;&#10;&#10;&#10;" title="Social Responsibility toward Stakeholders "/>
          <p:cNvGrpSpPr/>
          <p:nvPr/>
        </p:nvGrpSpPr>
        <p:grpSpPr>
          <a:xfrm>
            <a:off x="723330" y="4931396"/>
            <a:ext cx="8011237" cy="1237275"/>
            <a:chOff x="723330" y="4931396"/>
            <a:chExt cx="8011237" cy="1237275"/>
          </a:xfrm>
        </p:grpSpPr>
        <p:sp>
          <p:nvSpPr>
            <p:cNvPr id="10" name="Freeform 9"/>
            <p:cNvSpPr/>
            <p:nvPr/>
          </p:nvSpPr>
          <p:spPr>
            <a:xfrm>
              <a:off x="723330" y="5152796"/>
              <a:ext cx="8011237" cy="1015875"/>
            </a:xfrm>
            <a:custGeom>
              <a:avLst/>
              <a:gdLst>
                <a:gd name="connsiteX0" fmla="*/ 0 w 8011237"/>
                <a:gd name="connsiteY0" fmla="*/ 0 h 1015875"/>
                <a:gd name="connsiteX1" fmla="*/ 8011237 w 8011237"/>
                <a:gd name="connsiteY1" fmla="*/ 0 h 1015875"/>
                <a:gd name="connsiteX2" fmla="*/ 8011237 w 8011237"/>
                <a:gd name="connsiteY2" fmla="*/ 1015875 h 1015875"/>
                <a:gd name="connsiteX3" fmla="*/ 0 w 8011237"/>
                <a:gd name="connsiteY3" fmla="*/ 1015875 h 1015875"/>
                <a:gd name="connsiteX4" fmla="*/ 0 w 8011237"/>
                <a:gd name="connsiteY4" fmla="*/ 0 h 1015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11237" h="1015875">
                  <a:moveTo>
                    <a:pt x="0" y="0"/>
                  </a:moveTo>
                  <a:lnTo>
                    <a:pt x="8011237" y="0"/>
                  </a:lnTo>
                  <a:lnTo>
                    <a:pt x="8011237" y="1015875"/>
                  </a:lnTo>
                  <a:lnTo>
                    <a:pt x="0" y="1015875"/>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21761" tIns="312420" rIns="621761" bIns="142240" numCol="1" spcCol="1270" anchor="t" anchorCtr="0">
              <a:noAutofit/>
            </a:bodyPr>
            <a:lstStyle/>
            <a:p>
              <a:pPr marL="228600" lvl="1" indent="-228600" algn="l" defTabSz="889000">
                <a:lnSpc>
                  <a:spcPct val="90000"/>
                </a:lnSpc>
                <a:spcBef>
                  <a:spcPct val="0"/>
                </a:spcBef>
                <a:spcAft>
                  <a:spcPct val="15000"/>
                </a:spcAft>
                <a:buChar char="••"/>
              </a:pPr>
              <a:r>
                <a:rPr lang="en-IN" altLang="en-US" sz="2000" i="1" kern="1200" dirty="0">
                  <a:solidFill>
                    <a:schemeClr val="tx2"/>
                  </a:solidFill>
                </a:rPr>
                <a:t>Social roles that a company fulfils beyond its economic, legal, and ethical responsibilities</a:t>
              </a:r>
            </a:p>
          </p:txBody>
        </p:sp>
        <p:sp>
          <p:nvSpPr>
            <p:cNvPr id="11" name="Freeform 10"/>
            <p:cNvSpPr/>
            <p:nvPr/>
          </p:nvSpPr>
          <p:spPr>
            <a:xfrm>
              <a:off x="1123891" y="4931396"/>
              <a:ext cx="5607865" cy="442800"/>
            </a:xfrm>
            <a:custGeom>
              <a:avLst/>
              <a:gdLst>
                <a:gd name="connsiteX0" fmla="*/ 0 w 5607865"/>
                <a:gd name="connsiteY0" fmla="*/ 73801 h 442800"/>
                <a:gd name="connsiteX1" fmla="*/ 73801 w 5607865"/>
                <a:gd name="connsiteY1" fmla="*/ 0 h 442800"/>
                <a:gd name="connsiteX2" fmla="*/ 5534064 w 5607865"/>
                <a:gd name="connsiteY2" fmla="*/ 0 h 442800"/>
                <a:gd name="connsiteX3" fmla="*/ 5607865 w 5607865"/>
                <a:gd name="connsiteY3" fmla="*/ 73801 h 442800"/>
                <a:gd name="connsiteX4" fmla="*/ 5607865 w 5607865"/>
                <a:gd name="connsiteY4" fmla="*/ 368999 h 442800"/>
                <a:gd name="connsiteX5" fmla="*/ 5534064 w 5607865"/>
                <a:gd name="connsiteY5" fmla="*/ 442800 h 442800"/>
                <a:gd name="connsiteX6" fmla="*/ 73801 w 5607865"/>
                <a:gd name="connsiteY6" fmla="*/ 442800 h 442800"/>
                <a:gd name="connsiteX7" fmla="*/ 0 w 5607865"/>
                <a:gd name="connsiteY7" fmla="*/ 368999 h 442800"/>
                <a:gd name="connsiteX8" fmla="*/ 0 w 5607865"/>
                <a:gd name="connsiteY8" fmla="*/ 73801 h 44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07865" h="442800">
                  <a:moveTo>
                    <a:pt x="0" y="73801"/>
                  </a:moveTo>
                  <a:cubicBezTo>
                    <a:pt x="0" y="33042"/>
                    <a:pt x="33042" y="0"/>
                    <a:pt x="73801" y="0"/>
                  </a:cubicBezTo>
                  <a:lnTo>
                    <a:pt x="5534064" y="0"/>
                  </a:lnTo>
                  <a:cubicBezTo>
                    <a:pt x="5574823" y="0"/>
                    <a:pt x="5607865" y="33042"/>
                    <a:pt x="5607865" y="73801"/>
                  </a:cubicBezTo>
                  <a:lnTo>
                    <a:pt x="5607865" y="368999"/>
                  </a:lnTo>
                  <a:cubicBezTo>
                    <a:pt x="5607865" y="409758"/>
                    <a:pt x="5574823" y="442800"/>
                    <a:pt x="5534064" y="442800"/>
                  </a:cubicBezTo>
                  <a:lnTo>
                    <a:pt x="73801" y="442800"/>
                  </a:lnTo>
                  <a:cubicBezTo>
                    <a:pt x="33042" y="442800"/>
                    <a:pt x="0" y="409758"/>
                    <a:pt x="0" y="368999"/>
                  </a:cubicBezTo>
                  <a:lnTo>
                    <a:pt x="0" y="73801"/>
                  </a:lnTo>
                  <a:close/>
                </a:path>
              </a:pathLst>
            </a:custGeom>
            <a:solidFill>
              <a:srgbClr val="008CD1"/>
            </a:solidFill>
            <a:ln>
              <a:solidFill>
                <a:srgbClr val="008CD1"/>
              </a:solidFill>
            </a:ln>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txBody>
            <a:bodyPr spcFirstLastPara="0" vert="horz" wrap="square" lIns="233580" tIns="21616" rIns="233580" bIns="21616" numCol="1" spcCol="1270" anchor="ctr" anchorCtr="0">
              <a:noAutofit/>
            </a:bodyPr>
            <a:lstStyle/>
            <a:p>
              <a:pPr lvl="0" algn="l" defTabSz="889000">
                <a:lnSpc>
                  <a:spcPct val="90000"/>
                </a:lnSpc>
                <a:spcBef>
                  <a:spcPct val="0"/>
                </a:spcBef>
                <a:spcAft>
                  <a:spcPct val="35000"/>
                </a:spcAft>
              </a:pPr>
              <a:r>
                <a:rPr lang="en-IN" altLang="en-US" sz="2000" b="1" kern="1200" dirty="0"/>
                <a:t>Discretionary responsibilities</a:t>
              </a:r>
            </a:p>
          </p:txBody>
        </p:sp>
      </p:grpSp>
      <p:sp>
        <p:nvSpPr>
          <p:cNvPr id="18"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a:solidFill>
                  <a:schemeClr val="tx2"/>
                </a:solidFill>
              </a:rPr>
              <a:t>LO 6</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Title 1"/>
          <p:cNvSpPr>
            <a:spLocks noGrp="1"/>
          </p:cNvSpPr>
          <p:nvPr>
            <p:ph type="title"/>
          </p:nvPr>
        </p:nvSpPr>
        <p:spPr>
          <a:xfrm>
            <a:off x="525463" y="3175"/>
            <a:ext cx="8229600" cy="1143000"/>
          </a:xfrm>
        </p:spPr>
        <p:txBody>
          <a:bodyPr/>
          <a:lstStyle/>
          <a:p>
            <a:pPr eaLnBrk="1" hangingPunct="1"/>
            <a:r>
              <a:rPr lang="en-IN" altLang="en-US" dirty="0">
                <a:latin typeface="Franklin Gothic Medium" panose="020B0603020102020204" pitchFamily="34" charset="0"/>
                <a:ea typeface="Franklin Gothic Medium" panose="020B0603020102020204" pitchFamily="34" charset="0"/>
                <a:cs typeface="Franklin Gothic Medium" panose="020B0603020102020204" pitchFamily="34" charset="0"/>
              </a:rPr>
              <a:t>Social Responsiveness Strategies </a:t>
            </a:r>
            <a:endParaRPr lang="en-US" altLang="en-US" dirty="0">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grpSp>
        <p:nvGrpSpPr>
          <p:cNvPr id="12" name="Group 11" descr="There are four small rectangular boxes partially overlapping four large rectangular boxes. Each pair of small and large boxes is placed one below the other. The content in the large box explains the term provided in the small box.&#10;&#10;In the first pair of boxes, the small box is labeled reactive strategy. The content in the large box reads company does less than society expects.&#10;&#10;In the second pair of boxes, the small box is labeled defensive strategy. The content in the large box reads company admits responsibility for a problem but does the least required to meet societal expectations.&#10;&#10;In the third pair of boxes, the small box is labeled accommodative strategy. The content in the large box reads company accepts responsibility for a problem and does all that society expects to solve that problem.&#10;&#10;In the fourth pair of boxes, the small box is labeled proactive strategy. The content in the large box reads company anticipates a problem before it occurs and does more than society expects.&#10;&#10;&#10;&#10;&#10;&#10;" title="Social Responsiveness Strategies "/>
          <p:cNvGrpSpPr/>
          <p:nvPr/>
        </p:nvGrpSpPr>
        <p:grpSpPr>
          <a:xfrm>
            <a:off x="706460" y="1465428"/>
            <a:ext cx="7827877" cy="934289"/>
            <a:chOff x="706460" y="1465428"/>
            <a:chExt cx="7827877" cy="934289"/>
          </a:xfrm>
        </p:grpSpPr>
        <p:sp>
          <p:nvSpPr>
            <p:cNvPr id="4" name="Freeform 3"/>
            <p:cNvSpPr/>
            <p:nvPr/>
          </p:nvSpPr>
          <p:spPr>
            <a:xfrm>
              <a:off x="706460" y="1672068"/>
              <a:ext cx="7827877" cy="727649"/>
            </a:xfrm>
            <a:custGeom>
              <a:avLst/>
              <a:gdLst>
                <a:gd name="connsiteX0" fmla="*/ 0 w 7827877"/>
                <a:gd name="connsiteY0" fmla="*/ 0 h 727649"/>
                <a:gd name="connsiteX1" fmla="*/ 7827877 w 7827877"/>
                <a:gd name="connsiteY1" fmla="*/ 0 h 727649"/>
                <a:gd name="connsiteX2" fmla="*/ 7827877 w 7827877"/>
                <a:gd name="connsiteY2" fmla="*/ 727649 h 727649"/>
                <a:gd name="connsiteX3" fmla="*/ 0 w 7827877"/>
                <a:gd name="connsiteY3" fmla="*/ 727649 h 727649"/>
                <a:gd name="connsiteX4" fmla="*/ 0 w 7827877"/>
                <a:gd name="connsiteY4" fmla="*/ 0 h 7276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7877" h="727649">
                  <a:moveTo>
                    <a:pt x="0" y="0"/>
                  </a:moveTo>
                  <a:lnTo>
                    <a:pt x="7827877" y="0"/>
                  </a:lnTo>
                  <a:lnTo>
                    <a:pt x="7827877" y="727649"/>
                  </a:lnTo>
                  <a:lnTo>
                    <a:pt x="0" y="727649"/>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7530" tIns="291592" rIns="607530" bIns="142240" numCol="1" spcCol="1270" anchor="t" anchorCtr="0">
              <a:noAutofit/>
            </a:bodyPr>
            <a:lstStyle/>
            <a:p>
              <a:pPr marL="228600" lvl="1" indent="-228600" algn="l" defTabSz="889000">
                <a:lnSpc>
                  <a:spcPct val="90000"/>
                </a:lnSpc>
                <a:spcBef>
                  <a:spcPct val="0"/>
                </a:spcBef>
                <a:spcAft>
                  <a:spcPct val="15000"/>
                </a:spcAft>
                <a:buChar char="••"/>
              </a:pPr>
              <a:r>
                <a:rPr lang="en-IN" altLang="en-US" sz="2000" i="1" kern="1200" dirty="0">
                  <a:solidFill>
                    <a:schemeClr val="tx2"/>
                  </a:solidFill>
                </a:rPr>
                <a:t>Company does less than society expects</a:t>
              </a:r>
            </a:p>
          </p:txBody>
        </p:sp>
        <p:sp>
          <p:nvSpPr>
            <p:cNvPr id="5" name="Freeform 4"/>
            <p:cNvSpPr/>
            <p:nvPr/>
          </p:nvSpPr>
          <p:spPr>
            <a:xfrm>
              <a:off x="1097853" y="1465428"/>
              <a:ext cx="5479513" cy="413280"/>
            </a:xfrm>
            <a:custGeom>
              <a:avLst/>
              <a:gdLst>
                <a:gd name="connsiteX0" fmla="*/ 0 w 5479513"/>
                <a:gd name="connsiteY0" fmla="*/ 68881 h 413280"/>
                <a:gd name="connsiteX1" fmla="*/ 68881 w 5479513"/>
                <a:gd name="connsiteY1" fmla="*/ 0 h 413280"/>
                <a:gd name="connsiteX2" fmla="*/ 5410632 w 5479513"/>
                <a:gd name="connsiteY2" fmla="*/ 0 h 413280"/>
                <a:gd name="connsiteX3" fmla="*/ 5479513 w 5479513"/>
                <a:gd name="connsiteY3" fmla="*/ 68881 h 413280"/>
                <a:gd name="connsiteX4" fmla="*/ 5479513 w 5479513"/>
                <a:gd name="connsiteY4" fmla="*/ 344399 h 413280"/>
                <a:gd name="connsiteX5" fmla="*/ 5410632 w 5479513"/>
                <a:gd name="connsiteY5" fmla="*/ 413280 h 413280"/>
                <a:gd name="connsiteX6" fmla="*/ 68881 w 5479513"/>
                <a:gd name="connsiteY6" fmla="*/ 413280 h 413280"/>
                <a:gd name="connsiteX7" fmla="*/ 0 w 5479513"/>
                <a:gd name="connsiteY7" fmla="*/ 344399 h 413280"/>
                <a:gd name="connsiteX8" fmla="*/ 0 w 5479513"/>
                <a:gd name="connsiteY8" fmla="*/ 68881 h 4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79513" h="413280">
                  <a:moveTo>
                    <a:pt x="0" y="68881"/>
                  </a:moveTo>
                  <a:cubicBezTo>
                    <a:pt x="0" y="30839"/>
                    <a:pt x="30839" y="0"/>
                    <a:pt x="68881" y="0"/>
                  </a:cubicBezTo>
                  <a:lnTo>
                    <a:pt x="5410632" y="0"/>
                  </a:lnTo>
                  <a:cubicBezTo>
                    <a:pt x="5448674" y="0"/>
                    <a:pt x="5479513" y="30839"/>
                    <a:pt x="5479513" y="68881"/>
                  </a:cubicBezTo>
                  <a:lnTo>
                    <a:pt x="5479513" y="344399"/>
                  </a:lnTo>
                  <a:cubicBezTo>
                    <a:pt x="5479513" y="382441"/>
                    <a:pt x="5448674" y="413280"/>
                    <a:pt x="5410632" y="413280"/>
                  </a:cubicBezTo>
                  <a:lnTo>
                    <a:pt x="68881" y="413280"/>
                  </a:lnTo>
                  <a:cubicBezTo>
                    <a:pt x="30839" y="413280"/>
                    <a:pt x="0" y="382441"/>
                    <a:pt x="0" y="344399"/>
                  </a:cubicBezTo>
                  <a:lnTo>
                    <a:pt x="0" y="68881"/>
                  </a:lnTo>
                  <a:close/>
                </a:path>
              </a:pathLst>
            </a:custGeom>
            <a:solidFill>
              <a:srgbClr val="008CD1"/>
            </a:solidFill>
            <a:ln>
              <a:solidFill>
                <a:srgbClr val="008CD1"/>
              </a:solidFill>
            </a:ln>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txBody>
            <a:bodyPr spcFirstLastPara="0" vert="horz" wrap="square" lIns="227288" tIns="20175" rIns="227288" bIns="20175" numCol="1" spcCol="1270" anchor="ctr" anchorCtr="0">
              <a:noAutofit/>
            </a:bodyPr>
            <a:lstStyle/>
            <a:p>
              <a:pPr lvl="0" algn="l" defTabSz="889000">
                <a:lnSpc>
                  <a:spcPct val="90000"/>
                </a:lnSpc>
                <a:spcBef>
                  <a:spcPct val="0"/>
                </a:spcBef>
                <a:spcAft>
                  <a:spcPct val="35000"/>
                </a:spcAft>
              </a:pPr>
              <a:r>
                <a:rPr lang="en-IN" altLang="en-US" sz="2000" b="1" kern="1200" dirty="0"/>
                <a:t>Reactive strategy</a:t>
              </a:r>
            </a:p>
          </p:txBody>
        </p:sp>
      </p:grpSp>
      <p:grpSp>
        <p:nvGrpSpPr>
          <p:cNvPr id="13" name="Group 12" descr="There are four small rectangular boxes partially overlapping four large rectangular boxes. Each pair of small and large boxes is placed one below the other. The content in the large box explains the term provided in the small box.&#10;&#10;In the first pair of boxes, the small box is labeled reactive strategy. The content in the large box reads company does less than society expects.&#10;&#10;In the second pair of boxes, the small box is labeled defensive strategy. The content in the large box reads company admits responsibility for a problem but does the least required to meet societal expectations.&#10;&#10;In the third pair of boxes, the small box is labeled accommodative strategy. The content in the large box reads company accepts responsibility for a problem and does all that society expects to solve that problem.&#10;&#10;In the fourth pair of boxes, the small box is labeled proactive strategy. The content in the large box reads company anticipates a problem before it occurs and does more than society expects.&#10;&#10;&#10;&#10;&#10;&#10;" title="Social Responsiveness Strategies "/>
          <p:cNvGrpSpPr/>
          <p:nvPr/>
        </p:nvGrpSpPr>
        <p:grpSpPr>
          <a:xfrm>
            <a:off x="706460" y="2475319"/>
            <a:ext cx="7827877" cy="1198889"/>
            <a:chOff x="706460" y="2475319"/>
            <a:chExt cx="7827877" cy="1198889"/>
          </a:xfrm>
        </p:grpSpPr>
        <p:sp>
          <p:nvSpPr>
            <p:cNvPr id="6" name="Freeform 5"/>
            <p:cNvSpPr/>
            <p:nvPr/>
          </p:nvSpPr>
          <p:spPr>
            <a:xfrm>
              <a:off x="706460" y="2681958"/>
              <a:ext cx="7827877" cy="992250"/>
            </a:xfrm>
            <a:custGeom>
              <a:avLst/>
              <a:gdLst>
                <a:gd name="connsiteX0" fmla="*/ 0 w 7827877"/>
                <a:gd name="connsiteY0" fmla="*/ 0 h 992250"/>
                <a:gd name="connsiteX1" fmla="*/ 7827877 w 7827877"/>
                <a:gd name="connsiteY1" fmla="*/ 0 h 992250"/>
                <a:gd name="connsiteX2" fmla="*/ 7827877 w 7827877"/>
                <a:gd name="connsiteY2" fmla="*/ 992250 h 992250"/>
                <a:gd name="connsiteX3" fmla="*/ 0 w 7827877"/>
                <a:gd name="connsiteY3" fmla="*/ 992250 h 992250"/>
                <a:gd name="connsiteX4" fmla="*/ 0 w 7827877"/>
                <a:gd name="connsiteY4" fmla="*/ 0 h 992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7877" h="992250">
                  <a:moveTo>
                    <a:pt x="0" y="0"/>
                  </a:moveTo>
                  <a:lnTo>
                    <a:pt x="7827877" y="0"/>
                  </a:lnTo>
                  <a:lnTo>
                    <a:pt x="7827877" y="992250"/>
                  </a:lnTo>
                  <a:lnTo>
                    <a:pt x="0" y="992250"/>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7530" tIns="291592" rIns="607530" bIns="142240" numCol="1" spcCol="1270" anchor="t" anchorCtr="0">
              <a:noAutofit/>
            </a:bodyPr>
            <a:lstStyle/>
            <a:p>
              <a:pPr marL="228600" lvl="1" indent="-228600" algn="l" defTabSz="889000">
                <a:lnSpc>
                  <a:spcPct val="90000"/>
                </a:lnSpc>
                <a:spcBef>
                  <a:spcPct val="0"/>
                </a:spcBef>
                <a:spcAft>
                  <a:spcPct val="15000"/>
                </a:spcAft>
                <a:buChar char="••"/>
              </a:pPr>
              <a:r>
                <a:rPr lang="en-IN" altLang="en-US" sz="2000" i="1" kern="1200" dirty="0">
                  <a:solidFill>
                    <a:schemeClr val="tx2"/>
                  </a:solidFill>
                </a:rPr>
                <a:t>Company admits responsibility for a problem but does the least required to meet societal expectations</a:t>
              </a:r>
            </a:p>
          </p:txBody>
        </p:sp>
        <p:sp>
          <p:nvSpPr>
            <p:cNvPr id="7" name="Freeform 6"/>
            <p:cNvSpPr/>
            <p:nvPr/>
          </p:nvSpPr>
          <p:spPr>
            <a:xfrm>
              <a:off x="1097853" y="2475319"/>
              <a:ext cx="5479513" cy="413280"/>
            </a:xfrm>
            <a:custGeom>
              <a:avLst/>
              <a:gdLst>
                <a:gd name="connsiteX0" fmla="*/ 0 w 5479513"/>
                <a:gd name="connsiteY0" fmla="*/ 68881 h 413280"/>
                <a:gd name="connsiteX1" fmla="*/ 68881 w 5479513"/>
                <a:gd name="connsiteY1" fmla="*/ 0 h 413280"/>
                <a:gd name="connsiteX2" fmla="*/ 5410632 w 5479513"/>
                <a:gd name="connsiteY2" fmla="*/ 0 h 413280"/>
                <a:gd name="connsiteX3" fmla="*/ 5479513 w 5479513"/>
                <a:gd name="connsiteY3" fmla="*/ 68881 h 413280"/>
                <a:gd name="connsiteX4" fmla="*/ 5479513 w 5479513"/>
                <a:gd name="connsiteY4" fmla="*/ 344399 h 413280"/>
                <a:gd name="connsiteX5" fmla="*/ 5410632 w 5479513"/>
                <a:gd name="connsiteY5" fmla="*/ 413280 h 413280"/>
                <a:gd name="connsiteX6" fmla="*/ 68881 w 5479513"/>
                <a:gd name="connsiteY6" fmla="*/ 413280 h 413280"/>
                <a:gd name="connsiteX7" fmla="*/ 0 w 5479513"/>
                <a:gd name="connsiteY7" fmla="*/ 344399 h 413280"/>
                <a:gd name="connsiteX8" fmla="*/ 0 w 5479513"/>
                <a:gd name="connsiteY8" fmla="*/ 68881 h 4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79513" h="413280">
                  <a:moveTo>
                    <a:pt x="0" y="68881"/>
                  </a:moveTo>
                  <a:cubicBezTo>
                    <a:pt x="0" y="30839"/>
                    <a:pt x="30839" y="0"/>
                    <a:pt x="68881" y="0"/>
                  </a:cubicBezTo>
                  <a:lnTo>
                    <a:pt x="5410632" y="0"/>
                  </a:lnTo>
                  <a:cubicBezTo>
                    <a:pt x="5448674" y="0"/>
                    <a:pt x="5479513" y="30839"/>
                    <a:pt x="5479513" y="68881"/>
                  </a:cubicBezTo>
                  <a:lnTo>
                    <a:pt x="5479513" y="344399"/>
                  </a:lnTo>
                  <a:cubicBezTo>
                    <a:pt x="5479513" y="382441"/>
                    <a:pt x="5448674" y="413280"/>
                    <a:pt x="5410632" y="413280"/>
                  </a:cubicBezTo>
                  <a:lnTo>
                    <a:pt x="68881" y="413280"/>
                  </a:lnTo>
                  <a:cubicBezTo>
                    <a:pt x="30839" y="413280"/>
                    <a:pt x="0" y="382441"/>
                    <a:pt x="0" y="344399"/>
                  </a:cubicBezTo>
                  <a:lnTo>
                    <a:pt x="0" y="68881"/>
                  </a:lnTo>
                  <a:close/>
                </a:path>
              </a:pathLst>
            </a:custGeom>
            <a:solidFill>
              <a:srgbClr val="008CD1"/>
            </a:solidFill>
            <a:ln>
              <a:solidFill>
                <a:srgbClr val="008CD1"/>
              </a:solidFill>
            </a:ln>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txBody>
            <a:bodyPr spcFirstLastPara="0" vert="horz" wrap="square" lIns="227288" tIns="20175" rIns="227288" bIns="20175" numCol="1" spcCol="1270" anchor="ctr" anchorCtr="0">
              <a:noAutofit/>
            </a:bodyPr>
            <a:lstStyle/>
            <a:p>
              <a:pPr lvl="0" algn="l" defTabSz="889000">
                <a:lnSpc>
                  <a:spcPct val="90000"/>
                </a:lnSpc>
                <a:spcBef>
                  <a:spcPct val="0"/>
                </a:spcBef>
                <a:spcAft>
                  <a:spcPct val="35000"/>
                </a:spcAft>
              </a:pPr>
              <a:r>
                <a:rPr lang="en-IN" altLang="en-US" sz="2000" b="1" kern="1200" dirty="0"/>
                <a:t>Defensive strategy</a:t>
              </a:r>
            </a:p>
          </p:txBody>
        </p:sp>
      </p:grpSp>
      <p:grpSp>
        <p:nvGrpSpPr>
          <p:cNvPr id="14" name="Group 13" descr="There are four small rectangular boxes partially overlapping four large rectangular boxes. Each pair of small and large boxes is placed one below the other. The content in the large box explains the term provided in the small box.&#10;&#10;In the first pair of boxes, the small box is labeled reactive strategy. The content in the large box reads company does less than society expects.&#10;&#10;In the second pair of boxes, the small box is labeled defensive strategy. The content in the large box reads company admits responsibility for a problem but does the least required to meet societal expectations.&#10;&#10;In the third pair of boxes, the small box is labeled accommodative strategy. The content in the large box reads company accepts responsibility for a problem and does all that society expects to solve that problem.&#10;&#10;In the fourth pair of boxes, the small box is labeled proactive strategy. The content in the large box reads company anticipates a problem before it occurs and does more than society expects.&#10;&#10;&#10;&#10;&#10;&#10;" title="Social Responsiveness Strategies "/>
          <p:cNvGrpSpPr/>
          <p:nvPr/>
        </p:nvGrpSpPr>
        <p:grpSpPr>
          <a:xfrm>
            <a:off x="706460" y="3749808"/>
            <a:ext cx="7827877" cy="1198891"/>
            <a:chOff x="706460" y="3749808"/>
            <a:chExt cx="7827877" cy="1198891"/>
          </a:xfrm>
        </p:grpSpPr>
        <p:sp>
          <p:nvSpPr>
            <p:cNvPr id="8" name="Freeform 7"/>
            <p:cNvSpPr/>
            <p:nvPr/>
          </p:nvSpPr>
          <p:spPr>
            <a:xfrm>
              <a:off x="706460" y="3956449"/>
              <a:ext cx="7827877" cy="992250"/>
            </a:xfrm>
            <a:custGeom>
              <a:avLst/>
              <a:gdLst>
                <a:gd name="connsiteX0" fmla="*/ 0 w 7827877"/>
                <a:gd name="connsiteY0" fmla="*/ 0 h 992250"/>
                <a:gd name="connsiteX1" fmla="*/ 7827877 w 7827877"/>
                <a:gd name="connsiteY1" fmla="*/ 0 h 992250"/>
                <a:gd name="connsiteX2" fmla="*/ 7827877 w 7827877"/>
                <a:gd name="connsiteY2" fmla="*/ 992250 h 992250"/>
                <a:gd name="connsiteX3" fmla="*/ 0 w 7827877"/>
                <a:gd name="connsiteY3" fmla="*/ 992250 h 992250"/>
                <a:gd name="connsiteX4" fmla="*/ 0 w 7827877"/>
                <a:gd name="connsiteY4" fmla="*/ 0 h 992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7877" h="992250">
                  <a:moveTo>
                    <a:pt x="0" y="0"/>
                  </a:moveTo>
                  <a:lnTo>
                    <a:pt x="7827877" y="0"/>
                  </a:lnTo>
                  <a:lnTo>
                    <a:pt x="7827877" y="992250"/>
                  </a:lnTo>
                  <a:lnTo>
                    <a:pt x="0" y="992250"/>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7530" tIns="291592" rIns="607530" bIns="142240" numCol="1" spcCol="1270" anchor="t" anchorCtr="0">
              <a:noAutofit/>
            </a:bodyPr>
            <a:lstStyle/>
            <a:p>
              <a:pPr marL="228600" lvl="1" indent="-228600" algn="l" defTabSz="889000">
                <a:lnSpc>
                  <a:spcPct val="90000"/>
                </a:lnSpc>
                <a:spcBef>
                  <a:spcPct val="0"/>
                </a:spcBef>
                <a:spcAft>
                  <a:spcPct val="15000"/>
                </a:spcAft>
                <a:buChar char="••"/>
              </a:pPr>
              <a:r>
                <a:rPr lang="en-IN" altLang="en-US" sz="2000" i="1" kern="1200" dirty="0">
                  <a:solidFill>
                    <a:schemeClr val="tx2"/>
                  </a:solidFill>
                </a:rPr>
                <a:t>Company accepts responsibility for a problem and does all that society expects to solve that problem</a:t>
              </a:r>
            </a:p>
          </p:txBody>
        </p:sp>
        <p:sp>
          <p:nvSpPr>
            <p:cNvPr id="9" name="Freeform 8"/>
            <p:cNvSpPr/>
            <p:nvPr/>
          </p:nvSpPr>
          <p:spPr>
            <a:xfrm>
              <a:off x="1097853" y="3749808"/>
              <a:ext cx="5479513" cy="413280"/>
            </a:xfrm>
            <a:custGeom>
              <a:avLst/>
              <a:gdLst>
                <a:gd name="connsiteX0" fmla="*/ 0 w 5479513"/>
                <a:gd name="connsiteY0" fmla="*/ 68881 h 413280"/>
                <a:gd name="connsiteX1" fmla="*/ 68881 w 5479513"/>
                <a:gd name="connsiteY1" fmla="*/ 0 h 413280"/>
                <a:gd name="connsiteX2" fmla="*/ 5410632 w 5479513"/>
                <a:gd name="connsiteY2" fmla="*/ 0 h 413280"/>
                <a:gd name="connsiteX3" fmla="*/ 5479513 w 5479513"/>
                <a:gd name="connsiteY3" fmla="*/ 68881 h 413280"/>
                <a:gd name="connsiteX4" fmla="*/ 5479513 w 5479513"/>
                <a:gd name="connsiteY4" fmla="*/ 344399 h 413280"/>
                <a:gd name="connsiteX5" fmla="*/ 5410632 w 5479513"/>
                <a:gd name="connsiteY5" fmla="*/ 413280 h 413280"/>
                <a:gd name="connsiteX6" fmla="*/ 68881 w 5479513"/>
                <a:gd name="connsiteY6" fmla="*/ 413280 h 413280"/>
                <a:gd name="connsiteX7" fmla="*/ 0 w 5479513"/>
                <a:gd name="connsiteY7" fmla="*/ 344399 h 413280"/>
                <a:gd name="connsiteX8" fmla="*/ 0 w 5479513"/>
                <a:gd name="connsiteY8" fmla="*/ 68881 h 4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79513" h="413280">
                  <a:moveTo>
                    <a:pt x="0" y="68881"/>
                  </a:moveTo>
                  <a:cubicBezTo>
                    <a:pt x="0" y="30839"/>
                    <a:pt x="30839" y="0"/>
                    <a:pt x="68881" y="0"/>
                  </a:cubicBezTo>
                  <a:lnTo>
                    <a:pt x="5410632" y="0"/>
                  </a:lnTo>
                  <a:cubicBezTo>
                    <a:pt x="5448674" y="0"/>
                    <a:pt x="5479513" y="30839"/>
                    <a:pt x="5479513" y="68881"/>
                  </a:cubicBezTo>
                  <a:lnTo>
                    <a:pt x="5479513" y="344399"/>
                  </a:lnTo>
                  <a:cubicBezTo>
                    <a:pt x="5479513" y="382441"/>
                    <a:pt x="5448674" y="413280"/>
                    <a:pt x="5410632" y="413280"/>
                  </a:cubicBezTo>
                  <a:lnTo>
                    <a:pt x="68881" y="413280"/>
                  </a:lnTo>
                  <a:cubicBezTo>
                    <a:pt x="30839" y="413280"/>
                    <a:pt x="0" y="382441"/>
                    <a:pt x="0" y="344399"/>
                  </a:cubicBezTo>
                  <a:lnTo>
                    <a:pt x="0" y="68881"/>
                  </a:lnTo>
                  <a:close/>
                </a:path>
              </a:pathLst>
            </a:custGeom>
            <a:solidFill>
              <a:srgbClr val="008CD1"/>
            </a:solidFill>
            <a:ln>
              <a:solidFill>
                <a:srgbClr val="008CD1"/>
              </a:solidFill>
            </a:ln>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txBody>
            <a:bodyPr spcFirstLastPara="0" vert="horz" wrap="square" lIns="227288" tIns="20175" rIns="227288" bIns="20175" numCol="1" spcCol="1270" anchor="ctr" anchorCtr="0">
              <a:noAutofit/>
            </a:bodyPr>
            <a:lstStyle/>
            <a:p>
              <a:pPr lvl="0" algn="l" defTabSz="889000">
                <a:lnSpc>
                  <a:spcPct val="90000"/>
                </a:lnSpc>
                <a:spcBef>
                  <a:spcPct val="0"/>
                </a:spcBef>
                <a:spcAft>
                  <a:spcPct val="35000"/>
                </a:spcAft>
              </a:pPr>
              <a:r>
                <a:rPr lang="en-IN" altLang="en-US" sz="2000" b="1" kern="1200" dirty="0"/>
                <a:t>Accommodative strategy</a:t>
              </a:r>
            </a:p>
          </p:txBody>
        </p:sp>
      </p:grpSp>
      <p:grpSp>
        <p:nvGrpSpPr>
          <p:cNvPr id="15" name="Group 14" descr="There are four small rectangular boxes partially overlapping four large rectangular boxes. Each pair of small and large boxes is placed one below the other. The content in the large box explains the term provided in the small box.&#10;&#10;In the first pair of boxes, the small box is labeled reactive strategy. The content in the large box reads company does less than society expects.&#10;&#10;In the second pair of boxes, the small box is labeled defensive strategy. The content in the large box reads company admits responsibility for a problem but does the least required to meet societal expectations.&#10;&#10;In the third pair of boxes, the small box is labeled accommodative strategy. The content in the large box reads company accepts responsibility for a problem and does all that society expects to solve that problem.&#10;&#10;In the fourth pair of boxes, the small box is labeled proactive strategy. The content in the large box reads company anticipates a problem before it occurs and does more than society expects.&#10;&#10;&#10;&#10;&#10;&#10;" title="Social Responsiveness Strategies "/>
          <p:cNvGrpSpPr/>
          <p:nvPr/>
        </p:nvGrpSpPr>
        <p:grpSpPr>
          <a:xfrm>
            <a:off x="706460" y="5024299"/>
            <a:ext cx="7827877" cy="1198890"/>
            <a:chOff x="706460" y="5024299"/>
            <a:chExt cx="7827877" cy="1198890"/>
          </a:xfrm>
        </p:grpSpPr>
        <p:sp>
          <p:nvSpPr>
            <p:cNvPr id="10" name="Freeform 9" descr="There are 4 small rectangular boxes partially overlapping large rectangular boxes. Each pair of small and large boxes is placed one below the other. The content in the larger box explains the term provided in the smaller box.&#10;The first pair of boxes is about reactive strategy which means company does less than society expects.&#10;The second pair of boxes is about defensive strategy which means company admits responsibility for a problem but does the least required to meet societal expectations.&#10;The third pair of boxes is about accommodative strategy which means company accepts responsibility for a problem and does all that society expects to solve that problem.&#10;The fourth pair of boxes is about proactive strategy which means company anticipates a problem before it occurs and does more than society’s expectations.&#10;" title="Responses to Demands for Social Responsibility"/>
            <p:cNvSpPr/>
            <p:nvPr/>
          </p:nvSpPr>
          <p:spPr>
            <a:xfrm>
              <a:off x="706460" y="5230939"/>
              <a:ext cx="7827877" cy="992250"/>
            </a:xfrm>
            <a:custGeom>
              <a:avLst/>
              <a:gdLst>
                <a:gd name="connsiteX0" fmla="*/ 0 w 7827877"/>
                <a:gd name="connsiteY0" fmla="*/ 0 h 992250"/>
                <a:gd name="connsiteX1" fmla="*/ 7827877 w 7827877"/>
                <a:gd name="connsiteY1" fmla="*/ 0 h 992250"/>
                <a:gd name="connsiteX2" fmla="*/ 7827877 w 7827877"/>
                <a:gd name="connsiteY2" fmla="*/ 992250 h 992250"/>
                <a:gd name="connsiteX3" fmla="*/ 0 w 7827877"/>
                <a:gd name="connsiteY3" fmla="*/ 992250 h 992250"/>
                <a:gd name="connsiteX4" fmla="*/ 0 w 7827877"/>
                <a:gd name="connsiteY4" fmla="*/ 0 h 992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7877" h="992250">
                  <a:moveTo>
                    <a:pt x="0" y="0"/>
                  </a:moveTo>
                  <a:lnTo>
                    <a:pt x="7827877" y="0"/>
                  </a:lnTo>
                  <a:lnTo>
                    <a:pt x="7827877" y="992250"/>
                  </a:lnTo>
                  <a:lnTo>
                    <a:pt x="0" y="992250"/>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7530" tIns="291592" rIns="607530" bIns="142240" numCol="1" spcCol="1270" anchor="t" anchorCtr="0">
              <a:noAutofit/>
            </a:bodyPr>
            <a:lstStyle/>
            <a:p>
              <a:pPr marL="228600" lvl="1" indent="-228600" algn="l" defTabSz="889000">
                <a:lnSpc>
                  <a:spcPct val="90000"/>
                </a:lnSpc>
                <a:spcBef>
                  <a:spcPct val="0"/>
                </a:spcBef>
                <a:spcAft>
                  <a:spcPct val="15000"/>
                </a:spcAft>
                <a:buChar char="••"/>
              </a:pPr>
              <a:r>
                <a:rPr lang="en-IN" altLang="en-US" sz="2000" i="1" kern="1200" dirty="0">
                  <a:solidFill>
                    <a:schemeClr val="tx2"/>
                  </a:solidFill>
                </a:rPr>
                <a:t>Company anticipates a problem before it occurs and does more than </a:t>
              </a:r>
              <a:r>
                <a:rPr lang="en-IN" altLang="en-US" sz="2000" i="1" dirty="0">
                  <a:solidFill>
                    <a:schemeClr val="tx2"/>
                  </a:solidFill>
                </a:rPr>
                <a:t>society expects </a:t>
              </a:r>
              <a:endParaRPr lang="en-IN" altLang="en-US" sz="2000" i="1" kern="1200" dirty="0">
                <a:solidFill>
                  <a:schemeClr val="tx2"/>
                </a:solidFill>
              </a:endParaRPr>
            </a:p>
          </p:txBody>
        </p:sp>
        <p:sp>
          <p:nvSpPr>
            <p:cNvPr id="11" name="Freeform 10"/>
            <p:cNvSpPr/>
            <p:nvPr/>
          </p:nvSpPr>
          <p:spPr>
            <a:xfrm>
              <a:off x="1097853" y="5024299"/>
              <a:ext cx="5479513" cy="413280"/>
            </a:xfrm>
            <a:custGeom>
              <a:avLst/>
              <a:gdLst>
                <a:gd name="connsiteX0" fmla="*/ 0 w 5479513"/>
                <a:gd name="connsiteY0" fmla="*/ 68881 h 413280"/>
                <a:gd name="connsiteX1" fmla="*/ 68881 w 5479513"/>
                <a:gd name="connsiteY1" fmla="*/ 0 h 413280"/>
                <a:gd name="connsiteX2" fmla="*/ 5410632 w 5479513"/>
                <a:gd name="connsiteY2" fmla="*/ 0 h 413280"/>
                <a:gd name="connsiteX3" fmla="*/ 5479513 w 5479513"/>
                <a:gd name="connsiteY3" fmla="*/ 68881 h 413280"/>
                <a:gd name="connsiteX4" fmla="*/ 5479513 w 5479513"/>
                <a:gd name="connsiteY4" fmla="*/ 344399 h 413280"/>
                <a:gd name="connsiteX5" fmla="*/ 5410632 w 5479513"/>
                <a:gd name="connsiteY5" fmla="*/ 413280 h 413280"/>
                <a:gd name="connsiteX6" fmla="*/ 68881 w 5479513"/>
                <a:gd name="connsiteY6" fmla="*/ 413280 h 413280"/>
                <a:gd name="connsiteX7" fmla="*/ 0 w 5479513"/>
                <a:gd name="connsiteY7" fmla="*/ 344399 h 413280"/>
                <a:gd name="connsiteX8" fmla="*/ 0 w 5479513"/>
                <a:gd name="connsiteY8" fmla="*/ 68881 h 4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79513" h="413280">
                  <a:moveTo>
                    <a:pt x="0" y="68881"/>
                  </a:moveTo>
                  <a:cubicBezTo>
                    <a:pt x="0" y="30839"/>
                    <a:pt x="30839" y="0"/>
                    <a:pt x="68881" y="0"/>
                  </a:cubicBezTo>
                  <a:lnTo>
                    <a:pt x="5410632" y="0"/>
                  </a:lnTo>
                  <a:cubicBezTo>
                    <a:pt x="5448674" y="0"/>
                    <a:pt x="5479513" y="30839"/>
                    <a:pt x="5479513" y="68881"/>
                  </a:cubicBezTo>
                  <a:lnTo>
                    <a:pt x="5479513" y="344399"/>
                  </a:lnTo>
                  <a:cubicBezTo>
                    <a:pt x="5479513" y="382441"/>
                    <a:pt x="5448674" y="413280"/>
                    <a:pt x="5410632" y="413280"/>
                  </a:cubicBezTo>
                  <a:lnTo>
                    <a:pt x="68881" y="413280"/>
                  </a:lnTo>
                  <a:cubicBezTo>
                    <a:pt x="30839" y="413280"/>
                    <a:pt x="0" y="382441"/>
                    <a:pt x="0" y="344399"/>
                  </a:cubicBezTo>
                  <a:lnTo>
                    <a:pt x="0" y="68881"/>
                  </a:lnTo>
                  <a:close/>
                </a:path>
              </a:pathLst>
            </a:custGeom>
            <a:solidFill>
              <a:srgbClr val="008CD1"/>
            </a:solidFill>
            <a:ln>
              <a:solidFill>
                <a:srgbClr val="008CD1"/>
              </a:solidFill>
            </a:ln>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txBody>
            <a:bodyPr spcFirstLastPara="0" vert="horz" wrap="square" lIns="227288" tIns="20175" rIns="227288" bIns="20175" numCol="1" spcCol="1270" anchor="ctr" anchorCtr="0">
              <a:noAutofit/>
            </a:bodyPr>
            <a:lstStyle/>
            <a:p>
              <a:pPr lvl="0" algn="l" defTabSz="889000">
                <a:lnSpc>
                  <a:spcPct val="90000"/>
                </a:lnSpc>
                <a:spcBef>
                  <a:spcPct val="0"/>
                </a:spcBef>
                <a:spcAft>
                  <a:spcPct val="35000"/>
                </a:spcAft>
              </a:pPr>
              <a:r>
                <a:rPr lang="en-IN" altLang="en-US" sz="2000" b="1" kern="1200" dirty="0"/>
                <a:t>Proactive strategy</a:t>
              </a:r>
            </a:p>
          </p:txBody>
        </p:sp>
      </p:grpSp>
      <p:sp>
        <p:nvSpPr>
          <p:cNvPr id="18"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a:solidFill>
                  <a:schemeClr val="tx2"/>
                </a:solidFill>
              </a:rPr>
              <a:t>LO 7</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Title 1"/>
          <p:cNvSpPr>
            <a:spLocks noGrp="1"/>
          </p:cNvSpPr>
          <p:nvPr>
            <p:ph type="title"/>
          </p:nvPr>
        </p:nvSpPr>
        <p:spPr>
          <a:xfrm>
            <a:off x="525463" y="3175"/>
            <a:ext cx="8229600" cy="1143000"/>
          </a:xfrm>
        </p:spPr>
        <p:txBody>
          <a:bodyPr/>
          <a:lstStyle/>
          <a:p>
            <a:pPr eaLnBrk="1" hangingPunct="1"/>
            <a:r>
              <a:rPr lang="en-IN" altLang="en-US" dirty="0">
                <a:latin typeface="Franklin Gothic Medium" panose="020B0603020102020204" pitchFamily="34" charset="0"/>
                <a:ea typeface="Franklin Gothic Medium" panose="020B0603020102020204" pitchFamily="34" charset="0"/>
                <a:cs typeface="Franklin Gothic Medium" panose="020B0603020102020204" pitchFamily="34" charset="0"/>
              </a:rPr>
              <a:t>Social Responsibility and Economic Performance</a:t>
            </a:r>
            <a:endParaRPr lang="en-US" altLang="en-US" dirty="0">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sp>
        <p:nvSpPr>
          <p:cNvPr id="49156" name="Content Placeholder 2"/>
          <p:cNvSpPr>
            <a:spLocks noGrp="1"/>
          </p:cNvSpPr>
          <p:nvPr>
            <p:ph idx="1"/>
          </p:nvPr>
        </p:nvSpPr>
        <p:spPr>
          <a:xfrm>
            <a:off x="993775" y="1533525"/>
            <a:ext cx="7823200" cy="4227513"/>
          </a:xfrm>
        </p:spPr>
        <p:txBody>
          <a:bodyPr/>
          <a:lstStyle/>
          <a:p>
            <a:pPr eaLnBrk="1" hangingPunct="1">
              <a:buFont typeface="Arial" panose="020B0604020202020204" pitchFamily="34" charset="0"/>
              <a:buChar char="•"/>
            </a:pPr>
            <a:r>
              <a:rPr lang="en-IN" altLang="en-US" dirty="0"/>
              <a:t>No trade-off between being socially responsible and economic performance</a:t>
            </a:r>
          </a:p>
          <a:p>
            <a:pPr eaLnBrk="1" hangingPunct="1">
              <a:buFont typeface="Arial" panose="020B0604020202020204" pitchFamily="34" charset="0"/>
              <a:buChar char="•"/>
            </a:pPr>
            <a:r>
              <a:rPr lang="en-IN" altLang="en-US" dirty="0"/>
              <a:t>Relationship becomes stronger when a company has a strong reputation for social responsibility</a:t>
            </a:r>
          </a:p>
          <a:p>
            <a:pPr eaLnBrk="1" hangingPunct="1">
              <a:buFont typeface="Arial" panose="020B0604020202020204" pitchFamily="34" charset="0"/>
              <a:buChar char="•"/>
            </a:pPr>
            <a:r>
              <a:rPr lang="en-IN" altLang="en-US" dirty="0"/>
              <a:t>No guarantee that socially responsible companies will be profitable </a:t>
            </a:r>
          </a:p>
        </p:txBody>
      </p:sp>
      <p:sp>
        <p:nvSpPr>
          <p:cNvPr id="5"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a:solidFill>
                  <a:schemeClr val="tx2"/>
                </a:solidFill>
              </a:rPr>
              <a:t>LO 8</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915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9156">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915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hidden="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dirty="0"/>
              <a:t>Key Terms</a:t>
            </a:r>
          </a:p>
        </p:txBody>
      </p:sp>
      <p:sp>
        <p:nvSpPr>
          <p:cNvPr id="7" name="Content Placeholder 2"/>
          <p:cNvSpPr>
            <a:spLocks noGrp="1"/>
          </p:cNvSpPr>
          <p:nvPr>
            <p:ph idx="1"/>
          </p:nvPr>
        </p:nvSpPr>
        <p:spPr>
          <a:xfrm>
            <a:off x="1065341" y="1439885"/>
            <a:ext cx="3877838" cy="4587875"/>
          </a:xfrm>
        </p:spPr>
        <p:txBody>
          <a:bodyPr>
            <a:noAutofit/>
          </a:bodyPr>
          <a:lstStyle/>
          <a:p>
            <a:pPr marL="342900" indent="-342900">
              <a:spcBef>
                <a:spcPct val="20000"/>
              </a:spcBef>
              <a:buClr>
                <a:srgbClr val="B00027"/>
              </a:buClr>
              <a:buFont typeface="Lucida Grande"/>
              <a:buChar char="•"/>
              <a:defRPr/>
            </a:pPr>
            <a:r>
              <a:rPr lang="en-US" altLang="en-US" sz="2200" dirty="0">
                <a:solidFill>
                  <a:schemeClr val="tx2"/>
                </a:solidFill>
                <a:ea typeface="ＭＳ Ｐゴシック" panose="020B0600070205080204" pitchFamily="34" charset="-128"/>
                <a:cs typeface="Arial" panose="020B0604020202020204" pitchFamily="34" charset="0"/>
              </a:rPr>
              <a:t>Ethics</a:t>
            </a:r>
          </a:p>
          <a:p>
            <a:pPr marL="342900" indent="-342900">
              <a:spcBef>
                <a:spcPct val="20000"/>
              </a:spcBef>
              <a:buClr>
                <a:srgbClr val="B00027"/>
              </a:buClr>
              <a:buFont typeface="Lucida Grande"/>
              <a:buChar char="•"/>
              <a:defRPr/>
            </a:pPr>
            <a:r>
              <a:rPr lang="en-US" altLang="en-US" sz="2200" dirty="0">
                <a:solidFill>
                  <a:schemeClr val="tx2"/>
                </a:solidFill>
                <a:ea typeface="ＭＳ Ｐゴシック" panose="020B0600070205080204" pitchFamily="34" charset="-128"/>
                <a:cs typeface="Arial" panose="020B0604020202020204" pitchFamily="34" charset="0"/>
              </a:rPr>
              <a:t>Ethical behavior</a:t>
            </a:r>
          </a:p>
          <a:p>
            <a:pPr marL="342900" indent="-342900">
              <a:spcBef>
                <a:spcPct val="20000"/>
              </a:spcBef>
              <a:buClr>
                <a:srgbClr val="B00027"/>
              </a:buClr>
              <a:buFont typeface="Lucida Grande"/>
              <a:buChar char="•"/>
              <a:defRPr/>
            </a:pPr>
            <a:r>
              <a:rPr lang="en-US" altLang="en-US" sz="2200" dirty="0">
                <a:solidFill>
                  <a:schemeClr val="tx2"/>
                </a:solidFill>
                <a:ea typeface="ＭＳ Ｐゴシック" panose="020B0600070205080204" pitchFamily="34" charset="-128"/>
                <a:cs typeface="Arial" panose="020B0604020202020204" pitchFamily="34" charset="0"/>
              </a:rPr>
              <a:t>Workplace deviance</a:t>
            </a:r>
          </a:p>
          <a:p>
            <a:pPr marL="342900" indent="-342900">
              <a:spcBef>
                <a:spcPct val="20000"/>
              </a:spcBef>
              <a:buClr>
                <a:srgbClr val="B00027"/>
              </a:buClr>
              <a:buFont typeface="Lucida Grande"/>
              <a:buChar char="•"/>
              <a:defRPr/>
            </a:pPr>
            <a:r>
              <a:rPr lang="en-US" altLang="en-US" sz="2200" dirty="0">
                <a:solidFill>
                  <a:schemeClr val="tx2"/>
                </a:solidFill>
                <a:ea typeface="ＭＳ Ｐゴシック" panose="020B0600070205080204" pitchFamily="34" charset="-128"/>
                <a:cs typeface="Arial" panose="020B0604020202020204" pitchFamily="34" charset="0"/>
              </a:rPr>
              <a:t>Production deviance</a:t>
            </a:r>
          </a:p>
          <a:p>
            <a:pPr marL="342900" indent="-342900">
              <a:spcBef>
                <a:spcPct val="20000"/>
              </a:spcBef>
              <a:buClr>
                <a:srgbClr val="B00027"/>
              </a:buClr>
              <a:buFont typeface="Lucida Grande"/>
              <a:buChar char="•"/>
              <a:defRPr/>
            </a:pPr>
            <a:r>
              <a:rPr lang="en-US" altLang="en-US" sz="2200" dirty="0">
                <a:solidFill>
                  <a:schemeClr val="tx2"/>
                </a:solidFill>
                <a:ea typeface="ＭＳ Ｐゴシック" panose="020B0600070205080204" pitchFamily="34" charset="-128"/>
                <a:cs typeface="Arial" panose="020B0604020202020204" pitchFamily="34" charset="0"/>
              </a:rPr>
              <a:t>Property deviance</a:t>
            </a:r>
          </a:p>
          <a:p>
            <a:pPr marL="342900" indent="-342900">
              <a:spcBef>
                <a:spcPct val="20000"/>
              </a:spcBef>
              <a:buClr>
                <a:srgbClr val="B00027"/>
              </a:buClr>
              <a:buFont typeface="Lucida Grande"/>
              <a:buChar char="•"/>
              <a:defRPr/>
            </a:pPr>
            <a:r>
              <a:rPr lang="en-US" altLang="en-US" sz="2200" dirty="0">
                <a:solidFill>
                  <a:schemeClr val="tx2"/>
                </a:solidFill>
                <a:ea typeface="ＭＳ Ｐゴシック" panose="020B0600070205080204" pitchFamily="34" charset="-128"/>
                <a:cs typeface="Arial" panose="020B0604020202020204" pitchFamily="34" charset="0"/>
              </a:rPr>
              <a:t>Employee shrinkage</a:t>
            </a:r>
          </a:p>
          <a:p>
            <a:pPr marL="342900" indent="-342900">
              <a:spcBef>
                <a:spcPct val="20000"/>
              </a:spcBef>
              <a:buClr>
                <a:srgbClr val="B00027"/>
              </a:buClr>
              <a:buFont typeface="Lucida Grande"/>
              <a:buChar char="•"/>
              <a:defRPr/>
            </a:pPr>
            <a:r>
              <a:rPr lang="en-US" altLang="en-US" sz="2200" dirty="0">
                <a:solidFill>
                  <a:schemeClr val="tx2"/>
                </a:solidFill>
                <a:ea typeface="ＭＳ Ｐゴシック" panose="020B0600070205080204" pitchFamily="34" charset="-128"/>
                <a:cs typeface="Arial" panose="020B0604020202020204" pitchFamily="34" charset="0"/>
              </a:rPr>
              <a:t>Political deviance</a:t>
            </a:r>
          </a:p>
          <a:p>
            <a:pPr marL="342900" indent="-342900">
              <a:spcBef>
                <a:spcPct val="20000"/>
              </a:spcBef>
              <a:buClr>
                <a:srgbClr val="B00027"/>
              </a:buClr>
              <a:buFont typeface="Lucida Grande"/>
              <a:buChar char="•"/>
              <a:defRPr/>
            </a:pPr>
            <a:r>
              <a:rPr lang="en-US" altLang="en-US" sz="2200" dirty="0">
                <a:solidFill>
                  <a:schemeClr val="tx2"/>
                </a:solidFill>
                <a:ea typeface="ＭＳ Ｐゴシック" panose="020B0600070205080204" pitchFamily="34" charset="-128"/>
                <a:cs typeface="Arial" panose="020B0604020202020204" pitchFamily="34" charset="0"/>
              </a:rPr>
              <a:t>Personal aggression</a:t>
            </a:r>
          </a:p>
          <a:p>
            <a:pPr marL="342900" indent="-342900">
              <a:spcBef>
                <a:spcPct val="20000"/>
              </a:spcBef>
              <a:buClr>
                <a:srgbClr val="B00027"/>
              </a:buClr>
              <a:buFont typeface="Lucida Grande"/>
              <a:buChar char="•"/>
              <a:defRPr/>
            </a:pPr>
            <a:r>
              <a:rPr lang="en-US" altLang="en-US" sz="2200" dirty="0">
                <a:solidFill>
                  <a:schemeClr val="tx2"/>
                </a:solidFill>
                <a:ea typeface="ＭＳ Ｐゴシック" panose="020B0600070205080204" pitchFamily="34" charset="-128"/>
                <a:cs typeface="Arial" panose="020B0604020202020204" pitchFamily="34" charset="0"/>
              </a:rPr>
              <a:t>Ethical intensity</a:t>
            </a:r>
          </a:p>
          <a:p>
            <a:pPr marL="342900" indent="-342900">
              <a:spcBef>
                <a:spcPct val="20000"/>
              </a:spcBef>
              <a:buClr>
                <a:srgbClr val="B00027"/>
              </a:buClr>
              <a:buFont typeface="Lucida Grande"/>
              <a:buChar char="•"/>
              <a:defRPr/>
            </a:pPr>
            <a:r>
              <a:rPr lang="en-US" altLang="en-US" sz="2200" dirty="0">
                <a:solidFill>
                  <a:schemeClr val="tx2"/>
                </a:solidFill>
                <a:ea typeface="ＭＳ Ｐゴシック" panose="020B0600070205080204" pitchFamily="34" charset="-128"/>
                <a:cs typeface="Arial" panose="020B0604020202020204" pitchFamily="34" charset="0"/>
              </a:rPr>
              <a:t>Magnitude of consequences</a:t>
            </a:r>
          </a:p>
          <a:p>
            <a:pPr marL="342900" indent="-342900">
              <a:spcBef>
                <a:spcPct val="20000"/>
              </a:spcBef>
              <a:buClr>
                <a:srgbClr val="B00027"/>
              </a:buClr>
              <a:buFont typeface="Lucida Grande"/>
              <a:buChar char="•"/>
              <a:defRPr/>
            </a:pPr>
            <a:r>
              <a:rPr lang="en-US" altLang="en-US" sz="2200" dirty="0">
                <a:solidFill>
                  <a:schemeClr val="tx2"/>
                </a:solidFill>
                <a:cs typeface="Arial" panose="020B0604020202020204" pitchFamily="34" charset="0"/>
              </a:rPr>
              <a:t>Social consensus</a:t>
            </a:r>
          </a:p>
          <a:p>
            <a:pPr marL="347472" indent="-347472">
              <a:spcBef>
                <a:spcPts val="672"/>
              </a:spcBef>
              <a:buClr>
                <a:srgbClr val="B00027"/>
              </a:buClr>
              <a:buFont typeface="Lucida Grande"/>
              <a:buChar char="•"/>
            </a:pPr>
            <a:r>
              <a:rPr lang="en-US" altLang="en-US" sz="2200" dirty="0">
                <a:solidFill>
                  <a:schemeClr val="tx2"/>
                </a:solidFill>
                <a:cs typeface="Arial" panose="020B0604020202020204" pitchFamily="34" charset="0"/>
              </a:rPr>
              <a:t>Probability of effect</a:t>
            </a:r>
          </a:p>
          <a:p>
            <a:pPr marL="347472" indent="-347472">
              <a:spcBef>
                <a:spcPts val="672"/>
              </a:spcBef>
              <a:buClr>
                <a:srgbClr val="B00027"/>
              </a:buClr>
              <a:buFont typeface="Lucida Grande"/>
              <a:buChar char="•"/>
            </a:pPr>
            <a:r>
              <a:rPr lang="en-US" altLang="en-US" sz="2200" dirty="0">
                <a:solidFill>
                  <a:schemeClr val="tx2"/>
                </a:solidFill>
                <a:cs typeface="Arial" panose="020B0604020202020204" pitchFamily="34" charset="0"/>
              </a:rPr>
              <a:t>Temporal immediacy</a:t>
            </a:r>
          </a:p>
          <a:p>
            <a:pPr marL="342900" indent="-342900">
              <a:spcBef>
                <a:spcPct val="20000"/>
              </a:spcBef>
              <a:buClr>
                <a:srgbClr val="B00027"/>
              </a:buClr>
              <a:buFont typeface="Lucida Grande"/>
              <a:buChar char="•"/>
              <a:defRPr/>
            </a:pPr>
            <a:endParaRPr lang="en-US" altLang="en-US" sz="2200" dirty="0">
              <a:solidFill>
                <a:schemeClr val="tx2"/>
              </a:solidFill>
              <a:cs typeface="Arial" panose="020B0604020202020204" pitchFamily="34" charset="0"/>
            </a:endParaRPr>
          </a:p>
          <a:p>
            <a:pPr marL="342900" indent="-342900">
              <a:spcBef>
                <a:spcPct val="20000"/>
              </a:spcBef>
              <a:buClr>
                <a:srgbClr val="B00027"/>
              </a:buClr>
              <a:buFont typeface="Lucida Grande"/>
              <a:buChar char="•"/>
              <a:defRPr/>
            </a:pPr>
            <a:endParaRPr lang="en-US" altLang="en-US" sz="2200" dirty="0">
              <a:solidFill>
                <a:schemeClr val="tx2"/>
              </a:solidFill>
              <a:ea typeface="ＭＳ Ｐゴシック" panose="020B0600070205080204" pitchFamily="34" charset="-128"/>
              <a:cs typeface="Arial" panose="020B0604020202020204" pitchFamily="34" charset="0"/>
            </a:endParaRPr>
          </a:p>
          <a:p>
            <a:pPr marL="342900" indent="-342900">
              <a:lnSpc>
                <a:spcPct val="110000"/>
              </a:lnSpc>
              <a:spcBef>
                <a:spcPct val="20000"/>
              </a:spcBef>
              <a:buClr>
                <a:srgbClr val="B00027"/>
              </a:buClr>
              <a:buFont typeface="Lucida Grande"/>
              <a:buChar char="•"/>
              <a:defRPr/>
            </a:pPr>
            <a:endParaRPr lang="en-US" altLang="en-US" sz="2200" dirty="0">
              <a:solidFill>
                <a:schemeClr val="tx2"/>
              </a:solidFill>
              <a:ea typeface="ＭＳ Ｐゴシック" panose="020B0600070205080204" pitchFamily="34" charset="-128"/>
              <a:cs typeface="Arial" panose="020B0604020202020204" pitchFamily="34" charset="0"/>
            </a:endParaRPr>
          </a:p>
        </p:txBody>
      </p:sp>
      <p:sp>
        <p:nvSpPr>
          <p:cNvPr id="8" name="Content Placeholder 2"/>
          <p:cNvSpPr txBox="1">
            <a:spLocks/>
          </p:cNvSpPr>
          <p:nvPr/>
        </p:nvSpPr>
        <p:spPr bwMode="auto">
          <a:xfrm>
            <a:off x="5011830" y="1442157"/>
            <a:ext cx="3877838" cy="458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0" indent="0" algn="l" defTabSz="457200" rtl="0" eaLnBrk="0" fontAlgn="base" hangingPunct="0">
              <a:lnSpc>
                <a:spcPct val="90000"/>
              </a:lnSpc>
              <a:spcBef>
                <a:spcPts val="2400"/>
              </a:spcBef>
              <a:spcAft>
                <a:spcPct val="0"/>
              </a:spcAft>
              <a:buClrTx/>
              <a:buFont typeface="Wingdings" charset="2"/>
              <a:buNone/>
              <a:defRPr sz="2800" kern="1200">
                <a:solidFill>
                  <a:schemeClr val="tx1"/>
                </a:solidFill>
                <a:latin typeface="+mn-lt"/>
                <a:ea typeface="+mn-ea"/>
                <a:cs typeface="Rockwell"/>
              </a:defRPr>
            </a:lvl1pPr>
            <a:lvl2pPr marL="640080" indent="-274320" algn="l" defTabSz="457200" rtl="0" eaLnBrk="0" fontAlgn="base" hangingPunct="0">
              <a:lnSpc>
                <a:spcPct val="90000"/>
              </a:lnSpc>
              <a:spcBef>
                <a:spcPct val="20000"/>
              </a:spcBef>
              <a:spcAft>
                <a:spcPct val="0"/>
              </a:spcAft>
              <a:buClr>
                <a:srgbClr val="B00027"/>
              </a:buClr>
              <a:buFont typeface="Arial"/>
              <a:buChar char="•"/>
              <a:defRPr sz="2800" b="0" i="1" kern="1200">
                <a:solidFill>
                  <a:schemeClr val="tx1"/>
                </a:solidFill>
                <a:latin typeface="+mn-lt"/>
                <a:ea typeface="+mn-ea"/>
                <a:cs typeface="+mn-cs"/>
              </a:defRPr>
            </a:lvl2pPr>
            <a:lvl3pPr marL="960120" indent="-320040" algn="l" defTabSz="457200" rtl="0" eaLnBrk="0" fontAlgn="base" hangingPunct="0">
              <a:lnSpc>
                <a:spcPct val="90000"/>
              </a:lnSpc>
              <a:spcBef>
                <a:spcPct val="20000"/>
              </a:spcBef>
              <a:spcAft>
                <a:spcPct val="0"/>
              </a:spcAft>
              <a:buClr>
                <a:srgbClr val="B00027"/>
              </a:buClr>
              <a:buSzPct val="100000"/>
              <a:buFont typeface="Lucida Grande"/>
              <a:buChar char="-"/>
              <a:defRPr sz="2800" kern="1200">
                <a:solidFill>
                  <a:schemeClr val="tx1"/>
                </a:solidFill>
                <a:latin typeface="+mn-lt"/>
                <a:ea typeface="+mn-ea"/>
                <a:cs typeface="+mn-cs"/>
              </a:defRPr>
            </a:lvl3pPr>
            <a:lvl4pPr marL="1234440" indent="-228600" algn="l" defTabSz="457200" rtl="0" eaLnBrk="0" fontAlgn="base" hangingPunct="0">
              <a:lnSpc>
                <a:spcPct val="90000"/>
              </a:lnSpc>
              <a:spcBef>
                <a:spcPct val="20000"/>
              </a:spcBef>
              <a:spcAft>
                <a:spcPct val="0"/>
              </a:spcAft>
              <a:buFont typeface="Arial"/>
              <a:buChar char="▸"/>
              <a:defRPr sz="2400" kern="1200">
                <a:solidFill>
                  <a:schemeClr val="tx1"/>
                </a:solidFill>
                <a:latin typeface="+mn-lt"/>
                <a:ea typeface="+mn-ea"/>
                <a:cs typeface="+mn-cs"/>
              </a:defRPr>
            </a:lvl4pPr>
            <a:lvl5pPr marL="150876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7472" indent="-347472">
              <a:spcBef>
                <a:spcPts val="672"/>
              </a:spcBef>
              <a:buClr>
                <a:srgbClr val="B00027"/>
              </a:buClr>
              <a:buFont typeface="Lucida Grande"/>
              <a:buChar char="•"/>
            </a:pPr>
            <a:r>
              <a:rPr lang="en-US" altLang="en-US" sz="2200" dirty="0">
                <a:solidFill>
                  <a:schemeClr val="tx2"/>
                </a:solidFill>
                <a:cs typeface="Arial" panose="020B0604020202020204" pitchFamily="34" charset="0"/>
              </a:rPr>
              <a:t>Proximity of effect</a:t>
            </a:r>
          </a:p>
          <a:p>
            <a:pPr marL="347472" indent="-347472">
              <a:spcBef>
                <a:spcPts val="672"/>
              </a:spcBef>
              <a:buClr>
                <a:srgbClr val="B00027"/>
              </a:buClr>
              <a:buFont typeface="Lucida Grande"/>
              <a:buChar char="•"/>
            </a:pPr>
            <a:r>
              <a:rPr lang="en-US" altLang="en-US" sz="2200" dirty="0">
                <a:solidFill>
                  <a:schemeClr val="tx2"/>
                </a:solidFill>
                <a:cs typeface="Arial" panose="020B0604020202020204" pitchFamily="34" charset="0"/>
              </a:rPr>
              <a:t>Concentration of effect</a:t>
            </a:r>
          </a:p>
          <a:p>
            <a:pPr marL="347472" indent="-347472">
              <a:spcBef>
                <a:spcPts val="672"/>
              </a:spcBef>
              <a:buClr>
                <a:srgbClr val="B00027"/>
              </a:buClr>
              <a:buFont typeface="Lucida Grande"/>
              <a:buChar char="•"/>
            </a:pPr>
            <a:r>
              <a:rPr lang="en-US" altLang="en-US" sz="2200" dirty="0">
                <a:solidFill>
                  <a:schemeClr val="tx2"/>
                </a:solidFill>
                <a:cs typeface="Arial" panose="020B0604020202020204" pitchFamily="34" charset="0"/>
              </a:rPr>
              <a:t>Preconventional level of moral development</a:t>
            </a:r>
          </a:p>
          <a:p>
            <a:pPr marL="347472" indent="-347472">
              <a:spcBef>
                <a:spcPts val="672"/>
              </a:spcBef>
              <a:buClr>
                <a:srgbClr val="B00027"/>
              </a:buClr>
              <a:buFont typeface="Lucida Grande"/>
              <a:buChar char="•"/>
            </a:pPr>
            <a:r>
              <a:rPr lang="en-US" altLang="en-US" sz="2200" dirty="0">
                <a:solidFill>
                  <a:schemeClr val="tx2"/>
                </a:solidFill>
                <a:cs typeface="Arial" panose="020B0604020202020204" pitchFamily="34" charset="0"/>
              </a:rPr>
              <a:t>Conventional level of moral development</a:t>
            </a:r>
          </a:p>
          <a:p>
            <a:pPr marL="347472" indent="-347472">
              <a:spcBef>
                <a:spcPts val="672"/>
              </a:spcBef>
              <a:buClr>
                <a:srgbClr val="B00027"/>
              </a:buClr>
              <a:buFont typeface="Lucida Grande"/>
              <a:buChar char="•"/>
            </a:pPr>
            <a:r>
              <a:rPr lang="en-US" altLang="en-US" sz="2200" dirty="0">
                <a:solidFill>
                  <a:schemeClr val="tx2"/>
                </a:solidFill>
                <a:cs typeface="Arial" panose="020B0604020202020204" pitchFamily="34" charset="0"/>
              </a:rPr>
              <a:t>Postconventional level of moral development</a:t>
            </a:r>
          </a:p>
          <a:p>
            <a:pPr marL="347472" indent="-347472">
              <a:spcBef>
                <a:spcPts val="672"/>
              </a:spcBef>
              <a:buClr>
                <a:srgbClr val="B00027"/>
              </a:buClr>
              <a:buFont typeface="Lucida Grande"/>
              <a:buChar char="•"/>
            </a:pPr>
            <a:r>
              <a:rPr lang="en-US" altLang="en-US" sz="2200" dirty="0">
                <a:solidFill>
                  <a:schemeClr val="tx2"/>
                </a:solidFill>
                <a:ea typeface="ＭＳ Ｐゴシック" panose="020B0600070205080204" pitchFamily="34" charset="-128"/>
                <a:cs typeface="Arial" panose="020B0604020202020204" pitchFamily="34" charset="0"/>
              </a:rPr>
              <a:t>Principle of long-term self-interest</a:t>
            </a:r>
          </a:p>
          <a:p>
            <a:pPr marL="342900" indent="-342900">
              <a:spcBef>
                <a:spcPct val="20000"/>
              </a:spcBef>
              <a:buClr>
                <a:srgbClr val="B00027"/>
              </a:buClr>
              <a:buFont typeface="Lucida Grande"/>
              <a:buChar char="•"/>
              <a:defRPr/>
            </a:pPr>
            <a:r>
              <a:rPr lang="en-US" altLang="en-US" sz="2000" dirty="0">
                <a:solidFill>
                  <a:schemeClr val="tx2"/>
                </a:solidFill>
                <a:ea typeface="ＭＳ Ｐゴシック" panose="020B0600070205080204" pitchFamily="34" charset="-128"/>
                <a:cs typeface="Arial" panose="020B0604020202020204" pitchFamily="34" charset="0"/>
              </a:rPr>
              <a:t>Principle of religious injunctions</a:t>
            </a:r>
          </a:p>
          <a:p>
            <a:pPr marL="342900" indent="-342900">
              <a:spcBef>
                <a:spcPct val="20000"/>
              </a:spcBef>
              <a:buClr>
                <a:srgbClr val="B00027"/>
              </a:buClr>
              <a:buFont typeface="Lucida Grande"/>
              <a:buChar char="•"/>
              <a:defRPr/>
            </a:pPr>
            <a:r>
              <a:rPr lang="en-US" altLang="en-US" sz="2000" dirty="0">
                <a:solidFill>
                  <a:schemeClr val="tx2"/>
                </a:solidFill>
                <a:ea typeface="ＭＳ Ｐゴシック" panose="020B0600070205080204" pitchFamily="34" charset="-128"/>
                <a:cs typeface="Arial" panose="020B0604020202020204" pitchFamily="34" charset="0"/>
              </a:rPr>
              <a:t>Principle of government requirements</a:t>
            </a:r>
          </a:p>
          <a:p>
            <a:pPr marL="347472" indent="-347472">
              <a:spcBef>
                <a:spcPts val="672"/>
              </a:spcBef>
              <a:buClr>
                <a:srgbClr val="B00027"/>
              </a:buClr>
              <a:buFont typeface="Lucida Grande"/>
              <a:buChar char="•"/>
            </a:pPr>
            <a:r>
              <a:rPr lang="en-US" altLang="en-US" sz="2000" dirty="0">
                <a:solidFill>
                  <a:schemeClr val="tx2"/>
                </a:solidFill>
                <a:ea typeface="ＭＳ Ｐゴシック" panose="020B0600070205080204" pitchFamily="34" charset="-128"/>
                <a:cs typeface="Arial" panose="020B0604020202020204" pitchFamily="34" charset="0"/>
              </a:rPr>
              <a:t>Principle of individual rights </a:t>
            </a:r>
          </a:p>
          <a:p>
            <a:pPr marL="347472" indent="-347472">
              <a:spcBef>
                <a:spcPts val="672"/>
              </a:spcBef>
              <a:buClr>
                <a:srgbClr val="B00027"/>
              </a:buClr>
              <a:buFont typeface="Lucida Grande"/>
              <a:buChar char="•"/>
            </a:pPr>
            <a:endParaRPr lang="en-US" altLang="en-US" sz="2200" dirty="0">
              <a:solidFill>
                <a:schemeClr val="tx2"/>
              </a:solidFill>
              <a:ea typeface="ＭＳ Ｐゴシック" panose="020B0600070205080204" pitchFamily="34" charset="-128"/>
              <a:cs typeface="Arial" panose="020B0604020202020204" pitchFamily="34" charset="0"/>
            </a:endParaRPr>
          </a:p>
          <a:p>
            <a:pPr marL="347472" indent="-347472">
              <a:spcBef>
                <a:spcPts val="672"/>
              </a:spcBef>
              <a:buClr>
                <a:srgbClr val="B00027"/>
              </a:buClr>
              <a:buFont typeface="Lucida Grande"/>
              <a:buChar char="•"/>
            </a:pPr>
            <a:endParaRPr lang="en-US" altLang="en-US" sz="2200" dirty="0">
              <a:solidFill>
                <a:schemeClr val="tx2"/>
              </a:solidFill>
              <a:cs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7">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7">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7">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hidden="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dirty="0"/>
              <a:t>Key Terms </a:t>
            </a:r>
            <a:r>
              <a:rPr lang="en-US" sz="2000" dirty="0"/>
              <a:t>(continued)</a:t>
            </a:r>
          </a:p>
        </p:txBody>
      </p:sp>
      <p:sp>
        <p:nvSpPr>
          <p:cNvPr id="7" name="Content Placeholder 2"/>
          <p:cNvSpPr>
            <a:spLocks noGrp="1"/>
          </p:cNvSpPr>
          <p:nvPr>
            <p:ph idx="1"/>
          </p:nvPr>
        </p:nvSpPr>
        <p:spPr>
          <a:xfrm>
            <a:off x="1065341" y="1521773"/>
            <a:ext cx="3877838" cy="4587875"/>
          </a:xfrm>
        </p:spPr>
        <p:txBody>
          <a:bodyPr>
            <a:noAutofit/>
          </a:bodyPr>
          <a:lstStyle/>
          <a:p>
            <a:pPr marL="342900" indent="-342900">
              <a:spcBef>
                <a:spcPct val="20000"/>
              </a:spcBef>
              <a:buClr>
                <a:srgbClr val="B00027"/>
              </a:buClr>
              <a:buFont typeface="Lucida Grande"/>
              <a:buChar char="•"/>
              <a:defRPr/>
            </a:pPr>
            <a:r>
              <a:rPr lang="en-US" altLang="en-US" sz="2200" dirty="0">
                <a:solidFill>
                  <a:schemeClr val="tx2"/>
                </a:solidFill>
                <a:ea typeface="ＭＳ Ｐゴシック" panose="020B0600070205080204" pitchFamily="34" charset="-128"/>
                <a:cs typeface="Arial" panose="020B0604020202020204" pitchFamily="34" charset="0"/>
              </a:rPr>
              <a:t>Principle of personal virtue</a:t>
            </a:r>
          </a:p>
          <a:p>
            <a:pPr marL="342900" indent="-342900">
              <a:spcBef>
                <a:spcPct val="20000"/>
              </a:spcBef>
              <a:buClr>
                <a:srgbClr val="B00027"/>
              </a:buClr>
              <a:buFont typeface="Lucida Grande"/>
              <a:buChar char="•"/>
              <a:defRPr/>
            </a:pPr>
            <a:r>
              <a:rPr lang="en-US" altLang="en-US" sz="2200" dirty="0">
                <a:solidFill>
                  <a:schemeClr val="tx2"/>
                </a:solidFill>
                <a:ea typeface="ＭＳ Ｐゴシック" panose="020B0600070205080204" pitchFamily="34" charset="-128"/>
                <a:cs typeface="Arial" panose="020B0604020202020204" pitchFamily="34" charset="0"/>
              </a:rPr>
              <a:t>Principle of distributive justice </a:t>
            </a:r>
          </a:p>
          <a:p>
            <a:pPr marL="342900" indent="-342900">
              <a:spcBef>
                <a:spcPct val="20000"/>
              </a:spcBef>
              <a:buClr>
                <a:srgbClr val="B00027"/>
              </a:buClr>
              <a:buFont typeface="Lucida Grande"/>
              <a:buChar char="•"/>
              <a:defRPr/>
            </a:pPr>
            <a:r>
              <a:rPr lang="en-US" altLang="en-US" sz="2200" dirty="0">
                <a:solidFill>
                  <a:schemeClr val="tx2"/>
                </a:solidFill>
                <a:ea typeface="ＭＳ Ｐゴシック" panose="020B0600070205080204" pitchFamily="34" charset="-128"/>
                <a:cs typeface="Arial" panose="020B0604020202020204" pitchFamily="34" charset="0"/>
              </a:rPr>
              <a:t>Principle of utilitarian benefits</a:t>
            </a:r>
          </a:p>
          <a:p>
            <a:pPr marL="342900" indent="-342900">
              <a:spcBef>
                <a:spcPct val="20000"/>
              </a:spcBef>
              <a:buClr>
                <a:srgbClr val="B00027"/>
              </a:buClr>
              <a:buFont typeface="Lucida Grande"/>
              <a:buChar char="•"/>
              <a:defRPr/>
            </a:pPr>
            <a:r>
              <a:rPr lang="en-US" altLang="en-US" sz="2200" dirty="0">
                <a:solidFill>
                  <a:schemeClr val="tx2"/>
                </a:solidFill>
                <a:cs typeface="Arial" panose="020B0604020202020204" pitchFamily="34" charset="0"/>
              </a:rPr>
              <a:t>Overt integrity test</a:t>
            </a:r>
          </a:p>
          <a:p>
            <a:pPr marL="347472" indent="-347472">
              <a:spcBef>
                <a:spcPts val="672"/>
              </a:spcBef>
              <a:buClr>
                <a:srgbClr val="B00027"/>
              </a:buClr>
              <a:buFont typeface="Lucida Grande"/>
              <a:buChar char="•"/>
            </a:pPr>
            <a:r>
              <a:rPr lang="en-US" altLang="en-US" sz="2200" dirty="0">
                <a:solidFill>
                  <a:schemeClr val="tx2"/>
                </a:solidFill>
                <a:cs typeface="Arial" panose="020B0604020202020204" pitchFamily="34" charset="0"/>
              </a:rPr>
              <a:t>Personality-based integrity test</a:t>
            </a:r>
          </a:p>
          <a:p>
            <a:pPr marL="347472" indent="-347472">
              <a:spcBef>
                <a:spcPts val="672"/>
              </a:spcBef>
              <a:buClr>
                <a:srgbClr val="B00027"/>
              </a:buClr>
              <a:buFont typeface="Lucida Grande"/>
              <a:buChar char="•"/>
            </a:pPr>
            <a:r>
              <a:rPr lang="en-US" altLang="en-US" sz="2200" dirty="0">
                <a:solidFill>
                  <a:schemeClr val="tx2"/>
                </a:solidFill>
                <a:cs typeface="Arial" panose="020B0604020202020204" pitchFamily="34" charset="0"/>
              </a:rPr>
              <a:t>Whistle-blowing</a:t>
            </a:r>
          </a:p>
          <a:p>
            <a:pPr marL="347472" indent="-347472">
              <a:spcBef>
                <a:spcPts val="672"/>
              </a:spcBef>
              <a:buClr>
                <a:srgbClr val="B00027"/>
              </a:buClr>
              <a:buFont typeface="Lucida Grande"/>
              <a:buChar char="•"/>
            </a:pPr>
            <a:r>
              <a:rPr lang="en-US" altLang="en-US" sz="2200" dirty="0">
                <a:solidFill>
                  <a:schemeClr val="tx2"/>
                </a:solidFill>
                <a:cs typeface="Arial" panose="020B0604020202020204" pitchFamily="34" charset="0"/>
              </a:rPr>
              <a:t>Social responsibility</a:t>
            </a:r>
          </a:p>
          <a:p>
            <a:pPr marL="347472" indent="-347472">
              <a:spcBef>
                <a:spcPts val="672"/>
              </a:spcBef>
              <a:buClr>
                <a:srgbClr val="B00027"/>
              </a:buClr>
              <a:buFont typeface="Lucida Grande"/>
              <a:buChar char="•"/>
            </a:pPr>
            <a:r>
              <a:rPr lang="en-US" altLang="en-US" sz="2200" dirty="0">
                <a:solidFill>
                  <a:schemeClr val="tx2"/>
                </a:solidFill>
                <a:cs typeface="Arial" panose="020B0604020202020204" pitchFamily="34" charset="0"/>
              </a:rPr>
              <a:t>Shareholder model</a:t>
            </a:r>
          </a:p>
          <a:p>
            <a:pPr marL="347472" indent="-347472">
              <a:spcBef>
                <a:spcPts val="672"/>
              </a:spcBef>
              <a:buClr>
                <a:srgbClr val="B00027"/>
              </a:buClr>
              <a:buFont typeface="Lucida Grande"/>
              <a:buChar char="•"/>
            </a:pPr>
            <a:r>
              <a:rPr lang="en-US" altLang="en-US" sz="2200" dirty="0">
                <a:solidFill>
                  <a:schemeClr val="tx2"/>
                </a:solidFill>
                <a:cs typeface="Arial" panose="020B0604020202020204" pitchFamily="34" charset="0"/>
              </a:rPr>
              <a:t>Stakeholder model</a:t>
            </a:r>
          </a:p>
          <a:p>
            <a:pPr marL="342900" indent="-342900">
              <a:spcBef>
                <a:spcPct val="20000"/>
              </a:spcBef>
              <a:buClr>
                <a:srgbClr val="B00027"/>
              </a:buClr>
              <a:buFont typeface="Lucida Grande"/>
              <a:buChar char="•"/>
              <a:defRPr/>
            </a:pPr>
            <a:endParaRPr lang="en-US" altLang="en-US" sz="2200" dirty="0">
              <a:solidFill>
                <a:schemeClr val="tx2"/>
              </a:solidFill>
              <a:cs typeface="Arial" panose="020B0604020202020204" pitchFamily="34" charset="0"/>
            </a:endParaRPr>
          </a:p>
          <a:p>
            <a:pPr marL="342900" indent="-342900">
              <a:spcBef>
                <a:spcPct val="20000"/>
              </a:spcBef>
              <a:buClr>
                <a:srgbClr val="B00027"/>
              </a:buClr>
              <a:buFont typeface="Lucida Grande"/>
              <a:buChar char="•"/>
              <a:defRPr/>
            </a:pPr>
            <a:endParaRPr lang="en-US" altLang="en-US" sz="2200" dirty="0">
              <a:solidFill>
                <a:schemeClr val="tx2"/>
              </a:solidFill>
              <a:cs typeface="Arial" panose="020B0604020202020204" pitchFamily="34" charset="0"/>
            </a:endParaRPr>
          </a:p>
          <a:p>
            <a:pPr marL="342900" indent="-342900">
              <a:spcBef>
                <a:spcPct val="20000"/>
              </a:spcBef>
              <a:buClr>
                <a:srgbClr val="B00027"/>
              </a:buClr>
              <a:buFont typeface="Lucida Grande"/>
              <a:buChar char="•"/>
              <a:defRPr/>
            </a:pPr>
            <a:endParaRPr lang="en-US" altLang="en-US" sz="2200" dirty="0">
              <a:solidFill>
                <a:schemeClr val="tx2"/>
              </a:solidFill>
              <a:ea typeface="ＭＳ Ｐゴシック" panose="020B0600070205080204" pitchFamily="34" charset="-128"/>
              <a:cs typeface="Arial" panose="020B0604020202020204" pitchFamily="34" charset="0"/>
            </a:endParaRPr>
          </a:p>
          <a:p>
            <a:pPr marL="342900" indent="-342900">
              <a:spcBef>
                <a:spcPct val="20000"/>
              </a:spcBef>
              <a:buClr>
                <a:srgbClr val="B00027"/>
              </a:buClr>
              <a:buFont typeface="Lucida Grande"/>
              <a:buChar char="•"/>
              <a:defRPr/>
            </a:pPr>
            <a:endParaRPr lang="en-US" altLang="en-US" sz="2200" dirty="0">
              <a:solidFill>
                <a:schemeClr val="tx2"/>
              </a:solidFill>
              <a:ea typeface="ＭＳ Ｐゴシック" panose="020B0600070205080204" pitchFamily="34" charset="-128"/>
              <a:cs typeface="Arial" panose="020B0604020202020204" pitchFamily="34" charset="0"/>
            </a:endParaRPr>
          </a:p>
        </p:txBody>
      </p:sp>
      <p:sp>
        <p:nvSpPr>
          <p:cNvPr id="8" name="Content Placeholder 2"/>
          <p:cNvSpPr txBox="1">
            <a:spLocks/>
          </p:cNvSpPr>
          <p:nvPr/>
        </p:nvSpPr>
        <p:spPr bwMode="auto">
          <a:xfrm>
            <a:off x="5011829" y="1524045"/>
            <a:ext cx="3941101" cy="458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0" indent="0" algn="l" defTabSz="457200" rtl="0" eaLnBrk="0" fontAlgn="base" hangingPunct="0">
              <a:lnSpc>
                <a:spcPct val="90000"/>
              </a:lnSpc>
              <a:spcBef>
                <a:spcPts val="2400"/>
              </a:spcBef>
              <a:spcAft>
                <a:spcPct val="0"/>
              </a:spcAft>
              <a:buClrTx/>
              <a:buFont typeface="Wingdings" charset="2"/>
              <a:buNone/>
              <a:defRPr sz="2800" kern="1200">
                <a:solidFill>
                  <a:schemeClr val="tx1"/>
                </a:solidFill>
                <a:latin typeface="+mn-lt"/>
                <a:ea typeface="+mn-ea"/>
                <a:cs typeface="Rockwell"/>
              </a:defRPr>
            </a:lvl1pPr>
            <a:lvl2pPr marL="640080" indent="-274320" algn="l" defTabSz="457200" rtl="0" eaLnBrk="0" fontAlgn="base" hangingPunct="0">
              <a:lnSpc>
                <a:spcPct val="90000"/>
              </a:lnSpc>
              <a:spcBef>
                <a:spcPct val="20000"/>
              </a:spcBef>
              <a:spcAft>
                <a:spcPct val="0"/>
              </a:spcAft>
              <a:buClr>
                <a:srgbClr val="B00027"/>
              </a:buClr>
              <a:buFont typeface="Arial"/>
              <a:buChar char="•"/>
              <a:defRPr sz="2800" b="0" i="1" kern="1200">
                <a:solidFill>
                  <a:schemeClr val="tx1"/>
                </a:solidFill>
                <a:latin typeface="+mn-lt"/>
                <a:ea typeface="+mn-ea"/>
                <a:cs typeface="+mn-cs"/>
              </a:defRPr>
            </a:lvl2pPr>
            <a:lvl3pPr marL="960120" indent="-320040" algn="l" defTabSz="457200" rtl="0" eaLnBrk="0" fontAlgn="base" hangingPunct="0">
              <a:lnSpc>
                <a:spcPct val="90000"/>
              </a:lnSpc>
              <a:spcBef>
                <a:spcPct val="20000"/>
              </a:spcBef>
              <a:spcAft>
                <a:spcPct val="0"/>
              </a:spcAft>
              <a:buClr>
                <a:srgbClr val="B00027"/>
              </a:buClr>
              <a:buSzPct val="100000"/>
              <a:buFont typeface="Lucida Grande"/>
              <a:buChar char="-"/>
              <a:defRPr sz="2800" kern="1200">
                <a:solidFill>
                  <a:schemeClr val="tx1"/>
                </a:solidFill>
                <a:latin typeface="+mn-lt"/>
                <a:ea typeface="+mn-ea"/>
                <a:cs typeface="+mn-cs"/>
              </a:defRPr>
            </a:lvl3pPr>
            <a:lvl4pPr marL="1234440" indent="-228600" algn="l" defTabSz="457200" rtl="0" eaLnBrk="0" fontAlgn="base" hangingPunct="0">
              <a:lnSpc>
                <a:spcPct val="90000"/>
              </a:lnSpc>
              <a:spcBef>
                <a:spcPct val="20000"/>
              </a:spcBef>
              <a:spcAft>
                <a:spcPct val="0"/>
              </a:spcAft>
              <a:buFont typeface="Arial"/>
              <a:buChar char="▸"/>
              <a:defRPr sz="2400" kern="1200">
                <a:solidFill>
                  <a:schemeClr val="tx1"/>
                </a:solidFill>
                <a:latin typeface="+mn-lt"/>
                <a:ea typeface="+mn-ea"/>
                <a:cs typeface="+mn-cs"/>
              </a:defRPr>
            </a:lvl4pPr>
            <a:lvl5pPr marL="150876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7472" indent="-347472">
              <a:spcBef>
                <a:spcPts val="672"/>
              </a:spcBef>
              <a:buClr>
                <a:srgbClr val="B00027"/>
              </a:buClr>
              <a:buFont typeface="Lucida Grande"/>
              <a:buChar char="•"/>
            </a:pPr>
            <a:r>
              <a:rPr lang="en-US" altLang="en-US" sz="2200" dirty="0">
                <a:solidFill>
                  <a:schemeClr val="tx2"/>
                </a:solidFill>
                <a:cs typeface="Arial" panose="020B0604020202020204" pitchFamily="34" charset="0"/>
              </a:rPr>
              <a:t>Stakeholders </a:t>
            </a:r>
          </a:p>
          <a:p>
            <a:pPr marL="347472" indent="-347472">
              <a:spcBef>
                <a:spcPts val="672"/>
              </a:spcBef>
              <a:buClr>
                <a:srgbClr val="B00027"/>
              </a:buClr>
              <a:buFont typeface="Lucida Grande"/>
              <a:buChar char="•"/>
            </a:pPr>
            <a:r>
              <a:rPr lang="en-US" altLang="en-US" sz="2200" dirty="0">
                <a:solidFill>
                  <a:schemeClr val="tx2"/>
                </a:solidFill>
                <a:cs typeface="Arial" panose="020B0604020202020204" pitchFamily="34" charset="0"/>
              </a:rPr>
              <a:t>Primary stakeholders </a:t>
            </a:r>
          </a:p>
          <a:p>
            <a:pPr marL="347472" indent="-347472">
              <a:spcBef>
                <a:spcPts val="672"/>
              </a:spcBef>
              <a:buClr>
                <a:srgbClr val="B00027"/>
              </a:buClr>
              <a:buFont typeface="Lucida Grande"/>
              <a:buChar char="•"/>
            </a:pPr>
            <a:r>
              <a:rPr lang="en-US" altLang="en-US" sz="2200" dirty="0">
                <a:solidFill>
                  <a:schemeClr val="tx2"/>
                </a:solidFill>
                <a:cs typeface="Arial" panose="020B0604020202020204" pitchFamily="34" charset="0"/>
              </a:rPr>
              <a:t>Secondary stakeholders </a:t>
            </a:r>
          </a:p>
          <a:p>
            <a:pPr marL="347472" indent="-347472">
              <a:spcBef>
                <a:spcPts val="672"/>
              </a:spcBef>
              <a:buClr>
                <a:srgbClr val="B00027"/>
              </a:buClr>
              <a:buFont typeface="Lucida Grande"/>
              <a:buChar char="•"/>
            </a:pPr>
            <a:r>
              <a:rPr lang="en-US" altLang="en-US" sz="2200" dirty="0">
                <a:solidFill>
                  <a:schemeClr val="tx2"/>
                </a:solidFill>
                <a:cs typeface="Arial" panose="020B0604020202020204" pitchFamily="34" charset="0"/>
              </a:rPr>
              <a:t>Economic responsibility </a:t>
            </a:r>
          </a:p>
          <a:p>
            <a:pPr marL="347472" indent="-347472">
              <a:spcBef>
                <a:spcPts val="672"/>
              </a:spcBef>
              <a:buClr>
                <a:srgbClr val="B00027"/>
              </a:buClr>
              <a:buFont typeface="Lucida Grande"/>
              <a:buChar char="•"/>
              <a:defRPr/>
            </a:pPr>
            <a:r>
              <a:rPr lang="en-US" altLang="en-US" sz="2200" dirty="0">
                <a:solidFill>
                  <a:schemeClr val="tx2"/>
                </a:solidFill>
                <a:ea typeface="ＭＳ Ｐゴシック" panose="020B0600070205080204" pitchFamily="34" charset="-128"/>
                <a:cs typeface="Arial" panose="020B0604020202020204" pitchFamily="34" charset="0"/>
              </a:rPr>
              <a:t>Legal responsibility</a:t>
            </a:r>
          </a:p>
          <a:p>
            <a:pPr marL="347472" indent="-347472">
              <a:spcBef>
                <a:spcPts val="672"/>
              </a:spcBef>
              <a:buClr>
                <a:srgbClr val="B00027"/>
              </a:buClr>
              <a:buFont typeface="Lucida Grande"/>
              <a:buChar char="•"/>
              <a:defRPr/>
            </a:pPr>
            <a:r>
              <a:rPr lang="en-US" altLang="en-US" sz="2200" dirty="0">
                <a:solidFill>
                  <a:schemeClr val="tx2"/>
                </a:solidFill>
                <a:ea typeface="ＭＳ Ｐゴシック" panose="020B0600070205080204" pitchFamily="34" charset="-128"/>
                <a:cs typeface="Arial" panose="020B0604020202020204" pitchFamily="34" charset="0"/>
              </a:rPr>
              <a:t>Ethical responsibility</a:t>
            </a:r>
          </a:p>
          <a:p>
            <a:pPr marL="347472" indent="-347472">
              <a:spcBef>
                <a:spcPts val="672"/>
              </a:spcBef>
              <a:buClr>
                <a:srgbClr val="B00027"/>
              </a:buClr>
              <a:buFont typeface="Lucida Grande"/>
              <a:buChar char="•"/>
              <a:defRPr/>
            </a:pPr>
            <a:r>
              <a:rPr lang="en-US" altLang="en-US" sz="2000" dirty="0">
                <a:solidFill>
                  <a:schemeClr val="tx2"/>
                </a:solidFill>
                <a:ea typeface="ＭＳ Ｐゴシック" panose="020B0600070205080204" pitchFamily="34" charset="-128"/>
                <a:cs typeface="Arial" panose="020B0604020202020204" pitchFamily="34" charset="0"/>
              </a:rPr>
              <a:t>Discretionary responsibilities</a:t>
            </a:r>
          </a:p>
          <a:p>
            <a:pPr marL="347472" indent="-347472">
              <a:spcBef>
                <a:spcPts val="672"/>
              </a:spcBef>
              <a:buClr>
                <a:srgbClr val="B00027"/>
              </a:buClr>
              <a:buFont typeface="Lucida Grande"/>
              <a:buChar char="•"/>
              <a:defRPr/>
            </a:pPr>
            <a:r>
              <a:rPr lang="en-US" altLang="en-US" sz="2000" dirty="0">
                <a:solidFill>
                  <a:schemeClr val="tx2"/>
                </a:solidFill>
                <a:ea typeface="ＭＳ Ｐゴシック" panose="020B0600070205080204" pitchFamily="34" charset="-128"/>
                <a:cs typeface="Arial" panose="020B0604020202020204" pitchFamily="34" charset="0"/>
              </a:rPr>
              <a:t>Social responsiveness</a:t>
            </a:r>
          </a:p>
          <a:p>
            <a:pPr marL="347472" indent="-347472">
              <a:spcBef>
                <a:spcPts val="672"/>
              </a:spcBef>
              <a:buClr>
                <a:srgbClr val="B00027"/>
              </a:buClr>
              <a:buFont typeface="Lucida Grande"/>
              <a:buChar char="•"/>
              <a:defRPr/>
            </a:pPr>
            <a:r>
              <a:rPr lang="en-US" altLang="en-US" sz="2000" dirty="0">
                <a:solidFill>
                  <a:schemeClr val="tx2"/>
                </a:solidFill>
                <a:cs typeface="Arial" panose="020B0604020202020204" pitchFamily="34" charset="0"/>
              </a:rPr>
              <a:t>Reactive strategy</a:t>
            </a:r>
          </a:p>
          <a:p>
            <a:pPr marL="347472" indent="-347472">
              <a:spcBef>
                <a:spcPts val="672"/>
              </a:spcBef>
              <a:buClr>
                <a:srgbClr val="B00027"/>
              </a:buClr>
              <a:buFont typeface="Lucida Grande"/>
              <a:buChar char="•"/>
              <a:defRPr/>
            </a:pPr>
            <a:r>
              <a:rPr lang="en-US" altLang="en-US" sz="2000" dirty="0">
                <a:solidFill>
                  <a:schemeClr val="tx2"/>
                </a:solidFill>
                <a:cs typeface="Arial" panose="020B0604020202020204" pitchFamily="34" charset="0"/>
              </a:rPr>
              <a:t>Defensive strategy</a:t>
            </a:r>
          </a:p>
          <a:p>
            <a:pPr marL="347472" indent="-347472">
              <a:spcBef>
                <a:spcPts val="672"/>
              </a:spcBef>
              <a:buClr>
                <a:srgbClr val="B00027"/>
              </a:buClr>
              <a:buFont typeface="Lucida Grande"/>
              <a:buChar char="•"/>
              <a:defRPr/>
            </a:pPr>
            <a:r>
              <a:rPr lang="en-US" altLang="en-US" sz="2000" dirty="0">
                <a:solidFill>
                  <a:schemeClr val="tx2"/>
                </a:solidFill>
                <a:cs typeface="Arial" panose="020B0604020202020204" pitchFamily="34" charset="0"/>
              </a:rPr>
              <a:t>Accommodative strategy</a:t>
            </a:r>
          </a:p>
          <a:p>
            <a:pPr marL="347472" indent="-347472">
              <a:spcBef>
                <a:spcPts val="672"/>
              </a:spcBef>
              <a:buClr>
                <a:srgbClr val="B00027"/>
              </a:buClr>
              <a:buFont typeface="Lucida Grande"/>
              <a:buChar char="•"/>
              <a:defRPr/>
            </a:pPr>
            <a:r>
              <a:rPr lang="en-US" altLang="en-US" sz="2000" dirty="0">
                <a:solidFill>
                  <a:schemeClr val="tx2"/>
                </a:solidFill>
                <a:cs typeface="Arial" panose="020B0604020202020204" pitchFamily="34" charset="0"/>
              </a:rPr>
              <a:t>Proactive strategy</a:t>
            </a:r>
          </a:p>
          <a:p>
            <a:pPr marL="347472" indent="-347472">
              <a:spcBef>
                <a:spcPts val="672"/>
              </a:spcBef>
              <a:buClr>
                <a:srgbClr val="B00027"/>
              </a:buClr>
              <a:buFont typeface="Lucida Grande"/>
              <a:buChar char="•"/>
              <a:defRPr/>
            </a:pPr>
            <a:endParaRPr lang="en-US" altLang="en-US" sz="2000" dirty="0">
              <a:solidFill>
                <a:schemeClr val="tx2"/>
              </a:solidFill>
              <a:ea typeface="ＭＳ Ｐゴシック" panose="020B0600070205080204" pitchFamily="34" charset="-128"/>
              <a:cs typeface="Arial" panose="020B0604020202020204" pitchFamily="34" charset="0"/>
            </a:endParaRPr>
          </a:p>
          <a:p>
            <a:pPr marL="347472" indent="-347472">
              <a:spcBef>
                <a:spcPts val="672"/>
              </a:spcBef>
              <a:buClr>
                <a:srgbClr val="B00027"/>
              </a:buClr>
              <a:buFont typeface="Lucida Grande"/>
              <a:buChar char="•"/>
              <a:defRPr/>
            </a:pPr>
            <a:endParaRPr lang="en-US" altLang="en-US" sz="2200" dirty="0">
              <a:solidFill>
                <a:schemeClr val="tx2"/>
              </a:solidFill>
              <a:ea typeface="ＭＳ Ｐゴシック" panose="020B0600070205080204" pitchFamily="34" charset="-128"/>
              <a:cs typeface="Arial" panose="020B0604020202020204" pitchFamily="34" charset="0"/>
            </a:endParaRPr>
          </a:p>
          <a:p>
            <a:pPr marL="347472" indent="-347472">
              <a:spcBef>
                <a:spcPts val="672"/>
              </a:spcBef>
              <a:buClr>
                <a:srgbClr val="B00027"/>
              </a:buClr>
              <a:buFont typeface="Lucida Grande"/>
              <a:buChar char="•"/>
            </a:pPr>
            <a:endParaRPr lang="en-US" altLang="en-US" sz="2200" dirty="0">
              <a:solidFill>
                <a:schemeClr val="tx2"/>
              </a:solidFill>
              <a:cs typeface="Arial" panose="020B0604020202020204" pitchFamily="34" charset="0"/>
            </a:endParaRPr>
          </a:p>
        </p:txBody>
      </p:sp>
    </p:spTree>
    <p:extLst>
      <p:ext uri="{BB962C8B-B14F-4D97-AF65-F5344CB8AC3E}">
        <p14:creationId xmlns:p14="http://schemas.microsoft.com/office/powerpoint/2010/main" val="9602419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8">
                                            <p:txEl>
                                              <p:pRg st="10" end="10"/>
                                            </p:txEl>
                                          </p:spTgt>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hidden="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dirty="0"/>
              <a:t>Summary</a:t>
            </a:r>
          </a:p>
        </p:txBody>
      </p:sp>
      <p:sp>
        <p:nvSpPr>
          <p:cNvPr id="54274" name="Content Placeholder 4"/>
          <p:cNvSpPr>
            <a:spLocks noGrp="1"/>
          </p:cNvSpPr>
          <p:nvPr>
            <p:ph idx="12"/>
          </p:nvPr>
        </p:nvSpPr>
        <p:spPr>
          <a:xfrm>
            <a:off x="1233488" y="1482725"/>
            <a:ext cx="7821612" cy="4227513"/>
          </a:xfrm>
        </p:spPr>
        <p:txBody>
          <a:bodyPr>
            <a:noAutofit/>
          </a:bodyPr>
          <a:lstStyle/>
          <a:p>
            <a:pPr>
              <a:defRPr/>
            </a:pPr>
            <a:r>
              <a:rPr lang="en-US" altLang="en-US" dirty="0"/>
              <a:t>Workplace deviance includes production, property, political, and personal aggression </a:t>
            </a:r>
          </a:p>
          <a:p>
            <a:pPr>
              <a:defRPr/>
            </a:pPr>
            <a:r>
              <a:rPr lang="en-US" altLang="en-US" dirty="0"/>
              <a:t>U.S. Sentencing Commission Guidelines for Organizations</a:t>
            </a:r>
          </a:p>
          <a:p>
            <a:pPr lvl="1">
              <a:defRPr/>
            </a:pPr>
            <a:r>
              <a:rPr lang="en-US" altLang="en-US" dirty="0"/>
              <a:t>Provide firms with incentives to cooperate with and disclose illegal activities to federal officials </a:t>
            </a:r>
          </a:p>
          <a:p>
            <a:r>
              <a:rPr lang="en-US" altLang="en-US" dirty="0"/>
              <a:t>Social responsibilities of a firm </a:t>
            </a:r>
          </a:p>
          <a:p>
            <a:pPr lvl="1"/>
            <a:r>
              <a:rPr lang="en-IN" altLang="en-US" dirty="0"/>
              <a:t>Economic, legal, ethical, and discretionary </a:t>
            </a:r>
            <a:endParaRPr lang="en-US" altLang="en-US" dirty="0"/>
          </a:p>
          <a:p>
            <a:pPr>
              <a:defRPr/>
            </a:pPr>
            <a:endParaRPr lang="en-US" alt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427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427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427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427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427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sld>
</file>

<file path=ppt/theme/theme1.xml><?xml version="1.0" encoding="utf-8"?>
<a:theme xmlns:a="http://schemas.openxmlformats.org/drawingml/2006/main" name="Office Theme">
  <a:themeElements>
    <a:clrScheme name="Custom 1">
      <a:dk1>
        <a:srgbClr val="618097"/>
      </a:dk1>
      <a:lt1>
        <a:srgbClr val="FFFFFF"/>
      </a:lt1>
      <a:dk2>
        <a:srgbClr val="000000"/>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CBD9E0DAEFC3E40A59C31973342194A" ma:contentTypeVersion="" ma:contentTypeDescription="Create a new document." ma:contentTypeScope="" ma:versionID="e3c64ba551016adc573befab8c0cca30">
  <xsd:schema xmlns:xsd="http://www.w3.org/2001/XMLSchema" xmlns:xs="http://www.w3.org/2001/XMLSchema" xmlns:p="http://schemas.microsoft.com/office/2006/metadata/properties" xmlns:ns2="5b47f0fb-e24d-44b9-89a4-ff46b5ce035f" xmlns:ns3="dbac95d4-689a-4a2b-9845-ea50641fb23b" targetNamespace="http://schemas.microsoft.com/office/2006/metadata/properties" ma:root="true" ma:fieldsID="cb1c1897da468322b82511c31e0288ea" ns2:_="" ns3:_="">
    <xsd:import namespace="5b47f0fb-e24d-44b9-89a4-ff46b5ce035f"/>
    <xsd:import namespace="dbac95d4-689a-4a2b-9845-ea50641fb23b"/>
    <xsd:element name="properties">
      <xsd:complexType>
        <xsd:sequence>
          <xsd:element name="documentManagement">
            <xsd:complexType>
              <xsd:all>
                <xsd:element ref="ns2:SharedWithUsers" minOccurs="0"/>
                <xsd:element ref="ns2:SharedWithDetails" minOccurs="0"/>
                <xsd:element ref="ns3:Team_x0020_Members" minOccurs="0"/>
                <xsd:element ref="ns3:test1" minOccurs="0"/>
                <xsd:element ref="ns2:LastSharedByUser" minOccurs="0"/>
                <xsd:element ref="ns2:LastSharedBy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b47f0fb-e24d-44b9-89a4-ff46b5ce035f"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2" nillable="true" ma:displayName="Last Shared By User" ma:description="" ma:internalName="LastSharedByUser" ma:readOnly="true">
      <xsd:simpleType>
        <xsd:restriction base="dms:Note">
          <xsd:maxLength value="255"/>
        </xsd:restriction>
      </xsd:simpleType>
    </xsd:element>
    <xsd:element name="LastSharedByTime" ma:index="13"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dbac95d4-689a-4a2b-9845-ea50641fb23b" elementFormDefault="qualified">
    <xsd:import namespace="http://schemas.microsoft.com/office/2006/documentManagement/types"/>
    <xsd:import namespace="http://schemas.microsoft.com/office/infopath/2007/PartnerControls"/>
    <xsd:element name="Team_x0020_Members" ma:index="10" nillable="true" ma:displayName="Team Members" ma:SearchPeopleOnly="false" ma:SharePointGroup="0" ma:internalName="Team_x0020_Members">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test1" ma:index="11" nillable="true" ma:displayName="test1" ma:internalName="test1">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est1 xmlns="dbac95d4-689a-4a2b-9845-ea50641fb23b" xsi:nil="true"/>
    <Team_x0020_Members xmlns="dbac95d4-689a-4a2b-9845-ea50641fb23b">
      <UserInfo>
        <DisplayName/>
        <AccountId xsi:nil="true"/>
        <AccountType/>
      </UserInfo>
    </Team_x0020_Members>
  </documentManagement>
</p:properties>
</file>

<file path=customXml/itemProps1.xml><?xml version="1.0" encoding="utf-8"?>
<ds:datastoreItem xmlns:ds="http://schemas.openxmlformats.org/officeDocument/2006/customXml" ds:itemID="{96B50EAE-45A8-4706-884E-EB6B8459E29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b47f0fb-e24d-44b9-89a4-ff46b5ce035f"/>
    <ds:schemaRef ds:uri="dbac95d4-689a-4a2b-9845-ea50641fb23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878840B-9921-45DE-B09C-D42098E22386}">
  <ds:schemaRefs>
    <ds:schemaRef ds:uri="http://purl.org/dc/elements/1.1/"/>
    <ds:schemaRef ds:uri="http://schemas.microsoft.com/office/2006/metadata/properties"/>
    <ds:schemaRef ds:uri="http://schemas.microsoft.com/office/2006/documentManagement/types"/>
    <ds:schemaRef ds:uri="http://schemas.openxmlformats.org/package/2006/metadata/core-properties"/>
    <ds:schemaRef ds:uri="http://schemas.microsoft.com/office/infopath/2007/PartnerControls"/>
    <ds:schemaRef ds:uri="http://purl.org/dc/dcmitype/"/>
    <ds:schemaRef ds:uri="5b47f0fb-e24d-44b9-89a4-ff46b5ce035f"/>
    <ds:schemaRef ds:uri="dbac95d4-689a-4a2b-9845-ea50641fb23b"/>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4509</TotalTime>
  <Words>1009</Words>
  <Application>Microsoft Macintosh PowerPoint</Application>
  <PresentationFormat>全屏显示(4:3)</PresentationFormat>
  <Paragraphs>204</Paragraphs>
  <Slides>25</Slides>
  <Notes>21</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25</vt:i4>
      </vt:variant>
    </vt:vector>
  </HeadingPairs>
  <TitlesOfParts>
    <vt:vector size="35" baseType="lpstr">
      <vt:lpstr>DINPro-CondBlack</vt:lpstr>
      <vt:lpstr>Arial</vt:lpstr>
      <vt:lpstr>Arial Narrow</vt:lpstr>
      <vt:lpstr>Calibri</vt:lpstr>
      <vt:lpstr>Franklin Gothic Medium</vt:lpstr>
      <vt:lpstr>Lucida Grande</vt:lpstr>
      <vt:lpstr>Rockwell</vt:lpstr>
      <vt:lpstr>Times New Roman</vt:lpstr>
      <vt:lpstr>Wingdings</vt:lpstr>
      <vt:lpstr>Office Theme</vt:lpstr>
      <vt:lpstr>Ethics and Social Responsibility </vt:lpstr>
      <vt:lpstr>Learning Outcomes </vt:lpstr>
      <vt:lpstr>Learning Outcomes (continued) </vt:lpstr>
      <vt:lpstr>Ethics, Ethical Behavior, and Workplace Deviance </vt:lpstr>
      <vt:lpstr>4.1 Types of Workplace Deviance</vt:lpstr>
      <vt:lpstr>U.S. Sentencing Commission Guidelines for Organizations</vt:lpstr>
      <vt:lpstr>Determining the Punishment</vt:lpstr>
      <vt:lpstr>4.3 Compliance Program Steps from the U.S. Sentencing Commission Guidelines for Organizations</vt:lpstr>
      <vt:lpstr>Influences on Ethical Decision Making</vt:lpstr>
      <vt:lpstr>Ethical Intensity</vt:lpstr>
      <vt:lpstr>Factors That Contribute to Ethical Intensity</vt:lpstr>
      <vt:lpstr>Factors That Contribute to Ethical Intensity (continued)</vt:lpstr>
      <vt:lpstr>4.5 Kohlberg’s Stages of Moral Development</vt:lpstr>
      <vt:lpstr>Principles of Ethical Decision Making</vt:lpstr>
      <vt:lpstr>Practical Steps to Ethical Decision Making</vt:lpstr>
      <vt:lpstr>Practical Steps to Ethical Decision Making (continued)</vt:lpstr>
      <vt:lpstr>Social Responsibility of Organizations</vt:lpstr>
      <vt:lpstr>4.7 Stakeholder Model of Corporate Social Responsibility</vt:lpstr>
      <vt:lpstr>Social Responsibility toward Stakeholders </vt:lpstr>
      <vt:lpstr>Social Responsiveness Strategies </vt:lpstr>
      <vt:lpstr>Social Responsibility and Economic Performance</vt:lpstr>
      <vt:lpstr>Key Terms</vt:lpstr>
      <vt:lpstr>Key Terms (continued)</vt:lpstr>
      <vt:lpstr>Summary</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DPS</dc:creator>
  <cp:lastModifiedBy>tymm5521@gmail.com</cp:lastModifiedBy>
  <cp:revision>846</cp:revision>
  <cp:lastPrinted>1601-01-01T00:00:00Z</cp:lastPrinted>
  <dcterms:created xsi:type="dcterms:W3CDTF">2012-09-15T01:24:58Z</dcterms:created>
  <dcterms:modified xsi:type="dcterms:W3CDTF">2020-09-22T02:40:06Z</dcterms:modified>
</cp:coreProperties>
</file>