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3"/>
  </p:sldMasterIdLst>
  <p:notesMasterIdLst>
    <p:notesMasterId r:id="rId29"/>
  </p:notesMasterIdLst>
  <p:handoutMasterIdLst>
    <p:handoutMasterId r:id="rId30"/>
  </p:handoutMasterIdLst>
  <p:sldIdLst>
    <p:sldId id="260" r:id="rId4"/>
    <p:sldId id="281" r:id="rId5"/>
    <p:sldId id="329" r:id="rId6"/>
    <p:sldId id="415" r:id="rId7"/>
    <p:sldId id="420" r:id="rId8"/>
    <p:sldId id="421" r:id="rId9"/>
    <p:sldId id="393" r:id="rId10"/>
    <p:sldId id="408" r:id="rId11"/>
    <p:sldId id="407" r:id="rId12"/>
    <p:sldId id="419" r:id="rId13"/>
    <p:sldId id="422" r:id="rId14"/>
    <p:sldId id="398" r:id="rId15"/>
    <p:sldId id="395" r:id="rId16"/>
    <p:sldId id="410" r:id="rId17"/>
    <p:sldId id="399" r:id="rId18"/>
    <p:sldId id="403" r:id="rId19"/>
    <p:sldId id="401" r:id="rId20"/>
    <p:sldId id="404" r:id="rId21"/>
    <p:sldId id="424" r:id="rId22"/>
    <p:sldId id="425" r:id="rId23"/>
    <p:sldId id="428" r:id="rId24"/>
    <p:sldId id="412" r:id="rId25"/>
    <p:sldId id="426" r:id="rId26"/>
    <p:sldId id="429" r:id="rId27"/>
    <p:sldId id="414" r:id="rId28"/>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3366CC"/>
    <a:srgbClr val="0066CC"/>
    <a:srgbClr val="0033CC"/>
    <a:srgbClr val="FF0066"/>
    <a:srgbClr val="0066FF"/>
    <a:srgbClr val="3333FF"/>
    <a:srgbClr val="0033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60" autoAdjust="0"/>
    <p:restoredTop sz="27648" autoAdjust="0"/>
  </p:normalViewPr>
  <p:slideViewPr>
    <p:cSldViewPr snapToGrid="0">
      <p:cViewPr varScale="1">
        <p:scale>
          <a:sx n="71" d="100"/>
          <a:sy n="71" d="100"/>
        </p:scale>
        <p:origin x="186" y="54"/>
      </p:cViewPr>
      <p:guideLst>
        <p:guide orient="horz" pos="2160"/>
        <p:guide pos="2880"/>
      </p:guideLst>
    </p:cSldViewPr>
  </p:slideViewPr>
  <p:outlineViewPr>
    <p:cViewPr>
      <p:scale>
        <a:sx n="66" d="100"/>
        <a:sy n="66" d="100"/>
      </p:scale>
      <p:origin x="0" y="0"/>
    </p:cViewPr>
    <p:sldLst>
      <p:sld r:id="rId1" collapse="1"/>
    </p:sldLst>
  </p:outlineViewPr>
  <p:notesTextViewPr>
    <p:cViewPr>
      <p:scale>
        <a:sx n="125" d="100"/>
        <a:sy n="125" d="100"/>
      </p:scale>
      <p:origin x="0" y="0"/>
    </p:cViewPr>
  </p:notesTextViewPr>
  <p:sorterViewPr>
    <p:cViewPr>
      <p:scale>
        <a:sx n="200" d="100"/>
        <a:sy n="200" d="100"/>
      </p:scale>
      <p:origin x="0" y="0"/>
    </p:cViewPr>
  </p:sorterViewPr>
  <p:notesViewPr>
    <p:cSldViewPr snapToGrid="0">
      <p:cViewPr varScale="1">
        <p:scale>
          <a:sx n="54" d="100"/>
          <a:sy n="54" d="100"/>
        </p:scale>
        <p:origin x="-1770"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E2266E30-CC09-4B87-B464-CE8B6D7D469F}" type="slidenum">
              <a:rPr lang="en-US" altLang="en-US"/>
              <a:pPr>
                <a:defRPr/>
              </a:pPr>
              <a:t>‹#›</a:t>
            </a:fld>
            <a:endParaRPr lang="en-US" altLang="en-US" dirty="0"/>
          </a:p>
        </p:txBody>
      </p:sp>
    </p:spTree>
    <p:extLst>
      <p:ext uri="{BB962C8B-B14F-4D97-AF65-F5344CB8AC3E}">
        <p14:creationId xmlns:p14="http://schemas.microsoft.com/office/powerpoint/2010/main" val="6704241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D38CFF5A-0ABB-40D7-ADD1-A6566E305983}" type="slidenum">
              <a:rPr lang="en-US" altLang="en-US"/>
              <a:pPr>
                <a:defRPr/>
              </a:pPr>
              <a:t>‹#›</a:t>
            </a:fld>
            <a:endParaRPr lang="en-US" altLang="en-US" dirty="0"/>
          </a:p>
        </p:txBody>
      </p:sp>
    </p:spTree>
    <p:extLst>
      <p:ext uri="{BB962C8B-B14F-4D97-AF65-F5344CB8AC3E}">
        <p14:creationId xmlns:p14="http://schemas.microsoft.com/office/powerpoint/2010/main" val="28190802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DFC3C58-CDD1-498F-82CB-7E6E4CA697DA}" type="slidenum">
              <a:rPr lang="en-US" altLang="en-US" sz="1300" smtClean="0"/>
              <a:pPr/>
              <a:t>1</a:t>
            </a:fld>
            <a:endParaRPr lang="en-US" altLang="en-US" sz="1300" dirty="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870441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498B0E3-B141-4B52-B69B-4CEDFCF08631}" type="slidenum">
              <a:rPr lang="en-US" altLang="en-US" sz="1300" smtClean="0"/>
              <a:pPr/>
              <a:t>2</a:t>
            </a:fld>
            <a:endParaRPr lang="en-US" altLang="en-US" sz="1300" dirty="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732189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92C6FB3-60BE-4651-ACED-B1D787EC03D3}" type="slidenum">
              <a:rPr lang="en-US" altLang="en-US" sz="1300" smtClean="0"/>
              <a:pPr/>
              <a:t>3</a:t>
            </a:fld>
            <a:endParaRPr lang="en-US" altLang="en-US" sz="1300" dirty="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733335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B9E8171-5567-446D-8AD5-31C9D6F81F4E}" type="slidenum">
              <a:rPr lang="en-US" altLang="en-US" sz="1300" smtClean="0"/>
              <a:pPr/>
              <a:t>7</a:t>
            </a:fld>
            <a:endParaRPr lang="en-US" altLang="en-US" sz="1300" dirty="0"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811145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9D361CE-0445-4D53-B25B-FEB4AD27C58D}" type="slidenum">
              <a:rPr lang="en-US" altLang="en-US" sz="1300" smtClean="0"/>
              <a:pPr/>
              <a:t>8</a:t>
            </a:fld>
            <a:endParaRPr lang="en-US" altLang="en-US" sz="1300"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225495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9FC5159-2C9A-432B-A22C-07365A8F6904}" type="slidenum">
              <a:rPr lang="en-US" altLang="en-US" sz="1300" smtClean="0"/>
              <a:pPr/>
              <a:t>9</a:t>
            </a:fld>
            <a:endParaRPr lang="en-US" altLang="en-US" sz="1300"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987240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dirty="0"/>
          </a:p>
        </p:txBody>
      </p:sp>
      <p:sp>
        <p:nvSpPr>
          <p:cNvPr id="4" name="Slide Number Placeholder 3"/>
          <p:cNvSpPr>
            <a:spLocks noGrp="1"/>
          </p:cNvSpPr>
          <p:nvPr>
            <p:ph type="sldNum" sz="quarter" idx="10"/>
          </p:nvPr>
        </p:nvSpPr>
        <p:spPr/>
        <p:txBody>
          <a:bodyPr/>
          <a:lstStyle/>
          <a:p>
            <a:pPr>
              <a:defRPr/>
            </a:pPr>
            <a:fld id="{D38CFF5A-0ABB-40D7-ADD1-A6566E305983}" type="slidenum">
              <a:rPr lang="en-US" altLang="en-US" smtClean="0"/>
              <a:pPr>
                <a:defRPr/>
              </a:pPr>
              <a:t>10</a:t>
            </a:fld>
            <a:endParaRPr lang="en-US" altLang="en-US" dirty="0"/>
          </a:p>
        </p:txBody>
      </p:sp>
    </p:spTree>
    <p:extLst>
      <p:ext uri="{BB962C8B-B14F-4D97-AF65-F5344CB8AC3E}">
        <p14:creationId xmlns:p14="http://schemas.microsoft.com/office/powerpoint/2010/main" val="2114675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0" dirty="0">
              <a:solidFill>
                <a:schemeClr val="tx2"/>
              </a:solidFill>
            </a:endParaRPr>
          </a:p>
        </p:txBody>
      </p:sp>
      <p:sp>
        <p:nvSpPr>
          <p:cNvPr id="4" name="Slide Number Placeholder 3"/>
          <p:cNvSpPr>
            <a:spLocks noGrp="1"/>
          </p:cNvSpPr>
          <p:nvPr>
            <p:ph type="sldNum" sz="quarter" idx="10"/>
          </p:nvPr>
        </p:nvSpPr>
        <p:spPr/>
        <p:txBody>
          <a:bodyPr/>
          <a:lstStyle/>
          <a:p>
            <a:pPr>
              <a:defRPr/>
            </a:pPr>
            <a:fld id="{D38CFF5A-0ABB-40D7-ADD1-A6566E305983}" type="slidenum">
              <a:rPr lang="en-US" altLang="en-US" smtClean="0"/>
              <a:pPr>
                <a:defRPr/>
              </a:pPr>
              <a:t>11</a:t>
            </a:fld>
            <a:endParaRPr lang="en-US" altLang="en-US" dirty="0"/>
          </a:p>
        </p:txBody>
      </p:sp>
    </p:spTree>
    <p:extLst>
      <p:ext uri="{BB962C8B-B14F-4D97-AF65-F5344CB8AC3E}">
        <p14:creationId xmlns:p14="http://schemas.microsoft.com/office/powerpoint/2010/main" val="608466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C0DC8BB-179B-470F-8D7F-90AC5A73A373}" type="slidenum">
              <a:rPr lang="en-US" altLang="en-US" sz="1300" smtClean="0"/>
              <a:pPr/>
              <a:t>12</a:t>
            </a:fld>
            <a:endParaRPr lang="en-US" altLang="en-US" sz="1300" dirty="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524908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64F1DCA-CC51-4FCB-A8D2-71EE03503D8E}" type="slidenum">
              <a:rPr lang="en-US" altLang="en-US" sz="1300" smtClean="0"/>
              <a:pPr/>
              <a:t>13</a:t>
            </a:fld>
            <a:endParaRPr lang="en-US" altLang="en-US" sz="1300"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4731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A26976E-8EFE-440D-8F87-2582E662E9F6}" type="slidenum">
              <a:rPr lang="en-US" altLang="en-US" sz="1300" smtClean="0"/>
              <a:pPr/>
              <a:t>15</a:t>
            </a:fld>
            <a:endParaRPr lang="en-US" altLang="en-US" sz="1300" dirty="0"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i="0" dirty="0" smtClean="0">
              <a:ea typeface="ＭＳ Ｐゴシック" panose="020B0600070205080204" pitchFamily="34" charset="-128"/>
            </a:endParaRPr>
          </a:p>
        </p:txBody>
      </p:sp>
    </p:spTree>
    <p:extLst>
      <p:ext uri="{BB962C8B-B14F-4D97-AF65-F5344CB8AC3E}">
        <p14:creationId xmlns:p14="http://schemas.microsoft.com/office/powerpoint/2010/main" val="3776558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83A53DF-4841-4B5E-8EBA-D8DB31AA0B75}" type="slidenum">
              <a:rPr lang="en-US" altLang="en-US" sz="1300" smtClean="0"/>
              <a:pPr/>
              <a:t>16</a:t>
            </a:fld>
            <a:endParaRPr lang="en-US" altLang="en-US" sz="1300"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183238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96AD11B-97BD-473D-A22D-52A560F7E241}" type="slidenum">
              <a:rPr lang="en-US" altLang="en-US" sz="1300" smtClean="0"/>
              <a:pPr/>
              <a:t>17</a:t>
            </a:fld>
            <a:endParaRPr lang="en-US" altLang="en-US" sz="1300" dirty="0"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i="0" dirty="0" smtClean="0">
              <a:ea typeface="ＭＳ Ｐゴシック" panose="020B0600070205080204" pitchFamily="34" charset="-128"/>
            </a:endParaRPr>
          </a:p>
        </p:txBody>
      </p:sp>
    </p:spTree>
    <p:extLst>
      <p:ext uri="{BB962C8B-B14F-4D97-AF65-F5344CB8AC3E}">
        <p14:creationId xmlns:p14="http://schemas.microsoft.com/office/powerpoint/2010/main" val="2092646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B05FECC-69F3-4DD9-9E84-B45FB5A3938C}" type="slidenum">
              <a:rPr lang="en-US" altLang="en-US" sz="1300" smtClean="0"/>
              <a:pPr/>
              <a:t>18</a:t>
            </a:fld>
            <a:endParaRPr lang="en-US" altLang="en-US" sz="1300" dirty="0"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261533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38CFF5A-0ABB-40D7-ADD1-A6566E305983}" type="slidenum">
              <a:rPr lang="en-US" altLang="en-US" smtClean="0"/>
              <a:pPr>
                <a:defRPr/>
              </a:pPr>
              <a:t>19</a:t>
            </a:fld>
            <a:endParaRPr lang="en-US" altLang="en-US" dirty="0"/>
          </a:p>
        </p:txBody>
      </p:sp>
    </p:spTree>
    <p:extLst>
      <p:ext uri="{BB962C8B-B14F-4D97-AF65-F5344CB8AC3E}">
        <p14:creationId xmlns:p14="http://schemas.microsoft.com/office/powerpoint/2010/main" val="2981380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pPr>
              <a:defRPr/>
            </a:pPr>
            <a:fld id="{D38CFF5A-0ABB-40D7-ADD1-A6566E305983}" type="slidenum">
              <a:rPr lang="en-US" altLang="en-US" smtClean="0"/>
              <a:pPr>
                <a:defRPr/>
              </a:pPr>
              <a:t>20</a:t>
            </a:fld>
            <a:endParaRPr lang="en-US" altLang="en-US" dirty="0"/>
          </a:p>
        </p:txBody>
      </p:sp>
    </p:spTree>
    <p:extLst>
      <p:ext uri="{BB962C8B-B14F-4D97-AF65-F5344CB8AC3E}">
        <p14:creationId xmlns:p14="http://schemas.microsoft.com/office/powerpoint/2010/main" val="1675632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baseline="0" dirty="0" smtClean="0"/>
          </a:p>
        </p:txBody>
      </p:sp>
      <p:sp>
        <p:nvSpPr>
          <p:cNvPr id="4" name="Slide Number Placeholder 3"/>
          <p:cNvSpPr>
            <a:spLocks noGrp="1"/>
          </p:cNvSpPr>
          <p:nvPr>
            <p:ph type="sldNum" sz="quarter" idx="10"/>
          </p:nvPr>
        </p:nvSpPr>
        <p:spPr/>
        <p:txBody>
          <a:bodyPr/>
          <a:lstStyle/>
          <a:p>
            <a:pPr>
              <a:defRPr/>
            </a:pPr>
            <a:fld id="{D38CFF5A-0ABB-40D7-ADD1-A6566E305983}" type="slidenum">
              <a:rPr lang="en-US" altLang="en-US" smtClean="0"/>
              <a:pPr>
                <a:defRPr/>
              </a:pPr>
              <a:t>21</a:t>
            </a:fld>
            <a:endParaRPr lang="en-US" altLang="en-US" dirty="0"/>
          </a:p>
        </p:txBody>
      </p:sp>
    </p:spTree>
    <p:extLst>
      <p:ext uri="{BB962C8B-B14F-4D97-AF65-F5344CB8AC3E}">
        <p14:creationId xmlns:p14="http://schemas.microsoft.com/office/powerpoint/2010/main" val="94304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IN" sz="1200" b="0" i="0" u="none" strike="noStrike" kern="1200" baseline="0" dirty="0" smtClean="0">
                <a:solidFill>
                  <a:schemeClr val="tx1"/>
                </a:solidFill>
                <a:latin typeface="Times New Roman" pitchFamily="18" charset="0"/>
                <a:ea typeface="ＭＳ Ｐゴシック" pitchFamily="-108" charset="-128"/>
                <a:cs typeface="ＭＳ Ｐゴシック" pitchFamily="-108" charset="-128"/>
              </a:rPr>
              <a:t>managing innovation is to manage the sources of innovation,</a:t>
            </a:r>
            <a:endParaRPr lang="en-GB" dirty="0"/>
          </a:p>
        </p:txBody>
      </p:sp>
      <p:sp>
        <p:nvSpPr>
          <p:cNvPr id="4" name="Slide Number Placeholder 3"/>
          <p:cNvSpPr>
            <a:spLocks noGrp="1"/>
          </p:cNvSpPr>
          <p:nvPr>
            <p:ph type="sldNum" sz="quarter" idx="10"/>
          </p:nvPr>
        </p:nvSpPr>
        <p:spPr/>
        <p:txBody>
          <a:bodyPr/>
          <a:lstStyle/>
          <a:p>
            <a:pPr>
              <a:defRPr/>
            </a:pPr>
            <a:fld id="{D38CFF5A-0ABB-40D7-ADD1-A6566E305983}" type="slidenum">
              <a:rPr lang="en-US" altLang="en-US" smtClean="0"/>
              <a:pPr>
                <a:defRPr/>
              </a:pPr>
              <a:t>24</a:t>
            </a:fld>
            <a:endParaRPr lang="en-US" altLang="en-US" dirty="0"/>
          </a:p>
        </p:txBody>
      </p:sp>
    </p:spTree>
    <p:extLst>
      <p:ext uri="{BB962C8B-B14F-4D97-AF65-F5344CB8AC3E}">
        <p14:creationId xmlns:p14="http://schemas.microsoft.com/office/powerpoint/2010/main" val="23244219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4763"/>
            <a:ext cx="9144000" cy="1287462"/>
          </a:xfrm>
          <a:prstGeom prst="rect">
            <a:avLst/>
          </a:prstGeom>
          <a:solidFill>
            <a:srgbClr val="008CD1"/>
          </a:solidFill>
          <a:ln>
            <a:solidFill>
              <a:srgbClr val="008CD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5397500" y="3165475"/>
            <a:ext cx="33162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smtClean="0">
                <a:solidFill>
                  <a:schemeClr val="tx2"/>
                </a:solidFill>
                <a:latin typeface="Arial" panose="020B0604020202020204" pitchFamily="34" charset="0"/>
                <a:cs typeface="Arial" pitchFamily="34" charset="0"/>
              </a:rPr>
              <a:t>Innovation and Change</a:t>
            </a:r>
          </a:p>
        </p:txBody>
      </p:sp>
      <p:sp>
        <p:nvSpPr>
          <p:cNvPr id="5" name="TextBox 4"/>
          <p:cNvSpPr txBox="1">
            <a:spLocks noChangeArrowheads="1"/>
          </p:cNvSpPr>
          <p:nvPr userDrawn="1"/>
        </p:nvSpPr>
        <p:spPr bwMode="auto">
          <a:xfrm>
            <a:off x="5734050" y="1778000"/>
            <a:ext cx="1328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smtClean="0">
                <a:solidFill>
                  <a:schemeClr val="tx2"/>
                </a:solidFill>
                <a:latin typeface="DINPro-CondBlack"/>
                <a:ea typeface="DINPro-CondBlack"/>
                <a:cs typeface="DINPro-CondBlack"/>
              </a:rPr>
              <a:t>7</a:t>
            </a:r>
          </a:p>
        </p:txBody>
      </p:sp>
      <p:cxnSp>
        <p:nvCxnSpPr>
          <p:cNvPr id="6" name="Straight Connector 5"/>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smtClean="0">
              <a:solidFill>
                <a:schemeClr val="tx2"/>
              </a:solidFill>
              <a:latin typeface="Calibri" pitchFamily="34" charset="0"/>
            </a:endParaRPr>
          </a:p>
          <a:p>
            <a:pPr eaLnBrk="1" hangingPunct="1">
              <a:defRPr/>
            </a:pPr>
            <a:endParaRPr lang="en-US" altLang="en-US" dirty="0" smtClean="0"/>
          </a:p>
        </p:txBody>
      </p:sp>
      <p:sp>
        <p:nvSpPr>
          <p:cNvPr id="13" name="Footer Placeholder 1"/>
          <p:cNvSpPr>
            <a:spLocks noGrp="1"/>
          </p:cNvSpPr>
          <p:nvPr>
            <p:ph type="ftr" sz="quarter" idx="10"/>
          </p:nvPr>
        </p:nvSpPr>
        <p:spPr>
          <a:xfrm>
            <a:off x="5245100" y="6172200"/>
            <a:ext cx="3873500" cy="652463"/>
          </a:xfrm>
        </p:spPr>
        <p:txBody>
          <a:bodyPr anchor="b"/>
          <a:lstStyle>
            <a:lvl1pPr algn="l">
              <a:defRPr sz="1000" kern="700" spc="50">
                <a:solidFill>
                  <a:schemeClr val="tx2"/>
                </a:solidFill>
                <a:latin typeface="Arial Narrow"/>
                <a:cs typeface="Arial Narrow"/>
              </a:defRPr>
            </a:lvl1pPr>
          </a:lstStyle>
          <a:p>
            <a:pPr>
              <a:defRPr/>
            </a:pPr>
            <a:r>
              <a:rPr lang="en-US" dirty="0"/>
              <a:t>Copyright ©2017 Cengage Learning. All Rights Reserved. May not be scanned, copied or duplicated, or posted to a publicly accessible website, in whole or in part. </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27" y="0"/>
            <a:ext cx="5227745" cy="6858000"/>
          </a:xfrm>
          <a:prstGeom prst="rect">
            <a:avLst/>
          </a:prstGeom>
        </p:spPr>
      </p:pic>
      <p:sp>
        <p:nvSpPr>
          <p:cNvPr id="17"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332372425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0FED4E5D-02AD-4D8F-A4F9-5D56020E735C}"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a:t>
            </a:r>
            <a:r>
              <a:rPr lang="en-US" sz="1000" kern="700" spc="50" dirty="0" smtClean="0">
                <a:latin typeface="Arial Narrow"/>
                <a:cs typeface="Arial Narrow"/>
              </a:rPr>
              <a:t> </a:t>
            </a:r>
            <a:endParaRPr lang="en-US" sz="1000" kern="700" spc="50" dirty="0">
              <a:latin typeface="Arial Narrow"/>
              <a:cs typeface="Arial Narrow"/>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CH7</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49C1D655-EFFC-412D-8298-BD5E9DE084DA}" type="slidenum">
              <a:rPr lang="en-US" altLang="en-US"/>
              <a:pPr>
                <a:defRPr/>
              </a:pPr>
              <a:t>‹#›</a:t>
            </a:fld>
            <a:endParaRPr lang="en-US" altLang="en-US" dirty="0"/>
          </a:p>
        </p:txBody>
      </p:sp>
    </p:spTree>
    <p:extLst>
      <p:ext uri="{BB962C8B-B14F-4D97-AF65-F5344CB8AC3E}">
        <p14:creationId xmlns:p14="http://schemas.microsoft.com/office/powerpoint/2010/main" val="295609091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1C0CEBCA-BC77-438B-9081-DC57AA19CBDB}"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CH7</a:t>
            </a:r>
            <a:endParaRPr lang="en-US" b="1" dirty="0">
              <a:solidFill>
                <a:srgbClr val="000000"/>
              </a:solidFill>
            </a:endParaRP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a:t>
            </a:r>
            <a:r>
              <a:rPr lang="en-US" sz="1000" kern="700" spc="50" dirty="0" smtClean="0">
                <a:latin typeface="Arial Narrow"/>
                <a:cs typeface="Arial Narrow"/>
              </a:rPr>
              <a:t> </a:t>
            </a:r>
            <a:endParaRPr lang="en-US" sz="1000" kern="700" spc="50" dirty="0">
              <a:latin typeface="Arial Narrow"/>
              <a:cs typeface="Arial Narrow"/>
            </a:endParaRPr>
          </a:p>
        </p:txBody>
      </p:sp>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5BB47AB0-3371-429F-AB2C-D55299B0588D}" type="slidenum">
              <a:rPr lang="en-US" altLang="en-US"/>
              <a:pPr>
                <a:defRPr/>
              </a:pPr>
              <a:t>‹#›</a:t>
            </a:fld>
            <a:endParaRPr lang="en-US" altLang="en-US" dirty="0"/>
          </a:p>
        </p:txBody>
      </p:sp>
    </p:spTree>
    <p:extLst>
      <p:ext uri="{BB962C8B-B14F-4D97-AF65-F5344CB8AC3E}">
        <p14:creationId xmlns:p14="http://schemas.microsoft.com/office/powerpoint/2010/main" val="411676401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E33E768E-1705-4A05-B51C-E2B74B620292}"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5"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CH7</a:t>
            </a:r>
            <a:endParaRPr lang="en-US" b="1" dirty="0">
              <a:solidFill>
                <a:srgbClr val="000000"/>
              </a:solidFill>
            </a:endParaRPr>
          </a:p>
        </p:txBody>
      </p:sp>
      <p:sp>
        <p:nvSpPr>
          <p:cNvPr id="6" name="Rectangle 5"/>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Table</a:t>
            </a:r>
            <a:endParaRPr lang="en-US" altLang="en-US" sz="3200" b="1" i="1" dirty="0" smtClean="0">
              <a:solidFill>
                <a:schemeClr val="bg1"/>
              </a:solidFill>
              <a:latin typeface="Franklin Gothic Medium" pitchFamily="34" charset="0"/>
            </a:endParaRPr>
          </a:p>
        </p:txBody>
      </p:sp>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a:t>
            </a:r>
            <a:r>
              <a:rPr lang="en-US" sz="1000" kern="700" spc="50" dirty="0" smtClean="0">
                <a:latin typeface="Arial Narrow"/>
                <a:cs typeface="Arial Narrow"/>
              </a:rPr>
              <a:t> </a:t>
            </a:r>
            <a:endParaRPr lang="en-US" sz="1000" kern="700" spc="50" dirty="0">
              <a:latin typeface="Arial Narrow"/>
              <a:cs typeface="Arial Narrow"/>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1A49F488-8613-4179-B7E7-90966E65D84D}" type="slidenum">
              <a:rPr lang="en-US" altLang="en-US"/>
              <a:pPr>
                <a:defRPr/>
              </a:pPr>
              <a:t>‹#›</a:t>
            </a:fld>
            <a:endParaRPr lang="en-US" altLang="en-US" dirty="0"/>
          </a:p>
        </p:txBody>
      </p:sp>
    </p:spTree>
    <p:extLst>
      <p:ext uri="{BB962C8B-B14F-4D97-AF65-F5344CB8AC3E}">
        <p14:creationId xmlns:p14="http://schemas.microsoft.com/office/powerpoint/2010/main" val="137888732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390477B1-32EA-4B16-BFF3-400E014F0B8C}"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5"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CH7</a:t>
            </a:r>
            <a:endParaRPr lang="en-US" b="1" dirty="0">
              <a:solidFill>
                <a:srgbClr val="000000"/>
              </a:solidFill>
            </a:endParaRPr>
          </a:p>
        </p:txBody>
      </p:sp>
      <p:sp>
        <p:nvSpPr>
          <p:cNvPr id="6" name="Rectangle 5"/>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Figure</a:t>
            </a:r>
            <a:endParaRPr lang="en-US" altLang="en-US" sz="3200" b="1" i="1" dirty="0" smtClean="0">
              <a:solidFill>
                <a:schemeClr val="bg1"/>
              </a:solidFill>
              <a:latin typeface="Franklin Gothic Medium" pitchFamily="34" charset="0"/>
            </a:endParaRPr>
          </a:p>
        </p:txBody>
      </p:sp>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a:t>
            </a:r>
            <a:r>
              <a:rPr lang="en-US" sz="1000" kern="700" spc="50" dirty="0" smtClean="0">
                <a:latin typeface="Arial Narrow"/>
                <a:cs typeface="Arial Narrow"/>
              </a:rPr>
              <a:t> </a:t>
            </a:r>
            <a:endParaRPr lang="en-US" sz="1000" kern="700" spc="50" dirty="0">
              <a:latin typeface="Arial Narrow"/>
              <a:cs typeface="Arial Narrow"/>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B2E91C70-1495-4411-B893-3E476AE696B4}" type="slidenum">
              <a:rPr lang="en-US" altLang="en-US"/>
              <a:pPr>
                <a:defRPr/>
              </a:pPr>
              <a:t>‹#›</a:t>
            </a:fld>
            <a:endParaRPr lang="en-US" altLang="en-US" dirty="0"/>
          </a:p>
        </p:txBody>
      </p:sp>
    </p:spTree>
    <p:extLst>
      <p:ext uri="{BB962C8B-B14F-4D97-AF65-F5344CB8AC3E}">
        <p14:creationId xmlns:p14="http://schemas.microsoft.com/office/powerpoint/2010/main" val="268323433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087BD663-941C-48C5-B57B-64FF03970B83}"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5"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CH7</a:t>
            </a:r>
            <a:endParaRPr lang="en-US" b="1" dirty="0">
              <a:solidFill>
                <a:srgbClr val="000000"/>
              </a:solidFill>
            </a:endParaRPr>
          </a:p>
        </p:txBody>
      </p:sp>
      <p:sp>
        <p:nvSpPr>
          <p:cNvPr id="6" name="Rectangle 5"/>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Exhibit</a:t>
            </a:r>
            <a:endParaRPr lang="en-US" altLang="en-US" sz="3200" b="1" i="1" dirty="0" smtClean="0">
              <a:solidFill>
                <a:schemeClr val="bg1"/>
              </a:solidFill>
              <a:latin typeface="Franklin Gothic Medium" pitchFamily="34" charset="0"/>
            </a:endParaRPr>
          </a:p>
        </p:txBody>
      </p:sp>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a:t>
            </a:r>
            <a:r>
              <a:rPr lang="en-US" sz="1000" kern="700" spc="50" dirty="0" smtClean="0">
                <a:latin typeface="Arial Narrow"/>
                <a:cs typeface="Arial Narrow"/>
              </a:rPr>
              <a:t> </a:t>
            </a:r>
            <a:endParaRPr lang="en-US" sz="1000" kern="700" spc="50" dirty="0">
              <a:latin typeface="Arial Narrow"/>
              <a:cs typeface="Arial Narrow"/>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82DFAC66-49C9-4084-9F91-9DDC3521B522}" type="slidenum">
              <a:rPr lang="en-US" altLang="en-US"/>
              <a:pPr>
                <a:defRPr/>
              </a:pPr>
              <a:t>‹#›</a:t>
            </a:fld>
            <a:endParaRPr lang="en-US" altLang="en-US" dirty="0"/>
          </a:p>
        </p:txBody>
      </p:sp>
    </p:spTree>
    <p:extLst>
      <p:ext uri="{BB962C8B-B14F-4D97-AF65-F5344CB8AC3E}">
        <p14:creationId xmlns:p14="http://schemas.microsoft.com/office/powerpoint/2010/main" val="178372683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E059C076-2354-4656-8C70-341D78A16ECE}"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CH7</a:t>
            </a:r>
            <a:endParaRPr lang="en-US" b="1" dirty="0">
              <a:solidFill>
                <a:srgbClr val="000000"/>
              </a:solidFill>
            </a:endParaRPr>
          </a:p>
        </p:txBody>
      </p:sp>
      <p:sp>
        <p:nvSpPr>
          <p:cNvPr id="11"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a:t>
            </a:r>
            <a:r>
              <a:rPr lang="en-US" sz="1000" kern="700" spc="50" dirty="0" smtClean="0">
                <a:latin typeface="Arial Narrow"/>
                <a:cs typeface="Arial Narrow"/>
              </a:rPr>
              <a:t> </a:t>
            </a:r>
            <a:endParaRPr lang="en-US" sz="1000" kern="700" spc="50" dirty="0">
              <a:latin typeface="Arial Narrow"/>
              <a:cs typeface="Arial Narrow"/>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5"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265616209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CE8F9F04-E17B-4BD5-BCEC-5F87A129D59C}"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8"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CH7</a:t>
            </a:r>
            <a:endParaRPr lang="en-US" b="1" dirty="0">
              <a:solidFill>
                <a:srgbClr val="000000"/>
              </a:solidFill>
            </a:endParaRPr>
          </a:p>
        </p:txBody>
      </p:sp>
      <p:sp>
        <p:nvSpPr>
          <p:cNvPr id="9" name="TextBox 8"/>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smtClean="0">
                <a:solidFill>
                  <a:srgbClr val="B00027"/>
                </a:solidFill>
                <a:latin typeface="Arial Narrow" pitchFamily="34" charset="0"/>
              </a:rPr>
              <a:t>LEARNING OUTCOMES </a:t>
            </a:r>
            <a:r>
              <a:rPr lang="en-US" altLang="en-US" sz="2000" i="1" dirty="0" smtClean="0">
                <a:solidFill>
                  <a:srgbClr val="B00027"/>
                </a:solidFill>
                <a:latin typeface="Arial Narrow" pitchFamily="34" charset="0"/>
              </a:rPr>
              <a:t>(continued)</a:t>
            </a:r>
          </a:p>
        </p:txBody>
      </p:sp>
      <p:sp>
        <p:nvSpPr>
          <p:cNvPr id="10"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a:t>
            </a:r>
            <a:r>
              <a:rPr lang="en-US" sz="1000" kern="700" spc="50" dirty="0" smtClean="0">
                <a:latin typeface="Arial Narrow"/>
                <a:cs typeface="Arial Narrow"/>
              </a:rPr>
              <a:t> </a:t>
            </a:r>
            <a:endParaRPr lang="en-US" sz="1000" kern="700" spc="50" dirty="0">
              <a:latin typeface="Arial Narrow"/>
              <a:cs typeface="Arial Narrow"/>
            </a:endParaRP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dirty="0"/>
          </a:p>
        </p:txBody>
      </p:sp>
      <p:sp>
        <p:nvSpPr>
          <p:cNvPr id="12" name="Footer Placeholder 4"/>
          <p:cNvSpPr>
            <a:spLocks noGrp="1"/>
          </p:cNvSpPr>
          <p:nvPr>
            <p:ph type="ftr" sz="quarter" idx="11"/>
          </p:nvPr>
        </p:nvSpPr>
        <p:spPr/>
        <p:txBody>
          <a:bodyPr/>
          <a:lstStyle>
            <a:lvl1pPr>
              <a:defRPr/>
            </a:lvl1pPr>
          </a:lstStyle>
          <a:p>
            <a:pPr>
              <a:defRPr/>
            </a:pPr>
            <a:endParaRPr lang="en-US" dirty="0"/>
          </a:p>
        </p:txBody>
      </p:sp>
      <p:sp>
        <p:nvSpPr>
          <p:cNvPr id="13"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10194505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51DE437A-D580-4FAA-ADB7-7EAB58EE2C7F}"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CH7</a:t>
            </a:r>
            <a:endParaRPr lang="en-US" b="1" dirty="0">
              <a:solidFill>
                <a:srgbClr val="000000"/>
              </a:solidFill>
            </a:endParaRPr>
          </a:p>
        </p:txBody>
      </p:sp>
      <p:sp>
        <p:nvSpPr>
          <p:cNvPr id="11"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a:t>
            </a:r>
            <a:r>
              <a:rPr lang="en-US" sz="1000" kern="700" spc="50" dirty="0" smtClean="0">
                <a:latin typeface="Arial Narrow"/>
                <a:cs typeface="Arial Narrow"/>
              </a:rPr>
              <a:t> </a:t>
            </a:r>
            <a:endParaRPr lang="en-US" sz="1000" kern="700" spc="50" dirty="0">
              <a:latin typeface="Arial Narrow"/>
              <a:cs typeface="Arial Narrow"/>
            </a:endParaRPr>
          </a:p>
        </p:txBody>
      </p:sp>
      <p:sp>
        <p:nvSpPr>
          <p:cNvPr id="3" name="Content Placeholder 2"/>
          <p:cNvSpPr>
            <a:spLocks noGrp="1"/>
          </p:cNvSpPr>
          <p:nvPr>
            <p:ph idx="1"/>
          </p:nvPr>
        </p:nvSpPr>
        <p:spPr>
          <a:xfrm>
            <a:off x="1235393" y="1456104"/>
            <a:ext cx="7410767" cy="4639895"/>
          </a:xfrm>
        </p:spPr>
        <p:txBody>
          <a:bodyPr>
            <a:normAutofit/>
          </a:bodyPr>
          <a:lstStyle>
            <a:lvl1pPr marL="0" indent="0">
              <a:lnSpc>
                <a:spcPct val="90000"/>
              </a:lnSpc>
              <a:spcBef>
                <a:spcPts val="2400"/>
              </a:spcBef>
              <a:buClrTx/>
              <a:buFont typeface="Wingdings" charset="2"/>
              <a:buNone/>
              <a:defRPr sz="2800">
                <a:latin typeface="+mn-lt"/>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114835609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FA434A4F-0C1A-4EDE-B80D-9CEFF4B9EB8C}"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CH7</a:t>
            </a:r>
            <a:endParaRPr lang="en-US" b="1" dirty="0">
              <a:solidFill>
                <a:srgbClr val="000000"/>
              </a:solidFill>
            </a:endParaRPr>
          </a:p>
        </p:txBody>
      </p:sp>
      <p:sp>
        <p:nvSpPr>
          <p:cNvPr id="10"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a:t>
            </a:r>
            <a:r>
              <a:rPr lang="en-US" sz="1000" kern="700" spc="50" dirty="0" smtClean="0">
                <a:latin typeface="Arial Narrow"/>
                <a:cs typeface="Arial Narrow"/>
              </a:rPr>
              <a:t> </a:t>
            </a:r>
            <a:endParaRPr lang="en-US" sz="1000" kern="700" spc="50" dirty="0">
              <a:latin typeface="Arial Narrow"/>
              <a:cs typeface="Arial Narrow"/>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13"/>
          </p:nvPr>
        </p:nvSpPr>
        <p:spPr/>
        <p:txBody>
          <a:bodyPr/>
          <a:lstStyle>
            <a:lvl1pPr>
              <a:defRPr/>
            </a:lvl1pPr>
          </a:lstStyle>
          <a:p>
            <a:pPr>
              <a:defRPr/>
            </a:pPr>
            <a:endParaRPr lang="en-US" dirty="0"/>
          </a:p>
        </p:txBody>
      </p:sp>
      <p:sp>
        <p:nvSpPr>
          <p:cNvPr id="12" name="Footer Placeholder 4"/>
          <p:cNvSpPr>
            <a:spLocks noGrp="1"/>
          </p:cNvSpPr>
          <p:nvPr>
            <p:ph type="ftr" sz="quarter" idx="14"/>
          </p:nvPr>
        </p:nvSpPr>
        <p:spPr/>
        <p:txBody>
          <a:bodyPr/>
          <a:lstStyle>
            <a:lvl1pPr>
              <a:defRPr/>
            </a:lvl1pPr>
          </a:lstStyle>
          <a:p>
            <a:pPr>
              <a:defRPr/>
            </a:pPr>
            <a:endParaRPr lang="en-US" dirty="0"/>
          </a:p>
        </p:txBody>
      </p:sp>
      <p:sp>
        <p:nvSpPr>
          <p:cNvPr id="13"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109499447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3BC4052D-1D1C-4EB9-AB3B-7FD8ACE42011}"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5"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a:t>
            </a:r>
            <a:r>
              <a:rPr lang="en-US" sz="1000" kern="700" spc="50" dirty="0" smtClean="0">
                <a:latin typeface="Arial Narrow"/>
                <a:cs typeface="Arial Narrow"/>
              </a:rPr>
              <a:t> </a:t>
            </a:r>
            <a:endParaRPr lang="en-US" sz="1000" kern="700" spc="50" dirty="0">
              <a:latin typeface="Arial Narrow"/>
              <a:cs typeface="Arial Narrow"/>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CH7</a:t>
            </a:r>
            <a:endParaRPr lang="en-US" b="1" dirty="0">
              <a:solidFill>
                <a:srgbClr val="000000"/>
              </a:solidFill>
            </a:endParaRP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Tree>
    <p:extLst>
      <p:ext uri="{BB962C8B-B14F-4D97-AF65-F5344CB8AC3E}">
        <p14:creationId xmlns:p14="http://schemas.microsoft.com/office/powerpoint/2010/main" val="261435239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51166B5-CAF9-42B9-837F-3C4EE974566E}" type="slidenum">
              <a:rPr lang="en-US" altLang="en-US"/>
              <a:pPr>
                <a:defRPr/>
              </a:pPr>
              <a:t>‹#›</a:t>
            </a:fld>
            <a:endParaRPr lang="en-US" altLang="en-US" dirty="0"/>
          </a:p>
        </p:txBody>
      </p:sp>
    </p:spTree>
    <p:extLst>
      <p:ext uri="{BB962C8B-B14F-4D97-AF65-F5344CB8AC3E}">
        <p14:creationId xmlns:p14="http://schemas.microsoft.com/office/powerpoint/2010/main" val="1396532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193FE9D-CD91-4CF0-915D-FC9756B97AE2}" type="slidenum">
              <a:rPr lang="en-US" altLang="en-US"/>
              <a:pPr>
                <a:defRPr/>
              </a:pPr>
              <a:t>‹#›</a:t>
            </a:fld>
            <a:endParaRPr lang="en-US" altLang="en-US" dirty="0"/>
          </a:p>
        </p:txBody>
      </p:sp>
    </p:spTree>
    <p:extLst>
      <p:ext uri="{BB962C8B-B14F-4D97-AF65-F5344CB8AC3E}">
        <p14:creationId xmlns:p14="http://schemas.microsoft.com/office/powerpoint/2010/main" val="409495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7EA97E39-CAB9-4E9A-84F4-1D0D67495D07}" type="slidenum">
              <a:rPr lang="en-US" altLang="en-US"/>
              <a:pPr>
                <a:defRPr/>
              </a:pPr>
              <a:t>‹#›</a:t>
            </a:fld>
            <a:endParaRPr lang="en-US" altLang="en-US" dirty="0"/>
          </a:p>
        </p:txBody>
      </p:sp>
    </p:spTree>
    <p:extLst>
      <p:ext uri="{BB962C8B-B14F-4D97-AF65-F5344CB8AC3E}">
        <p14:creationId xmlns:p14="http://schemas.microsoft.com/office/powerpoint/2010/main" val="3808078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10769604-EBE9-41EE-BD40-5F677A0B4B33}" type="slidenum">
              <a:rPr lang="en-US" altLang="en-US"/>
              <a:pPr>
                <a:defRPr/>
              </a:pPr>
              <a:t>‹#›</a:t>
            </a:fld>
            <a:endParaRPr lang="en-US" altLang="en-US" dirty="0"/>
          </a:p>
        </p:txBody>
      </p:sp>
    </p:spTree>
    <p:extLst>
      <p:ext uri="{BB962C8B-B14F-4D97-AF65-F5344CB8AC3E}">
        <p14:creationId xmlns:p14="http://schemas.microsoft.com/office/powerpoint/2010/main" val="571049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38DAD74B-27E5-4D20-84B8-B06C9C3C4EEE}" type="slidenum">
              <a:rPr lang="en-US" altLang="en-US"/>
              <a:pPr>
                <a:defRPr/>
              </a:pPr>
              <a:t>‹#›</a:t>
            </a:fld>
            <a:endParaRPr lang="en-US" altLang="en-US" dirty="0"/>
          </a:p>
        </p:txBody>
      </p:sp>
    </p:spTree>
    <p:extLst>
      <p:ext uri="{BB962C8B-B14F-4D97-AF65-F5344CB8AC3E}">
        <p14:creationId xmlns:p14="http://schemas.microsoft.com/office/powerpoint/2010/main" val="7210543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865F0B0-28D2-49D6-99A9-06222E072792}" type="slidenum">
              <a:rPr lang="en-US" altLang="en-US"/>
              <a:pPr>
                <a:defRPr/>
              </a:pPr>
              <a:t>‹#›</a:t>
            </a:fld>
            <a:endParaRPr lang="en-US" altLang="en-US" dirty="0"/>
          </a:p>
        </p:txBody>
      </p:sp>
    </p:spTree>
    <p:extLst>
      <p:ext uri="{BB962C8B-B14F-4D97-AF65-F5344CB8AC3E}">
        <p14:creationId xmlns:p14="http://schemas.microsoft.com/office/powerpoint/2010/main" val="294347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FD01F56-5CD8-4B44-937B-4EFB0A735B50}" type="slidenum">
              <a:rPr lang="en-US" altLang="en-US"/>
              <a:pPr>
                <a:defRPr/>
              </a:pPr>
              <a:t>‹#›</a:t>
            </a:fld>
            <a:endParaRPr lang="en-US" altLang="en-US" dirty="0"/>
          </a:p>
        </p:txBody>
      </p:sp>
    </p:spTree>
    <p:extLst>
      <p:ext uri="{BB962C8B-B14F-4D97-AF65-F5344CB8AC3E}">
        <p14:creationId xmlns:p14="http://schemas.microsoft.com/office/powerpoint/2010/main" val="15175131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EECAD47-73FC-4126-9259-1002DC1A13B2}" type="slidenum">
              <a:rPr lang="en-US" altLang="en-US"/>
              <a:pPr>
                <a:defRPr/>
              </a:pPr>
              <a:t>‹#›</a:t>
            </a:fld>
            <a:endParaRPr lang="en-US" altLang="en-US" dirty="0"/>
          </a:p>
        </p:txBody>
      </p:sp>
    </p:spTree>
    <p:extLst>
      <p:ext uri="{BB962C8B-B14F-4D97-AF65-F5344CB8AC3E}">
        <p14:creationId xmlns:p14="http://schemas.microsoft.com/office/powerpoint/2010/main" val="4023891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EFABD5E-EF5D-4833-94B7-078969A8CDF0}" type="slidenum">
              <a:rPr lang="en-US" altLang="en-US"/>
              <a:pPr>
                <a:defRPr/>
              </a:pPr>
              <a:t>‹#›</a:t>
            </a:fld>
            <a:endParaRPr lang="en-US" altLang="en-US" dirty="0"/>
          </a:p>
        </p:txBody>
      </p:sp>
    </p:spTree>
    <p:extLst>
      <p:ext uri="{BB962C8B-B14F-4D97-AF65-F5344CB8AC3E}">
        <p14:creationId xmlns:p14="http://schemas.microsoft.com/office/powerpoint/2010/main" val="18709142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71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defRPr>
            </a:lvl1pPr>
          </a:lstStyle>
          <a:p>
            <a:pPr>
              <a:defRPr/>
            </a:pPr>
            <a:fld id="{1305DF5E-CFBD-4D51-B38E-6018BB1D66E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921" r:id="rId1"/>
    <p:sldLayoutId id="2147484922" r:id="rId2"/>
    <p:sldLayoutId id="2147484923" r:id="rId3"/>
    <p:sldLayoutId id="2147484924" r:id="rId4"/>
    <p:sldLayoutId id="2147484925" r:id="rId5"/>
    <p:sldLayoutId id="2147484926" r:id="rId6"/>
    <p:sldLayoutId id="2147484927" r:id="rId7"/>
    <p:sldLayoutId id="2147484928" r:id="rId8"/>
    <p:sldLayoutId id="2147484929" r:id="rId9"/>
    <p:sldLayoutId id="2147484930" r:id="rId10"/>
    <p:sldLayoutId id="2147484931" r:id="rId11"/>
    <p:sldLayoutId id="2147484912" r:id="rId12"/>
    <p:sldLayoutId id="2147484913" r:id="rId13"/>
    <p:sldLayoutId id="2147484914" r:id="rId14"/>
    <p:sldLayoutId id="2147484915" r:id="rId15"/>
    <p:sldLayoutId id="2147484916" r:id="rId16"/>
    <p:sldLayoutId id="2147484917" r:id="rId17"/>
    <p:sldLayoutId id="2147484918" r:id="rId18"/>
    <p:sldLayoutId id="2147484919" r:id="rId19"/>
    <p:sldLayoutId id="2147484920" r:id="rId20"/>
    <p:sldLayoutId id="2147484932" r:id="rId2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Innovation and Change </a:t>
            </a:r>
            <a:endParaRPr lang="en-US" dirty="0"/>
          </a:p>
        </p:txBody>
      </p:sp>
      <p:sp>
        <p:nvSpPr>
          <p:cNvPr id="2" name="Footer Placeholder 1"/>
          <p:cNvSpPr>
            <a:spLocks noGrp="1"/>
          </p:cNvSpPr>
          <p:nvPr>
            <p:ph type="ftr" sz="quarter" idx="10"/>
          </p:nvPr>
        </p:nvSpPr>
        <p:spPr/>
        <p:txBody>
          <a:bodyPr/>
          <a:lstStyle/>
          <a:p>
            <a:pPr>
              <a:defRPr/>
            </a:pPr>
            <a:r>
              <a:rPr lang="en-US" dirty="0"/>
              <a:t>Copyright ©2017 Cengage Learning. All Rights Reserved. May not be scanned, copied or duplicated, or posted to a publicly accessible website, in whole or in part.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Learning Outcomes </a:t>
            </a:r>
            <a:endParaRPr lang="en-US" dirty="0"/>
          </a:p>
        </p:txBody>
      </p:sp>
      <p:sp>
        <p:nvSpPr>
          <p:cNvPr id="15363" name="Content Placeholder 2"/>
          <p:cNvSpPr>
            <a:spLocks noGrp="1"/>
          </p:cNvSpPr>
          <p:nvPr>
            <p:ph idx="1"/>
          </p:nvPr>
        </p:nvSpPr>
        <p:spPr/>
        <p:txBody>
          <a:bodyPr>
            <a:noAutofit/>
          </a:bodyPr>
          <a:lstStyle/>
          <a:p>
            <a:pPr>
              <a:buFont typeface="+mj-lt"/>
              <a:buAutoNum type="arabicPeriod"/>
            </a:pPr>
            <a:r>
              <a:rPr lang="en-IN" altLang="en-US" dirty="0" smtClean="0">
                <a:solidFill>
                  <a:schemeClr val="tx2"/>
                </a:solidFill>
              </a:rPr>
              <a:t>Explain why innovation matters to companies</a:t>
            </a:r>
          </a:p>
          <a:p>
            <a:pPr>
              <a:buFont typeface="+mj-lt"/>
              <a:buAutoNum type="arabicPeriod"/>
            </a:pPr>
            <a:r>
              <a:rPr lang="en-IN" altLang="en-US" dirty="0" smtClean="0">
                <a:solidFill>
                  <a:schemeClr val="tx2"/>
                </a:solidFill>
              </a:rPr>
              <a:t>Discuss the different methods that managers can use to effectively manage innovation in their organizations</a:t>
            </a:r>
          </a:p>
          <a:p>
            <a:pPr>
              <a:buFont typeface="+mj-lt"/>
              <a:buAutoNum type="arabicPeriod"/>
            </a:pPr>
            <a:r>
              <a:rPr lang="en-IN" altLang="en-US" dirty="0" smtClean="0">
                <a:solidFill>
                  <a:schemeClr val="tx2"/>
                </a:solidFill>
              </a:rPr>
              <a:t>Discuss why not changing can lead to organizational decline</a:t>
            </a:r>
          </a:p>
          <a:p>
            <a:pPr>
              <a:buFont typeface="+mj-lt"/>
              <a:buAutoNum type="arabicPeriod"/>
            </a:pPr>
            <a:r>
              <a:rPr lang="en-IN" altLang="en-US" dirty="0" smtClean="0">
                <a:solidFill>
                  <a:schemeClr val="tx2"/>
                </a:solidFill>
              </a:rPr>
              <a:t>Discuss the different methods that managers can use to better manage change as it occurs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a:xfrm>
            <a:off x="525463" y="3175"/>
            <a:ext cx="8229600" cy="1143000"/>
          </a:xfrm>
        </p:spPr>
        <p:txBody>
          <a:bodyPr/>
          <a:lstStyle/>
          <a:p>
            <a:pPr eaLnBrk="1" hangingPunct="1"/>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Why Innovation Matters</a:t>
            </a:r>
          </a:p>
        </p:txBody>
      </p:sp>
      <p:sp>
        <p:nvSpPr>
          <p:cNvPr id="16388"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b="1" dirty="0" smtClean="0"/>
              <a:t>Organizational innovation</a:t>
            </a:r>
            <a:r>
              <a:rPr lang="en-IN" altLang="en-US" dirty="0" smtClean="0"/>
              <a:t>: Successful implementation of creative ideas in organizations</a:t>
            </a:r>
          </a:p>
          <a:p>
            <a:pPr eaLnBrk="1" hangingPunct="1">
              <a:buFont typeface="Arial" panose="020B0604020202020204" pitchFamily="34" charset="0"/>
              <a:buChar char="•"/>
            </a:pPr>
            <a:r>
              <a:rPr lang="en-IN" altLang="en-US" b="1" dirty="0" smtClean="0"/>
              <a:t>Technology cycle</a:t>
            </a:r>
            <a:r>
              <a:rPr lang="en-IN" altLang="en-US" dirty="0" smtClean="0"/>
              <a:t>: Begins with the birth of a new technology</a:t>
            </a:r>
          </a:p>
          <a:p>
            <a:pPr marL="639763" lvl="1" indent="-273050" eaLnBrk="1" hangingPunct="1">
              <a:buFont typeface="Arial" panose="020B0604020202020204" pitchFamily="34" charset="0"/>
              <a:buChar char="•"/>
            </a:pPr>
            <a:r>
              <a:rPr lang="en-IN" altLang="en-US" dirty="0" smtClean="0"/>
              <a:t>Ends when the technology reaches its limits and is replaced by a newer and better technology</a:t>
            </a:r>
          </a:p>
          <a:p>
            <a:pPr marL="639763" lvl="1" indent="-273050" eaLnBrk="1" hangingPunct="1">
              <a:buFont typeface="Arial" panose="020B0604020202020204" pitchFamily="34" charset="0"/>
              <a:buChar char="•"/>
            </a:pPr>
            <a:endParaRPr lang="en-IN" altLang="en-US" dirty="0" smtClean="0"/>
          </a:p>
          <a:p>
            <a:pPr marL="639763" lvl="1" indent="-273050" eaLnBrk="1" hangingPunct="1">
              <a:buFont typeface="Arial" panose="020B0604020202020204" pitchFamily="34" charset="0"/>
              <a:buChar char="•"/>
            </a:pPr>
            <a:endParaRPr lang="en-IN" altLang="en-US" dirty="0" smtClean="0"/>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38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3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IN" dirty="0" smtClean="0"/>
              <a:t>S-Curve Pattern of Innovation</a:t>
            </a:r>
            <a:endParaRPr lang="en-US" altLang="en-US" dirty="0" smtClean="0"/>
          </a:p>
        </p:txBody>
      </p:sp>
      <p:sp>
        <p:nvSpPr>
          <p:cNvPr id="3" name="Content Placeholder 2"/>
          <p:cNvSpPr>
            <a:spLocks noGrp="1"/>
          </p:cNvSpPr>
          <p:nvPr>
            <p:ph idx="1"/>
          </p:nvPr>
        </p:nvSpPr>
        <p:spPr>
          <a:xfrm>
            <a:off x="994500" y="1532988"/>
            <a:ext cx="7821824" cy="4584477"/>
          </a:xfrm>
        </p:spPr>
        <p:txBody>
          <a:bodyPr/>
          <a:lstStyle/>
          <a:p>
            <a:r>
              <a:rPr lang="en-IN" dirty="0" smtClean="0"/>
              <a:t>Characterized by slow initial progress, followed by rapid progress, and then slow progress again </a:t>
            </a:r>
          </a:p>
          <a:p>
            <a:pPr lvl="1"/>
            <a:r>
              <a:rPr lang="en-IN" dirty="0" smtClean="0"/>
              <a:t>Slow progress results when a technology matures and reaches its limits</a:t>
            </a:r>
          </a:p>
          <a:p>
            <a:r>
              <a:rPr lang="en-IN" dirty="0" smtClean="0"/>
              <a:t>Slope of the </a:t>
            </a:r>
            <a:r>
              <a:rPr lang="en-IN" dirty="0"/>
              <a:t>c</a:t>
            </a:r>
            <a:r>
              <a:rPr lang="en-IN" dirty="0" smtClean="0"/>
              <a:t>urve </a:t>
            </a:r>
          </a:p>
          <a:p>
            <a:pPr lvl="1"/>
            <a:r>
              <a:rPr lang="en-IN" dirty="0" smtClean="0"/>
              <a:t>Steep slope - Little effort increases performance </a:t>
            </a:r>
          </a:p>
          <a:p>
            <a:pPr lvl="1"/>
            <a:r>
              <a:rPr lang="en-IN" dirty="0" smtClean="0"/>
              <a:t>Flat slope - Further developmental efforts lead to small increases in performance </a:t>
            </a:r>
          </a:p>
          <a:p>
            <a:pPr lvl="1"/>
            <a:endParaRPr lang="en-IN" dirty="0" smtClean="0"/>
          </a:p>
          <a:p>
            <a:pPr lvl="1"/>
            <a:endParaRPr lang="en-IN" dirty="0" smtClean="0"/>
          </a:p>
          <a:p>
            <a:endParaRPr lang="en-US" dirty="0"/>
          </a:p>
        </p:txBody>
      </p:sp>
      <p:sp>
        <p:nvSpPr>
          <p:cNvPr id="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25463" y="3175"/>
            <a:ext cx="8229600" cy="1143000"/>
          </a:xfrm>
        </p:spPr>
        <p:txBody>
          <a:bodyPr/>
          <a:lstStyle/>
          <a:p>
            <a:r>
              <a:rPr lang="en-IN" dirty="0" smtClean="0"/>
              <a:t>Innovation Streams</a:t>
            </a:r>
            <a:endPar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3" name="Content Placeholder 2"/>
          <p:cNvSpPr>
            <a:spLocks noGrp="1"/>
          </p:cNvSpPr>
          <p:nvPr>
            <p:ph idx="1"/>
          </p:nvPr>
        </p:nvSpPr>
        <p:spPr>
          <a:xfrm>
            <a:off x="993775" y="1533525"/>
            <a:ext cx="7823200" cy="4227513"/>
          </a:xfrm>
        </p:spPr>
        <p:txBody>
          <a:bodyPr/>
          <a:lstStyle/>
          <a:p>
            <a:pPr>
              <a:defRPr/>
            </a:pPr>
            <a:r>
              <a:rPr lang="en-IN" dirty="0" smtClean="0"/>
              <a:t>Patterns </a:t>
            </a:r>
            <a:r>
              <a:rPr lang="en-IN" dirty="0"/>
              <a:t>of innovation over time that can create sustainable competitive </a:t>
            </a:r>
            <a:r>
              <a:rPr lang="en-IN" dirty="0" smtClean="0"/>
              <a:t>advantage</a:t>
            </a:r>
          </a:p>
          <a:p>
            <a:pPr>
              <a:defRPr/>
            </a:pPr>
            <a:r>
              <a:rPr lang="en-IN" dirty="0" smtClean="0"/>
              <a:t>Phases </a:t>
            </a:r>
          </a:p>
          <a:p>
            <a:pPr lvl="1">
              <a:defRPr/>
            </a:pPr>
            <a:r>
              <a:rPr lang="en-IN" b="1" dirty="0" smtClean="0"/>
              <a:t>Technological discontinuity</a:t>
            </a:r>
            <a:r>
              <a:rPr lang="en-IN" dirty="0" smtClean="0"/>
              <a:t>: Unique combination of existing technologies creates a significant breakthrough in performance</a:t>
            </a:r>
          </a:p>
          <a:p>
            <a:pPr lvl="1">
              <a:defRPr/>
            </a:pPr>
            <a:r>
              <a:rPr lang="en-IN" b="1" dirty="0" smtClean="0"/>
              <a:t>Discontinuous change</a:t>
            </a:r>
            <a:r>
              <a:rPr lang="en-IN" dirty="0" smtClean="0"/>
              <a:t>: Characterized by design competition and technological substitution </a:t>
            </a:r>
          </a:p>
          <a:p>
            <a:pPr lvl="1">
              <a:defRPr/>
            </a:pPr>
            <a:endParaRPr lang="en-IN" b="1" dirty="0" smtClean="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extLst>
      <p:ext uri="{BB962C8B-B14F-4D97-AF65-F5344CB8AC3E}">
        <p14:creationId xmlns:p14="http://schemas.microsoft.com/office/powerpoint/2010/main" val="1006271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25463" y="3175"/>
            <a:ext cx="8229600" cy="1143000"/>
          </a:xfrm>
        </p:spPr>
        <p:txBody>
          <a:bodyPr/>
          <a:lstStyle/>
          <a:p>
            <a:r>
              <a:rPr lang="en-IN" dirty="0" smtClean="0"/>
              <a:t>Innovation Streams </a:t>
            </a:r>
            <a:r>
              <a:rPr lang="en-IN" sz="2000" dirty="0" smtClean="0"/>
              <a:t>(continued)</a:t>
            </a:r>
            <a:endParaRPr lang="en-US" altLang="en-US" sz="2000" dirty="0"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3" name="Content Placeholder 2"/>
          <p:cNvSpPr>
            <a:spLocks noGrp="1"/>
          </p:cNvSpPr>
          <p:nvPr>
            <p:ph idx="1"/>
          </p:nvPr>
        </p:nvSpPr>
        <p:spPr>
          <a:xfrm>
            <a:off x="993775" y="1533525"/>
            <a:ext cx="7823200" cy="4227513"/>
          </a:xfrm>
        </p:spPr>
        <p:txBody>
          <a:bodyPr/>
          <a:lstStyle/>
          <a:p>
            <a:pPr lvl="1">
              <a:defRPr/>
            </a:pPr>
            <a:r>
              <a:rPr lang="en-IN" b="1" dirty="0"/>
              <a:t>Dominant design</a:t>
            </a:r>
            <a:r>
              <a:rPr lang="en-IN" dirty="0"/>
              <a:t>: New technological design/process that becomes the accepted market standard </a:t>
            </a:r>
          </a:p>
          <a:p>
            <a:pPr lvl="2">
              <a:defRPr/>
            </a:pPr>
            <a:r>
              <a:rPr lang="en-IN" dirty="0" smtClean="0"/>
              <a:t>Indicates </a:t>
            </a:r>
            <a:r>
              <a:rPr lang="en-IN" dirty="0"/>
              <a:t>winners and losers </a:t>
            </a:r>
          </a:p>
          <a:p>
            <a:pPr lvl="2">
              <a:defRPr/>
            </a:pPr>
            <a:r>
              <a:rPr lang="en-IN" dirty="0" smtClean="0"/>
              <a:t>Signals shift from experimentation and competition to </a:t>
            </a:r>
            <a:r>
              <a:rPr lang="en-IN" b="1" dirty="0" smtClean="0"/>
              <a:t>incremental change </a:t>
            </a:r>
          </a:p>
          <a:p>
            <a:pPr>
              <a:defRPr/>
            </a:pPr>
            <a:endParaRPr lang="en-IN" dirty="0" smtClean="0"/>
          </a:p>
          <a:p>
            <a:pPr lvl="1">
              <a:defRPr/>
            </a:pPr>
            <a:endParaRPr lang="en-IN" dirty="0" smtClean="0"/>
          </a:p>
          <a:p>
            <a:pPr lvl="1">
              <a:defRPr/>
            </a:pPr>
            <a:endParaRPr lang="en-IN" dirty="0" smtClean="0"/>
          </a:p>
          <a:p>
            <a:pPr>
              <a:defRPr/>
            </a:pPr>
            <a:endParaRPr lang="en-IN" dirty="0"/>
          </a:p>
          <a:p>
            <a:pPr marL="0" indent="0">
              <a:buFont typeface="Lucida Grande"/>
              <a:buNone/>
              <a:defRPr/>
            </a:pPr>
            <a:endParaRPr lang="en-IN" dirty="0"/>
          </a:p>
          <a:p>
            <a:pPr>
              <a:defRPr/>
            </a:pPr>
            <a:endParaRPr lang="en-US" dirty="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extLst>
      <p:ext uri="{BB962C8B-B14F-4D97-AF65-F5344CB8AC3E}">
        <p14:creationId xmlns:p14="http://schemas.microsoft.com/office/powerpoint/2010/main" val="1006271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p:txBody>
          <a:bodyPr/>
          <a:lstStyle/>
          <a:p>
            <a:r>
              <a:rPr lang="en-IN" altLang="en-US" dirty="0" smtClean="0"/>
              <a:t>Managing Innovation </a:t>
            </a:r>
            <a:endParaRPr lang="en-US" altLang="en-US" dirty="0" smtClean="0"/>
          </a:p>
        </p:txBody>
      </p:sp>
      <p:grpSp>
        <p:nvGrpSpPr>
          <p:cNvPr id="17" name="Group 16" descr="There is a curved line on the left side of the slide. Three circles are placed one below the other over this line. The circles do not contain any text. Each circle is attached to a rectangular box. &#10;&#10;Starting from the top, the content in the first box reads build a creative work environment.&#10;&#10;The content in the second box reads use experiential approach to manage innovation during discontinuous change.&#10;&#10;The content in the third box reads use compression approach to manage innovation during incremental change.&#10;&#10;&#10;&#10;" title="Managing Innovation "/>
          <p:cNvGrpSpPr/>
          <p:nvPr/>
        </p:nvGrpSpPr>
        <p:grpSpPr>
          <a:xfrm>
            <a:off x="-4177905" y="820588"/>
            <a:ext cx="12716645" cy="5807079"/>
            <a:chOff x="-4177905" y="820588"/>
            <a:chExt cx="12716645" cy="5807079"/>
          </a:xfrm>
        </p:grpSpPr>
        <p:sp>
          <p:nvSpPr>
            <p:cNvPr id="10" name="Block Arc 9"/>
            <p:cNvSpPr/>
            <p:nvPr/>
          </p:nvSpPr>
          <p:spPr>
            <a:xfrm>
              <a:off x="-4177905" y="820588"/>
              <a:ext cx="5807079" cy="5807079"/>
            </a:xfrm>
            <a:prstGeom prst="blockArc">
              <a:avLst>
                <a:gd name="adj1" fmla="val 18900000"/>
                <a:gd name="adj2" fmla="val 2700000"/>
                <a:gd name="adj3" fmla="val 372"/>
              </a:avLst>
            </a:prstGeom>
            <a:ln>
              <a:solidFill>
                <a:srgbClr val="008CD1"/>
              </a:solidFill>
            </a:ln>
          </p:spPr>
          <p:style>
            <a:lnRef idx="2">
              <a:scrgbClr r="0" g="0" b="0"/>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1" name="Freeform 10"/>
            <p:cNvSpPr/>
            <p:nvPr/>
          </p:nvSpPr>
          <p:spPr>
            <a:xfrm>
              <a:off x="1296818" y="1999043"/>
              <a:ext cx="7241922" cy="862541"/>
            </a:xfrm>
            <a:custGeom>
              <a:avLst/>
              <a:gdLst>
                <a:gd name="connsiteX0" fmla="*/ 0 w 7241922"/>
                <a:gd name="connsiteY0" fmla="*/ 0 h 862541"/>
                <a:gd name="connsiteX1" fmla="*/ 7241922 w 7241922"/>
                <a:gd name="connsiteY1" fmla="*/ 0 h 862541"/>
                <a:gd name="connsiteX2" fmla="*/ 7241922 w 7241922"/>
                <a:gd name="connsiteY2" fmla="*/ 862541 h 862541"/>
                <a:gd name="connsiteX3" fmla="*/ 0 w 7241922"/>
                <a:gd name="connsiteY3" fmla="*/ 862541 h 862541"/>
                <a:gd name="connsiteX4" fmla="*/ 0 w 7241922"/>
                <a:gd name="connsiteY4" fmla="*/ 0 h 86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1922" h="862541">
                  <a:moveTo>
                    <a:pt x="0" y="0"/>
                  </a:moveTo>
                  <a:lnTo>
                    <a:pt x="7241922" y="0"/>
                  </a:lnTo>
                  <a:lnTo>
                    <a:pt x="7241922" y="862541"/>
                  </a:lnTo>
                  <a:lnTo>
                    <a:pt x="0" y="862541"/>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4642" tIns="66040" rIns="66040" bIns="66040" numCol="1" spcCol="1270" anchor="ctr" anchorCtr="0">
              <a:noAutofit/>
            </a:bodyPr>
            <a:lstStyle/>
            <a:p>
              <a:pPr lvl="0" algn="l" defTabSz="1155700" rtl="0">
                <a:lnSpc>
                  <a:spcPct val="90000"/>
                </a:lnSpc>
                <a:spcBef>
                  <a:spcPct val="0"/>
                </a:spcBef>
                <a:spcAft>
                  <a:spcPct val="35000"/>
                </a:spcAft>
              </a:pPr>
              <a:r>
                <a:rPr lang="en-US" sz="2600" kern="1200" dirty="0" smtClean="0"/>
                <a:t>Build a creative work environment </a:t>
              </a:r>
              <a:endParaRPr lang="en-IN" sz="2600" kern="1200" dirty="0"/>
            </a:p>
          </p:txBody>
        </p:sp>
        <p:sp>
          <p:nvSpPr>
            <p:cNvPr id="12" name="Oval 11"/>
            <p:cNvSpPr/>
            <p:nvPr/>
          </p:nvSpPr>
          <p:spPr>
            <a:xfrm>
              <a:off x="757730" y="1891226"/>
              <a:ext cx="1078177" cy="1078177"/>
            </a:xfrm>
            <a:prstGeom prst="ellipse">
              <a:avLst/>
            </a:prstGeom>
            <a:ln>
              <a:solidFill>
                <a:srgbClr val="008CD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18" name="Group 17" descr="There is a curved line on the left side of the slide. Three circles are placed one below the other over this line. The circles do not contain any text. Each circle is attached to a rectangular box. &#10;&#10;Starting from the top, the content in the first box reads build a creative work environment.&#10;&#10;The content in the second box reads use experiential approach to manage innovation during discontinuous change.&#10;&#10;The content in the third box reads use compression approach to manage innovation during incremental change.&#10;&#10;&#10;&#10;" title="Managing Innovation "/>
          <p:cNvGrpSpPr/>
          <p:nvPr/>
        </p:nvGrpSpPr>
        <p:grpSpPr>
          <a:xfrm>
            <a:off x="1071263" y="3185038"/>
            <a:ext cx="7467477" cy="1078177"/>
            <a:chOff x="1071263" y="3185038"/>
            <a:chExt cx="7467477" cy="1078177"/>
          </a:xfrm>
        </p:grpSpPr>
        <p:sp>
          <p:nvSpPr>
            <p:cNvPr id="13" name="Freeform 12"/>
            <p:cNvSpPr/>
            <p:nvPr/>
          </p:nvSpPr>
          <p:spPr>
            <a:xfrm>
              <a:off x="1610352" y="3292856"/>
              <a:ext cx="6928388" cy="862541"/>
            </a:xfrm>
            <a:custGeom>
              <a:avLst/>
              <a:gdLst>
                <a:gd name="connsiteX0" fmla="*/ 0 w 6928388"/>
                <a:gd name="connsiteY0" fmla="*/ 0 h 862541"/>
                <a:gd name="connsiteX1" fmla="*/ 6928388 w 6928388"/>
                <a:gd name="connsiteY1" fmla="*/ 0 h 862541"/>
                <a:gd name="connsiteX2" fmla="*/ 6928388 w 6928388"/>
                <a:gd name="connsiteY2" fmla="*/ 862541 h 862541"/>
                <a:gd name="connsiteX3" fmla="*/ 0 w 6928388"/>
                <a:gd name="connsiteY3" fmla="*/ 862541 h 862541"/>
                <a:gd name="connsiteX4" fmla="*/ 0 w 6928388"/>
                <a:gd name="connsiteY4" fmla="*/ 0 h 86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8388" h="862541">
                  <a:moveTo>
                    <a:pt x="0" y="0"/>
                  </a:moveTo>
                  <a:lnTo>
                    <a:pt x="6928388" y="0"/>
                  </a:lnTo>
                  <a:lnTo>
                    <a:pt x="6928388" y="862541"/>
                  </a:lnTo>
                  <a:lnTo>
                    <a:pt x="0" y="862541"/>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4642" tIns="66040" rIns="66040" bIns="66040" numCol="1" spcCol="1270" anchor="ctr" anchorCtr="0">
              <a:noAutofit/>
            </a:bodyPr>
            <a:lstStyle/>
            <a:p>
              <a:pPr lvl="0" algn="l" defTabSz="1155700" rtl="0">
                <a:lnSpc>
                  <a:spcPct val="90000"/>
                </a:lnSpc>
                <a:spcBef>
                  <a:spcPct val="0"/>
                </a:spcBef>
                <a:spcAft>
                  <a:spcPct val="35000"/>
                </a:spcAft>
              </a:pPr>
              <a:r>
                <a:rPr lang="en-GB" sz="2600" kern="1200" dirty="0" smtClean="0"/>
                <a:t>Use experiential approach to manage innovation during discontinuous change</a:t>
              </a:r>
              <a:endParaRPr lang="en-IN" sz="2600" kern="1200" dirty="0"/>
            </a:p>
          </p:txBody>
        </p:sp>
        <p:sp>
          <p:nvSpPr>
            <p:cNvPr id="14" name="Oval 13"/>
            <p:cNvSpPr/>
            <p:nvPr/>
          </p:nvSpPr>
          <p:spPr>
            <a:xfrm>
              <a:off x="1071263" y="3185038"/>
              <a:ext cx="1078177" cy="1078177"/>
            </a:xfrm>
            <a:prstGeom prst="ellipse">
              <a:avLst/>
            </a:prstGeom>
            <a:ln>
              <a:solidFill>
                <a:srgbClr val="008CD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19" name="Group 18" descr="There is a curved line on the left side of the slide. Three circles are placed one below the other over this line. The circles do not contain any text. Each circle is attached to a rectangular box. &#10;&#10;Starting from the top, the content in the first box reads build a creative work environment.&#10;&#10;The content in the second box reads use experiential approach to manage innovation during discontinuous change.&#10;&#10;The content in the third box reads use compression approach to manage innovation during incremental change.&#10;&#10;&#10;&#10;" title="Managing Innovation "/>
          <p:cNvGrpSpPr/>
          <p:nvPr/>
        </p:nvGrpSpPr>
        <p:grpSpPr>
          <a:xfrm>
            <a:off x="757730" y="4478850"/>
            <a:ext cx="7781010" cy="1078177"/>
            <a:chOff x="757730" y="4478850"/>
            <a:chExt cx="7781010" cy="1078177"/>
          </a:xfrm>
        </p:grpSpPr>
        <p:sp>
          <p:nvSpPr>
            <p:cNvPr id="15" name="Freeform 14"/>
            <p:cNvSpPr/>
            <p:nvPr/>
          </p:nvSpPr>
          <p:spPr>
            <a:xfrm>
              <a:off x="1296818" y="4586668"/>
              <a:ext cx="7241922" cy="862541"/>
            </a:xfrm>
            <a:custGeom>
              <a:avLst/>
              <a:gdLst>
                <a:gd name="connsiteX0" fmla="*/ 0 w 7241922"/>
                <a:gd name="connsiteY0" fmla="*/ 0 h 862541"/>
                <a:gd name="connsiteX1" fmla="*/ 7241922 w 7241922"/>
                <a:gd name="connsiteY1" fmla="*/ 0 h 862541"/>
                <a:gd name="connsiteX2" fmla="*/ 7241922 w 7241922"/>
                <a:gd name="connsiteY2" fmla="*/ 862541 h 862541"/>
                <a:gd name="connsiteX3" fmla="*/ 0 w 7241922"/>
                <a:gd name="connsiteY3" fmla="*/ 862541 h 862541"/>
                <a:gd name="connsiteX4" fmla="*/ 0 w 7241922"/>
                <a:gd name="connsiteY4" fmla="*/ 0 h 86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1922" h="862541">
                  <a:moveTo>
                    <a:pt x="0" y="0"/>
                  </a:moveTo>
                  <a:lnTo>
                    <a:pt x="7241922" y="0"/>
                  </a:lnTo>
                  <a:lnTo>
                    <a:pt x="7241922" y="862541"/>
                  </a:lnTo>
                  <a:lnTo>
                    <a:pt x="0" y="862541"/>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4642" tIns="66040" rIns="66040" bIns="66040" numCol="1" spcCol="1270" anchor="ctr" anchorCtr="0">
              <a:noAutofit/>
            </a:bodyPr>
            <a:lstStyle/>
            <a:p>
              <a:pPr lvl="0" algn="l" defTabSz="1155700" rtl="0">
                <a:lnSpc>
                  <a:spcPct val="90000"/>
                </a:lnSpc>
                <a:spcBef>
                  <a:spcPct val="0"/>
                </a:spcBef>
                <a:spcAft>
                  <a:spcPct val="35000"/>
                </a:spcAft>
              </a:pPr>
              <a:r>
                <a:rPr lang="en-GB" sz="2600" kern="1200" dirty="0" smtClean="0"/>
                <a:t>Use compression approach to manage innovation during incremental change</a:t>
              </a:r>
              <a:endParaRPr lang="en-IN" sz="2600" kern="1200" dirty="0"/>
            </a:p>
          </p:txBody>
        </p:sp>
        <p:sp>
          <p:nvSpPr>
            <p:cNvPr id="16" name="Oval 15"/>
            <p:cNvSpPr/>
            <p:nvPr/>
          </p:nvSpPr>
          <p:spPr>
            <a:xfrm>
              <a:off x="757730" y="4478850"/>
              <a:ext cx="1078177" cy="1078177"/>
            </a:xfrm>
            <a:prstGeom prst="ellipse">
              <a:avLst/>
            </a:prstGeom>
            <a:ln>
              <a:solidFill>
                <a:srgbClr val="008CD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23"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1"/>
          <p:cNvSpPr>
            <a:spLocks noGrp="1"/>
          </p:cNvSpPr>
          <p:nvPr>
            <p:ph type="title"/>
          </p:nvPr>
        </p:nvSpPr>
        <p:spPr>
          <a:xfrm>
            <a:off x="1413926" y="367584"/>
            <a:ext cx="7537450" cy="982663"/>
          </a:xfrm>
        </p:spPr>
        <p:txBody>
          <a:bodyPr>
            <a:noAutofit/>
          </a:bodyPr>
          <a:lstStyle/>
          <a:p>
            <a:pPr marL="1279525" indent="-1279525" eaLnBrk="1" hangingPunct="1">
              <a:defRPr/>
            </a:pPr>
            <a:r>
              <a:rPr lang="en-US" altLang="en-US" sz="3200" dirty="0" smtClean="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7.3	</a:t>
            </a:r>
            <a:r>
              <a:rPr lang="en-IN" altLang="en-US" sz="3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Components of Creative Work Environments</a:t>
            </a:r>
            <a:endParaRPr lang="en-US" altLang="en-US" sz="3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pic>
        <p:nvPicPr>
          <p:cNvPr id="2" name="Picture 1" descr="This exhibit illustrates components of creative work environments. In a clockwise manner of appearance, these components are listed as organizational encouragement, supervisory encouragement, work group encouragement, freedom, lack of organizational impediments, and challenging work." title="Exhibit 7.3 - Components of Creative Work Environmen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205" y="1807744"/>
            <a:ext cx="7127590" cy="402828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525463" y="3175"/>
            <a:ext cx="8229600" cy="1143000"/>
          </a:xfrm>
        </p:spPr>
        <p:txBody>
          <a:bodyPr/>
          <a:lstStyle/>
          <a:p>
            <a:pPr eaLnBrk="1" hangingPunct="1"/>
            <a:r>
              <a:rPr lang="en-IN" altLang="en-US" dirty="0" smtClean="0"/>
              <a:t>Experiential Approach</a:t>
            </a:r>
            <a:endPar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0484"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IN" altLang="en-US" dirty="0" smtClean="0"/>
              <a:t>Assumes innovation occurs within a highly uncertain environment</a:t>
            </a:r>
          </a:p>
          <a:p>
            <a:pPr marL="342583" indent="-273050" eaLnBrk="1" hangingPunct="1">
              <a:buFont typeface="Arial" panose="020B0604020202020204" pitchFamily="34" charset="0"/>
              <a:buChar char="•"/>
            </a:pPr>
            <a:r>
              <a:rPr lang="en-IN" altLang="en-US" dirty="0" smtClean="0"/>
              <a:t>Uses intuition, flexible options, and hands-on experience </a:t>
            </a:r>
          </a:p>
          <a:p>
            <a:pPr marL="639763" lvl="1" indent="-273050" eaLnBrk="1" hangingPunct="1">
              <a:buFont typeface="Arial" panose="020B0604020202020204" pitchFamily="34" charset="0"/>
              <a:buChar char="•"/>
            </a:pPr>
            <a:r>
              <a:rPr lang="en-IN" altLang="en-US" dirty="0" smtClean="0"/>
              <a:t>Help reduce uncertainty and accelerate learning and understanding</a:t>
            </a:r>
          </a:p>
          <a:p>
            <a:pPr marL="342583" indent="-273050" eaLnBrk="1" hangingPunct="1">
              <a:buFont typeface="Arial" panose="020B0604020202020204" pitchFamily="34" charset="0"/>
              <a:buChar char="•"/>
            </a:pPr>
            <a:r>
              <a:rPr lang="en-IN" altLang="en-US" dirty="0" smtClean="0"/>
              <a:t>Aspects</a:t>
            </a:r>
          </a:p>
          <a:p>
            <a:pPr marL="639763" lvl="1" indent="-273050" eaLnBrk="1" hangingPunct="1">
              <a:buFont typeface="Arial" panose="020B0604020202020204" pitchFamily="34" charset="0"/>
              <a:buChar char="•"/>
            </a:pPr>
            <a:r>
              <a:rPr lang="en-US" altLang="en-US" dirty="0" smtClean="0"/>
              <a:t>Design iterations, testing, milestones, multifunctional teams, and powerful leaders</a:t>
            </a:r>
          </a:p>
          <a:p>
            <a:pPr marL="342583" indent="-273050" eaLnBrk="1" hangingPunct="1">
              <a:buFont typeface="Arial" panose="020B0604020202020204" pitchFamily="34" charset="0"/>
              <a:buChar char="•"/>
            </a:pPr>
            <a:endParaRPr lang="en-IN" altLang="en-US" dirty="0" smtClean="0"/>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48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IN" altLang="en-US" dirty="0" smtClean="0"/>
              <a:t>Methods to Effectively Manage Innovation </a:t>
            </a:r>
            <a:endParaRPr lang="en-US" altLang="en-US" dirty="0" smtClean="0"/>
          </a:p>
        </p:txBody>
      </p:sp>
      <p:grpSp>
        <p:nvGrpSpPr>
          <p:cNvPr id="26" name="Group 25"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design iteration. The content in the large box reads cycle of repetition in which a company tests a prototype of a new product, improves on that design, and then builds and tests the improved prototype.&#10;&#10;In the second pair of boxes, the small box is labeled testing. The content in the large box reads systematic comparison of different product designs or design iterations.&#10;&#10;In the third pair of boxes, the small box is labeled milestones. The content in the large box reads formal project review points used to assess progress and performance.&#10;&#10;&#10;" title="Methods to Effectively Manage Innovation "/>
          <p:cNvGrpSpPr/>
          <p:nvPr/>
        </p:nvGrpSpPr>
        <p:grpSpPr>
          <a:xfrm>
            <a:off x="480566" y="1644360"/>
            <a:ext cx="8386052" cy="1589670"/>
            <a:chOff x="480566" y="1644360"/>
            <a:chExt cx="8386052" cy="1589670"/>
          </a:xfrm>
        </p:grpSpPr>
        <p:sp>
          <p:nvSpPr>
            <p:cNvPr id="20" name="Freeform 19"/>
            <p:cNvSpPr/>
            <p:nvPr/>
          </p:nvSpPr>
          <p:spPr>
            <a:xfrm>
              <a:off x="480566" y="1895280"/>
              <a:ext cx="8386052" cy="1338750"/>
            </a:xfrm>
            <a:custGeom>
              <a:avLst/>
              <a:gdLst>
                <a:gd name="connsiteX0" fmla="*/ 0 w 8386052"/>
                <a:gd name="connsiteY0" fmla="*/ 0 h 1338750"/>
                <a:gd name="connsiteX1" fmla="*/ 8386052 w 8386052"/>
                <a:gd name="connsiteY1" fmla="*/ 0 h 1338750"/>
                <a:gd name="connsiteX2" fmla="*/ 8386052 w 8386052"/>
                <a:gd name="connsiteY2" fmla="*/ 1338750 h 1338750"/>
                <a:gd name="connsiteX3" fmla="*/ 0 w 8386052"/>
                <a:gd name="connsiteY3" fmla="*/ 1338750 h 1338750"/>
                <a:gd name="connsiteX4" fmla="*/ 0 w 8386052"/>
                <a:gd name="connsiteY4" fmla="*/ 0 h 133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052" h="1338750">
                  <a:moveTo>
                    <a:pt x="0" y="0"/>
                  </a:moveTo>
                  <a:lnTo>
                    <a:pt x="8386052" y="0"/>
                  </a:lnTo>
                  <a:lnTo>
                    <a:pt x="8386052" y="1338750"/>
                  </a:lnTo>
                  <a:lnTo>
                    <a:pt x="0" y="13387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0851" tIns="354076" rIns="650851" bIns="142240" numCol="1" spcCol="1270" anchor="t" anchorCtr="0">
              <a:noAutofit/>
            </a:bodyPr>
            <a:lstStyle/>
            <a:p>
              <a:pPr marL="228600" lvl="1" indent="-228600" algn="l" defTabSz="889000" rtl="0">
                <a:lnSpc>
                  <a:spcPct val="90000"/>
                </a:lnSpc>
                <a:spcBef>
                  <a:spcPct val="0"/>
                </a:spcBef>
                <a:spcAft>
                  <a:spcPct val="15000"/>
                </a:spcAft>
                <a:buChar char="••"/>
              </a:pPr>
              <a:r>
                <a:rPr lang="en-IN" sz="2000" i="1" kern="1200" dirty="0" smtClean="0">
                  <a:solidFill>
                    <a:schemeClr val="tx2"/>
                  </a:solidFill>
                </a:rPr>
                <a:t>Cycle of repetition in which a company tests a prototype of a new product, improves on that design, and then builds and tests the improved prototype</a:t>
              </a:r>
              <a:endParaRPr lang="en-IN" sz="2000" i="1" kern="1200" dirty="0">
                <a:solidFill>
                  <a:schemeClr val="tx2"/>
                </a:solidFill>
              </a:endParaRPr>
            </a:p>
          </p:txBody>
        </p:sp>
        <p:sp>
          <p:nvSpPr>
            <p:cNvPr id="21" name="Freeform 20"/>
            <p:cNvSpPr/>
            <p:nvPr/>
          </p:nvSpPr>
          <p:spPr>
            <a:xfrm>
              <a:off x="899868" y="1644360"/>
              <a:ext cx="5870236" cy="501840"/>
            </a:xfrm>
            <a:custGeom>
              <a:avLst/>
              <a:gdLst>
                <a:gd name="connsiteX0" fmla="*/ 0 w 5870236"/>
                <a:gd name="connsiteY0" fmla="*/ 83642 h 501840"/>
                <a:gd name="connsiteX1" fmla="*/ 83642 w 5870236"/>
                <a:gd name="connsiteY1" fmla="*/ 0 h 501840"/>
                <a:gd name="connsiteX2" fmla="*/ 5786594 w 5870236"/>
                <a:gd name="connsiteY2" fmla="*/ 0 h 501840"/>
                <a:gd name="connsiteX3" fmla="*/ 5870236 w 5870236"/>
                <a:gd name="connsiteY3" fmla="*/ 83642 h 501840"/>
                <a:gd name="connsiteX4" fmla="*/ 5870236 w 5870236"/>
                <a:gd name="connsiteY4" fmla="*/ 418198 h 501840"/>
                <a:gd name="connsiteX5" fmla="*/ 5786594 w 5870236"/>
                <a:gd name="connsiteY5" fmla="*/ 501840 h 501840"/>
                <a:gd name="connsiteX6" fmla="*/ 83642 w 5870236"/>
                <a:gd name="connsiteY6" fmla="*/ 501840 h 501840"/>
                <a:gd name="connsiteX7" fmla="*/ 0 w 5870236"/>
                <a:gd name="connsiteY7" fmla="*/ 418198 h 501840"/>
                <a:gd name="connsiteX8" fmla="*/ 0 w 5870236"/>
                <a:gd name="connsiteY8" fmla="*/ 83642 h 50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70236" h="501840">
                  <a:moveTo>
                    <a:pt x="0" y="83642"/>
                  </a:moveTo>
                  <a:cubicBezTo>
                    <a:pt x="0" y="37448"/>
                    <a:pt x="37448" y="0"/>
                    <a:pt x="83642" y="0"/>
                  </a:cubicBezTo>
                  <a:lnTo>
                    <a:pt x="5786594" y="0"/>
                  </a:lnTo>
                  <a:cubicBezTo>
                    <a:pt x="5832788" y="0"/>
                    <a:pt x="5870236" y="37448"/>
                    <a:pt x="5870236" y="83642"/>
                  </a:cubicBezTo>
                  <a:lnTo>
                    <a:pt x="5870236" y="418198"/>
                  </a:lnTo>
                  <a:cubicBezTo>
                    <a:pt x="5870236" y="464392"/>
                    <a:pt x="5832788" y="501840"/>
                    <a:pt x="5786594" y="501840"/>
                  </a:cubicBezTo>
                  <a:lnTo>
                    <a:pt x="83642" y="501840"/>
                  </a:lnTo>
                  <a:cubicBezTo>
                    <a:pt x="37448" y="501840"/>
                    <a:pt x="0" y="464392"/>
                    <a:pt x="0" y="418198"/>
                  </a:cubicBezTo>
                  <a:lnTo>
                    <a:pt x="0" y="8364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6379" tIns="24498" rIns="246379" bIns="24498" numCol="1" spcCol="1270" anchor="ctr" anchorCtr="0">
              <a:noAutofit/>
            </a:bodyPr>
            <a:lstStyle/>
            <a:p>
              <a:pPr lvl="0" algn="l" defTabSz="889000" rtl="0">
                <a:lnSpc>
                  <a:spcPct val="90000"/>
                </a:lnSpc>
                <a:spcBef>
                  <a:spcPct val="0"/>
                </a:spcBef>
                <a:spcAft>
                  <a:spcPct val="35000"/>
                </a:spcAft>
              </a:pPr>
              <a:r>
                <a:rPr lang="en-IN" sz="2000" b="1" kern="1200" dirty="0" smtClean="0"/>
                <a:t>Design iteration</a:t>
              </a:r>
              <a:endParaRPr lang="en-IN" sz="2000" b="1" kern="1200" dirty="0"/>
            </a:p>
          </p:txBody>
        </p:sp>
      </p:grpSp>
      <p:grpSp>
        <p:nvGrpSpPr>
          <p:cNvPr id="27" name="Group 26"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design iteration. The content in the large box reads cycle of repetition in which a company tests a prototype of a new product, improves on that design, and then builds and tests the improved prototype.&#10;&#10;In the second pair of boxes, the small box is labeled testing. The content in the large box reads systematic comparison of different product designs or design iterations.&#10;&#10;In the third pair of boxes, the small box is labeled milestones. The content in the large box reads formal project review points used to assess progress and performance.&#10;&#10;&#10;" title="Methods to Effectively Manage Innovation "/>
          <p:cNvGrpSpPr/>
          <p:nvPr/>
        </p:nvGrpSpPr>
        <p:grpSpPr>
          <a:xfrm>
            <a:off x="480566" y="3325830"/>
            <a:ext cx="8386052" cy="1321920"/>
            <a:chOff x="480566" y="3325830"/>
            <a:chExt cx="8386052" cy="1321920"/>
          </a:xfrm>
        </p:grpSpPr>
        <p:sp>
          <p:nvSpPr>
            <p:cNvPr id="22" name="Freeform 21"/>
            <p:cNvSpPr/>
            <p:nvPr/>
          </p:nvSpPr>
          <p:spPr>
            <a:xfrm>
              <a:off x="480566" y="3576750"/>
              <a:ext cx="8386052" cy="1071000"/>
            </a:xfrm>
            <a:custGeom>
              <a:avLst/>
              <a:gdLst>
                <a:gd name="connsiteX0" fmla="*/ 0 w 8386052"/>
                <a:gd name="connsiteY0" fmla="*/ 0 h 1071000"/>
                <a:gd name="connsiteX1" fmla="*/ 8386052 w 8386052"/>
                <a:gd name="connsiteY1" fmla="*/ 0 h 1071000"/>
                <a:gd name="connsiteX2" fmla="*/ 8386052 w 8386052"/>
                <a:gd name="connsiteY2" fmla="*/ 1071000 h 1071000"/>
                <a:gd name="connsiteX3" fmla="*/ 0 w 8386052"/>
                <a:gd name="connsiteY3" fmla="*/ 1071000 h 1071000"/>
                <a:gd name="connsiteX4" fmla="*/ 0 w 8386052"/>
                <a:gd name="connsiteY4" fmla="*/ 0 h 107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052" h="1071000">
                  <a:moveTo>
                    <a:pt x="0" y="0"/>
                  </a:moveTo>
                  <a:lnTo>
                    <a:pt x="8386052" y="0"/>
                  </a:lnTo>
                  <a:lnTo>
                    <a:pt x="8386052" y="1071000"/>
                  </a:lnTo>
                  <a:lnTo>
                    <a:pt x="0" y="10710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0851" tIns="354076" rIns="650851" bIns="142240" numCol="1" spcCol="1270" anchor="t" anchorCtr="0">
              <a:noAutofit/>
            </a:bodyPr>
            <a:lstStyle/>
            <a:p>
              <a:pPr marL="228600" lvl="1" indent="-228600" algn="l" defTabSz="889000" rtl="0">
                <a:lnSpc>
                  <a:spcPct val="90000"/>
                </a:lnSpc>
                <a:spcBef>
                  <a:spcPct val="0"/>
                </a:spcBef>
                <a:spcAft>
                  <a:spcPct val="15000"/>
                </a:spcAft>
                <a:buChar char="••"/>
              </a:pPr>
              <a:r>
                <a:rPr lang="en-IN" sz="2000" i="1" kern="1200" dirty="0" smtClean="0">
                  <a:solidFill>
                    <a:schemeClr val="tx2"/>
                  </a:solidFill>
                </a:rPr>
                <a:t>Systematic comparison of different product designs or design iterations</a:t>
              </a:r>
              <a:endParaRPr lang="en-IN" sz="2000" i="1" kern="1200" dirty="0">
                <a:solidFill>
                  <a:schemeClr val="tx2"/>
                </a:solidFill>
              </a:endParaRPr>
            </a:p>
          </p:txBody>
        </p:sp>
        <p:sp>
          <p:nvSpPr>
            <p:cNvPr id="23" name="Freeform 22"/>
            <p:cNvSpPr/>
            <p:nvPr/>
          </p:nvSpPr>
          <p:spPr>
            <a:xfrm>
              <a:off x="899868" y="3325830"/>
              <a:ext cx="5870236" cy="501840"/>
            </a:xfrm>
            <a:custGeom>
              <a:avLst/>
              <a:gdLst>
                <a:gd name="connsiteX0" fmla="*/ 0 w 5870236"/>
                <a:gd name="connsiteY0" fmla="*/ 83642 h 501840"/>
                <a:gd name="connsiteX1" fmla="*/ 83642 w 5870236"/>
                <a:gd name="connsiteY1" fmla="*/ 0 h 501840"/>
                <a:gd name="connsiteX2" fmla="*/ 5786594 w 5870236"/>
                <a:gd name="connsiteY2" fmla="*/ 0 h 501840"/>
                <a:gd name="connsiteX3" fmla="*/ 5870236 w 5870236"/>
                <a:gd name="connsiteY3" fmla="*/ 83642 h 501840"/>
                <a:gd name="connsiteX4" fmla="*/ 5870236 w 5870236"/>
                <a:gd name="connsiteY4" fmla="*/ 418198 h 501840"/>
                <a:gd name="connsiteX5" fmla="*/ 5786594 w 5870236"/>
                <a:gd name="connsiteY5" fmla="*/ 501840 h 501840"/>
                <a:gd name="connsiteX6" fmla="*/ 83642 w 5870236"/>
                <a:gd name="connsiteY6" fmla="*/ 501840 h 501840"/>
                <a:gd name="connsiteX7" fmla="*/ 0 w 5870236"/>
                <a:gd name="connsiteY7" fmla="*/ 418198 h 501840"/>
                <a:gd name="connsiteX8" fmla="*/ 0 w 5870236"/>
                <a:gd name="connsiteY8" fmla="*/ 83642 h 50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70236" h="501840">
                  <a:moveTo>
                    <a:pt x="0" y="83642"/>
                  </a:moveTo>
                  <a:cubicBezTo>
                    <a:pt x="0" y="37448"/>
                    <a:pt x="37448" y="0"/>
                    <a:pt x="83642" y="0"/>
                  </a:cubicBezTo>
                  <a:lnTo>
                    <a:pt x="5786594" y="0"/>
                  </a:lnTo>
                  <a:cubicBezTo>
                    <a:pt x="5832788" y="0"/>
                    <a:pt x="5870236" y="37448"/>
                    <a:pt x="5870236" y="83642"/>
                  </a:cubicBezTo>
                  <a:lnTo>
                    <a:pt x="5870236" y="418198"/>
                  </a:lnTo>
                  <a:cubicBezTo>
                    <a:pt x="5870236" y="464392"/>
                    <a:pt x="5832788" y="501840"/>
                    <a:pt x="5786594" y="501840"/>
                  </a:cubicBezTo>
                  <a:lnTo>
                    <a:pt x="83642" y="501840"/>
                  </a:lnTo>
                  <a:cubicBezTo>
                    <a:pt x="37448" y="501840"/>
                    <a:pt x="0" y="464392"/>
                    <a:pt x="0" y="418198"/>
                  </a:cubicBezTo>
                  <a:lnTo>
                    <a:pt x="0" y="8364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6379" tIns="24498" rIns="246379" bIns="24498" numCol="1" spcCol="1270" anchor="ctr" anchorCtr="0">
              <a:noAutofit/>
            </a:bodyPr>
            <a:lstStyle/>
            <a:p>
              <a:pPr lvl="0" algn="l" defTabSz="889000" rtl="0">
                <a:lnSpc>
                  <a:spcPct val="90000"/>
                </a:lnSpc>
                <a:spcBef>
                  <a:spcPct val="0"/>
                </a:spcBef>
                <a:spcAft>
                  <a:spcPct val="35000"/>
                </a:spcAft>
              </a:pPr>
              <a:r>
                <a:rPr lang="en-IN" sz="2000" b="1" kern="1200" dirty="0" smtClean="0"/>
                <a:t>Testing</a:t>
              </a:r>
              <a:endParaRPr lang="en-IN" sz="2000" b="1" kern="1200" dirty="0"/>
            </a:p>
          </p:txBody>
        </p:sp>
      </p:grpSp>
      <p:grpSp>
        <p:nvGrpSpPr>
          <p:cNvPr id="28" name="Group 27"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design iteration. The content in the large box reads cycle of repetition in which a company tests a prototype of a new product, improves on that design, and then builds and tests the improved prototype.&#10;&#10;In the second pair of boxes, the small box is labeled testing. The content in the large box reads systematic comparison of different product designs or design iterations.&#10;&#10;In the third pair of boxes, the small box is labeled milestones. The content in the large box reads formal project review points used to assess progress and performance.&#10;&#10;&#10;" title="Methods to Effectively Manage Innovation "/>
          <p:cNvGrpSpPr/>
          <p:nvPr/>
        </p:nvGrpSpPr>
        <p:grpSpPr>
          <a:xfrm>
            <a:off x="480566" y="4739550"/>
            <a:ext cx="8386052" cy="1321920"/>
            <a:chOff x="480566" y="4739550"/>
            <a:chExt cx="8386052" cy="1321920"/>
          </a:xfrm>
        </p:grpSpPr>
        <p:sp>
          <p:nvSpPr>
            <p:cNvPr id="24" name="Freeform 23"/>
            <p:cNvSpPr/>
            <p:nvPr/>
          </p:nvSpPr>
          <p:spPr>
            <a:xfrm>
              <a:off x="480566" y="4990470"/>
              <a:ext cx="8386052" cy="1071000"/>
            </a:xfrm>
            <a:custGeom>
              <a:avLst/>
              <a:gdLst>
                <a:gd name="connsiteX0" fmla="*/ 0 w 8386052"/>
                <a:gd name="connsiteY0" fmla="*/ 0 h 1071000"/>
                <a:gd name="connsiteX1" fmla="*/ 8386052 w 8386052"/>
                <a:gd name="connsiteY1" fmla="*/ 0 h 1071000"/>
                <a:gd name="connsiteX2" fmla="*/ 8386052 w 8386052"/>
                <a:gd name="connsiteY2" fmla="*/ 1071000 h 1071000"/>
                <a:gd name="connsiteX3" fmla="*/ 0 w 8386052"/>
                <a:gd name="connsiteY3" fmla="*/ 1071000 h 1071000"/>
                <a:gd name="connsiteX4" fmla="*/ 0 w 8386052"/>
                <a:gd name="connsiteY4" fmla="*/ 0 h 107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052" h="1071000">
                  <a:moveTo>
                    <a:pt x="0" y="0"/>
                  </a:moveTo>
                  <a:lnTo>
                    <a:pt x="8386052" y="0"/>
                  </a:lnTo>
                  <a:lnTo>
                    <a:pt x="8386052" y="1071000"/>
                  </a:lnTo>
                  <a:lnTo>
                    <a:pt x="0" y="10710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0851" tIns="354076" rIns="650851" bIns="142240" numCol="1" spcCol="1270" anchor="t" anchorCtr="0">
              <a:noAutofit/>
            </a:bodyPr>
            <a:lstStyle/>
            <a:p>
              <a:pPr marL="228600" lvl="1" indent="-228600" algn="l" defTabSz="889000" rtl="0">
                <a:lnSpc>
                  <a:spcPct val="90000"/>
                </a:lnSpc>
                <a:spcBef>
                  <a:spcPct val="0"/>
                </a:spcBef>
                <a:spcAft>
                  <a:spcPct val="15000"/>
                </a:spcAft>
                <a:buChar char="••"/>
              </a:pPr>
              <a:r>
                <a:rPr lang="en-IN" sz="2000" i="1" kern="1200" dirty="0" smtClean="0">
                  <a:solidFill>
                    <a:schemeClr val="tx2"/>
                  </a:solidFill>
                </a:rPr>
                <a:t>Formal project review points used to assess progress and performance</a:t>
              </a:r>
              <a:endParaRPr lang="en-IN" sz="2000" i="1" kern="1200" dirty="0">
                <a:solidFill>
                  <a:schemeClr val="tx2"/>
                </a:solidFill>
              </a:endParaRPr>
            </a:p>
          </p:txBody>
        </p:sp>
        <p:sp>
          <p:nvSpPr>
            <p:cNvPr id="25" name="Freeform 24"/>
            <p:cNvSpPr/>
            <p:nvPr/>
          </p:nvSpPr>
          <p:spPr>
            <a:xfrm>
              <a:off x="899868" y="4739550"/>
              <a:ext cx="5870236" cy="501840"/>
            </a:xfrm>
            <a:custGeom>
              <a:avLst/>
              <a:gdLst>
                <a:gd name="connsiteX0" fmla="*/ 0 w 5870236"/>
                <a:gd name="connsiteY0" fmla="*/ 83642 h 501840"/>
                <a:gd name="connsiteX1" fmla="*/ 83642 w 5870236"/>
                <a:gd name="connsiteY1" fmla="*/ 0 h 501840"/>
                <a:gd name="connsiteX2" fmla="*/ 5786594 w 5870236"/>
                <a:gd name="connsiteY2" fmla="*/ 0 h 501840"/>
                <a:gd name="connsiteX3" fmla="*/ 5870236 w 5870236"/>
                <a:gd name="connsiteY3" fmla="*/ 83642 h 501840"/>
                <a:gd name="connsiteX4" fmla="*/ 5870236 w 5870236"/>
                <a:gd name="connsiteY4" fmla="*/ 418198 h 501840"/>
                <a:gd name="connsiteX5" fmla="*/ 5786594 w 5870236"/>
                <a:gd name="connsiteY5" fmla="*/ 501840 h 501840"/>
                <a:gd name="connsiteX6" fmla="*/ 83642 w 5870236"/>
                <a:gd name="connsiteY6" fmla="*/ 501840 h 501840"/>
                <a:gd name="connsiteX7" fmla="*/ 0 w 5870236"/>
                <a:gd name="connsiteY7" fmla="*/ 418198 h 501840"/>
                <a:gd name="connsiteX8" fmla="*/ 0 w 5870236"/>
                <a:gd name="connsiteY8" fmla="*/ 83642 h 50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70236" h="501840">
                  <a:moveTo>
                    <a:pt x="0" y="83642"/>
                  </a:moveTo>
                  <a:cubicBezTo>
                    <a:pt x="0" y="37448"/>
                    <a:pt x="37448" y="0"/>
                    <a:pt x="83642" y="0"/>
                  </a:cubicBezTo>
                  <a:lnTo>
                    <a:pt x="5786594" y="0"/>
                  </a:lnTo>
                  <a:cubicBezTo>
                    <a:pt x="5832788" y="0"/>
                    <a:pt x="5870236" y="37448"/>
                    <a:pt x="5870236" y="83642"/>
                  </a:cubicBezTo>
                  <a:lnTo>
                    <a:pt x="5870236" y="418198"/>
                  </a:lnTo>
                  <a:cubicBezTo>
                    <a:pt x="5870236" y="464392"/>
                    <a:pt x="5832788" y="501840"/>
                    <a:pt x="5786594" y="501840"/>
                  </a:cubicBezTo>
                  <a:lnTo>
                    <a:pt x="83642" y="501840"/>
                  </a:lnTo>
                  <a:cubicBezTo>
                    <a:pt x="37448" y="501840"/>
                    <a:pt x="0" y="464392"/>
                    <a:pt x="0" y="418198"/>
                  </a:cubicBezTo>
                  <a:lnTo>
                    <a:pt x="0" y="8364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6379" tIns="24498" rIns="246379" bIns="24498" numCol="1" spcCol="1270" anchor="ctr" anchorCtr="0">
              <a:noAutofit/>
            </a:bodyPr>
            <a:lstStyle/>
            <a:p>
              <a:pPr lvl="0" algn="l" defTabSz="889000" rtl="0">
                <a:lnSpc>
                  <a:spcPct val="90000"/>
                </a:lnSpc>
                <a:spcBef>
                  <a:spcPct val="0"/>
                </a:spcBef>
                <a:spcAft>
                  <a:spcPct val="35000"/>
                </a:spcAft>
              </a:pPr>
              <a:r>
                <a:rPr lang="en-IN" sz="2000" b="1" kern="1200" dirty="0" smtClean="0"/>
                <a:t>Milestones</a:t>
              </a:r>
              <a:endParaRPr lang="en-IN" sz="2000" b="1" kern="1200" dirty="0"/>
            </a:p>
          </p:txBody>
        </p:sp>
      </p:grpSp>
      <p:sp>
        <p:nvSpPr>
          <p:cNvPr id="19"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IN" altLang="en-US" dirty="0" smtClean="0"/>
              <a:t>Methods to Effectively Manage Innovation </a:t>
            </a:r>
            <a:r>
              <a:rPr lang="en-IN" altLang="en-US" sz="2000" dirty="0" smtClean="0"/>
              <a:t>(continued)</a:t>
            </a:r>
            <a:endParaRPr lang="en-US" altLang="en-US" sz="2000" dirty="0" smtClean="0"/>
          </a:p>
        </p:txBody>
      </p:sp>
      <p:grpSp>
        <p:nvGrpSpPr>
          <p:cNvPr id="9" name="Group 8"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multifunctional teams. There are two points in the large box. They read as follows:&#10;Work teams composed of people from different departments. &#10;Accelerate learning by integrating technical, marketing, and manufacturing activities.&#10;&#10;In the second pair of boxes, the small box is labeled powerful leaders. The content in the large box reads provide the vision, discipline, and motivation to keep the innovation process focused, on time, and on target.&#10;&#10;&#10;&#10;&#10;" title="Methods to Effectively Manage Innovation (continued)"/>
          <p:cNvGrpSpPr/>
          <p:nvPr/>
        </p:nvGrpSpPr>
        <p:grpSpPr>
          <a:xfrm>
            <a:off x="429051" y="1688217"/>
            <a:ext cx="8386052" cy="2433240"/>
            <a:chOff x="429051" y="1688217"/>
            <a:chExt cx="8386052" cy="2433240"/>
          </a:xfrm>
        </p:grpSpPr>
        <p:sp>
          <p:nvSpPr>
            <p:cNvPr id="3" name="Freeform 2"/>
            <p:cNvSpPr/>
            <p:nvPr/>
          </p:nvSpPr>
          <p:spPr>
            <a:xfrm>
              <a:off x="429051" y="2042457"/>
              <a:ext cx="8386052" cy="2079000"/>
            </a:xfrm>
            <a:custGeom>
              <a:avLst/>
              <a:gdLst>
                <a:gd name="connsiteX0" fmla="*/ 0 w 8386052"/>
                <a:gd name="connsiteY0" fmla="*/ 0 h 2079000"/>
                <a:gd name="connsiteX1" fmla="*/ 8386052 w 8386052"/>
                <a:gd name="connsiteY1" fmla="*/ 0 h 2079000"/>
                <a:gd name="connsiteX2" fmla="*/ 8386052 w 8386052"/>
                <a:gd name="connsiteY2" fmla="*/ 2079000 h 2079000"/>
                <a:gd name="connsiteX3" fmla="*/ 0 w 8386052"/>
                <a:gd name="connsiteY3" fmla="*/ 2079000 h 2079000"/>
                <a:gd name="connsiteX4" fmla="*/ 0 w 8386052"/>
                <a:gd name="connsiteY4" fmla="*/ 0 h 207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052" h="2079000">
                  <a:moveTo>
                    <a:pt x="0" y="0"/>
                  </a:moveTo>
                  <a:lnTo>
                    <a:pt x="8386052" y="0"/>
                  </a:lnTo>
                  <a:lnTo>
                    <a:pt x="8386052" y="2079000"/>
                  </a:lnTo>
                  <a:lnTo>
                    <a:pt x="0" y="20790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0851" tIns="499872" rIns="650851" bIns="170688" numCol="1" spcCol="1270" anchor="t" anchorCtr="0">
              <a:noAutofit/>
            </a:bodyPr>
            <a:lstStyle/>
            <a:p>
              <a:pPr marL="228600" lvl="1" indent="-228600" algn="l" defTabSz="1066800" rtl="0">
                <a:lnSpc>
                  <a:spcPct val="90000"/>
                </a:lnSpc>
                <a:spcBef>
                  <a:spcPct val="0"/>
                </a:spcBef>
                <a:spcAft>
                  <a:spcPct val="15000"/>
                </a:spcAft>
                <a:buChar char="••"/>
              </a:pPr>
              <a:r>
                <a:rPr lang="en-GB" sz="2400" i="1" kern="1200" dirty="0" smtClean="0">
                  <a:solidFill>
                    <a:schemeClr val="tx2"/>
                  </a:solidFill>
                </a:rPr>
                <a:t>Work teams composed </a:t>
              </a:r>
              <a:r>
                <a:rPr lang="en-IN" sz="2400" i="1" kern="1200" dirty="0" smtClean="0">
                  <a:solidFill>
                    <a:schemeClr val="tx2"/>
                  </a:solidFill>
                </a:rPr>
                <a:t>of people from different departments</a:t>
              </a:r>
              <a:endParaRPr lang="en-IN" sz="2400" i="1" kern="1200" dirty="0">
                <a:solidFill>
                  <a:schemeClr val="tx2"/>
                </a:solidFill>
              </a:endParaRPr>
            </a:p>
            <a:p>
              <a:pPr marL="228600" lvl="1" indent="-228600" algn="l" defTabSz="1066800" rtl="0">
                <a:lnSpc>
                  <a:spcPct val="90000"/>
                </a:lnSpc>
                <a:spcBef>
                  <a:spcPct val="0"/>
                </a:spcBef>
                <a:spcAft>
                  <a:spcPct val="15000"/>
                </a:spcAft>
                <a:buChar char="••"/>
              </a:pPr>
              <a:r>
                <a:rPr lang="en-IN" sz="2400" i="1" kern="1200" dirty="0" smtClean="0">
                  <a:solidFill>
                    <a:schemeClr val="tx2"/>
                  </a:solidFill>
                </a:rPr>
                <a:t>Accelerate learning by integrating technical, marketing, and manufacturing </a:t>
              </a:r>
              <a:r>
                <a:rPr lang="en-GB" sz="2400" i="1" kern="1200" dirty="0" smtClean="0">
                  <a:solidFill>
                    <a:schemeClr val="tx2"/>
                  </a:solidFill>
                </a:rPr>
                <a:t>activities</a:t>
              </a:r>
              <a:endParaRPr lang="en-IN" sz="2400" i="1" kern="1200" dirty="0">
                <a:solidFill>
                  <a:schemeClr val="tx2"/>
                </a:solidFill>
              </a:endParaRPr>
            </a:p>
          </p:txBody>
        </p:sp>
        <p:sp>
          <p:nvSpPr>
            <p:cNvPr id="5" name="Freeform 4"/>
            <p:cNvSpPr/>
            <p:nvPr/>
          </p:nvSpPr>
          <p:spPr>
            <a:xfrm>
              <a:off x="848353" y="1688217"/>
              <a:ext cx="5870236" cy="708480"/>
            </a:xfrm>
            <a:custGeom>
              <a:avLst/>
              <a:gdLst>
                <a:gd name="connsiteX0" fmla="*/ 0 w 5870236"/>
                <a:gd name="connsiteY0" fmla="*/ 118082 h 708480"/>
                <a:gd name="connsiteX1" fmla="*/ 118082 w 5870236"/>
                <a:gd name="connsiteY1" fmla="*/ 0 h 708480"/>
                <a:gd name="connsiteX2" fmla="*/ 5752154 w 5870236"/>
                <a:gd name="connsiteY2" fmla="*/ 0 h 708480"/>
                <a:gd name="connsiteX3" fmla="*/ 5870236 w 5870236"/>
                <a:gd name="connsiteY3" fmla="*/ 118082 h 708480"/>
                <a:gd name="connsiteX4" fmla="*/ 5870236 w 5870236"/>
                <a:gd name="connsiteY4" fmla="*/ 590398 h 708480"/>
                <a:gd name="connsiteX5" fmla="*/ 5752154 w 5870236"/>
                <a:gd name="connsiteY5" fmla="*/ 708480 h 708480"/>
                <a:gd name="connsiteX6" fmla="*/ 118082 w 5870236"/>
                <a:gd name="connsiteY6" fmla="*/ 708480 h 708480"/>
                <a:gd name="connsiteX7" fmla="*/ 0 w 5870236"/>
                <a:gd name="connsiteY7" fmla="*/ 590398 h 708480"/>
                <a:gd name="connsiteX8" fmla="*/ 0 w 5870236"/>
                <a:gd name="connsiteY8" fmla="*/ 118082 h 70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70236" h="708480">
                  <a:moveTo>
                    <a:pt x="0" y="118082"/>
                  </a:moveTo>
                  <a:cubicBezTo>
                    <a:pt x="0" y="52867"/>
                    <a:pt x="52867" y="0"/>
                    <a:pt x="118082" y="0"/>
                  </a:cubicBezTo>
                  <a:lnTo>
                    <a:pt x="5752154" y="0"/>
                  </a:lnTo>
                  <a:cubicBezTo>
                    <a:pt x="5817369" y="0"/>
                    <a:pt x="5870236" y="52867"/>
                    <a:pt x="5870236" y="118082"/>
                  </a:cubicBezTo>
                  <a:lnTo>
                    <a:pt x="5870236" y="590398"/>
                  </a:lnTo>
                  <a:cubicBezTo>
                    <a:pt x="5870236" y="655613"/>
                    <a:pt x="5817369" y="708480"/>
                    <a:pt x="5752154" y="708480"/>
                  </a:cubicBezTo>
                  <a:lnTo>
                    <a:pt x="118082" y="708480"/>
                  </a:lnTo>
                  <a:cubicBezTo>
                    <a:pt x="52867" y="708480"/>
                    <a:pt x="0" y="655613"/>
                    <a:pt x="0" y="590398"/>
                  </a:cubicBezTo>
                  <a:lnTo>
                    <a:pt x="0" y="11808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6466" tIns="34585" rIns="256466" bIns="34585" numCol="1" spcCol="1270" anchor="ctr" anchorCtr="0">
              <a:noAutofit/>
            </a:bodyPr>
            <a:lstStyle/>
            <a:p>
              <a:pPr lvl="0" algn="l" defTabSz="1066800" rtl="0">
                <a:lnSpc>
                  <a:spcPct val="90000"/>
                </a:lnSpc>
                <a:spcBef>
                  <a:spcPct val="0"/>
                </a:spcBef>
                <a:spcAft>
                  <a:spcPct val="35000"/>
                </a:spcAft>
              </a:pPr>
              <a:r>
                <a:rPr lang="en-IN" sz="2400" kern="1200" dirty="0" smtClean="0"/>
                <a:t>Multifunctional teams</a:t>
              </a:r>
              <a:endParaRPr lang="en-IN" sz="2400" kern="1200" dirty="0"/>
            </a:p>
          </p:txBody>
        </p:sp>
      </p:grpSp>
      <p:grpSp>
        <p:nvGrpSpPr>
          <p:cNvPr id="10" name="Group 9"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multifunctional teams. There are two points in the large box. They read as follows:&#10;Work teams composed of people from different departments. &#10;Accelerate learning by integrating technical, marketing, and manufacturing activities.&#10;&#10;In the second pair of boxes, the small box is labeled powerful leaders. The content in the large box reads provide the vision, discipline, and motivation to keep the innovation process focused, on time, and on target.&#10;&#10;&#10;&#10;&#10;" title="Methods to Effectively Manage Innovation (continued)"/>
          <p:cNvGrpSpPr/>
          <p:nvPr/>
        </p:nvGrpSpPr>
        <p:grpSpPr>
          <a:xfrm>
            <a:off x="429051" y="4251057"/>
            <a:ext cx="8386052" cy="1715040"/>
            <a:chOff x="429051" y="4251057"/>
            <a:chExt cx="8386052" cy="1715040"/>
          </a:xfrm>
        </p:grpSpPr>
        <p:sp>
          <p:nvSpPr>
            <p:cNvPr id="6" name="Freeform 5"/>
            <p:cNvSpPr/>
            <p:nvPr/>
          </p:nvSpPr>
          <p:spPr>
            <a:xfrm>
              <a:off x="429051" y="4605297"/>
              <a:ext cx="8386052" cy="1360800"/>
            </a:xfrm>
            <a:custGeom>
              <a:avLst/>
              <a:gdLst>
                <a:gd name="connsiteX0" fmla="*/ 0 w 8386052"/>
                <a:gd name="connsiteY0" fmla="*/ 0 h 1360800"/>
                <a:gd name="connsiteX1" fmla="*/ 8386052 w 8386052"/>
                <a:gd name="connsiteY1" fmla="*/ 0 h 1360800"/>
                <a:gd name="connsiteX2" fmla="*/ 8386052 w 8386052"/>
                <a:gd name="connsiteY2" fmla="*/ 1360800 h 1360800"/>
                <a:gd name="connsiteX3" fmla="*/ 0 w 8386052"/>
                <a:gd name="connsiteY3" fmla="*/ 1360800 h 1360800"/>
                <a:gd name="connsiteX4" fmla="*/ 0 w 8386052"/>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052" h="1360800">
                  <a:moveTo>
                    <a:pt x="0" y="0"/>
                  </a:moveTo>
                  <a:lnTo>
                    <a:pt x="8386052" y="0"/>
                  </a:lnTo>
                  <a:lnTo>
                    <a:pt x="8386052" y="1360800"/>
                  </a:lnTo>
                  <a:lnTo>
                    <a:pt x="0" y="13608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0851" tIns="499872" rIns="650851" bIns="170688" numCol="1" spcCol="1270" anchor="t" anchorCtr="0">
              <a:noAutofit/>
            </a:bodyPr>
            <a:lstStyle/>
            <a:p>
              <a:pPr marL="228600" lvl="1" indent="-228600" algn="l" defTabSz="1066800" rtl="0">
                <a:lnSpc>
                  <a:spcPct val="90000"/>
                </a:lnSpc>
                <a:spcBef>
                  <a:spcPct val="0"/>
                </a:spcBef>
                <a:spcAft>
                  <a:spcPct val="15000"/>
                </a:spcAft>
                <a:buChar char="••"/>
              </a:pPr>
              <a:r>
                <a:rPr lang="en-IN" sz="2400" i="1" kern="1200" dirty="0" smtClean="0">
                  <a:solidFill>
                    <a:schemeClr val="tx2"/>
                  </a:solidFill>
                </a:rPr>
                <a:t>Provide the vision, discipline, and motivation to keep the innovation process focused, on </a:t>
              </a:r>
              <a:r>
                <a:rPr lang="en-GB" sz="2400" i="1" kern="1200" dirty="0" smtClean="0">
                  <a:solidFill>
                    <a:schemeClr val="tx2"/>
                  </a:solidFill>
                </a:rPr>
                <a:t>time, and on target</a:t>
              </a:r>
              <a:endParaRPr lang="en-IN" sz="2400" i="1" kern="1200" dirty="0">
                <a:solidFill>
                  <a:schemeClr val="tx2"/>
                </a:solidFill>
              </a:endParaRPr>
            </a:p>
          </p:txBody>
        </p:sp>
        <p:sp>
          <p:nvSpPr>
            <p:cNvPr id="8" name="Freeform 7"/>
            <p:cNvSpPr/>
            <p:nvPr/>
          </p:nvSpPr>
          <p:spPr>
            <a:xfrm>
              <a:off x="848353" y="4251057"/>
              <a:ext cx="5870236" cy="708480"/>
            </a:xfrm>
            <a:custGeom>
              <a:avLst/>
              <a:gdLst>
                <a:gd name="connsiteX0" fmla="*/ 0 w 5870236"/>
                <a:gd name="connsiteY0" fmla="*/ 118082 h 708480"/>
                <a:gd name="connsiteX1" fmla="*/ 118082 w 5870236"/>
                <a:gd name="connsiteY1" fmla="*/ 0 h 708480"/>
                <a:gd name="connsiteX2" fmla="*/ 5752154 w 5870236"/>
                <a:gd name="connsiteY2" fmla="*/ 0 h 708480"/>
                <a:gd name="connsiteX3" fmla="*/ 5870236 w 5870236"/>
                <a:gd name="connsiteY3" fmla="*/ 118082 h 708480"/>
                <a:gd name="connsiteX4" fmla="*/ 5870236 w 5870236"/>
                <a:gd name="connsiteY4" fmla="*/ 590398 h 708480"/>
                <a:gd name="connsiteX5" fmla="*/ 5752154 w 5870236"/>
                <a:gd name="connsiteY5" fmla="*/ 708480 h 708480"/>
                <a:gd name="connsiteX6" fmla="*/ 118082 w 5870236"/>
                <a:gd name="connsiteY6" fmla="*/ 708480 h 708480"/>
                <a:gd name="connsiteX7" fmla="*/ 0 w 5870236"/>
                <a:gd name="connsiteY7" fmla="*/ 590398 h 708480"/>
                <a:gd name="connsiteX8" fmla="*/ 0 w 5870236"/>
                <a:gd name="connsiteY8" fmla="*/ 118082 h 70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70236" h="708480">
                  <a:moveTo>
                    <a:pt x="0" y="118082"/>
                  </a:moveTo>
                  <a:cubicBezTo>
                    <a:pt x="0" y="52867"/>
                    <a:pt x="52867" y="0"/>
                    <a:pt x="118082" y="0"/>
                  </a:cubicBezTo>
                  <a:lnTo>
                    <a:pt x="5752154" y="0"/>
                  </a:lnTo>
                  <a:cubicBezTo>
                    <a:pt x="5817369" y="0"/>
                    <a:pt x="5870236" y="52867"/>
                    <a:pt x="5870236" y="118082"/>
                  </a:cubicBezTo>
                  <a:lnTo>
                    <a:pt x="5870236" y="590398"/>
                  </a:lnTo>
                  <a:cubicBezTo>
                    <a:pt x="5870236" y="655613"/>
                    <a:pt x="5817369" y="708480"/>
                    <a:pt x="5752154" y="708480"/>
                  </a:cubicBezTo>
                  <a:lnTo>
                    <a:pt x="118082" y="708480"/>
                  </a:lnTo>
                  <a:cubicBezTo>
                    <a:pt x="52867" y="708480"/>
                    <a:pt x="0" y="655613"/>
                    <a:pt x="0" y="590398"/>
                  </a:cubicBezTo>
                  <a:lnTo>
                    <a:pt x="0" y="11808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6466" tIns="34585" rIns="256466" bIns="34585" numCol="1" spcCol="1270" anchor="ctr" anchorCtr="0">
              <a:noAutofit/>
            </a:bodyPr>
            <a:lstStyle/>
            <a:p>
              <a:pPr lvl="0" algn="l" defTabSz="1066800" rtl="0">
                <a:lnSpc>
                  <a:spcPct val="90000"/>
                </a:lnSpc>
                <a:spcBef>
                  <a:spcPct val="0"/>
                </a:spcBef>
                <a:spcAft>
                  <a:spcPct val="35000"/>
                </a:spcAft>
              </a:pPr>
              <a:r>
                <a:rPr lang="en-IN" sz="2400" kern="1200" dirty="0" smtClean="0"/>
                <a:t>Powerful leaders</a:t>
              </a:r>
              <a:endParaRPr lang="en-IN" sz="2400" kern="1200" dirty="0"/>
            </a:p>
          </p:txBody>
        </p:sp>
      </p:gr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extLst>
      <p:ext uri="{BB962C8B-B14F-4D97-AF65-F5344CB8AC3E}">
        <p14:creationId xmlns:p14="http://schemas.microsoft.com/office/powerpoint/2010/main" val="2142952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p:txBody>
          <a:bodyPr/>
          <a:lstStyle/>
          <a:p>
            <a:r>
              <a:rPr lang="en-IN" altLang="en-US" dirty="0" smtClean="0"/>
              <a:t>Compression Approach</a:t>
            </a:r>
            <a:endParaRPr lang="en-US" altLang="en-US" dirty="0" smtClean="0"/>
          </a:p>
        </p:txBody>
      </p:sp>
      <p:sp>
        <p:nvSpPr>
          <p:cNvPr id="21508" name="Content Placeholder 2"/>
          <p:cNvSpPr>
            <a:spLocks noGrp="1"/>
          </p:cNvSpPr>
          <p:nvPr>
            <p:ph idx="1"/>
          </p:nvPr>
        </p:nvSpPr>
        <p:spPr/>
        <p:txBody>
          <a:bodyPr/>
          <a:lstStyle/>
          <a:p>
            <a:r>
              <a:rPr lang="en-IN" altLang="en-US" dirty="0" smtClean="0"/>
              <a:t>Assumes that incremental innovation can be planned using a series of steps</a:t>
            </a:r>
          </a:p>
          <a:p>
            <a:pPr lvl="1"/>
            <a:r>
              <a:rPr lang="en-IN" altLang="en-US" dirty="0" smtClean="0"/>
              <a:t>Compressing the steps can speed innovation</a:t>
            </a:r>
          </a:p>
          <a:p>
            <a:r>
              <a:rPr lang="en-IN" altLang="en-US" dirty="0" smtClean="0"/>
              <a:t>Aspects</a:t>
            </a:r>
          </a:p>
          <a:p>
            <a:pPr lvl="1"/>
            <a:r>
              <a:rPr lang="en-IN" altLang="en-US" dirty="0" smtClean="0"/>
              <a:t>Planning</a:t>
            </a:r>
          </a:p>
          <a:p>
            <a:pPr lvl="1"/>
            <a:r>
              <a:rPr lang="en-IN" altLang="en-US" dirty="0" smtClean="0"/>
              <a:t>Supplier involvement</a:t>
            </a:r>
          </a:p>
          <a:p>
            <a:pPr lvl="1"/>
            <a:r>
              <a:rPr lang="en-IN" altLang="en-US" dirty="0" smtClean="0"/>
              <a:t>Shortening the time of individual steps</a:t>
            </a:r>
          </a:p>
          <a:p>
            <a:pPr lvl="1"/>
            <a:r>
              <a:rPr lang="en-IN" altLang="en-US" dirty="0" smtClean="0"/>
              <a:t>Overlapping steps</a:t>
            </a:r>
          </a:p>
          <a:p>
            <a:pPr lvl="1"/>
            <a:r>
              <a:rPr lang="en-IN" altLang="en-US" dirty="0" smtClean="0"/>
              <a:t>Multifunctional teams</a:t>
            </a:r>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150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50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50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50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50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50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p:txBody>
          <a:bodyPr/>
          <a:lstStyle/>
          <a:p>
            <a:r>
              <a:rPr lang="en-IN" altLang="en-US" smtClean="0"/>
              <a:t>Organizational Decline</a:t>
            </a:r>
            <a:endParaRPr lang="en-US" altLang="en-US" dirty="0" smtClean="0"/>
          </a:p>
        </p:txBody>
      </p:sp>
      <p:sp>
        <p:nvSpPr>
          <p:cNvPr id="22532" name="Content Placeholder 2"/>
          <p:cNvSpPr>
            <a:spLocks noGrp="1"/>
          </p:cNvSpPr>
          <p:nvPr>
            <p:ph idx="1"/>
          </p:nvPr>
        </p:nvSpPr>
        <p:spPr/>
        <p:txBody>
          <a:bodyPr/>
          <a:lstStyle/>
          <a:p>
            <a:r>
              <a:rPr lang="en-IN" altLang="en-US" dirty="0" smtClean="0"/>
              <a:t>Occurs when companies fail to anticipate, recognize, neutralize, or adapt to internal or external pressures </a:t>
            </a:r>
          </a:p>
          <a:p>
            <a:r>
              <a:rPr lang="en-IN" altLang="en-US" dirty="0" smtClean="0"/>
              <a:t>Stages </a:t>
            </a:r>
          </a:p>
          <a:p>
            <a:pPr lvl="1"/>
            <a:r>
              <a:rPr lang="en-IN" altLang="en-US" dirty="0" smtClean="0"/>
              <a:t>Blinded </a:t>
            </a:r>
          </a:p>
          <a:p>
            <a:pPr lvl="1"/>
            <a:r>
              <a:rPr lang="en-IN" altLang="en-US" dirty="0" smtClean="0"/>
              <a:t>Inaction </a:t>
            </a:r>
          </a:p>
          <a:p>
            <a:pPr lvl="1"/>
            <a:r>
              <a:rPr lang="en-IN" altLang="en-US" dirty="0" smtClean="0"/>
              <a:t>Faulty action </a:t>
            </a:r>
          </a:p>
          <a:p>
            <a:pPr lvl="1"/>
            <a:r>
              <a:rPr lang="en-IN" altLang="en-US" dirty="0" smtClean="0"/>
              <a:t>Crisis</a:t>
            </a:r>
          </a:p>
          <a:p>
            <a:pPr lvl="1"/>
            <a:r>
              <a:rPr lang="en-IN" altLang="en-US" dirty="0" smtClean="0"/>
              <a:t>Dissolution </a:t>
            </a:r>
          </a:p>
          <a:p>
            <a:pPr lvl="1"/>
            <a:endParaRPr lang="en-IN" altLang="en-US" dirty="0" smtClean="0"/>
          </a:p>
          <a:p>
            <a:pPr lvl="1"/>
            <a:endParaRPr lang="en-IN" altLang="en-US" dirty="0" smtClean="0"/>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3</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53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53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53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53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525463" y="3175"/>
            <a:ext cx="8229600" cy="1143000"/>
          </a:xfrm>
        </p:spPr>
        <p:txBody>
          <a:bodyPr/>
          <a:lstStyle/>
          <a:p>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Types of Forces and Resistance to Change</a:t>
            </a:r>
          </a:p>
        </p:txBody>
      </p:sp>
      <p:sp>
        <p:nvSpPr>
          <p:cNvPr id="23555" name="Content Placeholder 2"/>
          <p:cNvSpPr>
            <a:spLocks noGrp="1"/>
          </p:cNvSpPr>
          <p:nvPr>
            <p:ph idx="1"/>
          </p:nvPr>
        </p:nvSpPr>
        <p:spPr>
          <a:xfrm>
            <a:off x="993775" y="1533525"/>
            <a:ext cx="7823200" cy="4227513"/>
          </a:xfrm>
        </p:spPr>
        <p:txBody>
          <a:bodyPr/>
          <a:lstStyle/>
          <a:p>
            <a:r>
              <a:rPr lang="en-US" altLang="en-US" dirty="0" smtClean="0"/>
              <a:t>Types of forces </a:t>
            </a:r>
          </a:p>
          <a:p>
            <a:pPr lvl="1"/>
            <a:r>
              <a:rPr lang="en-US" altLang="en-US" b="1" dirty="0" smtClean="0"/>
              <a:t>Change forces</a:t>
            </a:r>
            <a:r>
              <a:rPr lang="en-US" altLang="en-US" dirty="0" smtClean="0"/>
              <a:t>: Produce differences in the form, quality, or condition of a firm over time</a:t>
            </a:r>
          </a:p>
          <a:p>
            <a:pPr lvl="1"/>
            <a:r>
              <a:rPr lang="en-US" altLang="en-US" b="1" dirty="0" smtClean="0"/>
              <a:t>Resistance forces</a:t>
            </a:r>
            <a:r>
              <a:rPr lang="en-US" altLang="en-US" dirty="0" smtClean="0"/>
              <a:t>: Support the existing conditions in organizations </a:t>
            </a:r>
          </a:p>
          <a:p>
            <a:pPr marL="342583" indent="-273050">
              <a:buFont typeface="Arial" panose="020B0604020202020204" pitchFamily="34" charset="0"/>
              <a:buChar char="•"/>
            </a:pPr>
            <a:r>
              <a:rPr lang="en-US" altLang="en-US" b="1" dirty="0" smtClean="0"/>
              <a:t>Resistance to change</a:t>
            </a:r>
          </a:p>
          <a:p>
            <a:pPr marL="639763" lvl="1" indent="-273050">
              <a:buFont typeface="Arial" panose="020B0604020202020204" pitchFamily="34" charset="0"/>
              <a:buChar char="•"/>
            </a:pPr>
            <a:r>
              <a:rPr lang="en-US" altLang="en-US" dirty="0" smtClean="0"/>
              <a:t>Results from self-interest, misunderstanding and distrust, and a general intolerance for change</a:t>
            </a: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1"/>
          <p:cNvSpPr>
            <a:spLocks noGrp="1"/>
          </p:cNvSpPr>
          <p:nvPr>
            <p:ph type="title"/>
          </p:nvPr>
        </p:nvSpPr>
        <p:spPr>
          <a:xfrm>
            <a:off x="525463" y="3175"/>
            <a:ext cx="8229600" cy="1143000"/>
          </a:xfrm>
        </p:spPr>
        <p:txBody>
          <a:bodyPr/>
          <a:lstStyle/>
          <a:p>
            <a:pPr eaLnBrk="1" hangingPunct="1"/>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Managing Organizational Change </a:t>
            </a:r>
          </a:p>
        </p:txBody>
      </p:sp>
      <p:grpSp>
        <p:nvGrpSpPr>
          <p:cNvPr id="11" name="Group 10"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unfreezing. The content in the large box reads getting the people affected by change to believe that change is needed.&#10;&#10;In the second pair of boxes, the small box is labeled change intervention. The content in the large box reads getting workers and managers to change their behaviors and work practices.&#10;&#10;In the third pair of boxes, the small box is labeled refreezing. The content in the large box reads supporting and reinforcing new changes so that they stick.&#10;&#10;&#10;&#10;" title="Managing Organizational Change "/>
          <p:cNvGrpSpPr/>
          <p:nvPr/>
        </p:nvGrpSpPr>
        <p:grpSpPr>
          <a:xfrm>
            <a:off x="580301" y="1638171"/>
            <a:ext cx="7980446" cy="1429200"/>
            <a:chOff x="580301" y="1638171"/>
            <a:chExt cx="7980446" cy="1429200"/>
          </a:xfrm>
        </p:grpSpPr>
        <p:sp>
          <p:nvSpPr>
            <p:cNvPr id="4" name="Freeform 3"/>
            <p:cNvSpPr/>
            <p:nvPr/>
          </p:nvSpPr>
          <p:spPr>
            <a:xfrm>
              <a:off x="580301" y="1933371"/>
              <a:ext cx="7980446" cy="1134000"/>
            </a:xfrm>
            <a:custGeom>
              <a:avLst/>
              <a:gdLst>
                <a:gd name="connsiteX0" fmla="*/ 0 w 7980446"/>
                <a:gd name="connsiteY0" fmla="*/ 0 h 1134000"/>
                <a:gd name="connsiteX1" fmla="*/ 7980446 w 7980446"/>
                <a:gd name="connsiteY1" fmla="*/ 0 h 1134000"/>
                <a:gd name="connsiteX2" fmla="*/ 7980446 w 7980446"/>
                <a:gd name="connsiteY2" fmla="*/ 1134000 h 1134000"/>
                <a:gd name="connsiteX3" fmla="*/ 0 w 7980446"/>
                <a:gd name="connsiteY3" fmla="*/ 1134000 h 1134000"/>
                <a:gd name="connsiteX4" fmla="*/ 0 w 7980446"/>
                <a:gd name="connsiteY4" fmla="*/ 0 h 113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0446" h="1134000">
                  <a:moveTo>
                    <a:pt x="0" y="0"/>
                  </a:moveTo>
                  <a:lnTo>
                    <a:pt x="7980446" y="0"/>
                  </a:lnTo>
                  <a:lnTo>
                    <a:pt x="7980446" y="1134000"/>
                  </a:lnTo>
                  <a:lnTo>
                    <a:pt x="0" y="11340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9371" tIns="416560" rIns="619371" bIns="142240" numCol="1" spcCol="1270" anchor="t" anchorCtr="0">
              <a:noAutofit/>
            </a:bodyPr>
            <a:lstStyle/>
            <a:p>
              <a:pPr marL="228600" lvl="1" indent="-228600" algn="l" defTabSz="889000" rtl="0">
                <a:lnSpc>
                  <a:spcPct val="90000"/>
                </a:lnSpc>
                <a:spcBef>
                  <a:spcPct val="0"/>
                </a:spcBef>
                <a:spcAft>
                  <a:spcPct val="15000"/>
                </a:spcAft>
                <a:buChar char="••"/>
              </a:pPr>
              <a:r>
                <a:rPr lang="en-IN" sz="2000" b="0" i="1" kern="1200" dirty="0" smtClean="0">
                  <a:solidFill>
                    <a:schemeClr val="tx2"/>
                  </a:solidFill>
                </a:rPr>
                <a:t>Getting the people affected by change to believe that change is needed</a:t>
              </a:r>
              <a:endParaRPr lang="en-IN" sz="2000" kern="1200" dirty="0">
                <a:solidFill>
                  <a:schemeClr val="tx2"/>
                </a:solidFill>
              </a:endParaRPr>
            </a:p>
          </p:txBody>
        </p:sp>
        <p:sp>
          <p:nvSpPr>
            <p:cNvPr id="5" name="Freeform 4"/>
            <p:cNvSpPr/>
            <p:nvPr/>
          </p:nvSpPr>
          <p:spPr>
            <a:xfrm>
              <a:off x="979323" y="1638171"/>
              <a:ext cx="5586312" cy="590400"/>
            </a:xfrm>
            <a:custGeom>
              <a:avLst/>
              <a:gdLst>
                <a:gd name="connsiteX0" fmla="*/ 0 w 5586312"/>
                <a:gd name="connsiteY0" fmla="*/ 98402 h 590400"/>
                <a:gd name="connsiteX1" fmla="*/ 98402 w 5586312"/>
                <a:gd name="connsiteY1" fmla="*/ 0 h 590400"/>
                <a:gd name="connsiteX2" fmla="*/ 5487910 w 5586312"/>
                <a:gd name="connsiteY2" fmla="*/ 0 h 590400"/>
                <a:gd name="connsiteX3" fmla="*/ 5586312 w 5586312"/>
                <a:gd name="connsiteY3" fmla="*/ 98402 h 590400"/>
                <a:gd name="connsiteX4" fmla="*/ 5586312 w 5586312"/>
                <a:gd name="connsiteY4" fmla="*/ 491998 h 590400"/>
                <a:gd name="connsiteX5" fmla="*/ 5487910 w 5586312"/>
                <a:gd name="connsiteY5" fmla="*/ 590400 h 590400"/>
                <a:gd name="connsiteX6" fmla="*/ 98402 w 5586312"/>
                <a:gd name="connsiteY6" fmla="*/ 590400 h 590400"/>
                <a:gd name="connsiteX7" fmla="*/ 0 w 5586312"/>
                <a:gd name="connsiteY7" fmla="*/ 491998 h 590400"/>
                <a:gd name="connsiteX8" fmla="*/ 0 w 5586312"/>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6312" h="590400">
                  <a:moveTo>
                    <a:pt x="0" y="98402"/>
                  </a:moveTo>
                  <a:cubicBezTo>
                    <a:pt x="0" y="44056"/>
                    <a:pt x="44056" y="0"/>
                    <a:pt x="98402" y="0"/>
                  </a:cubicBezTo>
                  <a:lnTo>
                    <a:pt x="5487910" y="0"/>
                  </a:lnTo>
                  <a:cubicBezTo>
                    <a:pt x="5542256" y="0"/>
                    <a:pt x="5586312" y="44056"/>
                    <a:pt x="5586312" y="98402"/>
                  </a:cubicBezTo>
                  <a:lnTo>
                    <a:pt x="5586312" y="491998"/>
                  </a:lnTo>
                  <a:cubicBezTo>
                    <a:pt x="5586312" y="546344"/>
                    <a:pt x="5542256" y="590400"/>
                    <a:pt x="5487910" y="590400"/>
                  </a:cubicBezTo>
                  <a:lnTo>
                    <a:pt x="98402" y="590400"/>
                  </a:lnTo>
                  <a:cubicBezTo>
                    <a:pt x="44056" y="590400"/>
                    <a:pt x="0" y="546344"/>
                    <a:pt x="0" y="491998"/>
                  </a:cubicBezTo>
                  <a:lnTo>
                    <a:pt x="0" y="9840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970" tIns="28821" rIns="239970" bIns="28821" numCol="1" spcCol="1270" anchor="ctr" anchorCtr="0">
              <a:noAutofit/>
            </a:bodyPr>
            <a:lstStyle/>
            <a:p>
              <a:pPr lvl="0" algn="l" defTabSz="889000" rtl="0">
                <a:lnSpc>
                  <a:spcPct val="90000"/>
                </a:lnSpc>
                <a:spcBef>
                  <a:spcPct val="0"/>
                </a:spcBef>
                <a:spcAft>
                  <a:spcPct val="35000"/>
                </a:spcAft>
              </a:pPr>
              <a:r>
                <a:rPr lang="en-IN" sz="2000" b="1" kern="1200" dirty="0" smtClean="0"/>
                <a:t>Unfreezing</a:t>
              </a:r>
              <a:endParaRPr lang="en-IN" sz="2000" kern="1200" dirty="0"/>
            </a:p>
          </p:txBody>
        </p:sp>
      </p:grpSp>
      <p:grpSp>
        <p:nvGrpSpPr>
          <p:cNvPr id="12" name="Group 11"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unfreezing. The content in the large box reads getting the people affected by change to believe that change is needed.&#10;&#10;In the second pair of boxes, the small box is labeled change intervention. The content in the large box reads getting workers and managers to change their behaviors and work practices.&#10;&#10;In the third pair of boxes, the small box is labeled refreezing. The content in the large box reads supporting and reinforcing new changes so that they stick.&#10;&#10;&#10;&#10;" title="Managing Organizational Change "/>
          <p:cNvGrpSpPr/>
          <p:nvPr/>
        </p:nvGrpSpPr>
        <p:grpSpPr>
          <a:xfrm>
            <a:off x="580301" y="3175371"/>
            <a:ext cx="7980446" cy="1429200"/>
            <a:chOff x="580301" y="3175371"/>
            <a:chExt cx="7980446" cy="1429200"/>
          </a:xfrm>
        </p:grpSpPr>
        <p:sp>
          <p:nvSpPr>
            <p:cNvPr id="7" name="Freeform 6"/>
            <p:cNvSpPr/>
            <p:nvPr/>
          </p:nvSpPr>
          <p:spPr>
            <a:xfrm>
              <a:off x="580301" y="3470571"/>
              <a:ext cx="7980446" cy="1134000"/>
            </a:xfrm>
            <a:custGeom>
              <a:avLst/>
              <a:gdLst>
                <a:gd name="connsiteX0" fmla="*/ 0 w 7980446"/>
                <a:gd name="connsiteY0" fmla="*/ 0 h 1134000"/>
                <a:gd name="connsiteX1" fmla="*/ 7980446 w 7980446"/>
                <a:gd name="connsiteY1" fmla="*/ 0 h 1134000"/>
                <a:gd name="connsiteX2" fmla="*/ 7980446 w 7980446"/>
                <a:gd name="connsiteY2" fmla="*/ 1134000 h 1134000"/>
                <a:gd name="connsiteX3" fmla="*/ 0 w 7980446"/>
                <a:gd name="connsiteY3" fmla="*/ 1134000 h 1134000"/>
                <a:gd name="connsiteX4" fmla="*/ 0 w 7980446"/>
                <a:gd name="connsiteY4" fmla="*/ 0 h 113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0446" h="1134000">
                  <a:moveTo>
                    <a:pt x="0" y="0"/>
                  </a:moveTo>
                  <a:lnTo>
                    <a:pt x="7980446" y="0"/>
                  </a:lnTo>
                  <a:lnTo>
                    <a:pt x="7980446" y="1134000"/>
                  </a:lnTo>
                  <a:lnTo>
                    <a:pt x="0" y="11340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9371" tIns="416560" rIns="619371" bIns="142240" numCol="1" spcCol="1270" anchor="t" anchorCtr="0">
              <a:noAutofit/>
            </a:bodyPr>
            <a:lstStyle/>
            <a:p>
              <a:pPr marL="228600" lvl="1" indent="-228600" algn="l" defTabSz="889000" rtl="0">
                <a:lnSpc>
                  <a:spcPct val="90000"/>
                </a:lnSpc>
                <a:spcBef>
                  <a:spcPct val="0"/>
                </a:spcBef>
                <a:spcAft>
                  <a:spcPct val="15000"/>
                </a:spcAft>
                <a:buChar char="••"/>
              </a:pPr>
              <a:r>
                <a:rPr lang="en-IN" sz="2000" b="0" i="1" kern="1200" dirty="0" smtClean="0">
                  <a:solidFill>
                    <a:schemeClr val="tx2"/>
                  </a:solidFill>
                </a:rPr>
                <a:t>Getting workers and managers to change their behaviors and work practices</a:t>
              </a:r>
              <a:endParaRPr lang="en-IN" sz="2000" kern="1200" dirty="0">
                <a:solidFill>
                  <a:schemeClr val="tx2"/>
                </a:solidFill>
              </a:endParaRPr>
            </a:p>
          </p:txBody>
        </p:sp>
        <p:sp>
          <p:nvSpPr>
            <p:cNvPr id="8" name="Freeform 7"/>
            <p:cNvSpPr/>
            <p:nvPr/>
          </p:nvSpPr>
          <p:spPr>
            <a:xfrm>
              <a:off x="979323" y="3175371"/>
              <a:ext cx="5586312" cy="590400"/>
            </a:xfrm>
            <a:custGeom>
              <a:avLst/>
              <a:gdLst>
                <a:gd name="connsiteX0" fmla="*/ 0 w 5586312"/>
                <a:gd name="connsiteY0" fmla="*/ 98402 h 590400"/>
                <a:gd name="connsiteX1" fmla="*/ 98402 w 5586312"/>
                <a:gd name="connsiteY1" fmla="*/ 0 h 590400"/>
                <a:gd name="connsiteX2" fmla="*/ 5487910 w 5586312"/>
                <a:gd name="connsiteY2" fmla="*/ 0 h 590400"/>
                <a:gd name="connsiteX3" fmla="*/ 5586312 w 5586312"/>
                <a:gd name="connsiteY3" fmla="*/ 98402 h 590400"/>
                <a:gd name="connsiteX4" fmla="*/ 5586312 w 5586312"/>
                <a:gd name="connsiteY4" fmla="*/ 491998 h 590400"/>
                <a:gd name="connsiteX5" fmla="*/ 5487910 w 5586312"/>
                <a:gd name="connsiteY5" fmla="*/ 590400 h 590400"/>
                <a:gd name="connsiteX6" fmla="*/ 98402 w 5586312"/>
                <a:gd name="connsiteY6" fmla="*/ 590400 h 590400"/>
                <a:gd name="connsiteX7" fmla="*/ 0 w 5586312"/>
                <a:gd name="connsiteY7" fmla="*/ 491998 h 590400"/>
                <a:gd name="connsiteX8" fmla="*/ 0 w 5586312"/>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6312" h="590400">
                  <a:moveTo>
                    <a:pt x="0" y="98402"/>
                  </a:moveTo>
                  <a:cubicBezTo>
                    <a:pt x="0" y="44056"/>
                    <a:pt x="44056" y="0"/>
                    <a:pt x="98402" y="0"/>
                  </a:cubicBezTo>
                  <a:lnTo>
                    <a:pt x="5487910" y="0"/>
                  </a:lnTo>
                  <a:cubicBezTo>
                    <a:pt x="5542256" y="0"/>
                    <a:pt x="5586312" y="44056"/>
                    <a:pt x="5586312" y="98402"/>
                  </a:cubicBezTo>
                  <a:lnTo>
                    <a:pt x="5586312" y="491998"/>
                  </a:lnTo>
                  <a:cubicBezTo>
                    <a:pt x="5586312" y="546344"/>
                    <a:pt x="5542256" y="590400"/>
                    <a:pt x="5487910" y="590400"/>
                  </a:cubicBezTo>
                  <a:lnTo>
                    <a:pt x="98402" y="590400"/>
                  </a:lnTo>
                  <a:cubicBezTo>
                    <a:pt x="44056" y="590400"/>
                    <a:pt x="0" y="546344"/>
                    <a:pt x="0" y="491998"/>
                  </a:cubicBezTo>
                  <a:lnTo>
                    <a:pt x="0" y="9840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970" tIns="28821" rIns="239970" bIns="28821" numCol="1" spcCol="1270" anchor="ctr" anchorCtr="0">
              <a:noAutofit/>
            </a:bodyPr>
            <a:lstStyle/>
            <a:p>
              <a:pPr lvl="0" algn="l" defTabSz="889000" rtl="0">
                <a:lnSpc>
                  <a:spcPct val="90000"/>
                </a:lnSpc>
                <a:spcBef>
                  <a:spcPct val="0"/>
                </a:spcBef>
                <a:spcAft>
                  <a:spcPct val="35000"/>
                </a:spcAft>
              </a:pPr>
              <a:r>
                <a:rPr lang="en-IN" sz="2000" b="1" kern="1200" dirty="0" smtClean="0"/>
                <a:t>Change intervention</a:t>
              </a:r>
              <a:endParaRPr lang="en-IN" sz="2000" kern="1200" dirty="0"/>
            </a:p>
          </p:txBody>
        </p:sp>
      </p:grpSp>
      <p:grpSp>
        <p:nvGrpSpPr>
          <p:cNvPr id="13" name="Group 12"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unfreezing. The content in the large box reads getting the people affected by change to believe that change is needed.&#10;&#10;In the second pair of boxes, the small box is labeled change intervention. The content in the large box reads getting workers and managers to change their behaviors and work practices.&#10;&#10;In the third pair of boxes, the small box is labeled refreezing. The content in the large box reads supporting and reinforcing new changes so that they stick.&#10;&#10;&#10;&#10;" title="Managing Organizational Change "/>
          <p:cNvGrpSpPr/>
          <p:nvPr/>
        </p:nvGrpSpPr>
        <p:grpSpPr>
          <a:xfrm>
            <a:off x="580301" y="4712571"/>
            <a:ext cx="7980446" cy="1145700"/>
            <a:chOff x="580301" y="4712571"/>
            <a:chExt cx="7980446" cy="1145700"/>
          </a:xfrm>
        </p:grpSpPr>
        <p:sp>
          <p:nvSpPr>
            <p:cNvPr id="9" name="Freeform 8"/>
            <p:cNvSpPr/>
            <p:nvPr/>
          </p:nvSpPr>
          <p:spPr>
            <a:xfrm>
              <a:off x="580301" y="5007771"/>
              <a:ext cx="7980446" cy="850500"/>
            </a:xfrm>
            <a:custGeom>
              <a:avLst/>
              <a:gdLst>
                <a:gd name="connsiteX0" fmla="*/ 0 w 7980446"/>
                <a:gd name="connsiteY0" fmla="*/ 0 h 850500"/>
                <a:gd name="connsiteX1" fmla="*/ 7980446 w 7980446"/>
                <a:gd name="connsiteY1" fmla="*/ 0 h 850500"/>
                <a:gd name="connsiteX2" fmla="*/ 7980446 w 7980446"/>
                <a:gd name="connsiteY2" fmla="*/ 850500 h 850500"/>
                <a:gd name="connsiteX3" fmla="*/ 0 w 7980446"/>
                <a:gd name="connsiteY3" fmla="*/ 850500 h 850500"/>
                <a:gd name="connsiteX4" fmla="*/ 0 w 7980446"/>
                <a:gd name="connsiteY4" fmla="*/ 0 h 85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0446" h="850500">
                  <a:moveTo>
                    <a:pt x="0" y="0"/>
                  </a:moveTo>
                  <a:lnTo>
                    <a:pt x="7980446" y="0"/>
                  </a:lnTo>
                  <a:lnTo>
                    <a:pt x="7980446" y="850500"/>
                  </a:lnTo>
                  <a:lnTo>
                    <a:pt x="0" y="8505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9371" tIns="416560" rIns="619371" bIns="142240" numCol="1" spcCol="1270" anchor="t" anchorCtr="0">
              <a:noAutofit/>
            </a:bodyPr>
            <a:lstStyle/>
            <a:p>
              <a:pPr marL="228600" lvl="1" indent="-228600" algn="l" defTabSz="889000" rtl="0">
                <a:lnSpc>
                  <a:spcPct val="90000"/>
                </a:lnSpc>
                <a:spcBef>
                  <a:spcPct val="0"/>
                </a:spcBef>
                <a:spcAft>
                  <a:spcPct val="15000"/>
                </a:spcAft>
                <a:buChar char="••"/>
              </a:pPr>
              <a:r>
                <a:rPr lang="en-IN" sz="2000" b="0" i="1" kern="1200" dirty="0" smtClean="0">
                  <a:solidFill>
                    <a:schemeClr val="tx2"/>
                  </a:solidFill>
                </a:rPr>
                <a:t>Supporting and reinforcing new changes so that they stick</a:t>
              </a:r>
              <a:endParaRPr lang="en-IN" sz="2000" kern="1200" dirty="0">
                <a:solidFill>
                  <a:schemeClr val="tx2"/>
                </a:solidFill>
              </a:endParaRPr>
            </a:p>
          </p:txBody>
        </p:sp>
        <p:sp>
          <p:nvSpPr>
            <p:cNvPr id="10" name="Freeform 9"/>
            <p:cNvSpPr/>
            <p:nvPr/>
          </p:nvSpPr>
          <p:spPr>
            <a:xfrm>
              <a:off x="979323" y="4712571"/>
              <a:ext cx="5586312" cy="590400"/>
            </a:xfrm>
            <a:custGeom>
              <a:avLst/>
              <a:gdLst>
                <a:gd name="connsiteX0" fmla="*/ 0 w 5586312"/>
                <a:gd name="connsiteY0" fmla="*/ 98402 h 590400"/>
                <a:gd name="connsiteX1" fmla="*/ 98402 w 5586312"/>
                <a:gd name="connsiteY1" fmla="*/ 0 h 590400"/>
                <a:gd name="connsiteX2" fmla="*/ 5487910 w 5586312"/>
                <a:gd name="connsiteY2" fmla="*/ 0 h 590400"/>
                <a:gd name="connsiteX3" fmla="*/ 5586312 w 5586312"/>
                <a:gd name="connsiteY3" fmla="*/ 98402 h 590400"/>
                <a:gd name="connsiteX4" fmla="*/ 5586312 w 5586312"/>
                <a:gd name="connsiteY4" fmla="*/ 491998 h 590400"/>
                <a:gd name="connsiteX5" fmla="*/ 5487910 w 5586312"/>
                <a:gd name="connsiteY5" fmla="*/ 590400 h 590400"/>
                <a:gd name="connsiteX6" fmla="*/ 98402 w 5586312"/>
                <a:gd name="connsiteY6" fmla="*/ 590400 h 590400"/>
                <a:gd name="connsiteX7" fmla="*/ 0 w 5586312"/>
                <a:gd name="connsiteY7" fmla="*/ 491998 h 590400"/>
                <a:gd name="connsiteX8" fmla="*/ 0 w 5586312"/>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6312" h="590400">
                  <a:moveTo>
                    <a:pt x="0" y="98402"/>
                  </a:moveTo>
                  <a:cubicBezTo>
                    <a:pt x="0" y="44056"/>
                    <a:pt x="44056" y="0"/>
                    <a:pt x="98402" y="0"/>
                  </a:cubicBezTo>
                  <a:lnTo>
                    <a:pt x="5487910" y="0"/>
                  </a:lnTo>
                  <a:cubicBezTo>
                    <a:pt x="5542256" y="0"/>
                    <a:pt x="5586312" y="44056"/>
                    <a:pt x="5586312" y="98402"/>
                  </a:cubicBezTo>
                  <a:lnTo>
                    <a:pt x="5586312" y="491998"/>
                  </a:lnTo>
                  <a:cubicBezTo>
                    <a:pt x="5586312" y="546344"/>
                    <a:pt x="5542256" y="590400"/>
                    <a:pt x="5487910" y="590400"/>
                  </a:cubicBezTo>
                  <a:lnTo>
                    <a:pt x="98402" y="590400"/>
                  </a:lnTo>
                  <a:cubicBezTo>
                    <a:pt x="44056" y="590400"/>
                    <a:pt x="0" y="546344"/>
                    <a:pt x="0" y="491998"/>
                  </a:cubicBezTo>
                  <a:lnTo>
                    <a:pt x="0" y="9840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970" tIns="28821" rIns="239970" bIns="28821" numCol="1" spcCol="1270" anchor="ctr" anchorCtr="0">
              <a:noAutofit/>
            </a:bodyPr>
            <a:lstStyle/>
            <a:p>
              <a:pPr lvl="0" algn="l" defTabSz="889000" rtl="0">
                <a:lnSpc>
                  <a:spcPct val="90000"/>
                </a:lnSpc>
                <a:spcBef>
                  <a:spcPct val="0"/>
                </a:spcBef>
                <a:spcAft>
                  <a:spcPct val="35000"/>
                </a:spcAft>
              </a:pPr>
              <a:r>
                <a:rPr lang="en-IN" sz="2000" b="1" kern="1200" dirty="0" smtClean="0"/>
                <a:t>Refreezing</a:t>
              </a:r>
              <a:endParaRPr lang="en-IN" sz="2000" kern="1200" dirty="0"/>
            </a:p>
          </p:txBody>
        </p:sp>
      </p:gr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itle 1"/>
          <p:cNvSpPr>
            <a:spLocks noGrp="1"/>
          </p:cNvSpPr>
          <p:nvPr>
            <p:ph type="title"/>
          </p:nvPr>
        </p:nvSpPr>
        <p:spPr>
          <a:xfrm>
            <a:off x="525463" y="3175"/>
            <a:ext cx="8229600" cy="1143000"/>
          </a:xfrm>
        </p:spPr>
        <p:txBody>
          <a:bodyPr/>
          <a:lstStyle/>
          <a:p>
            <a:pPr eaLnBrk="1" hangingPunct="1"/>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Managing Resistance to Change</a:t>
            </a:r>
          </a:p>
        </p:txBody>
      </p:sp>
      <p:sp>
        <p:nvSpPr>
          <p:cNvPr id="4" name="Freeform 3" descr="This slide contains six rectangular boxes that are arranged in two rows. Each row contains three boxes. &#10;&#10;In row one, from the left to the right, the boxes are labeled education, communication, and participation. &#10;&#10;In row two, from the left to the right, the boxes are labeled negotiation, top-management support, and coercion. &#10;" title="Managing Resistance to Change"/>
          <p:cNvSpPr/>
          <p:nvPr/>
        </p:nvSpPr>
        <p:spPr>
          <a:xfrm>
            <a:off x="658925" y="2058193"/>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IN" sz="2700" kern="1200" dirty="0" smtClean="0">
                <a:solidFill>
                  <a:schemeClr val="tx2"/>
                </a:solidFill>
              </a:rPr>
              <a:t>Education</a:t>
            </a:r>
            <a:endParaRPr lang="en-IN" sz="2700" kern="1200" dirty="0">
              <a:solidFill>
                <a:schemeClr val="tx2"/>
              </a:solidFill>
            </a:endParaRPr>
          </a:p>
        </p:txBody>
      </p:sp>
      <p:sp>
        <p:nvSpPr>
          <p:cNvPr id="5" name="Freeform 4" descr="This slide contains six rectangular boxes that are arranged in two rows. Each row contains three boxes. &#10;&#10;In row one, from the left to the right, the boxes are labeled education, communication, and participation. &#10;&#10;In row two, from the left to the right, the boxes are labeled negotiation, top-management support, and coercion. &#10;" title="Managing Resistance to Change"/>
          <p:cNvSpPr/>
          <p:nvPr/>
        </p:nvSpPr>
        <p:spPr>
          <a:xfrm>
            <a:off x="3348150" y="2058193"/>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IN" sz="2700" kern="1200" dirty="0" smtClean="0">
                <a:solidFill>
                  <a:schemeClr val="tx2"/>
                </a:solidFill>
              </a:rPr>
              <a:t>Communication</a:t>
            </a:r>
            <a:endParaRPr lang="en-IN" sz="2700" kern="1200" dirty="0">
              <a:solidFill>
                <a:schemeClr val="tx2"/>
              </a:solidFill>
            </a:endParaRPr>
          </a:p>
        </p:txBody>
      </p:sp>
      <p:sp>
        <p:nvSpPr>
          <p:cNvPr id="6" name="Freeform 5" descr="This slide contains six rectangular boxes that are arranged in two rows. Each row contains three boxes. &#10;&#10;In row one, from the left to the right, the boxes are labeled education, communication, and participation. &#10;&#10;In row two, from the left to the right, the boxes are labeled negotiation, top-management support, and coercion. &#10;" title="Managing Resistance to Change"/>
          <p:cNvSpPr/>
          <p:nvPr/>
        </p:nvSpPr>
        <p:spPr>
          <a:xfrm>
            <a:off x="6037374" y="2058193"/>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IN" sz="2700" kern="1200" dirty="0" smtClean="0">
                <a:solidFill>
                  <a:schemeClr val="tx2"/>
                </a:solidFill>
              </a:rPr>
              <a:t>Participation</a:t>
            </a:r>
            <a:endParaRPr lang="en-IN" sz="2700" kern="1200" dirty="0">
              <a:solidFill>
                <a:schemeClr val="tx2"/>
              </a:solidFill>
            </a:endParaRPr>
          </a:p>
        </p:txBody>
      </p:sp>
      <p:sp>
        <p:nvSpPr>
          <p:cNvPr id="7" name="Freeform 6" descr="This slide contains six rectangular boxes that are arranged in two rows. Each row contains three boxes. &#10;&#10;In row one, from the left to the right, the boxes are labeled education, communication, and participation. &#10;&#10;In row two, from the left to the right, the boxes are labeled negotiation, top-management support, and coercion. &#10;" title="Managing Resistance to Change"/>
          <p:cNvSpPr/>
          <p:nvPr/>
        </p:nvSpPr>
        <p:spPr>
          <a:xfrm>
            <a:off x="658925" y="3769518"/>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IN" sz="2700" kern="1200" dirty="0" smtClean="0">
                <a:solidFill>
                  <a:schemeClr val="tx2"/>
                </a:solidFill>
              </a:rPr>
              <a:t>Negotiation</a:t>
            </a:r>
            <a:endParaRPr lang="en-IN" sz="2700" kern="1200" dirty="0">
              <a:solidFill>
                <a:schemeClr val="tx2"/>
              </a:solidFill>
            </a:endParaRPr>
          </a:p>
        </p:txBody>
      </p:sp>
      <p:sp>
        <p:nvSpPr>
          <p:cNvPr id="8" name="Freeform 7" descr="This slide contains six rectangular boxes that are arranged in two rows. Each row contains three boxes. &#10;&#10;In row one, from the left to the right, the boxes are labeled education, communication, and participation. &#10;&#10;In row two, from the left to the right, the boxes are labeled negotiation, top-management support, and coercion. &#10;" title="Managing Resistance to Change"/>
          <p:cNvSpPr/>
          <p:nvPr/>
        </p:nvSpPr>
        <p:spPr>
          <a:xfrm>
            <a:off x="3348150" y="3769519"/>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IN" sz="2700" kern="1200" dirty="0" smtClean="0">
                <a:solidFill>
                  <a:schemeClr val="tx2"/>
                </a:solidFill>
              </a:rPr>
              <a:t>Top-management support</a:t>
            </a:r>
            <a:endParaRPr lang="en-IN" sz="2700" kern="1200" dirty="0">
              <a:solidFill>
                <a:schemeClr val="tx2"/>
              </a:solidFill>
            </a:endParaRPr>
          </a:p>
        </p:txBody>
      </p:sp>
      <p:sp>
        <p:nvSpPr>
          <p:cNvPr id="9" name="Freeform 8" descr="This slide contains six rectangular boxes that are arranged in two rows. Each row contains three boxes. &#10;&#10;In row one, from the left to the right, the boxes are labeled education, communication, and participation. &#10;&#10;In row two, from the left to the right, the boxes are labeled negotiation, top-management support, and coercion. &#10;" title="Managing Resistance to Change"/>
          <p:cNvSpPr/>
          <p:nvPr/>
        </p:nvSpPr>
        <p:spPr>
          <a:xfrm>
            <a:off x="6037374" y="3769519"/>
            <a:ext cx="2444749" cy="1466850"/>
          </a:xfrm>
          <a:custGeom>
            <a:avLst/>
            <a:gdLst>
              <a:gd name="connsiteX0" fmla="*/ 0 w 2444749"/>
              <a:gd name="connsiteY0" fmla="*/ 0 h 1466850"/>
              <a:gd name="connsiteX1" fmla="*/ 2444749 w 2444749"/>
              <a:gd name="connsiteY1" fmla="*/ 0 h 1466850"/>
              <a:gd name="connsiteX2" fmla="*/ 2444749 w 2444749"/>
              <a:gd name="connsiteY2" fmla="*/ 1466850 h 1466850"/>
              <a:gd name="connsiteX3" fmla="*/ 0 w 2444749"/>
              <a:gd name="connsiteY3" fmla="*/ 1466850 h 1466850"/>
              <a:gd name="connsiteX4" fmla="*/ 0 w 2444749"/>
              <a:gd name="connsiteY4" fmla="*/ 0 h 146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749" h="1466850">
                <a:moveTo>
                  <a:pt x="0" y="0"/>
                </a:moveTo>
                <a:lnTo>
                  <a:pt x="2444749" y="0"/>
                </a:lnTo>
                <a:lnTo>
                  <a:pt x="2444749" y="1466850"/>
                </a:lnTo>
                <a:lnTo>
                  <a:pt x="0" y="1466850"/>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IN" sz="2700" kern="1200" dirty="0" smtClean="0">
                <a:solidFill>
                  <a:schemeClr val="tx2"/>
                </a:solidFill>
              </a:rPr>
              <a:t>Coercion</a:t>
            </a:r>
            <a:endParaRPr lang="en-IN" sz="2700" kern="1200" dirty="0">
              <a:solidFill>
                <a:schemeClr val="tx2"/>
              </a:solidFill>
            </a:endParaRPr>
          </a:p>
        </p:txBody>
      </p:sp>
      <p:sp>
        <p:nvSpPr>
          <p:cNvPr id="13"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le 1"/>
          <p:cNvSpPr>
            <a:spLocks noGrp="1"/>
          </p:cNvSpPr>
          <p:nvPr>
            <p:ph type="title"/>
          </p:nvPr>
        </p:nvSpPr>
        <p:spPr>
          <a:xfrm>
            <a:off x="525463" y="3175"/>
            <a:ext cx="8229600" cy="1143000"/>
          </a:xfrm>
        </p:spPr>
        <p:txBody>
          <a:bodyPr/>
          <a:lstStyle/>
          <a:p>
            <a:pPr eaLnBrk="1" hangingPunct="1"/>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Errors in Leading Change </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grpSp>
        <p:nvGrpSpPr>
          <p:cNvPr id="11" name="Group 10" descr="The slide contains three rectangular boxes. &#10;&#10;Starting from the left, the header of the first box reads unfreezing phase, and two points are listed under the header. The first point reads not establishing a great sense of urgency, and the second point reads not creating a powerful enough coalition.&#10;&#10;The header of the second box reads change phase, and four points are listed under the header. The first point reads lack of a vision, the second point reads undercommunicating the vision by a factor of ten, the third point reads not removing obstacles to the new vision, and the fourth point reads not systematically planning for and creating short-term wins.&#10;&#10;The header of the third box reads refreezing phase, and two points are listed under the header. The first point reads declaring victory too soon, and the second point reads not anchoring changes in the corporation’s culture.&#10;&#10;&#10;" title="Errors in Leading Change "/>
          <p:cNvGrpSpPr/>
          <p:nvPr/>
        </p:nvGrpSpPr>
        <p:grpSpPr>
          <a:xfrm>
            <a:off x="502643" y="1894270"/>
            <a:ext cx="2480416" cy="3660567"/>
            <a:chOff x="502643" y="1894270"/>
            <a:chExt cx="2480416" cy="3660567"/>
          </a:xfrm>
        </p:grpSpPr>
        <p:sp>
          <p:nvSpPr>
            <p:cNvPr id="4" name="Freeform 3"/>
            <p:cNvSpPr/>
            <p:nvPr/>
          </p:nvSpPr>
          <p:spPr>
            <a:xfrm>
              <a:off x="502643" y="1894270"/>
              <a:ext cx="2480416" cy="518400"/>
            </a:xfrm>
            <a:custGeom>
              <a:avLst/>
              <a:gdLst>
                <a:gd name="connsiteX0" fmla="*/ 0 w 2480416"/>
                <a:gd name="connsiteY0" fmla="*/ 0 h 518400"/>
                <a:gd name="connsiteX1" fmla="*/ 2480416 w 2480416"/>
                <a:gd name="connsiteY1" fmla="*/ 0 h 518400"/>
                <a:gd name="connsiteX2" fmla="*/ 2480416 w 2480416"/>
                <a:gd name="connsiteY2" fmla="*/ 518400 h 518400"/>
                <a:gd name="connsiteX3" fmla="*/ 0 w 2480416"/>
                <a:gd name="connsiteY3" fmla="*/ 518400 h 518400"/>
                <a:gd name="connsiteX4" fmla="*/ 0 w 2480416"/>
                <a:gd name="connsiteY4" fmla="*/ 0 h 51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0416" h="518400">
                  <a:moveTo>
                    <a:pt x="0" y="0"/>
                  </a:moveTo>
                  <a:lnTo>
                    <a:pt x="2480416" y="0"/>
                  </a:lnTo>
                  <a:lnTo>
                    <a:pt x="2480416" y="518400"/>
                  </a:lnTo>
                  <a:lnTo>
                    <a:pt x="0" y="518400"/>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IN" sz="1800" kern="1200" dirty="0" smtClean="0"/>
                <a:t>Unfreezing phase </a:t>
              </a:r>
              <a:endParaRPr lang="en-IN" sz="1800" kern="1200" dirty="0"/>
            </a:p>
          </p:txBody>
        </p:sp>
        <p:sp>
          <p:nvSpPr>
            <p:cNvPr id="5" name="Freeform 4"/>
            <p:cNvSpPr/>
            <p:nvPr/>
          </p:nvSpPr>
          <p:spPr>
            <a:xfrm>
              <a:off x="502643" y="2412670"/>
              <a:ext cx="2480416" cy="3142167"/>
            </a:xfrm>
            <a:custGeom>
              <a:avLst/>
              <a:gdLst>
                <a:gd name="connsiteX0" fmla="*/ 0 w 2480416"/>
                <a:gd name="connsiteY0" fmla="*/ 0 h 3142167"/>
                <a:gd name="connsiteX1" fmla="*/ 2480416 w 2480416"/>
                <a:gd name="connsiteY1" fmla="*/ 0 h 3142167"/>
                <a:gd name="connsiteX2" fmla="*/ 2480416 w 2480416"/>
                <a:gd name="connsiteY2" fmla="*/ 3142167 h 3142167"/>
                <a:gd name="connsiteX3" fmla="*/ 0 w 2480416"/>
                <a:gd name="connsiteY3" fmla="*/ 3142167 h 3142167"/>
                <a:gd name="connsiteX4" fmla="*/ 0 w 2480416"/>
                <a:gd name="connsiteY4" fmla="*/ 0 h 3142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0416" h="3142167">
                  <a:moveTo>
                    <a:pt x="0" y="0"/>
                  </a:moveTo>
                  <a:lnTo>
                    <a:pt x="2480416" y="0"/>
                  </a:lnTo>
                  <a:lnTo>
                    <a:pt x="2480416" y="3142167"/>
                  </a:lnTo>
                  <a:lnTo>
                    <a:pt x="0" y="3142167"/>
                  </a:lnTo>
                  <a:lnTo>
                    <a:pt x="0" y="0"/>
                  </a:lnTo>
                  <a:close/>
                </a:path>
              </a:pathLst>
            </a:custGeom>
            <a:noFill/>
            <a:ln>
              <a:solidFill>
                <a:srgbClr val="008CD1"/>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en-IN" sz="1800" i="1" kern="1200" dirty="0" smtClean="0">
                  <a:solidFill>
                    <a:schemeClr val="tx2"/>
                  </a:solidFill>
                </a:rPr>
                <a:t>Not establishing a great sense of urgency</a:t>
              </a:r>
              <a:endParaRPr lang="en-IN" sz="1800" i="1" kern="1200" dirty="0">
                <a:solidFill>
                  <a:schemeClr val="tx2"/>
                </a:solidFill>
              </a:endParaRPr>
            </a:p>
            <a:p>
              <a:pPr marL="171450" lvl="1" indent="-171450" algn="l" defTabSz="800100" rtl="0">
                <a:lnSpc>
                  <a:spcPct val="90000"/>
                </a:lnSpc>
                <a:spcBef>
                  <a:spcPct val="0"/>
                </a:spcBef>
                <a:spcAft>
                  <a:spcPct val="15000"/>
                </a:spcAft>
                <a:buChar char="••"/>
              </a:pPr>
              <a:r>
                <a:rPr lang="en-IN" sz="1800" i="1" kern="1200" dirty="0" smtClean="0">
                  <a:solidFill>
                    <a:schemeClr val="tx2"/>
                  </a:solidFill>
                </a:rPr>
                <a:t>Not creating a powerful enough coalition</a:t>
              </a:r>
              <a:endParaRPr lang="en-IN" sz="1800" i="1" kern="1200" dirty="0">
                <a:solidFill>
                  <a:schemeClr val="tx2"/>
                </a:solidFill>
              </a:endParaRPr>
            </a:p>
          </p:txBody>
        </p:sp>
      </p:grpSp>
      <p:grpSp>
        <p:nvGrpSpPr>
          <p:cNvPr id="12" name="Group 11" descr="The slide contains three rectangular boxes. &#10;&#10;Starting from the left, the header of the first box reads unfreezing phase, and two points are listed under the header. The first point reads not establishing a great sense of urgency, and the second point reads not creating a powerful enough coalition.&#10;&#10;The header of the second box reads change phase, and four points are listed under the header. The first point reads lack of a vision, the second point reads undercommunicating the vision by a factor of ten, the third point reads not removing obstacles to the new vision, and the fourth point reads not systematically planning for and creating short-term wins.&#10;&#10;The header of the third box reads refreezing phase, and two points are listed under the header. The first point reads declaring victory too soon, and the second point reads not anchoring changes in the corporation’s culture.&#10;&#10;&#10;" title="Errors in Leading Change "/>
          <p:cNvGrpSpPr/>
          <p:nvPr/>
        </p:nvGrpSpPr>
        <p:grpSpPr>
          <a:xfrm>
            <a:off x="3330317" y="1894270"/>
            <a:ext cx="2480416" cy="3660567"/>
            <a:chOff x="3330317" y="1894270"/>
            <a:chExt cx="2480416" cy="3660567"/>
          </a:xfrm>
        </p:grpSpPr>
        <p:sp>
          <p:nvSpPr>
            <p:cNvPr id="7" name="Freeform 6"/>
            <p:cNvSpPr/>
            <p:nvPr/>
          </p:nvSpPr>
          <p:spPr>
            <a:xfrm>
              <a:off x="3330317" y="1894270"/>
              <a:ext cx="2480416" cy="518400"/>
            </a:xfrm>
            <a:custGeom>
              <a:avLst/>
              <a:gdLst>
                <a:gd name="connsiteX0" fmla="*/ 0 w 2480416"/>
                <a:gd name="connsiteY0" fmla="*/ 0 h 518400"/>
                <a:gd name="connsiteX1" fmla="*/ 2480416 w 2480416"/>
                <a:gd name="connsiteY1" fmla="*/ 0 h 518400"/>
                <a:gd name="connsiteX2" fmla="*/ 2480416 w 2480416"/>
                <a:gd name="connsiteY2" fmla="*/ 518400 h 518400"/>
                <a:gd name="connsiteX3" fmla="*/ 0 w 2480416"/>
                <a:gd name="connsiteY3" fmla="*/ 518400 h 518400"/>
                <a:gd name="connsiteX4" fmla="*/ 0 w 2480416"/>
                <a:gd name="connsiteY4" fmla="*/ 0 h 51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0416" h="518400">
                  <a:moveTo>
                    <a:pt x="0" y="0"/>
                  </a:moveTo>
                  <a:lnTo>
                    <a:pt x="2480416" y="0"/>
                  </a:lnTo>
                  <a:lnTo>
                    <a:pt x="2480416" y="518400"/>
                  </a:lnTo>
                  <a:lnTo>
                    <a:pt x="0" y="518400"/>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IN" sz="1800" kern="1200" dirty="0" smtClean="0"/>
                <a:t>Change phase </a:t>
              </a:r>
              <a:endParaRPr lang="en-IN" sz="1800" kern="1200" dirty="0"/>
            </a:p>
          </p:txBody>
        </p:sp>
        <p:sp>
          <p:nvSpPr>
            <p:cNvPr id="8" name="Freeform 7"/>
            <p:cNvSpPr/>
            <p:nvPr/>
          </p:nvSpPr>
          <p:spPr>
            <a:xfrm>
              <a:off x="3330317" y="2412670"/>
              <a:ext cx="2480416" cy="3142167"/>
            </a:xfrm>
            <a:custGeom>
              <a:avLst/>
              <a:gdLst>
                <a:gd name="connsiteX0" fmla="*/ 0 w 2480416"/>
                <a:gd name="connsiteY0" fmla="*/ 0 h 3142167"/>
                <a:gd name="connsiteX1" fmla="*/ 2480416 w 2480416"/>
                <a:gd name="connsiteY1" fmla="*/ 0 h 3142167"/>
                <a:gd name="connsiteX2" fmla="*/ 2480416 w 2480416"/>
                <a:gd name="connsiteY2" fmla="*/ 3142167 h 3142167"/>
                <a:gd name="connsiteX3" fmla="*/ 0 w 2480416"/>
                <a:gd name="connsiteY3" fmla="*/ 3142167 h 3142167"/>
                <a:gd name="connsiteX4" fmla="*/ 0 w 2480416"/>
                <a:gd name="connsiteY4" fmla="*/ 0 h 3142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0416" h="3142167">
                  <a:moveTo>
                    <a:pt x="0" y="0"/>
                  </a:moveTo>
                  <a:lnTo>
                    <a:pt x="2480416" y="0"/>
                  </a:lnTo>
                  <a:lnTo>
                    <a:pt x="2480416" y="3142167"/>
                  </a:lnTo>
                  <a:lnTo>
                    <a:pt x="0" y="3142167"/>
                  </a:lnTo>
                  <a:lnTo>
                    <a:pt x="0" y="0"/>
                  </a:lnTo>
                  <a:close/>
                </a:path>
              </a:pathLst>
            </a:custGeom>
            <a:noFill/>
            <a:ln>
              <a:solidFill>
                <a:srgbClr val="008CD1"/>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r>
                <a:rPr lang="en-IN" sz="1800" i="1" kern="1200" dirty="0" smtClean="0">
                  <a:solidFill>
                    <a:schemeClr val="tx2"/>
                  </a:solidFill>
                </a:rPr>
                <a:t>Lack of a vision</a:t>
              </a:r>
              <a:endParaRPr lang="en-IN" sz="1800" i="1" kern="1200" dirty="0">
                <a:solidFill>
                  <a:schemeClr val="tx2"/>
                </a:solidFill>
              </a:endParaRPr>
            </a:p>
            <a:p>
              <a:pPr marL="171450" lvl="1" indent="-171450" algn="l" defTabSz="800100" rtl="0">
                <a:lnSpc>
                  <a:spcPct val="90000"/>
                </a:lnSpc>
                <a:spcBef>
                  <a:spcPct val="0"/>
                </a:spcBef>
                <a:spcAft>
                  <a:spcPct val="15000"/>
                </a:spcAft>
                <a:buChar char="••"/>
              </a:pPr>
              <a:r>
                <a:rPr lang="en-IN" sz="1800" i="1" kern="1200" dirty="0" smtClean="0">
                  <a:solidFill>
                    <a:schemeClr val="tx2"/>
                  </a:solidFill>
                </a:rPr>
                <a:t>Undercommunicating the vision by a factor of ten</a:t>
              </a:r>
              <a:endParaRPr lang="en-IN" sz="1800" i="1" kern="1200" dirty="0">
                <a:solidFill>
                  <a:schemeClr val="tx2"/>
                </a:solidFill>
              </a:endParaRPr>
            </a:p>
            <a:p>
              <a:pPr marL="171450" lvl="1" indent="-171450" algn="l" defTabSz="800100" rtl="0">
                <a:lnSpc>
                  <a:spcPct val="90000"/>
                </a:lnSpc>
                <a:spcBef>
                  <a:spcPct val="0"/>
                </a:spcBef>
                <a:spcAft>
                  <a:spcPct val="15000"/>
                </a:spcAft>
                <a:buChar char="••"/>
              </a:pPr>
              <a:r>
                <a:rPr lang="en-IN" sz="1800" i="1" kern="1200" dirty="0" smtClean="0">
                  <a:solidFill>
                    <a:schemeClr val="tx2"/>
                  </a:solidFill>
                </a:rPr>
                <a:t>Not removing obstacles to the new vision</a:t>
              </a:r>
              <a:endParaRPr lang="en-IN" sz="1800" i="1" kern="1200" dirty="0">
                <a:solidFill>
                  <a:schemeClr val="tx2"/>
                </a:solidFill>
              </a:endParaRPr>
            </a:p>
            <a:p>
              <a:pPr marL="171450" lvl="1" indent="-171450" algn="l" defTabSz="800100" rtl="0">
                <a:lnSpc>
                  <a:spcPct val="90000"/>
                </a:lnSpc>
                <a:spcBef>
                  <a:spcPct val="0"/>
                </a:spcBef>
                <a:spcAft>
                  <a:spcPct val="15000"/>
                </a:spcAft>
                <a:buChar char="••"/>
              </a:pPr>
              <a:r>
                <a:rPr lang="en-IN" sz="1800" i="1" kern="1200" dirty="0" smtClean="0">
                  <a:solidFill>
                    <a:schemeClr val="tx2"/>
                  </a:solidFill>
                </a:rPr>
                <a:t>Not systematically planning for and creating short-term wins</a:t>
              </a:r>
              <a:endParaRPr lang="en-IN" sz="1800" i="1" kern="1200" dirty="0">
                <a:solidFill>
                  <a:schemeClr val="tx2"/>
                </a:solidFill>
              </a:endParaRPr>
            </a:p>
          </p:txBody>
        </p:sp>
      </p:grpSp>
      <p:grpSp>
        <p:nvGrpSpPr>
          <p:cNvPr id="13" name="Group 12" descr="The slide contains three rectangular boxes. &#10;&#10;Starting from the left, the header of the first box reads unfreezing phase, and two points are listed under the header. The first point reads not establishing a great sense of urgency, and the second point reads not creating a powerful enough coalition.&#10;&#10;The header of the second box reads change phase, and four points are listed under the header. The first point reads lack of a vision, the second point reads undercommunicating the vision by a factor of ten, the third point reads not removing obstacles to the new vision, and the fourth point reads not systematically planning for and creating short-term wins.&#10;&#10;The header of the third box reads refreezing phase, and two points are listed under the header. The first point reads declaring victory too soon, and the second point reads not anchoring changes in the corporation’s culture.&#10;&#10;&#10;" title="Errors in Leading Change "/>
          <p:cNvGrpSpPr/>
          <p:nvPr/>
        </p:nvGrpSpPr>
        <p:grpSpPr>
          <a:xfrm>
            <a:off x="6157991" y="1894270"/>
            <a:ext cx="2480416" cy="3660567"/>
            <a:chOff x="6157991" y="1894270"/>
            <a:chExt cx="2480416" cy="3660567"/>
          </a:xfrm>
        </p:grpSpPr>
        <p:sp>
          <p:nvSpPr>
            <p:cNvPr id="9" name="Freeform 8"/>
            <p:cNvSpPr/>
            <p:nvPr/>
          </p:nvSpPr>
          <p:spPr>
            <a:xfrm>
              <a:off x="6157991" y="1894270"/>
              <a:ext cx="2480416" cy="518400"/>
            </a:xfrm>
            <a:custGeom>
              <a:avLst/>
              <a:gdLst>
                <a:gd name="connsiteX0" fmla="*/ 0 w 2480416"/>
                <a:gd name="connsiteY0" fmla="*/ 0 h 518400"/>
                <a:gd name="connsiteX1" fmla="*/ 2480416 w 2480416"/>
                <a:gd name="connsiteY1" fmla="*/ 0 h 518400"/>
                <a:gd name="connsiteX2" fmla="*/ 2480416 w 2480416"/>
                <a:gd name="connsiteY2" fmla="*/ 518400 h 518400"/>
                <a:gd name="connsiteX3" fmla="*/ 0 w 2480416"/>
                <a:gd name="connsiteY3" fmla="*/ 518400 h 518400"/>
                <a:gd name="connsiteX4" fmla="*/ 0 w 2480416"/>
                <a:gd name="connsiteY4" fmla="*/ 0 h 51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0416" h="518400">
                  <a:moveTo>
                    <a:pt x="0" y="0"/>
                  </a:moveTo>
                  <a:lnTo>
                    <a:pt x="2480416" y="0"/>
                  </a:lnTo>
                  <a:lnTo>
                    <a:pt x="2480416" y="518400"/>
                  </a:lnTo>
                  <a:lnTo>
                    <a:pt x="0" y="518400"/>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IN" altLang="en-US" sz="1800" kern="1200" dirty="0" smtClean="0"/>
                <a:t>Refreezing phase </a:t>
              </a:r>
              <a:endParaRPr lang="en-IN" sz="1800" kern="1200" dirty="0"/>
            </a:p>
          </p:txBody>
        </p:sp>
        <p:sp>
          <p:nvSpPr>
            <p:cNvPr id="10" name="Freeform 9"/>
            <p:cNvSpPr/>
            <p:nvPr/>
          </p:nvSpPr>
          <p:spPr>
            <a:xfrm>
              <a:off x="6157991" y="2412670"/>
              <a:ext cx="2480416" cy="3142167"/>
            </a:xfrm>
            <a:custGeom>
              <a:avLst/>
              <a:gdLst>
                <a:gd name="connsiteX0" fmla="*/ 0 w 2480416"/>
                <a:gd name="connsiteY0" fmla="*/ 0 h 3142167"/>
                <a:gd name="connsiteX1" fmla="*/ 2480416 w 2480416"/>
                <a:gd name="connsiteY1" fmla="*/ 0 h 3142167"/>
                <a:gd name="connsiteX2" fmla="*/ 2480416 w 2480416"/>
                <a:gd name="connsiteY2" fmla="*/ 3142167 h 3142167"/>
                <a:gd name="connsiteX3" fmla="*/ 0 w 2480416"/>
                <a:gd name="connsiteY3" fmla="*/ 3142167 h 3142167"/>
                <a:gd name="connsiteX4" fmla="*/ 0 w 2480416"/>
                <a:gd name="connsiteY4" fmla="*/ 0 h 3142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0416" h="3142167">
                  <a:moveTo>
                    <a:pt x="0" y="0"/>
                  </a:moveTo>
                  <a:lnTo>
                    <a:pt x="2480416" y="0"/>
                  </a:lnTo>
                  <a:lnTo>
                    <a:pt x="2480416" y="3142167"/>
                  </a:lnTo>
                  <a:lnTo>
                    <a:pt x="0" y="3142167"/>
                  </a:lnTo>
                  <a:lnTo>
                    <a:pt x="0" y="0"/>
                  </a:lnTo>
                  <a:close/>
                </a:path>
              </a:pathLst>
            </a:custGeom>
            <a:noFill/>
            <a:ln>
              <a:solidFill>
                <a:srgbClr val="008CD1"/>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IN" altLang="en-US" sz="1800" i="1" kern="1200" dirty="0" smtClean="0">
                  <a:solidFill>
                    <a:schemeClr val="tx2"/>
                  </a:solidFill>
                </a:rPr>
                <a:t>Declaring victory too soon</a:t>
              </a:r>
            </a:p>
            <a:p>
              <a:pPr marL="171450" lvl="1" indent="-171450" algn="l" defTabSz="800100">
                <a:lnSpc>
                  <a:spcPct val="90000"/>
                </a:lnSpc>
                <a:spcBef>
                  <a:spcPct val="0"/>
                </a:spcBef>
                <a:spcAft>
                  <a:spcPct val="15000"/>
                </a:spcAft>
                <a:buChar char="••"/>
              </a:pPr>
              <a:r>
                <a:rPr lang="en-IN" altLang="en-US" sz="1800" i="1" kern="1200" dirty="0" smtClean="0">
                  <a:solidFill>
                    <a:schemeClr val="tx2"/>
                  </a:solidFill>
                </a:rPr>
                <a:t>Not anchoring changes in the corporation’s culture</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le 1"/>
          <p:cNvSpPr>
            <a:spLocks noGrp="1"/>
          </p:cNvSpPr>
          <p:nvPr>
            <p:ph type="title"/>
          </p:nvPr>
        </p:nvSpPr>
        <p:spPr/>
        <p:txBody>
          <a:bodyPr/>
          <a:lstStyle/>
          <a:p>
            <a:r>
              <a:rPr lang="en-IN" altLang="en-US" dirty="0" smtClean="0"/>
              <a:t>Change Tools and Techniques</a:t>
            </a:r>
            <a:endParaRPr lang="en-IN" altLang="en-US" dirty="0"/>
          </a:p>
        </p:txBody>
      </p:sp>
      <p:grpSp>
        <p:nvGrpSpPr>
          <p:cNvPr id="13" name="Group 12"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results-driven change. The content in the large box reads created quickly by focusing on the measurement and improvement of results.&#10;&#10;In the second pair of boxes, the small box is labeled general electric workout. The content in the large box reads three-day meeting in which managers and employees generate and act on solutions to specific business problems.&#10;&#10;In the third pair of boxes, the small box is labeled organizational development. The large box contains two points that read as follows:&#10;Philosophy and collection of planned change interventions.&#10;Designed to improve an organization’s long-term health and performance.&#10;&#10;&#10;&#10;&#10;&#10;" title="Change Tools and Techniques"/>
          <p:cNvGrpSpPr/>
          <p:nvPr/>
        </p:nvGrpSpPr>
        <p:grpSpPr>
          <a:xfrm>
            <a:off x="658314" y="1508738"/>
            <a:ext cx="7979042" cy="1387665"/>
            <a:chOff x="658314" y="1508738"/>
            <a:chExt cx="7979042" cy="1387665"/>
          </a:xfrm>
        </p:grpSpPr>
        <p:sp>
          <p:nvSpPr>
            <p:cNvPr id="6" name="Freeform 5"/>
            <p:cNvSpPr/>
            <p:nvPr/>
          </p:nvSpPr>
          <p:spPr>
            <a:xfrm>
              <a:off x="658314" y="1789178"/>
              <a:ext cx="7979042" cy="1107225"/>
            </a:xfrm>
            <a:custGeom>
              <a:avLst/>
              <a:gdLst>
                <a:gd name="connsiteX0" fmla="*/ 0 w 7979042"/>
                <a:gd name="connsiteY0" fmla="*/ 0 h 1107225"/>
                <a:gd name="connsiteX1" fmla="*/ 7979042 w 7979042"/>
                <a:gd name="connsiteY1" fmla="*/ 0 h 1107225"/>
                <a:gd name="connsiteX2" fmla="*/ 7979042 w 7979042"/>
                <a:gd name="connsiteY2" fmla="*/ 1107225 h 1107225"/>
                <a:gd name="connsiteX3" fmla="*/ 0 w 7979042"/>
                <a:gd name="connsiteY3" fmla="*/ 1107225 h 1107225"/>
                <a:gd name="connsiteX4" fmla="*/ 0 w 7979042"/>
                <a:gd name="connsiteY4" fmla="*/ 0 h 1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9042" h="1107225">
                  <a:moveTo>
                    <a:pt x="0" y="0"/>
                  </a:moveTo>
                  <a:lnTo>
                    <a:pt x="7979042" y="0"/>
                  </a:lnTo>
                  <a:lnTo>
                    <a:pt x="7979042" y="1107225"/>
                  </a:lnTo>
                  <a:lnTo>
                    <a:pt x="0" y="11072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9262" tIns="395732" rIns="619262" bIns="142240" numCol="1" spcCol="1270" anchor="t" anchorCtr="0">
              <a:noAutofit/>
            </a:bodyPr>
            <a:lstStyle/>
            <a:p>
              <a:pPr marL="228600" lvl="1" indent="-228600" algn="l" defTabSz="889000" rtl="0">
                <a:lnSpc>
                  <a:spcPct val="90000"/>
                </a:lnSpc>
                <a:spcBef>
                  <a:spcPct val="0"/>
                </a:spcBef>
                <a:spcAft>
                  <a:spcPct val="15000"/>
                </a:spcAft>
                <a:buChar char="••"/>
              </a:pPr>
              <a:r>
                <a:rPr lang="en-IN" sz="2000" b="0" i="1" kern="1200" dirty="0" smtClean="0">
                  <a:solidFill>
                    <a:schemeClr val="tx2"/>
                  </a:solidFill>
                </a:rPr>
                <a:t>Created quickly by focusing on the measurement and improvement of results</a:t>
              </a:r>
              <a:endParaRPr lang="en-IN" sz="2000" kern="1200" dirty="0">
                <a:solidFill>
                  <a:schemeClr val="tx2"/>
                </a:solidFill>
              </a:endParaRPr>
            </a:p>
          </p:txBody>
        </p:sp>
        <p:sp>
          <p:nvSpPr>
            <p:cNvPr id="7" name="Freeform 6"/>
            <p:cNvSpPr/>
            <p:nvPr/>
          </p:nvSpPr>
          <p:spPr>
            <a:xfrm>
              <a:off x="1057266" y="1508738"/>
              <a:ext cx="5585329" cy="560880"/>
            </a:xfrm>
            <a:custGeom>
              <a:avLst/>
              <a:gdLst>
                <a:gd name="connsiteX0" fmla="*/ 0 w 5585329"/>
                <a:gd name="connsiteY0" fmla="*/ 93482 h 560880"/>
                <a:gd name="connsiteX1" fmla="*/ 93482 w 5585329"/>
                <a:gd name="connsiteY1" fmla="*/ 0 h 560880"/>
                <a:gd name="connsiteX2" fmla="*/ 5491847 w 5585329"/>
                <a:gd name="connsiteY2" fmla="*/ 0 h 560880"/>
                <a:gd name="connsiteX3" fmla="*/ 5585329 w 5585329"/>
                <a:gd name="connsiteY3" fmla="*/ 93482 h 560880"/>
                <a:gd name="connsiteX4" fmla="*/ 5585329 w 5585329"/>
                <a:gd name="connsiteY4" fmla="*/ 467398 h 560880"/>
                <a:gd name="connsiteX5" fmla="*/ 5491847 w 5585329"/>
                <a:gd name="connsiteY5" fmla="*/ 560880 h 560880"/>
                <a:gd name="connsiteX6" fmla="*/ 93482 w 5585329"/>
                <a:gd name="connsiteY6" fmla="*/ 560880 h 560880"/>
                <a:gd name="connsiteX7" fmla="*/ 0 w 5585329"/>
                <a:gd name="connsiteY7" fmla="*/ 467398 h 560880"/>
                <a:gd name="connsiteX8" fmla="*/ 0 w 5585329"/>
                <a:gd name="connsiteY8" fmla="*/ 93482 h 56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5329" h="560880">
                  <a:moveTo>
                    <a:pt x="0" y="93482"/>
                  </a:moveTo>
                  <a:cubicBezTo>
                    <a:pt x="0" y="41853"/>
                    <a:pt x="41853" y="0"/>
                    <a:pt x="93482" y="0"/>
                  </a:cubicBezTo>
                  <a:lnTo>
                    <a:pt x="5491847" y="0"/>
                  </a:lnTo>
                  <a:cubicBezTo>
                    <a:pt x="5543476" y="0"/>
                    <a:pt x="5585329" y="41853"/>
                    <a:pt x="5585329" y="93482"/>
                  </a:cubicBezTo>
                  <a:lnTo>
                    <a:pt x="5585329" y="467398"/>
                  </a:lnTo>
                  <a:cubicBezTo>
                    <a:pt x="5585329" y="519027"/>
                    <a:pt x="5543476" y="560880"/>
                    <a:pt x="5491847" y="560880"/>
                  </a:cubicBezTo>
                  <a:lnTo>
                    <a:pt x="93482" y="560880"/>
                  </a:lnTo>
                  <a:cubicBezTo>
                    <a:pt x="41853" y="560880"/>
                    <a:pt x="0" y="519027"/>
                    <a:pt x="0" y="467398"/>
                  </a:cubicBezTo>
                  <a:lnTo>
                    <a:pt x="0" y="9348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8492" tIns="27380" rIns="238492" bIns="27380" numCol="1" spcCol="1270" anchor="ctr" anchorCtr="0">
              <a:noAutofit/>
            </a:bodyPr>
            <a:lstStyle/>
            <a:p>
              <a:pPr lvl="0" algn="l" defTabSz="889000" rtl="0">
                <a:lnSpc>
                  <a:spcPct val="90000"/>
                </a:lnSpc>
                <a:spcBef>
                  <a:spcPct val="0"/>
                </a:spcBef>
                <a:spcAft>
                  <a:spcPct val="35000"/>
                </a:spcAft>
              </a:pPr>
              <a:r>
                <a:rPr lang="en-IN" sz="2000" b="1" kern="1200" dirty="0" smtClean="0"/>
                <a:t>Results-driven change</a:t>
              </a:r>
              <a:endParaRPr lang="en-IN" sz="2000" kern="1200" dirty="0"/>
            </a:p>
          </p:txBody>
        </p:sp>
      </p:grpSp>
      <p:grpSp>
        <p:nvGrpSpPr>
          <p:cNvPr id="14" name="Group 13"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results-driven change. The content in the large box reads created quickly by focusing on the measurement and improvement of results.&#10;&#10;In the second pair of boxes, the small box is labeled general electric workout. The content in the large box reads three-day meeting in which managers and employees generate and act on solutions to specific business problems.&#10;&#10;In the third pair of boxes, the small box is labeled organizational development. The large box contains two points that read as follows:&#10;Philosophy and collection of planned change interventions.&#10;Designed to improve an organization’s long-term health and performance.&#10;&#10;&#10;&#10;&#10;&#10;" title="Change Tools and Techniques"/>
          <p:cNvGrpSpPr/>
          <p:nvPr/>
        </p:nvGrpSpPr>
        <p:grpSpPr>
          <a:xfrm>
            <a:off x="658314" y="2999003"/>
            <a:ext cx="7979042" cy="1387665"/>
            <a:chOff x="658314" y="2999003"/>
            <a:chExt cx="7979042" cy="1387665"/>
          </a:xfrm>
        </p:grpSpPr>
        <p:sp>
          <p:nvSpPr>
            <p:cNvPr id="9" name="Freeform 8"/>
            <p:cNvSpPr/>
            <p:nvPr/>
          </p:nvSpPr>
          <p:spPr>
            <a:xfrm>
              <a:off x="658314" y="3279443"/>
              <a:ext cx="7979042" cy="1107225"/>
            </a:xfrm>
            <a:custGeom>
              <a:avLst/>
              <a:gdLst>
                <a:gd name="connsiteX0" fmla="*/ 0 w 7979042"/>
                <a:gd name="connsiteY0" fmla="*/ 0 h 1107225"/>
                <a:gd name="connsiteX1" fmla="*/ 7979042 w 7979042"/>
                <a:gd name="connsiteY1" fmla="*/ 0 h 1107225"/>
                <a:gd name="connsiteX2" fmla="*/ 7979042 w 7979042"/>
                <a:gd name="connsiteY2" fmla="*/ 1107225 h 1107225"/>
                <a:gd name="connsiteX3" fmla="*/ 0 w 7979042"/>
                <a:gd name="connsiteY3" fmla="*/ 1107225 h 1107225"/>
                <a:gd name="connsiteX4" fmla="*/ 0 w 7979042"/>
                <a:gd name="connsiteY4" fmla="*/ 0 h 110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9042" h="1107225">
                  <a:moveTo>
                    <a:pt x="0" y="0"/>
                  </a:moveTo>
                  <a:lnTo>
                    <a:pt x="7979042" y="0"/>
                  </a:lnTo>
                  <a:lnTo>
                    <a:pt x="7979042" y="1107225"/>
                  </a:lnTo>
                  <a:lnTo>
                    <a:pt x="0" y="11072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9262" tIns="395732" rIns="619262" bIns="142240" numCol="1" spcCol="1270" anchor="t" anchorCtr="0">
              <a:noAutofit/>
            </a:bodyPr>
            <a:lstStyle/>
            <a:p>
              <a:pPr marL="228600" lvl="1" indent="-228600" algn="l" defTabSz="889000" rtl="0">
                <a:lnSpc>
                  <a:spcPct val="90000"/>
                </a:lnSpc>
                <a:spcBef>
                  <a:spcPct val="0"/>
                </a:spcBef>
                <a:spcAft>
                  <a:spcPct val="15000"/>
                </a:spcAft>
                <a:buChar char="••"/>
              </a:pPr>
              <a:r>
                <a:rPr lang="en-IN" sz="2000" b="0" i="1" kern="1200" dirty="0" smtClean="0">
                  <a:solidFill>
                    <a:schemeClr val="tx2"/>
                  </a:solidFill>
                </a:rPr>
                <a:t>Three-day meeting in which managers and employees generate and act on solutions to specific business problems</a:t>
              </a:r>
              <a:endParaRPr lang="en-IN" sz="2000" kern="1200" dirty="0">
                <a:solidFill>
                  <a:schemeClr val="tx2"/>
                </a:solidFill>
              </a:endParaRPr>
            </a:p>
          </p:txBody>
        </p:sp>
        <p:sp>
          <p:nvSpPr>
            <p:cNvPr id="10" name="Freeform 9"/>
            <p:cNvSpPr/>
            <p:nvPr/>
          </p:nvSpPr>
          <p:spPr>
            <a:xfrm>
              <a:off x="1057266" y="2999003"/>
              <a:ext cx="5585329" cy="560880"/>
            </a:xfrm>
            <a:custGeom>
              <a:avLst/>
              <a:gdLst>
                <a:gd name="connsiteX0" fmla="*/ 0 w 5585329"/>
                <a:gd name="connsiteY0" fmla="*/ 93482 h 560880"/>
                <a:gd name="connsiteX1" fmla="*/ 93482 w 5585329"/>
                <a:gd name="connsiteY1" fmla="*/ 0 h 560880"/>
                <a:gd name="connsiteX2" fmla="*/ 5491847 w 5585329"/>
                <a:gd name="connsiteY2" fmla="*/ 0 h 560880"/>
                <a:gd name="connsiteX3" fmla="*/ 5585329 w 5585329"/>
                <a:gd name="connsiteY3" fmla="*/ 93482 h 560880"/>
                <a:gd name="connsiteX4" fmla="*/ 5585329 w 5585329"/>
                <a:gd name="connsiteY4" fmla="*/ 467398 h 560880"/>
                <a:gd name="connsiteX5" fmla="*/ 5491847 w 5585329"/>
                <a:gd name="connsiteY5" fmla="*/ 560880 h 560880"/>
                <a:gd name="connsiteX6" fmla="*/ 93482 w 5585329"/>
                <a:gd name="connsiteY6" fmla="*/ 560880 h 560880"/>
                <a:gd name="connsiteX7" fmla="*/ 0 w 5585329"/>
                <a:gd name="connsiteY7" fmla="*/ 467398 h 560880"/>
                <a:gd name="connsiteX8" fmla="*/ 0 w 5585329"/>
                <a:gd name="connsiteY8" fmla="*/ 93482 h 56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5329" h="560880">
                  <a:moveTo>
                    <a:pt x="0" y="93482"/>
                  </a:moveTo>
                  <a:cubicBezTo>
                    <a:pt x="0" y="41853"/>
                    <a:pt x="41853" y="0"/>
                    <a:pt x="93482" y="0"/>
                  </a:cubicBezTo>
                  <a:lnTo>
                    <a:pt x="5491847" y="0"/>
                  </a:lnTo>
                  <a:cubicBezTo>
                    <a:pt x="5543476" y="0"/>
                    <a:pt x="5585329" y="41853"/>
                    <a:pt x="5585329" y="93482"/>
                  </a:cubicBezTo>
                  <a:lnTo>
                    <a:pt x="5585329" y="467398"/>
                  </a:lnTo>
                  <a:cubicBezTo>
                    <a:pt x="5585329" y="519027"/>
                    <a:pt x="5543476" y="560880"/>
                    <a:pt x="5491847" y="560880"/>
                  </a:cubicBezTo>
                  <a:lnTo>
                    <a:pt x="93482" y="560880"/>
                  </a:lnTo>
                  <a:cubicBezTo>
                    <a:pt x="41853" y="560880"/>
                    <a:pt x="0" y="519027"/>
                    <a:pt x="0" y="467398"/>
                  </a:cubicBezTo>
                  <a:lnTo>
                    <a:pt x="0" y="9348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8492" tIns="27380" rIns="238492" bIns="27380" numCol="1" spcCol="1270" anchor="ctr" anchorCtr="0">
              <a:noAutofit/>
            </a:bodyPr>
            <a:lstStyle/>
            <a:p>
              <a:pPr lvl="0" algn="l" defTabSz="889000" rtl="0">
                <a:lnSpc>
                  <a:spcPct val="90000"/>
                </a:lnSpc>
                <a:spcBef>
                  <a:spcPct val="0"/>
                </a:spcBef>
                <a:spcAft>
                  <a:spcPct val="35000"/>
                </a:spcAft>
              </a:pPr>
              <a:r>
                <a:rPr lang="en-IN" sz="2000" b="1" kern="1200" dirty="0" smtClean="0"/>
                <a:t>General Electric workout</a:t>
              </a:r>
              <a:endParaRPr lang="en-IN" sz="2000" kern="1200" dirty="0"/>
            </a:p>
          </p:txBody>
        </p:sp>
      </p:grpSp>
      <p:grpSp>
        <p:nvGrpSpPr>
          <p:cNvPr id="15" name="Group 14"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results-driven change. The content in the large box reads created quickly by focusing on the measurement and improvement of results.&#10;&#10;In the second pair of boxes, the small box is labeled general electric workout. The content in the large box reads three-day meeting in which managers and employees generate and act on solutions to specific business problems.&#10;&#10;In the third pair of boxes, the small box is labeled organizational development. The large box contains two points that read as follows:&#10;Philosophy and collection of planned change interventions.&#10;Designed to improve an organization’s long-term health and performance.&#10;&#10;&#10;&#10;&#10;&#10;" title="Change Tools and Techniques"/>
          <p:cNvGrpSpPr/>
          <p:nvPr/>
        </p:nvGrpSpPr>
        <p:grpSpPr>
          <a:xfrm>
            <a:off x="658314" y="4489268"/>
            <a:ext cx="7979042" cy="1716840"/>
            <a:chOff x="658314" y="4489268"/>
            <a:chExt cx="7979042" cy="1716840"/>
          </a:xfrm>
        </p:grpSpPr>
        <p:sp>
          <p:nvSpPr>
            <p:cNvPr id="11" name="Freeform 10"/>
            <p:cNvSpPr/>
            <p:nvPr/>
          </p:nvSpPr>
          <p:spPr>
            <a:xfrm>
              <a:off x="658314" y="4769708"/>
              <a:ext cx="7979042" cy="1436400"/>
            </a:xfrm>
            <a:custGeom>
              <a:avLst/>
              <a:gdLst>
                <a:gd name="connsiteX0" fmla="*/ 0 w 7979042"/>
                <a:gd name="connsiteY0" fmla="*/ 0 h 1436400"/>
                <a:gd name="connsiteX1" fmla="*/ 7979042 w 7979042"/>
                <a:gd name="connsiteY1" fmla="*/ 0 h 1436400"/>
                <a:gd name="connsiteX2" fmla="*/ 7979042 w 7979042"/>
                <a:gd name="connsiteY2" fmla="*/ 1436400 h 1436400"/>
                <a:gd name="connsiteX3" fmla="*/ 0 w 7979042"/>
                <a:gd name="connsiteY3" fmla="*/ 1436400 h 1436400"/>
                <a:gd name="connsiteX4" fmla="*/ 0 w 7979042"/>
                <a:gd name="connsiteY4" fmla="*/ 0 h 143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9042" h="1436400">
                  <a:moveTo>
                    <a:pt x="0" y="0"/>
                  </a:moveTo>
                  <a:lnTo>
                    <a:pt x="7979042" y="0"/>
                  </a:lnTo>
                  <a:lnTo>
                    <a:pt x="7979042" y="1436400"/>
                  </a:lnTo>
                  <a:lnTo>
                    <a:pt x="0" y="14364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9262" tIns="395732" rIns="619262" bIns="142240" numCol="1" spcCol="1270" anchor="t" anchorCtr="0">
              <a:noAutofit/>
            </a:bodyPr>
            <a:lstStyle/>
            <a:p>
              <a:pPr marL="228600" lvl="1" indent="-228600" algn="l" defTabSz="889000" rtl="0">
                <a:lnSpc>
                  <a:spcPct val="90000"/>
                </a:lnSpc>
                <a:spcBef>
                  <a:spcPct val="0"/>
                </a:spcBef>
                <a:spcAft>
                  <a:spcPct val="15000"/>
                </a:spcAft>
                <a:buChar char="••"/>
              </a:pPr>
              <a:r>
                <a:rPr lang="en-IN" sz="2000" b="0" i="1" kern="1200" dirty="0" smtClean="0">
                  <a:solidFill>
                    <a:schemeClr val="tx2"/>
                  </a:solidFill>
                </a:rPr>
                <a:t>Philosophy and collection of planned change interventions</a:t>
              </a:r>
              <a:endParaRPr lang="en-IN" sz="2000" kern="1200" dirty="0">
                <a:solidFill>
                  <a:schemeClr val="tx2"/>
                </a:solidFill>
              </a:endParaRPr>
            </a:p>
            <a:p>
              <a:pPr marL="228600" lvl="1" indent="-228600" algn="l" defTabSz="889000" rtl="0">
                <a:lnSpc>
                  <a:spcPct val="90000"/>
                </a:lnSpc>
                <a:spcBef>
                  <a:spcPct val="0"/>
                </a:spcBef>
                <a:spcAft>
                  <a:spcPct val="15000"/>
                </a:spcAft>
                <a:buChar char="••"/>
              </a:pPr>
              <a:r>
                <a:rPr lang="en-IN" sz="2000" b="0" i="1" kern="1200" dirty="0" smtClean="0">
                  <a:solidFill>
                    <a:schemeClr val="tx2"/>
                  </a:solidFill>
                </a:rPr>
                <a:t>Designed to improve an organization’s long-term health and performance</a:t>
              </a:r>
              <a:endParaRPr lang="en-IN" sz="2000" kern="1200" dirty="0">
                <a:solidFill>
                  <a:schemeClr val="tx2"/>
                </a:solidFill>
              </a:endParaRPr>
            </a:p>
          </p:txBody>
        </p:sp>
        <p:sp>
          <p:nvSpPr>
            <p:cNvPr id="12" name="Freeform 11"/>
            <p:cNvSpPr/>
            <p:nvPr/>
          </p:nvSpPr>
          <p:spPr>
            <a:xfrm>
              <a:off x="1057266" y="4489268"/>
              <a:ext cx="5585329" cy="560880"/>
            </a:xfrm>
            <a:custGeom>
              <a:avLst/>
              <a:gdLst>
                <a:gd name="connsiteX0" fmla="*/ 0 w 5585329"/>
                <a:gd name="connsiteY0" fmla="*/ 93482 h 560880"/>
                <a:gd name="connsiteX1" fmla="*/ 93482 w 5585329"/>
                <a:gd name="connsiteY1" fmla="*/ 0 h 560880"/>
                <a:gd name="connsiteX2" fmla="*/ 5491847 w 5585329"/>
                <a:gd name="connsiteY2" fmla="*/ 0 h 560880"/>
                <a:gd name="connsiteX3" fmla="*/ 5585329 w 5585329"/>
                <a:gd name="connsiteY3" fmla="*/ 93482 h 560880"/>
                <a:gd name="connsiteX4" fmla="*/ 5585329 w 5585329"/>
                <a:gd name="connsiteY4" fmla="*/ 467398 h 560880"/>
                <a:gd name="connsiteX5" fmla="*/ 5491847 w 5585329"/>
                <a:gd name="connsiteY5" fmla="*/ 560880 h 560880"/>
                <a:gd name="connsiteX6" fmla="*/ 93482 w 5585329"/>
                <a:gd name="connsiteY6" fmla="*/ 560880 h 560880"/>
                <a:gd name="connsiteX7" fmla="*/ 0 w 5585329"/>
                <a:gd name="connsiteY7" fmla="*/ 467398 h 560880"/>
                <a:gd name="connsiteX8" fmla="*/ 0 w 5585329"/>
                <a:gd name="connsiteY8" fmla="*/ 93482 h 56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5329" h="560880">
                  <a:moveTo>
                    <a:pt x="0" y="93482"/>
                  </a:moveTo>
                  <a:cubicBezTo>
                    <a:pt x="0" y="41853"/>
                    <a:pt x="41853" y="0"/>
                    <a:pt x="93482" y="0"/>
                  </a:cubicBezTo>
                  <a:lnTo>
                    <a:pt x="5491847" y="0"/>
                  </a:lnTo>
                  <a:cubicBezTo>
                    <a:pt x="5543476" y="0"/>
                    <a:pt x="5585329" y="41853"/>
                    <a:pt x="5585329" y="93482"/>
                  </a:cubicBezTo>
                  <a:lnTo>
                    <a:pt x="5585329" y="467398"/>
                  </a:lnTo>
                  <a:cubicBezTo>
                    <a:pt x="5585329" y="519027"/>
                    <a:pt x="5543476" y="560880"/>
                    <a:pt x="5491847" y="560880"/>
                  </a:cubicBezTo>
                  <a:lnTo>
                    <a:pt x="93482" y="560880"/>
                  </a:lnTo>
                  <a:cubicBezTo>
                    <a:pt x="41853" y="560880"/>
                    <a:pt x="0" y="519027"/>
                    <a:pt x="0" y="467398"/>
                  </a:cubicBezTo>
                  <a:lnTo>
                    <a:pt x="0" y="9348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8492" tIns="27380" rIns="238492" bIns="27380" numCol="1" spcCol="1270" anchor="ctr" anchorCtr="0">
              <a:noAutofit/>
            </a:bodyPr>
            <a:lstStyle/>
            <a:p>
              <a:pPr lvl="0" algn="l" defTabSz="889000" rtl="0">
                <a:lnSpc>
                  <a:spcPct val="90000"/>
                </a:lnSpc>
                <a:spcBef>
                  <a:spcPct val="0"/>
                </a:spcBef>
                <a:spcAft>
                  <a:spcPct val="35000"/>
                </a:spcAft>
              </a:pPr>
              <a:r>
                <a:rPr lang="en-IN" sz="2000" b="1" kern="1200" dirty="0" smtClean="0"/>
                <a:t>Organizational development</a:t>
              </a:r>
              <a:endParaRPr lang="en-IN" sz="2000" kern="1200" dirty="0"/>
            </a:p>
          </p:txBody>
        </p:sp>
      </p:grpSp>
      <p:sp>
        <p:nvSpPr>
          <p:cNvPr id="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title="Exhibit 7.4 - How to Create a Results-Driven Change Program"/>
          <p:cNvSpPr>
            <a:spLocks noGrp="1"/>
          </p:cNvSpPr>
          <p:nvPr>
            <p:ph type="title"/>
          </p:nvPr>
        </p:nvSpPr>
        <p:spPr>
          <a:xfrm>
            <a:off x="1419148" y="384538"/>
            <a:ext cx="7536700" cy="983201"/>
          </a:xfrm>
        </p:spPr>
        <p:txBody>
          <a:bodyPr>
            <a:noAutofit/>
          </a:bodyPr>
          <a:lstStyle/>
          <a:p>
            <a:r>
              <a:rPr lang="en-IN" sz="3200" dirty="0" smtClean="0">
                <a:solidFill>
                  <a:schemeClr val="bg1"/>
                </a:solidFill>
              </a:rPr>
              <a:t>7.4</a:t>
            </a:r>
            <a:r>
              <a:rPr lang="en-IN" sz="3200" dirty="0" smtClean="0">
                <a:solidFill>
                  <a:schemeClr val="tx2"/>
                </a:solidFill>
              </a:rPr>
              <a:t>	How to Create a Results-Driven </a:t>
            </a:r>
            <a:r>
              <a:rPr lang="en-GB" sz="3200" dirty="0" smtClean="0">
                <a:solidFill>
                  <a:schemeClr val="tx2"/>
                </a:solidFill>
              </a:rPr>
              <a:t>Change Program</a:t>
            </a:r>
            <a:endParaRPr lang="en-GB" sz="3200" dirty="0">
              <a:solidFill>
                <a:schemeClr val="tx2"/>
              </a:solidFill>
            </a:endParaRPr>
          </a:p>
        </p:txBody>
      </p:sp>
      <p:pic>
        <p:nvPicPr>
          <p:cNvPr id="2" name="Picture 1" descr="This illustration contains six rows and each row contains a statement that explains how to create a results-driven change program. The statement in row one reads set measurable, short-term goals to improve performance. The statement in row two reads make sure your action steps are likely to improve measured performance. The statement in row three reads stress the importance of immediate improvements. The statement in row four reads solicit help from consultants and staffers to achieve quick improvements in performance. The statement in row five reads test action steps to see if they actually yield improvements. If they don’t, discard them and establish new ones. The statement in row six reads use resources you have or that can be easily acquired. It doesn’t take much." title="Exhibit 7.4 - How to Create a Results-Driven Change Progra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4469" y="1665432"/>
            <a:ext cx="6535062" cy="4629796"/>
          </a:xfrm>
          <a:prstGeom prst="rect">
            <a:avLst/>
          </a:prstGeom>
        </p:spPr>
      </p:pic>
    </p:spTree>
    <p:extLst>
      <p:ext uri="{BB962C8B-B14F-4D97-AF65-F5344CB8AC3E}">
        <p14:creationId xmlns:p14="http://schemas.microsoft.com/office/powerpoint/2010/main" val="22631094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14375" y="366888"/>
            <a:ext cx="7536700" cy="983201"/>
          </a:xfrm>
        </p:spPr>
        <p:txBody>
          <a:bodyPr>
            <a:noAutofit/>
          </a:bodyPr>
          <a:lstStyle/>
          <a:p>
            <a:r>
              <a:rPr lang="en-GB" sz="3200" dirty="0" smtClean="0">
                <a:solidFill>
                  <a:schemeClr val="bg1"/>
                </a:solidFill>
              </a:rPr>
              <a:t>7.5</a:t>
            </a:r>
            <a:r>
              <a:rPr lang="en-GB" sz="3200" dirty="0" smtClean="0">
                <a:solidFill>
                  <a:schemeClr val="tx2"/>
                </a:solidFill>
              </a:rPr>
              <a:t>	General Steps for Organizational Development Interventions</a:t>
            </a:r>
            <a:endParaRPr lang="en-GB" sz="3200" dirty="0">
              <a:solidFill>
                <a:schemeClr val="tx2"/>
              </a:solidFill>
            </a:endParaRPr>
          </a:p>
        </p:txBody>
      </p:sp>
      <p:pic>
        <p:nvPicPr>
          <p:cNvPr id="2" name="Picture 1" descr="This table contains four rows and four columns. In row one, column one reads entry. Column two reads a problem is discovered, and the need for change becomes apparent. A search begins for someone to deal with the problem and facilitate change. In row two, column one reads startup. Column two reads a change agent enters the picture and works to clarify the problem and gain commitment to a change effort. In row three, column one reads assessment and feedback. Column two reads the change agent gathers information about the problem and provides feedback about it to decision makers and those affected by it. In row four, column one reads action planning. Column two reads the change agent works with decision makers to develop an action plan." title="Exhibit 7.5 - General Steps for Organizational Development Interven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3063" y="1511454"/>
            <a:ext cx="6177874" cy="4889346"/>
          </a:xfrm>
          <a:prstGeom prst="rect">
            <a:avLst/>
          </a:prstGeom>
        </p:spPr>
      </p:pic>
    </p:spTree>
    <p:extLst>
      <p:ext uri="{BB962C8B-B14F-4D97-AF65-F5344CB8AC3E}">
        <p14:creationId xmlns:p14="http://schemas.microsoft.com/office/powerpoint/2010/main" val="20627215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14375" y="366888"/>
            <a:ext cx="7536700" cy="983201"/>
          </a:xfrm>
        </p:spPr>
        <p:txBody>
          <a:bodyPr>
            <a:noAutofit/>
          </a:bodyPr>
          <a:lstStyle/>
          <a:p>
            <a:r>
              <a:rPr lang="en-GB" sz="3200" dirty="0" smtClean="0">
                <a:solidFill>
                  <a:schemeClr val="bg1"/>
                </a:solidFill>
              </a:rPr>
              <a:t>7.5</a:t>
            </a:r>
            <a:r>
              <a:rPr lang="en-GB" sz="3200" dirty="0" smtClean="0">
                <a:solidFill>
                  <a:schemeClr val="tx2"/>
                </a:solidFill>
              </a:rPr>
              <a:t>	General Steps for Organizational Development Interventions</a:t>
            </a:r>
            <a:r>
              <a:rPr lang="en-GB" sz="2000" dirty="0" smtClean="0">
                <a:solidFill>
                  <a:schemeClr val="tx2"/>
                </a:solidFill>
              </a:rPr>
              <a:t> (continued)</a:t>
            </a:r>
            <a:endParaRPr lang="en-GB" sz="2000" dirty="0">
              <a:solidFill>
                <a:schemeClr val="tx2"/>
              </a:solidFill>
            </a:endParaRPr>
          </a:p>
        </p:txBody>
      </p:sp>
      <p:pic>
        <p:nvPicPr>
          <p:cNvPr id="4" name="Picture 3" descr="This table contains four rows and four columns. In row one, column one reads intervention. Column two reads the action plan, or organizational development intervention, is carried out. In row two, column one reads evaluation. Column two reads the change agent helps decision makers assess the effectiveness of the intervention. In row three, column one reads adoption. Column two reads organizational members accept ownership and responsibility for the change, which is then carried out through the entire organization. In row four, column one reads separation. Column two reads the change agent leaves the organization after first ensuring that the change intervention will continue to work." title="Exhibit 7.5 - General Steps for Organizational Development Interventions (continu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0479" y="1583324"/>
            <a:ext cx="6283042" cy="4707780"/>
          </a:xfrm>
          <a:prstGeom prst="rect">
            <a:avLst/>
          </a:prstGeom>
        </p:spPr>
      </p:pic>
    </p:spTree>
    <p:extLst>
      <p:ext uri="{BB962C8B-B14F-4D97-AF65-F5344CB8AC3E}">
        <p14:creationId xmlns:p14="http://schemas.microsoft.com/office/powerpoint/2010/main" val="8382360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Key Terms </a:t>
            </a:r>
            <a:endParaRPr lang="en-US" dirty="0"/>
          </a:p>
        </p:txBody>
      </p:sp>
      <p:sp>
        <p:nvSpPr>
          <p:cNvPr id="7" name="Content Placeholder 2"/>
          <p:cNvSpPr>
            <a:spLocks noGrp="1"/>
          </p:cNvSpPr>
          <p:nvPr>
            <p:ph idx="1"/>
          </p:nvPr>
        </p:nvSpPr>
        <p:spPr>
          <a:xfrm>
            <a:off x="1065341" y="1508125"/>
            <a:ext cx="3877838" cy="4587875"/>
          </a:xfrm>
        </p:spPr>
        <p:txBody>
          <a:bodyPr>
            <a:noAutofit/>
          </a:bodyPr>
          <a:lstStyle/>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Arial" panose="020B0604020202020204" pitchFamily="34" charset="0"/>
              </a:rPr>
              <a:t>Organizational innovation</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Arial" panose="020B0604020202020204" pitchFamily="34" charset="0"/>
              </a:rPr>
              <a:t>Technology cycle</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Arial" panose="020B0604020202020204" pitchFamily="34" charset="0"/>
              </a:rPr>
              <a:t>S-curve pattern of innovation</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Arial" panose="020B0604020202020204" pitchFamily="34" charset="0"/>
              </a:rPr>
              <a:t>Innovation streams</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Arial" panose="020B0604020202020204" pitchFamily="34" charset="0"/>
              </a:rPr>
              <a:t>Technological discontinuity</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Arial" panose="020B0604020202020204" pitchFamily="34" charset="0"/>
              </a:rPr>
              <a:t>Discontinuous change</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Arial" panose="020B0604020202020204" pitchFamily="34" charset="0"/>
              </a:rPr>
              <a:t>Technological substitution</a:t>
            </a:r>
          </a:p>
          <a:p>
            <a:pPr marL="342900" indent="-342900">
              <a:lnSpc>
                <a:spcPct val="110000"/>
              </a:lnSpc>
              <a:spcBef>
                <a:spcPct val="20000"/>
              </a:spcBef>
              <a:buClr>
                <a:srgbClr val="B00027"/>
              </a:buClr>
              <a:buFont typeface="Lucida Grande"/>
              <a:buChar char="•"/>
            </a:pPr>
            <a:endParaRPr lang="en-US" altLang="en-US" sz="2400" dirty="0">
              <a:solidFill>
                <a:schemeClr val="tx2"/>
              </a:solidFill>
              <a:ea typeface="ＭＳ Ｐゴシック" panose="020B0600070205080204" pitchFamily="34" charset="-128"/>
              <a:cs typeface="Arial" panose="020B0604020202020204" pitchFamily="34" charset="0"/>
            </a:endParaRPr>
          </a:p>
        </p:txBody>
      </p:sp>
      <p:sp>
        <p:nvSpPr>
          <p:cNvPr id="8" name="Content Placeholder 2"/>
          <p:cNvSpPr txBox="1">
            <a:spLocks/>
          </p:cNvSpPr>
          <p:nvPr/>
        </p:nvSpPr>
        <p:spPr bwMode="auto">
          <a:xfrm>
            <a:off x="5011830" y="1510397"/>
            <a:ext cx="3877838"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1"/>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1"/>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1"/>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1"/>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Design competition</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Dominant design</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Technological lockout</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Incremental change</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Creative work environments</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Flow</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Experiential approach to innovation</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Design </a:t>
            </a:r>
            <a:r>
              <a:rPr lang="en-US" altLang="en-US" sz="2600" dirty="0" smtClean="0">
                <a:solidFill>
                  <a:schemeClr val="tx2"/>
                </a:solidFill>
                <a:cs typeface="Arial" panose="020B0604020202020204" pitchFamily="34" charset="0"/>
              </a:rPr>
              <a:t>iteration</a:t>
            </a:r>
            <a:endParaRPr lang="en-US" altLang="en-US" sz="2600" dirty="0">
              <a:solidFill>
                <a:schemeClr val="tx2"/>
              </a:solidFill>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Key Terms </a:t>
            </a:r>
            <a:r>
              <a:rPr lang="en-US" sz="2000" dirty="0" smtClean="0"/>
              <a:t>(continued)</a:t>
            </a:r>
            <a:endParaRPr lang="en-US" sz="2000" dirty="0"/>
          </a:p>
        </p:txBody>
      </p:sp>
      <p:sp>
        <p:nvSpPr>
          <p:cNvPr id="7" name="Content Placeholder 2"/>
          <p:cNvSpPr>
            <a:spLocks noGrp="1"/>
          </p:cNvSpPr>
          <p:nvPr>
            <p:ph idx="1"/>
          </p:nvPr>
        </p:nvSpPr>
        <p:spPr>
          <a:xfrm>
            <a:off x="1065341" y="1508125"/>
            <a:ext cx="3877838" cy="4587875"/>
          </a:xfrm>
        </p:spPr>
        <p:txBody>
          <a:bodyPr>
            <a:noAutofit/>
          </a:bodyPr>
          <a:lstStyle/>
          <a:p>
            <a:pPr marL="342900" indent="-342900">
              <a:spcBef>
                <a:spcPct val="20000"/>
              </a:spcBef>
              <a:buClr>
                <a:srgbClr val="B00027"/>
              </a:buClr>
              <a:buFont typeface="Lucida Grande"/>
              <a:buChar char="•"/>
              <a:defRPr/>
            </a:pPr>
            <a:r>
              <a:rPr lang="en-US" altLang="en-US" sz="2600" dirty="0">
                <a:solidFill>
                  <a:schemeClr val="tx2"/>
                </a:solidFill>
                <a:cs typeface="Arial" panose="020B0604020202020204" pitchFamily="34" charset="0"/>
              </a:rPr>
              <a:t>Product prototype</a:t>
            </a:r>
          </a:p>
          <a:p>
            <a:pPr marL="342900" indent="-342900">
              <a:spcBef>
                <a:spcPct val="20000"/>
              </a:spcBef>
              <a:buClr>
                <a:srgbClr val="B00027"/>
              </a:buClr>
              <a:buFont typeface="Lucida Grande"/>
              <a:buChar char="•"/>
              <a:defRPr/>
            </a:pPr>
            <a:r>
              <a:rPr lang="en-US" altLang="en-US" sz="2600" dirty="0" smtClean="0">
                <a:solidFill>
                  <a:schemeClr val="tx2"/>
                </a:solidFill>
                <a:ea typeface="ＭＳ Ｐゴシック" panose="020B0600070205080204" pitchFamily="34" charset="-128"/>
                <a:cs typeface="Arial" panose="020B0604020202020204" pitchFamily="34" charset="0"/>
              </a:rPr>
              <a:t>Testing</a:t>
            </a:r>
            <a:endParaRPr lang="en-US" altLang="en-US" sz="2600" dirty="0">
              <a:solidFill>
                <a:schemeClr val="tx2"/>
              </a:solidFill>
              <a:ea typeface="ＭＳ Ｐゴシック" panose="020B0600070205080204" pitchFamily="34" charset="-128"/>
              <a:cs typeface="Arial" panose="020B0604020202020204" pitchFamily="34" charset="0"/>
            </a:endParaRP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cs typeface="Arial" panose="020B0604020202020204" pitchFamily="34" charset="0"/>
              </a:rPr>
              <a:t>Milestones</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cs typeface="Arial" panose="020B0604020202020204" pitchFamily="34" charset="0"/>
              </a:rPr>
              <a:t>Multifunctional teams</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cs typeface="Arial" panose="020B0604020202020204" pitchFamily="34" charset="0"/>
              </a:rPr>
              <a:t>Compression approach to innovation</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cs typeface="Arial" panose="020B0604020202020204" pitchFamily="34" charset="0"/>
              </a:rPr>
              <a:t>Generational change</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cs typeface="Arial" panose="020B0604020202020204" pitchFamily="34" charset="0"/>
              </a:rPr>
              <a:t>Organizational decline</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cs typeface="Arial" panose="020B0604020202020204" pitchFamily="34" charset="0"/>
              </a:rPr>
              <a:t>Change forces</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cs typeface="Arial" panose="020B0604020202020204" pitchFamily="34" charset="0"/>
              </a:rPr>
              <a:t>Resistance </a:t>
            </a:r>
            <a:r>
              <a:rPr lang="en-US" altLang="en-US" sz="2600" dirty="0" smtClean="0">
                <a:solidFill>
                  <a:schemeClr val="tx2"/>
                </a:solidFill>
                <a:ea typeface="ＭＳ Ｐゴシック" panose="020B0600070205080204" pitchFamily="34" charset="-128"/>
                <a:cs typeface="Arial" panose="020B0604020202020204" pitchFamily="34" charset="0"/>
              </a:rPr>
              <a:t>forces</a:t>
            </a:r>
          </a:p>
          <a:p>
            <a:pPr marL="342900" indent="-342900">
              <a:spcBef>
                <a:spcPct val="20000"/>
              </a:spcBef>
              <a:buClr>
                <a:srgbClr val="B00027"/>
              </a:buClr>
              <a:buFont typeface="Lucida Grande"/>
              <a:buChar char="•"/>
              <a:defRPr/>
            </a:pPr>
            <a:endParaRPr lang="en-US" altLang="en-US" sz="2600" dirty="0">
              <a:solidFill>
                <a:schemeClr val="tx2"/>
              </a:solidFill>
              <a:ea typeface="ＭＳ Ｐゴシック" panose="020B0600070205080204" pitchFamily="34" charset="-128"/>
              <a:cs typeface="Arial" panose="020B0604020202020204" pitchFamily="34" charset="0"/>
            </a:endParaRPr>
          </a:p>
        </p:txBody>
      </p:sp>
      <p:sp>
        <p:nvSpPr>
          <p:cNvPr id="8" name="Content Placeholder 2"/>
          <p:cNvSpPr txBox="1">
            <a:spLocks/>
          </p:cNvSpPr>
          <p:nvPr/>
        </p:nvSpPr>
        <p:spPr bwMode="auto">
          <a:xfrm>
            <a:off x="5011830" y="1510397"/>
            <a:ext cx="3877838"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1"/>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1"/>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1"/>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1"/>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cs typeface="Arial" panose="020B0604020202020204" pitchFamily="34" charset="0"/>
              </a:rPr>
              <a:t>Resistance to change</a:t>
            </a:r>
          </a:p>
          <a:p>
            <a:pPr marL="342900" indent="-342900">
              <a:spcBef>
                <a:spcPct val="20000"/>
              </a:spcBef>
              <a:buClr>
                <a:srgbClr val="B00027"/>
              </a:buClr>
              <a:buFont typeface="Lucida Grande"/>
              <a:buChar char="•"/>
              <a:defRPr/>
            </a:pPr>
            <a:r>
              <a:rPr lang="en-US" altLang="en-US" sz="2600" dirty="0" smtClean="0">
                <a:solidFill>
                  <a:schemeClr val="tx2"/>
                </a:solidFill>
                <a:ea typeface="ＭＳ Ｐゴシック" panose="020B0600070205080204" pitchFamily="34" charset="-128"/>
                <a:cs typeface="Arial" panose="020B0604020202020204" pitchFamily="34" charset="0"/>
              </a:rPr>
              <a:t>Unfreezing</a:t>
            </a:r>
            <a:endParaRPr lang="en-US" altLang="en-US" sz="2600" dirty="0">
              <a:solidFill>
                <a:schemeClr val="tx2"/>
              </a:solidFill>
              <a:ea typeface="ＭＳ Ｐゴシック" panose="020B0600070205080204" pitchFamily="34" charset="-128"/>
              <a:cs typeface="Arial" panose="020B0604020202020204" pitchFamily="34" charset="0"/>
            </a:endParaRPr>
          </a:p>
          <a:p>
            <a:pPr marL="347472" indent="-347472">
              <a:spcBef>
                <a:spcPts val="672"/>
              </a:spcBef>
              <a:buClr>
                <a:srgbClr val="B00027"/>
              </a:buClr>
              <a:buFont typeface="Lucida Grande"/>
              <a:buChar char="•"/>
            </a:pPr>
            <a:r>
              <a:rPr lang="en-US" altLang="en-US" sz="2600" dirty="0" smtClean="0">
                <a:solidFill>
                  <a:schemeClr val="tx2"/>
                </a:solidFill>
                <a:cs typeface="Arial" panose="020B0604020202020204" pitchFamily="34" charset="0"/>
              </a:rPr>
              <a:t>Change </a:t>
            </a:r>
            <a:r>
              <a:rPr lang="en-US" altLang="en-US" sz="2600" dirty="0">
                <a:solidFill>
                  <a:schemeClr val="tx2"/>
                </a:solidFill>
                <a:cs typeface="Arial" panose="020B0604020202020204" pitchFamily="34" charset="0"/>
              </a:rPr>
              <a:t>intervention</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Refreezing</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Coercion</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Results-driven change</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General Electric workout</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Organizational development</a:t>
            </a:r>
          </a:p>
          <a:p>
            <a:pPr marL="347472" indent="-347472">
              <a:spcBef>
                <a:spcPts val="672"/>
              </a:spcBef>
              <a:buClr>
                <a:srgbClr val="B00027"/>
              </a:buClr>
              <a:buFont typeface="Lucida Grande"/>
              <a:buChar char="•"/>
            </a:pPr>
            <a:r>
              <a:rPr lang="en-US" altLang="en-US" sz="2600" dirty="0">
                <a:solidFill>
                  <a:schemeClr val="tx2"/>
                </a:solidFill>
                <a:cs typeface="Arial" panose="020B0604020202020204" pitchFamily="34" charset="0"/>
              </a:rPr>
              <a:t>Change agent</a:t>
            </a:r>
          </a:p>
        </p:txBody>
      </p:sp>
    </p:spTree>
    <p:extLst>
      <p:ext uri="{BB962C8B-B14F-4D97-AF65-F5344CB8AC3E}">
        <p14:creationId xmlns:p14="http://schemas.microsoft.com/office/powerpoint/2010/main" val="23404439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Summary </a:t>
            </a:r>
            <a:endParaRPr lang="en-US" dirty="0"/>
          </a:p>
        </p:txBody>
      </p:sp>
      <p:sp>
        <p:nvSpPr>
          <p:cNvPr id="3" name="Content Placeholder 2"/>
          <p:cNvSpPr>
            <a:spLocks noGrp="1"/>
          </p:cNvSpPr>
          <p:nvPr>
            <p:ph idx="12"/>
          </p:nvPr>
        </p:nvSpPr>
        <p:spPr/>
        <p:txBody>
          <a:bodyPr/>
          <a:lstStyle/>
          <a:p>
            <a:r>
              <a:rPr lang="en-GB" dirty="0" smtClean="0">
                <a:solidFill>
                  <a:schemeClr val="tx2"/>
                </a:solidFill>
              </a:rPr>
              <a:t>Organizational innovation refers to the successful implementation of creative ideas </a:t>
            </a:r>
          </a:p>
          <a:p>
            <a:r>
              <a:rPr lang="en-GB" dirty="0" smtClean="0">
                <a:solidFill>
                  <a:schemeClr val="tx2"/>
                </a:solidFill>
              </a:rPr>
              <a:t>Innovation can be managed by first managing its sources</a:t>
            </a:r>
          </a:p>
          <a:p>
            <a:r>
              <a:rPr lang="en-GB" dirty="0" smtClean="0">
                <a:solidFill>
                  <a:schemeClr val="tx2"/>
                </a:solidFill>
              </a:rPr>
              <a:t>Organizational decline occurs when firms fail to recognize the need for change </a:t>
            </a:r>
          </a:p>
          <a:p>
            <a:r>
              <a:rPr lang="en-GB" dirty="0" smtClean="0">
                <a:solidFill>
                  <a:schemeClr val="tx2"/>
                </a:solidFill>
              </a:rPr>
              <a:t>Change </a:t>
            </a:r>
            <a:r>
              <a:rPr lang="en-GB" dirty="0">
                <a:solidFill>
                  <a:schemeClr val="tx2"/>
                </a:solidFill>
              </a:rPr>
              <a:t>is </a:t>
            </a:r>
            <a:r>
              <a:rPr lang="en-GB" dirty="0" smtClean="0">
                <a:solidFill>
                  <a:schemeClr val="tx2"/>
                </a:solidFill>
              </a:rPr>
              <a:t>a </a:t>
            </a:r>
            <a:r>
              <a:rPr lang="en-IN" dirty="0" smtClean="0">
                <a:solidFill>
                  <a:schemeClr val="tx2"/>
                </a:solidFill>
              </a:rPr>
              <a:t>function of:</a:t>
            </a:r>
          </a:p>
          <a:p>
            <a:pPr lvl="1"/>
            <a:r>
              <a:rPr lang="en-IN" dirty="0" smtClean="0">
                <a:solidFill>
                  <a:schemeClr val="tx2"/>
                </a:solidFill>
              </a:rPr>
              <a:t>Forces </a:t>
            </a:r>
            <a:r>
              <a:rPr lang="en-IN" dirty="0">
                <a:solidFill>
                  <a:schemeClr val="tx2"/>
                </a:solidFill>
              </a:rPr>
              <a:t>that promote change </a:t>
            </a:r>
            <a:endParaRPr lang="en-IN" dirty="0" smtClean="0">
              <a:solidFill>
                <a:schemeClr val="tx2"/>
              </a:solidFill>
            </a:endParaRPr>
          </a:p>
          <a:p>
            <a:pPr lvl="1"/>
            <a:r>
              <a:rPr lang="en-IN" dirty="0" smtClean="0">
                <a:solidFill>
                  <a:schemeClr val="tx2"/>
                </a:solidFill>
              </a:rPr>
              <a:t>Opposing forces </a:t>
            </a:r>
            <a:r>
              <a:rPr lang="en-IN" dirty="0">
                <a:solidFill>
                  <a:schemeClr val="tx2"/>
                </a:solidFill>
              </a:rPr>
              <a:t>that slow or resist change</a:t>
            </a:r>
            <a:endParaRPr lang="en-GB" dirty="0" smtClean="0">
              <a:solidFill>
                <a:schemeClr val="tx2"/>
              </a:solidFill>
            </a:endParaRPr>
          </a:p>
          <a:p>
            <a:endParaRPr lang="en-GB" dirty="0">
              <a:solidFill>
                <a:schemeClr val="tx2"/>
              </a:solidFill>
            </a:endParaRPr>
          </a:p>
        </p:txBody>
      </p:sp>
    </p:spTree>
    <p:extLst>
      <p:ext uri="{BB962C8B-B14F-4D97-AF65-F5344CB8AC3E}">
        <p14:creationId xmlns:p14="http://schemas.microsoft.com/office/powerpoint/2010/main" val="346301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DisplayName/>
        <AccountId xsi:nil="true"/>
        <AccountType/>
      </UserInfo>
    </Team_x0020_Memb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11BB47-4040-4B96-8338-308E6A64F17F}">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5b47f0fb-e24d-44b9-89a4-ff46b5ce035f"/>
    <ds:schemaRef ds:uri="http://schemas.microsoft.com/office/infopath/2007/PartnerControls"/>
    <ds:schemaRef ds:uri="dbac95d4-689a-4a2b-9845-ea50641fb23b"/>
    <ds:schemaRef ds:uri="http://www.w3.org/XML/1998/namespace"/>
    <ds:schemaRef ds:uri="http://purl.org/dc/terms/"/>
  </ds:schemaRefs>
</ds:datastoreItem>
</file>

<file path=customXml/itemProps2.xml><?xml version="1.0" encoding="utf-8"?>
<ds:datastoreItem xmlns:ds="http://schemas.openxmlformats.org/officeDocument/2006/customXml" ds:itemID="{0D3346F3-2F8D-4CFE-980F-385C07E5EA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4620</TotalTime>
  <Words>888</Words>
  <Application>Microsoft Office PowerPoint</Application>
  <PresentationFormat>On-screen Show (4:3)</PresentationFormat>
  <Paragraphs>192</Paragraphs>
  <Slides>25</Slides>
  <Notes>18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ＭＳ Ｐゴシック</vt:lpstr>
      <vt:lpstr>Arial</vt:lpstr>
      <vt:lpstr>Arial Narrow</vt:lpstr>
      <vt:lpstr>Calibri</vt:lpstr>
      <vt:lpstr>DINPro-CondBlack</vt:lpstr>
      <vt:lpstr>Franklin Gothic Medium</vt:lpstr>
      <vt:lpstr>Lucida Grande</vt:lpstr>
      <vt:lpstr>Rockwell</vt:lpstr>
      <vt:lpstr>Times New Roman</vt:lpstr>
      <vt:lpstr>Wingdings</vt:lpstr>
      <vt:lpstr>Office Theme</vt:lpstr>
      <vt:lpstr>Innovation and Change </vt:lpstr>
      <vt:lpstr>Learning Outcomes </vt:lpstr>
      <vt:lpstr>Why Innovation Matters</vt:lpstr>
      <vt:lpstr>S-Curve Pattern of Innovation</vt:lpstr>
      <vt:lpstr>Innovation Streams</vt:lpstr>
      <vt:lpstr>Innovation Streams (continued)</vt:lpstr>
      <vt:lpstr>Managing Innovation </vt:lpstr>
      <vt:lpstr>7.3 Components of Creative Work Environments</vt:lpstr>
      <vt:lpstr>Experiential Approach</vt:lpstr>
      <vt:lpstr>Methods to Effectively Manage Innovation </vt:lpstr>
      <vt:lpstr>Methods to Effectively Manage Innovation (continued)</vt:lpstr>
      <vt:lpstr>Compression Approach</vt:lpstr>
      <vt:lpstr>Organizational Decline</vt:lpstr>
      <vt:lpstr>Types of Forces and Resistance to Change</vt:lpstr>
      <vt:lpstr>Managing Organizational Change </vt:lpstr>
      <vt:lpstr>Managing Resistance to Change</vt:lpstr>
      <vt:lpstr>Errors in Leading Change </vt:lpstr>
      <vt:lpstr>Change Tools and Techniques</vt:lpstr>
      <vt:lpstr>7.4 How to Create a Results-Driven Change Program</vt:lpstr>
      <vt:lpstr>7.5 General Steps for Organizational Development Interventions</vt:lpstr>
      <vt:lpstr>7.5 General Steps for Organizational Development Interventions (continued)</vt:lpstr>
      <vt:lpstr>Key Terms </vt:lpstr>
      <vt:lpstr>Key Terms (continued)</vt:lpstr>
      <vt:lpstr>Summary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Avishikta Dey</cp:lastModifiedBy>
  <cp:revision>882</cp:revision>
  <cp:lastPrinted>1601-01-01T00:00:00Z</cp:lastPrinted>
  <dcterms:created xsi:type="dcterms:W3CDTF">2012-09-15T01:24:58Z</dcterms:created>
  <dcterms:modified xsi:type="dcterms:W3CDTF">2016-12-09T12:21:33Z</dcterms:modified>
</cp:coreProperties>
</file>