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34"/>
  </p:notesMasterIdLst>
  <p:handoutMasterIdLst>
    <p:handoutMasterId r:id="rId35"/>
  </p:handoutMasterIdLst>
  <p:sldIdLst>
    <p:sldId id="260" r:id="rId5"/>
    <p:sldId id="281" r:id="rId6"/>
    <p:sldId id="381" r:id="rId7"/>
    <p:sldId id="395" r:id="rId8"/>
    <p:sldId id="405" r:id="rId9"/>
    <p:sldId id="416" r:id="rId10"/>
    <p:sldId id="417" r:id="rId11"/>
    <p:sldId id="394" r:id="rId12"/>
    <p:sldId id="418" r:id="rId13"/>
    <p:sldId id="419" r:id="rId14"/>
    <p:sldId id="420" r:id="rId15"/>
    <p:sldId id="421" r:id="rId16"/>
    <p:sldId id="422" r:id="rId17"/>
    <p:sldId id="403" r:id="rId18"/>
    <p:sldId id="404" r:id="rId19"/>
    <p:sldId id="423" r:id="rId20"/>
    <p:sldId id="424" r:id="rId21"/>
    <p:sldId id="398" r:id="rId22"/>
    <p:sldId id="415" r:id="rId23"/>
    <p:sldId id="425" r:id="rId24"/>
    <p:sldId id="426" r:id="rId25"/>
    <p:sldId id="399" r:id="rId26"/>
    <p:sldId id="400" r:id="rId27"/>
    <p:sldId id="427" r:id="rId28"/>
    <p:sldId id="411" r:id="rId29"/>
    <p:sldId id="412" r:id="rId30"/>
    <p:sldId id="414" r:id="rId31"/>
    <p:sldId id="410" r:id="rId32"/>
    <p:sldId id="413" r:id="rId33"/>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QA" initials="QA" lastIdx="6" clrIdx="0">
    <p:extLst>
      <p:ext uri="{19B8F6BF-5375-455C-9EA6-DF929625EA0E}">
        <p15:presenceInfo xmlns:p15="http://schemas.microsoft.com/office/powerpoint/2012/main" userId="Q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0" autoAdjust="0"/>
    <p:restoredTop sz="89758" autoAdjust="0"/>
  </p:normalViewPr>
  <p:slideViewPr>
    <p:cSldViewPr snapToGrid="0">
      <p:cViewPr varScale="1">
        <p:scale>
          <a:sx n="64" d="100"/>
          <a:sy n="64" d="100"/>
        </p:scale>
        <p:origin x="396" y="48"/>
      </p:cViewPr>
      <p:guideLst>
        <p:guide orient="horz" pos="2160"/>
        <p:guide pos="2880"/>
      </p:guideLst>
    </p:cSldViewPr>
  </p:slideViewPr>
  <p:outlineViewPr>
    <p:cViewPr>
      <p:scale>
        <a:sx n="66" d="100"/>
        <a:sy n="66" d="100"/>
      </p:scale>
      <p:origin x="0" y="0"/>
    </p:cViewPr>
    <p:sldLst>
      <p:sld r:id="rId1" collapse="1"/>
    </p:sldLst>
  </p:outlineViewPr>
  <p:notesTextViewPr>
    <p:cViewPr>
      <p:scale>
        <a:sx n="75" d="100"/>
        <a:sy n="75" d="100"/>
      </p:scale>
      <p:origin x="0" y="0"/>
    </p:cViewPr>
  </p:notesTextViewPr>
  <p:sorterViewPr>
    <p:cViewPr>
      <p:scale>
        <a:sx n="200" d="100"/>
        <a:sy n="200" d="100"/>
      </p:scale>
      <p:origin x="0" y="0"/>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0FB3EBE2-26A2-4DE8-A872-A03A22307800}" type="slidenum">
              <a:rPr lang="en-US" altLang="en-US"/>
              <a:pPr>
                <a:defRPr/>
              </a:pPr>
              <a:t>‹#›</a:t>
            </a:fld>
            <a:endParaRPr lang="en-US" altLang="en-US" dirty="0"/>
          </a:p>
        </p:txBody>
      </p:sp>
    </p:spTree>
    <p:extLst>
      <p:ext uri="{BB962C8B-B14F-4D97-AF65-F5344CB8AC3E}">
        <p14:creationId xmlns:p14="http://schemas.microsoft.com/office/powerpoint/2010/main" val="4069647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FC2DABA9-F3C2-477A-AF3F-CA8261718FF6}" type="slidenum">
              <a:rPr lang="en-US" altLang="en-US"/>
              <a:pPr>
                <a:defRPr/>
              </a:pPr>
              <a:t>‹#›</a:t>
            </a:fld>
            <a:endParaRPr lang="en-US" altLang="en-US" dirty="0"/>
          </a:p>
        </p:txBody>
      </p:sp>
    </p:spTree>
    <p:extLst>
      <p:ext uri="{BB962C8B-B14F-4D97-AF65-F5344CB8AC3E}">
        <p14:creationId xmlns:p14="http://schemas.microsoft.com/office/powerpoint/2010/main" val="12729666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AFBD86F-8127-4A79-8A9E-E250C97BBEE3}" type="slidenum">
              <a:rPr lang="en-US" altLang="en-US" sz="1300" smtClean="0"/>
              <a:pPr/>
              <a:t>1</a:t>
            </a:fld>
            <a:endParaRPr lang="en-US" altLang="en-US" sz="1300"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4072443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D2BA405-4FE2-41CC-B296-9BF17BEEFF66}" type="slidenum">
              <a:rPr lang="en-US" altLang="en-US" sz="1300" smtClean="0"/>
              <a:pPr/>
              <a:t>2</a:t>
            </a:fld>
            <a:endParaRPr lang="en-US" altLang="en-US" sz="1300"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719626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A9947F6-26F2-4AD7-916E-87E92EDEAA61}" type="slidenum">
              <a:rPr lang="en-US" altLang="en-US" sz="1300" smtClean="0"/>
              <a:pPr/>
              <a:t>3</a:t>
            </a:fld>
            <a:endParaRPr lang="en-US" altLang="en-US" sz="1300"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270453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A1AA12D-A55B-44CC-AD23-9BEBA0EC3032}" type="slidenum">
              <a:rPr lang="en-US" altLang="en-US" sz="1300" smtClean="0"/>
              <a:pPr/>
              <a:t>4</a:t>
            </a:fld>
            <a:endParaRPr lang="en-US" altLang="en-US" sz="1300" dirty="0"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371042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3F77241-46BF-4156-AEE9-4F1C9EFDB5DD}" type="slidenum">
              <a:rPr lang="en-US" altLang="en-US" sz="1300" smtClean="0"/>
              <a:pPr/>
              <a:t>5</a:t>
            </a:fld>
            <a:endParaRPr lang="en-US" altLang="en-US" sz="1300" dirty="0"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31457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CF1D8C8-6EEA-4A50-AB81-E7E772B83B75}" type="slidenum">
              <a:rPr lang="en-US" altLang="en-US" sz="1300" smtClean="0"/>
              <a:pPr/>
              <a:t>8</a:t>
            </a:fld>
            <a:endParaRPr lang="en-US" altLang="en-US" sz="1300"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940034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CF1D8C8-6EEA-4A50-AB81-E7E772B83B75}" type="slidenum">
              <a:rPr lang="en-US" altLang="en-US" sz="1300" smtClean="0"/>
              <a:pPr/>
              <a:t>9</a:t>
            </a:fld>
            <a:endParaRPr lang="en-US" altLang="en-US" sz="1300" dirty="0"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47704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02FAF83-6BC1-43DD-B52C-1E1795099AB1}" type="slidenum">
              <a:rPr lang="en-US" altLang="en-US" sz="1300" smtClean="0"/>
              <a:pPr/>
              <a:t>14</a:t>
            </a:fld>
            <a:endParaRPr lang="en-US" altLang="en-US" sz="1300" dirty="0"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908586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FC18B74-ACC8-4A62-AA86-F52BF1874116}" type="slidenum">
              <a:rPr lang="en-US" altLang="en-US" sz="1300" smtClean="0"/>
              <a:pPr/>
              <a:t>15</a:t>
            </a:fld>
            <a:endParaRPr lang="en-US" altLang="en-US" sz="1300" dirty="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12049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D6C8521-F7D1-4021-AF26-B9B307778481}" type="slidenum">
              <a:rPr lang="en-US" altLang="en-US" sz="1300" smtClean="0"/>
              <a:pPr/>
              <a:t>16</a:t>
            </a:fld>
            <a:endParaRPr lang="en-US" altLang="en-US" sz="1300" dirty="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838818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345B7F7-B912-4ED2-B652-E4F87568195F}" type="slidenum">
              <a:rPr lang="en-US" altLang="en-US" sz="1300" smtClean="0"/>
              <a:pPr/>
              <a:t>18</a:t>
            </a:fld>
            <a:endParaRPr lang="en-US" altLang="en-US" sz="1300"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019796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345B7F7-B912-4ED2-B652-E4F87568195F}" type="slidenum">
              <a:rPr lang="en-US" altLang="en-US" sz="1300" smtClean="0"/>
              <a:pPr/>
              <a:t>20</a:t>
            </a:fld>
            <a:endParaRPr lang="en-US" altLang="en-US" sz="1300" dirty="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416408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3938C74-70D5-41D4-A5E5-19127D234FCF}" type="slidenum">
              <a:rPr lang="en-US" altLang="en-US" sz="1300" smtClean="0"/>
              <a:pPr/>
              <a:t>22</a:t>
            </a:fld>
            <a:endParaRPr lang="en-US" altLang="en-US" sz="1300" dirty="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262783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6711082-6F23-472A-AB11-D3AB54D88BBA}" type="slidenum">
              <a:rPr lang="en-US" altLang="en-US" sz="1300" smtClean="0"/>
              <a:pPr/>
              <a:t>23</a:t>
            </a:fld>
            <a:endParaRPr lang="en-US" altLang="en-US" sz="1300"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717553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6711082-6F23-472A-AB11-D3AB54D88BBA}" type="slidenum">
              <a:rPr lang="en-US" altLang="en-US" sz="1300" smtClean="0"/>
              <a:pPr/>
              <a:t>24</a:t>
            </a:fld>
            <a:endParaRPr lang="en-US" altLang="en-US" sz="1300" dirty="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0049004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0"/>
            <a:ext cx="444500" cy="68580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 name="Rectangle 2"/>
          <p:cNvSpPr/>
          <p:nvPr userDrawn="1"/>
        </p:nvSpPr>
        <p:spPr>
          <a:xfrm>
            <a:off x="0" y="0"/>
            <a:ext cx="9144000" cy="1287462"/>
          </a:xfrm>
          <a:prstGeom prst="rect">
            <a:avLst/>
          </a:prstGeom>
          <a:solidFill>
            <a:srgbClr val="008CD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508625" y="3097694"/>
            <a:ext cx="347634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itchFamily="34" charset="0"/>
              </a:rPr>
              <a:t>Global Management</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52"/>
          <a:stretch/>
        </p:blipFill>
        <p:spPr>
          <a:xfrm>
            <a:off x="0" y="0"/>
            <a:ext cx="5240218" cy="6858000"/>
          </a:xfrm>
          <a:prstGeom prst="rect">
            <a:avLst/>
          </a:prstGeom>
        </p:spPr>
      </p:pic>
      <p:sp>
        <p:nvSpPr>
          <p:cNvPr id="13" name="TextBox 12"/>
          <p:cNvSpPr txBox="1">
            <a:spLocks noChangeArrowheads="1"/>
          </p:cNvSpPr>
          <p:nvPr userDrawn="1"/>
        </p:nvSpPr>
        <p:spPr bwMode="auto">
          <a:xfrm>
            <a:off x="5508625" y="1778000"/>
            <a:ext cx="11900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8</a:t>
            </a:r>
          </a:p>
        </p:txBody>
      </p:sp>
      <p:sp>
        <p:nvSpPr>
          <p:cNvPr id="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3744448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449BDCD-214B-4177-B824-22F81B797C52}"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94796DA4-44A5-4BCF-AB3E-1FD4DFFC7F87}"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1004435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F1894E09-6A01-450A-B9A4-3787B439A6AF}"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494FA250-03EE-4365-A252-ADE2E3B43480}"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1075796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2B1AA82-A01A-4A5A-8425-7720A4CEB217}"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A61D17E1-4848-47DE-BE5F-6B9FA872BCC0}"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234481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DFFA886-3AB2-4C10-BCB1-84B008D4C431}"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C904B52D-FB53-4E72-A82B-96ADBA54358A}"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670214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436EFDB2-0ADB-442A-8806-5A29CBC680C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E7A11084-3C58-47FA-97A5-355D37B658EE}" type="slidenum">
              <a:rPr lang="en-US" altLang="en-US"/>
              <a:pPr>
                <a:defRPr/>
              </a:pPr>
              <a:t>‹#›</a:t>
            </a:fld>
            <a:endParaRPr lang="en-US" altLang="en-US" dirty="0"/>
          </a:p>
        </p:txBody>
      </p:sp>
      <p:sp>
        <p:nvSpPr>
          <p:cNvPr id="12"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57065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A188F15-B2AA-476C-9D8D-D6F8F184D1B7}"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24864687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8F4AA08-B762-4357-8204-02BB02FBBD2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315273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34950FA-4140-43D7-B3A3-17EE6AC1B227}"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Content Placeholder 2"/>
          <p:cNvSpPr>
            <a:spLocks noGrp="1"/>
          </p:cNvSpPr>
          <p:nvPr>
            <p:ph idx="1"/>
          </p:nvPr>
        </p:nvSpPr>
        <p:spPr>
          <a:xfrm>
            <a:off x="1235075" y="1508125"/>
            <a:ext cx="3705225" cy="4587875"/>
          </a:xfrm>
        </p:spPr>
        <p:txBody>
          <a:bodyPr>
            <a:noAutofit/>
          </a:bodyPr>
          <a:lstStyle>
            <a:lvl1pPr marL="342900" indent="-342900" algn="l" defTabSz="457200" rtl="0" eaLnBrk="0" fontAlgn="base" hangingPunct="0">
              <a:lnSpc>
                <a:spcPct val="90000"/>
              </a:lnSpc>
              <a:spcBef>
                <a:spcPct val="20000"/>
              </a:spcBef>
              <a:spcAft>
                <a:spcPct val="0"/>
              </a:spcAft>
              <a:buClr>
                <a:srgbClr val="B00027"/>
              </a:buClr>
              <a:buFont typeface="Lucida Grande"/>
              <a:buChar char="•"/>
              <a:defRPr lang="en-US" altLang="en-US" sz="2800" kern="1200" dirty="0" smtClean="0">
                <a:solidFill>
                  <a:schemeClr val="tx2"/>
                </a:solidFill>
                <a:latin typeface="+mn-lt"/>
                <a:ea typeface="ＭＳ Ｐゴシック" panose="020B0600070205080204" pitchFamily="34" charset="-128"/>
                <a:cs typeface="Arial" panose="020B0604020202020204" pitchFamily="34" charset="0"/>
              </a:defRPr>
            </a:lvl1pPr>
          </a:lstStyle>
          <a:p>
            <a:pPr marL="342900" indent="-342900">
              <a:spcBef>
                <a:spcPct val="20000"/>
              </a:spcBef>
              <a:buClr>
                <a:srgbClr val="B00027"/>
              </a:buClr>
              <a:buFont typeface="Lucida Grande"/>
              <a:buChar char="•"/>
            </a:pPr>
            <a:endParaRPr lang="en-US" altLang="en-US" dirty="0" smtClean="0">
              <a:solidFill>
                <a:schemeClr val="tx2"/>
              </a:solidFill>
              <a:ea typeface="ＭＳ Ｐゴシック" panose="020B0600070205080204" pitchFamily="34" charset="-128"/>
              <a:cs typeface="Arial" panose="020B0604020202020204" pitchFamily="34" charset="0"/>
            </a:endParaRPr>
          </a:p>
        </p:txBody>
      </p:sp>
      <p:sp>
        <p:nvSpPr>
          <p:cNvPr id="16" name="Content Placeholder 2"/>
          <p:cNvSpPr txBox="1">
            <a:spLocks/>
          </p:cNvSpPr>
          <p:nvPr userDrawn="1"/>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endParaRPr lang="en-US" altLang="en-US" sz="2800" dirty="0">
              <a:solidFill>
                <a:schemeClr val="tx2"/>
              </a:solidFill>
              <a:latin typeface="+mn-lt"/>
              <a:cs typeface="Arial" panose="020B0604020202020204" pitchFamily="34" charset="0"/>
            </a:endParaRPr>
          </a:p>
        </p:txBody>
      </p:sp>
      <p:sp>
        <p:nvSpPr>
          <p:cNvPr id="1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2366152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nodePh="1">
                                  <p:stCondLst>
                                    <p:cond delay="0"/>
                                  </p:stCondLst>
                                  <p:endCondLst>
                                    <p:cond evt="begin" delay="0">
                                      <p:tn val="9"/>
                                    </p:cond>
                                  </p:endCondLst>
                                  <p:childTnLst>
                                    <p:set>
                                      <p:cBhvr>
                                        <p:cTn id="1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C93EE99F-B54E-4F0A-AFBE-F7FFE4D4874E}"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p:txBody>
          <a:bodyPr/>
          <a:lstStyle>
            <a:lvl1pPr>
              <a:defRPr/>
            </a:lvl1pPr>
          </a:lstStyle>
          <a:p>
            <a:pPr>
              <a:defRPr/>
            </a:pPr>
            <a:endParaRPr lang="en-US" dirty="0"/>
          </a:p>
        </p:txBody>
      </p:sp>
      <p:sp>
        <p:nvSpPr>
          <p:cNvPr id="12" name="Footer Placeholder 4"/>
          <p:cNvSpPr>
            <a:spLocks noGrp="1"/>
          </p:cNvSpPr>
          <p:nvPr>
            <p:ph type="ftr" sz="quarter" idx="14"/>
          </p:nvPr>
        </p:nvSpPr>
        <p:spPr/>
        <p:txBody>
          <a:bodyPr/>
          <a:lstStyle>
            <a:lvl1pPr>
              <a:defRPr/>
            </a:lvl1pPr>
          </a:lstStyle>
          <a:p>
            <a:pPr>
              <a:defRPr/>
            </a:pPr>
            <a:endParaRPr lang="en-US" dirty="0"/>
          </a:p>
        </p:txBody>
      </p:sp>
      <p:sp>
        <p:nvSpPr>
          <p:cNvPr id="13"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5"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Tree>
    <p:extLst>
      <p:ext uri="{BB962C8B-B14F-4D97-AF65-F5344CB8AC3E}">
        <p14:creationId xmlns:p14="http://schemas.microsoft.com/office/powerpoint/2010/main" val="3078291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A18ABD6C-6731-488B-8256-E09EB99DCABE}"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CH8</a:t>
            </a:r>
            <a:endParaRPr lang="en-US" b="1" dirty="0">
              <a:solidFill>
                <a:srgbClr val="000000"/>
              </a:solidFill>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Footer Placeholder 1"/>
          <p:cNvSpPr txBox="1">
            <a:spLocks/>
          </p:cNvSpPr>
          <p:nvPr userDrawn="1"/>
        </p:nvSpPr>
        <p:spPr>
          <a:xfrm>
            <a:off x="273050" y="6565900"/>
            <a:ext cx="7286625"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Tree>
    <p:extLst>
      <p:ext uri="{BB962C8B-B14F-4D97-AF65-F5344CB8AC3E}">
        <p14:creationId xmlns:p14="http://schemas.microsoft.com/office/powerpoint/2010/main" val="997681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8BE2043-B35D-47DA-ADAD-3F0C8756E888}" type="slidenum">
              <a:rPr lang="en-US" altLang="en-US"/>
              <a:pPr>
                <a:defRPr/>
              </a:pPr>
              <a:t>‹#›</a:t>
            </a:fld>
            <a:endParaRPr lang="en-US" altLang="en-US" dirty="0"/>
          </a:p>
        </p:txBody>
      </p:sp>
    </p:spTree>
    <p:extLst>
      <p:ext uri="{BB962C8B-B14F-4D97-AF65-F5344CB8AC3E}">
        <p14:creationId xmlns:p14="http://schemas.microsoft.com/office/powerpoint/2010/main" val="41176297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5A429992-9416-4EFC-A71C-E8A14EB8FD34}" type="slidenum">
              <a:rPr lang="en-US" altLang="en-US"/>
              <a:pPr>
                <a:defRPr/>
              </a:pPr>
              <a:t>‹#›</a:t>
            </a:fld>
            <a:endParaRPr lang="en-US" altLang="en-US" dirty="0"/>
          </a:p>
        </p:txBody>
      </p:sp>
    </p:spTree>
    <p:extLst>
      <p:ext uri="{BB962C8B-B14F-4D97-AF65-F5344CB8AC3E}">
        <p14:creationId xmlns:p14="http://schemas.microsoft.com/office/powerpoint/2010/main" val="157767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BD0573E7-4362-4759-A0E7-4F437305B22C}" type="slidenum">
              <a:rPr lang="en-US" altLang="en-US"/>
              <a:pPr>
                <a:defRPr/>
              </a:pPr>
              <a:t>‹#›</a:t>
            </a:fld>
            <a:endParaRPr lang="en-US" altLang="en-US" dirty="0"/>
          </a:p>
        </p:txBody>
      </p:sp>
    </p:spTree>
    <p:extLst>
      <p:ext uri="{BB962C8B-B14F-4D97-AF65-F5344CB8AC3E}">
        <p14:creationId xmlns:p14="http://schemas.microsoft.com/office/powerpoint/2010/main" val="38237798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92B6931D-DEDF-48E4-BD22-0499E9D47D7C}" type="slidenum">
              <a:rPr lang="en-US" altLang="en-US"/>
              <a:pPr>
                <a:defRPr/>
              </a:pPr>
              <a:t>‹#›</a:t>
            </a:fld>
            <a:endParaRPr lang="en-US" altLang="en-US" dirty="0"/>
          </a:p>
        </p:txBody>
      </p:sp>
    </p:spTree>
    <p:extLst>
      <p:ext uri="{BB962C8B-B14F-4D97-AF65-F5344CB8AC3E}">
        <p14:creationId xmlns:p14="http://schemas.microsoft.com/office/powerpoint/2010/main" val="67529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C573B9F2-09F0-4B86-B543-9BD874350A9D}" type="slidenum">
              <a:rPr lang="en-US" altLang="en-US"/>
              <a:pPr>
                <a:defRPr/>
              </a:pPr>
              <a:t>‹#›</a:t>
            </a:fld>
            <a:endParaRPr lang="en-US" altLang="en-US" dirty="0"/>
          </a:p>
        </p:txBody>
      </p:sp>
    </p:spTree>
    <p:extLst>
      <p:ext uri="{BB962C8B-B14F-4D97-AF65-F5344CB8AC3E}">
        <p14:creationId xmlns:p14="http://schemas.microsoft.com/office/powerpoint/2010/main" val="38722354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95E0A6F-6205-4B1B-880C-163B87C1FD30}" type="slidenum">
              <a:rPr lang="en-US" altLang="en-US"/>
              <a:pPr>
                <a:defRPr/>
              </a:pPr>
              <a:t>‹#›</a:t>
            </a:fld>
            <a:endParaRPr lang="en-US" altLang="en-US" dirty="0"/>
          </a:p>
        </p:txBody>
      </p:sp>
    </p:spTree>
    <p:extLst>
      <p:ext uri="{BB962C8B-B14F-4D97-AF65-F5344CB8AC3E}">
        <p14:creationId xmlns:p14="http://schemas.microsoft.com/office/powerpoint/2010/main" val="15854470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C7BB562-8B52-4E13-87C8-9FBB02726398}" type="slidenum">
              <a:rPr lang="en-US" altLang="en-US"/>
              <a:pPr>
                <a:defRPr/>
              </a:pPr>
              <a:t>‹#›</a:t>
            </a:fld>
            <a:endParaRPr lang="en-US" altLang="en-US" dirty="0"/>
          </a:p>
        </p:txBody>
      </p:sp>
    </p:spTree>
    <p:extLst>
      <p:ext uri="{BB962C8B-B14F-4D97-AF65-F5344CB8AC3E}">
        <p14:creationId xmlns:p14="http://schemas.microsoft.com/office/powerpoint/2010/main" val="2438838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1C84063-6A84-4E4E-96A2-EEAFA26B1A19}" type="slidenum">
              <a:rPr lang="en-US" altLang="en-US"/>
              <a:pPr>
                <a:defRPr/>
              </a:pPr>
              <a:t>‹#›</a:t>
            </a:fld>
            <a:endParaRPr lang="en-US" altLang="en-US" dirty="0"/>
          </a:p>
        </p:txBody>
      </p:sp>
    </p:spTree>
    <p:extLst>
      <p:ext uri="{BB962C8B-B14F-4D97-AF65-F5344CB8AC3E}">
        <p14:creationId xmlns:p14="http://schemas.microsoft.com/office/powerpoint/2010/main" val="8919844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61E1742-5F5F-463C-8834-73A30F317614}" type="slidenum">
              <a:rPr lang="en-US" altLang="en-US"/>
              <a:pPr>
                <a:defRPr/>
              </a:pPr>
              <a:t>‹#›</a:t>
            </a:fld>
            <a:endParaRPr lang="en-US" altLang="en-US" dirty="0"/>
          </a:p>
        </p:txBody>
      </p:sp>
    </p:spTree>
    <p:extLst>
      <p:ext uri="{BB962C8B-B14F-4D97-AF65-F5344CB8AC3E}">
        <p14:creationId xmlns:p14="http://schemas.microsoft.com/office/powerpoint/2010/main" val="3745906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39796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7CCBF3CF-68BB-4876-B365-F2AF7221D282}"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822" r:id="rId1"/>
    <p:sldLayoutId id="2147484823" r:id="rId2"/>
    <p:sldLayoutId id="2147484824" r:id="rId3"/>
    <p:sldLayoutId id="2147484825" r:id="rId4"/>
    <p:sldLayoutId id="2147484826" r:id="rId5"/>
    <p:sldLayoutId id="2147484827" r:id="rId6"/>
    <p:sldLayoutId id="2147484828" r:id="rId7"/>
    <p:sldLayoutId id="2147484829" r:id="rId8"/>
    <p:sldLayoutId id="2147484830" r:id="rId9"/>
    <p:sldLayoutId id="2147484831" r:id="rId10"/>
    <p:sldLayoutId id="2147484832" r:id="rId11"/>
    <p:sldLayoutId id="2147484813" r:id="rId12"/>
    <p:sldLayoutId id="2147484814" r:id="rId13"/>
    <p:sldLayoutId id="2147484815" r:id="rId14"/>
    <p:sldLayoutId id="2147484816" r:id="rId15"/>
    <p:sldLayoutId id="2147484817" r:id="rId16"/>
    <p:sldLayoutId id="2147484818" r:id="rId17"/>
    <p:sldLayoutId id="2147484819" r:id="rId18"/>
    <p:sldLayoutId id="2147484820" r:id="rId19"/>
    <p:sldLayoutId id="2147484821" r:id="rId20"/>
    <p:sldLayoutId id="2147484833"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2"/>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2"/>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2"/>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2"/>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2"/>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Chapter 8</a:t>
            </a:r>
            <a:endParaRPr lang="en-IN" dirty="0"/>
          </a:p>
        </p:txBody>
      </p:sp>
      <p:sp>
        <p:nvSpPr>
          <p:cNvPr id="7" name="Footer Placeholder 1"/>
          <p:cNvSpPr txBox="1">
            <a:spLocks/>
          </p:cNvSpPr>
          <p:nvPr/>
        </p:nvSpPr>
        <p:spPr>
          <a:xfrm>
            <a:off x="5508625" y="6374653"/>
            <a:ext cx="3635375" cy="474663"/>
          </a:xfrm>
          <a:prstGeom prst="rect">
            <a:avLst/>
          </a:prstGeom>
        </p:spPr>
        <p:txBody>
          <a:bodyPr vert="horz" lIns="91440" tIns="45720" rIns="91440" bIns="45720" rtlCol="0" anchor="ctr"/>
          <a:lstStyle>
            <a:defPPr>
              <a:defRPr lang="en-US"/>
            </a:defPPr>
            <a:lvl1pPr algn="ctr" rtl="0" eaLnBrk="1" fontAlgn="base" hangingPunct="1">
              <a:spcBef>
                <a:spcPct val="0"/>
              </a:spcBef>
              <a:spcAft>
                <a:spcPct val="0"/>
              </a:spcAft>
              <a:defRPr sz="1200" kern="1200">
                <a:solidFill>
                  <a:schemeClr val="tx1">
                    <a:tint val="75000"/>
                  </a:schemeClr>
                </a:solidFill>
                <a:latin typeface="Times New Roman" panose="02020603050405020304" pitchFamily="18" charset="0"/>
                <a:ea typeface="ＭＳ Ｐゴシック" panose="020B0600070205080204" pitchFamily="34" charset="-128"/>
                <a:cs typeface="Arial"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defRPr/>
            </a:pPr>
            <a:r>
              <a:rPr lang="en-US" sz="1000" dirty="0" smtClean="0">
                <a:solidFill>
                  <a:schemeClr val="tx2"/>
                </a:solidFill>
                <a:latin typeface="Arial Narrow" panose="020B0606020202030204" pitchFamily="34" charset="0"/>
              </a:rPr>
              <a:t>Copyright ©2017 Cengage Learning. All Rights Reserved. May not be scanned, copied or duplicated, or posted to a publicly accessible website, in whole or in part. </a:t>
            </a:r>
            <a:endParaRPr lang="en-US" sz="1000" dirty="0">
              <a:solidFill>
                <a:schemeClr val="tx2"/>
              </a:solidFill>
              <a:latin typeface="Arial Narrow" panose="020B060602020203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Learning Outcomes</a:t>
            </a:r>
            <a:endParaRPr lang="en-IN" dirty="0"/>
          </a:p>
        </p:txBody>
      </p:sp>
      <p:sp>
        <p:nvSpPr>
          <p:cNvPr id="15363" name="Content Placeholder 2"/>
          <p:cNvSpPr>
            <a:spLocks noGrp="1"/>
          </p:cNvSpPr>
          <p:nvPr>
            <p:ph idx="1"/>
          </p:nvPr>
        </p:nvSpPr>
        <p:spPr/>
        <p:txBody>
          <a:bodyPr/>
          <a:lstStyle/>
          <a:p>
            <a:pPr eaLnBrk="1" hangingPunct="1">
              <a:spcAft>
                <a:spcPts val="600"/>
              </a:spcAft>
              <a:buFont typeface="+mj-lt"/>
              <a:buAutoNum type="arabicPeriod"/>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Discuss the impact of global business and the trade rules and agreements that govern it</a:t>
            </a:r>
          </a:p>
          <a:p>
            <a:pPr eaLnBrk="1" hangingPunct="1">
              <a:spcAft>
                <a:spcPts val="600"/>
              </a:spcAft>
              <a:buFont typeface="+mj-lt"/>
              <a:buAutoNum type="arabicPeriod"/>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Explain why companies choose to standardize or adapt their business procedures</a:t>
            </a:r>
          </a:p>
          <a:p>
            <a:pPr eaLnBrk="1" hangingPunct="1">
              <a:spcAft>
                <a:spcPts val="600"/>
              </a:spcAft>
              <a:buFont typeface="+mj-lt"/>
              <a:buAutoNum type="arabicPeriod"/>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Explain the different ways that companies can organize to do business globally</a:t>
            </a:r>
            <a:endParaRPr lang="en-US"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p:txBody>
          <a:bodyPr/>
          <a:lstStyle/>
          <a:p>
            <a:pPr eaLnBrk="1" hangingPunct="1">
              <a:spcAft>
                <a:spcPts val="600"/>
              </a:spcAft>
              <a:buFont typeface="+mj-lt"/>
              <a:buAutoNum type="arabicPeriod" startAt="4"/>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Explain how to find a favorable business climate</a:t>
            </a:r>
          </a:p>
          <a:p>
            <a:pPr eaLnBrk="1" hangingPunct="1">
              <a:spcAft>
                <a:spcPts val="600"/>
              </a:spcAft>
              <a:buFont typeface="+mj-lt"/>
              <a:buAutoNum type="arabicPeriod" startAt="4"/>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Discuss the importance of identifying and adapting to cultural differences</a:t>
            </a:r>
          </a:p>
          <a:p>
            <a:pPr eaLnBrk="1" hangingPunct="1">
              <a:spcAft>
                <a:spcPts val="600"/>
              </a:spcAft>
              <a:buFont typeface="+mj-lt"/>
              <a:buAutoNum type="arabicPeriod" startAt="4"/>
            </a:pPr>
            <a:r>
              <a:rPr lang="en-IN" altLang="en-US" dirty="0" smtClean="0">
                <a:solidFill>
                  <a:schemeClr val="tx2"/>
                </a:solidFill>
                <a:latin typeface="Rockwell" panose="02060603020205020403" pitchFamily="18" charset="0"/>
                <a:ea typeface="Rockwell" panose="02060603020205020403" pitchFamily="18" charset="0"/>
                <a:cs typeface="Rockwell" panose="02060603020205020403" pitchFamily="18" charset="0"/>
              </a:rPr>
              <a:t>Explain how to successfully prepare workers for international assignments</a:t>
            </a:r>
          </a:p>
        </p:txBody>
      </p:sp>
      <p:sp>
        <p:nvSpPr>
          <p:cNvPr id="2" name="Title 1" hidden="1"/>
          <p:cNvSpPr>
            <a:spLocks noGrp="1"/>
          </p:cNvSpPr>
          <p:nvPr>
            <p:ph type="title" idx="4294967295"/>
          </p:nvPr>
        </p:nvSpPr>
        <p:spPr>
          <a:xfrm>
            <a:off x="0" y="274638"/>
            <a:ext cx="8229600" cy="1143000"/>
          </a:xfrm>
        </p:spPr>
        <p:txBody>
          <a:bodyPr/>
          <a:lstStyle/>
          <a:p>
            <a:r>
              <a:rPr lang="en-IN" dirty="0"/>
              <a:t>Learning </a:t>
            </a:r>
            <a:r>
              <a:rPr lang="en-IN" dirty="0" smtClean="0"/>
              <a:t>Outcomes (continued)</a:t>
            </a:r>
            <a:endParaRPr lang="en-IN"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Global </a:t>
            </a:r>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Business</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17412" name="Content Placeholder 2"/>
          <p:cNvSpPr>
            <a:spLocks noGrp="1"/>
          </p:cNvSpPr>
          <p:nvPr>
            <p:ph idx="1"/>
          </p:nvPr>
        </p:nvSpPr>
        <p:spPr>
          <a:xfrm>
            <a:off x="993775" y="1533525"/>
            <a:ext cx="7823200" cy="4227513"/>
          </a:xfrm>
        </p:spPr>
        <p:txBody>
          <a:bodyPr/>
          <a:lstStyle/>
          <a:p>
            <a:pPr marL="341313" indent="-273050" eaLnBrk="1" hangingPunct="1">
              <a:buFont typeface="Arial" panose="020B0604020202020204" pitchFamily="34" charset="0"/>
              <a:buChar char="•"/>
            </a:pPr>
            <a:r>
              <a:rPr lang="en-US" altLang="en-US" dirty="0" smtClean="0">
                <a:solidFill>
                  <a:schemeClr val="tx2"/>
                </a:solidFill>
              </a:rPr>
              <a:t>Buying and selling of goods and services by people from different countries</a:t>
            </a:r>
          </a:p>
          <a:p>
            <a:pPr marL="341313" indent="-273050" eaLnBrk="1" hangingPunct="1">
              <a:buFont typeface="Arial" panose="020B0604020202020204" pitchFamily="34" charset="0"/>
              <a:buChar char="•"/>
            </a:pPr>
            <a:r>
              <a:rPr lang="en-US" altLang="en-US" dirty="0" smtClean="0">
                <a:solidFill>
                  <a:schemeClr val="tx2"/>
                </a:solidFill>
              </a:rPr>
              <a:t>Impacts</a:t>
            </a:r>
            <a:endParaRPr lang="en-IN" altLang="en-US" dirty="0" smtClean="0">
              <a:solidFill>
                <a:schemeClr val="tx2"/>
              </a:solidFill>
            </a:endParaRPr>
          </a:p>
          <a:p>
            <a:pPr marL="638493" lvl="1" indent="-273050" eaLnBrk="1" hangingPunct="1">
              <a:buFont typeface="Arial" panose="020B0604020202020204" pitchFamily="34" charset="0"/>
              <a:buChar char="•"/>
            </a:pPr>
            <a:r>
              <a:rPr lang="en-IN" altLang="en-US" b="1" dirty="0" smtClean="0">
                <a:solidFill>
                  <a:schemeClr val="tx2"/>
                </a:solidFill>
              </a:rPr>
              <a:t>Multinational corporation</a:t>
            </a:r>
            <a:r>
              <a:rPr lang="en-IN" altLang="en-US" dirty="0" smtClean="0">
                <a:solidFill>
                  <a:schemeClr val="tx2"/>
                </a:solidFill>
              </a:rPr>
              <a:t>: Owns businesses in two or more countries</a:t>
            </a:r>
          </a:p>
          <a:p>
            <a:pPr marL="638493" lvl="1" indent="-273050" eaLnBrk="1" hangingPunct="1">
              <a:buFont typeface="Arial" panose="020B0604020202020204" pitchFamily="34" charset="0"/>
              <a:buChar char="•"/>
            </a:pPr>
            <a:r>
              <a:rPr lang="en-IN" altLang="en-US" b="1" dirty="0" smtClean="0">
                <a:solidFill>
                  <a:schemeClr val="tx2"/>
                </a:solidFill>
              </a:rPr>
              <a:t>Direct foreign investment</a:t>
            </a:r>
            <a:r>
              <a:rPr lang="en-IN" altLang="en-US" dirty="0" smtClean="0">
                <a:solidFill>
                  <a:schemeClr val="tx2"/>
                </a:solidFill>
              </a:rPr>
              <a:t>: Company builds a new business or buys an existing business in a foreign country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41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4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525463" y="3175"/>
            <a:ext cx="8229600" cy="1143000"/>
          </a:xfrm>
        </p:spPr>
        <p:txBody>
          <a:bodyPr/>
          <a:lstStyle/>
          <a:p>
            <a:pPr eaLnBrk="1" hangingPunct="1"/>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Trade </a:t>
            </a:r>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Barriers</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1843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smtClean="0">
                <a:solidFill>
                  <a:schemeClr val="tx2"/>
                </a:solidFill>
              </a:rPr>
              <a:t>Government-imposed regulations that increase the cost and restrict the number of imported goods</a:t>
            </a:r>
          </a:p>
          <a:p>
            <a:pPr eaLnBrk="1" hangingPunct="1">
              <a:buFont typeface="Arial" panose="020B0604020202020204" pitchFamily="34" charset="0"/>
              <a:buChar char="•"/>
            </a:pPr>
            <a:r>
              <a:rPr lang="en-IN" altLang="en-US" dirty="0" smtClean="0">
                <a:solidFill>
                  <a:schemeClr val="tx2"/>
                </a:solidFill>
              </a:rPr>
              <a:t>Types</a:t>
            </a:r>
          </a:p>
          <a:p>
            <a:pPr lvl="1" eaLnBrk="1" hangingPunct="1">
              <a:buFont typeface="Arial" panose="020B0604020202020204" pitchFamily="34" charset="0"/>
              <a:buChar char="•"/>
            </a:pPr>
            <a:r>
              <a:rPr lang="en-IN" altLang="en-US" b="1" dirty="0" smtClean="0">
                <a:solidFill>
                  <a:schemeClr val="tx2"/>
                </a:solidFill>
              </a:rPr>
              <a:t>Tariff</a:t>
            </a:r>
            <a:r>
              <a:rPr lang="en-IN" altLang="en-US" dirty="0" smtClean="0">
                <a:solidFill>
                  <a:schemeClr val="tx2"/>
                </a:solidFill>
              </a:rPr>
              <a:t>: Direct tax on imported goods</a:t>
            </a:r>
          </a:p>
          <a:p>
            <a:pPr marL="639763" lvl="1" indent="-273050" eaLnBrk="1" hangingPunct="1">
              <a:buFont typeface="Arial" panose="020B0604020202020204" pitchFamily="34" charset="0"/>
              <a:buChar char="•"/>
            </a:pPr>
            <a:r>
              <a:rPr lang="en-IN" altLang="en-US" b="1" dirty="0" smtClean="0">
                <a:solidFill>
                  <a:schemeClr val="tx2"/>
                </a:solidFill>
              </a:rPr>
              <a:t>Nontariff barriers</a:t>
            </a:r>
            <a:r>
              <a:rPr lang="en-IN" altLang="en-US" dirty="0" smtClean="0">
                <a:solidFill>
                  <a:schemeClr val="tx2"/>
                </a:solidFill>
              </a:rPr>
              <a:t>: Nontax methods of increasing the cost or reducing the volume of imported goods</a:t>
            </a:r>
          </a:p>
          <a:p>
            <a:pPr marL="958850" lvl="2" indent="-273050" eaLnBrk="1" hangingPunct="1">
              <a:buSzTx/>
              <a:buFont typeface="Arial" panose="020B0604020202020204" pitchFamily="34" charset="0"/>
              <a:buChar char="•"/>
            </a:pPr>
            <a:endParaRPr lang="en-IN" altLang="en-US" dirty="0" smtClean="0">
              <a:solidFill>
                <a:schemeClr val="tx2"/>
              </a:solidFill>
            </a:endParaRPr>
          </a:p>
          <a:p>
            <a:pPr marL="958850" lvl="2" indent="-273050" eaLnBrk="1" hangingPunct="1">
              <a:buSzTx/>
              <a:buFont typeface="Arial" panose="020B0604020202020204" pitchFamily="34" charset="0"/>
              <a:buChar char="•"/>
            </a:pPr>
            <a:endParaRPr lang="en-IN"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4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chemeClr val="tx2"/>
                </a:solidFill>
              </a:rPr>
              <a:t>Types of </a:t>
            </a:r>
            <a:r>
              <a:rPr lang="en-IN" altLang="en-US" dirty="0">
                <a:solidFill>
                  <a:schemeClr val="tx2"/>
                </a:solidFill>
              </a:rPr>
              <a:t>Nontariff </a:t>
            </a:r>
            <a:r>
              <a:rPr lang="en-IN" altLang="en-US" dirty="0" smtClean="0">
                <a:solidFill>
                  <a:schemeClr val="tx2"/>
                </a:solidFill>
              </a:rPr>
              <a:t>Barriers</a:t>
            </a:r>
            <a:endParaRPr lang="en-IN" dirty="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b="1" dirty="0" smtClean="0"/>
              <a:t>Quota</a:t>
            </a:r>
            <a:endParaRPr lang="en-IN" dirty="0"/>
          </a:p>
          <a:p>
            <a:pPr lvl="1"/>
            <a:r>
              <a:rPr lang="en-IN" dirty="0" smtClean="0"/>
              <a:t>Limit </a:t>
            </a:r>
            <a:r>
              <a:rPr lang="en-IN" dirty="0"/>
              <a:t>on the number </a:t>
            </a:r>
            <a:r>
              <a:rPr lang="en-IN" dirty="0" smtClean="0"/>
              <a:t>or volume </a:t>
            </a:r>
            <a:r>
              <a:rPr lang="en-IN" dirty="0"/>
              <a:t>of imported products</a:t>
            </a:r>
          </a:p>
          <a:p>
            <a:r>
              <a:rPr lang="en-IN" b="1" dirty="0"/>
              <a:t>Voluntary </a:t>
            </a:r>
            <a:r>
              <a:rPr lang="en-IN" b="1" dirty="0" smtClean="0"/>
              <a:t>export restraints</a:t>
            </a:r>
            <a:endParaRPr lang="en-IN" dirty="0"/>
          </a:p>
          <a:p>
            <a:pPr lvl="1"/>
            <a:r>
              <a:rPr lang="en-IN" dirty="0" smtClean="0"/>
              <a:t>Voluntarily imposed limits </a:t>
            </a:r>
            <a:r>
              <a:rPr lang="en-IN" dirty="0"/>
              <a:t>on the number or volume </a:t>
            </a:r>
            <a:r>
              <a:rPr lang="en-IN" dirty="0" smtClean="0"/>
              <a:t>of products </a:t>
            </a:r>
            <a:r>
              <a:rPr lang="en-IN" dirty="0"/>
              <a:t>exported to a </a:t>
            </a:r>
            <a:r>
              <a:rPr lang="en-IN" dirty="0" smtClean="0"/>
              <a:t>particular country</a:t>
            </a:r>
            <a:endParaRPr lang="en-IN" dirty="0"/>
          </a:p>
          <a:p>
            <a:r>
              <a:rPr lang="en-IN" b="1" dirty="0"/>
              <a:t>Government </a:t>
            </a:r>
            <a:r>
              <a:rPr lang="en-IN" b="1" dirty="0" smtClean="0"/>
              <a:t>import standard</a:t>
            </a:r>
            <a:endParaRPr lang="en-IN" dirty="0"/>
          </a:p>
          <a:p>
            <a:pPr lvl="1"/>
            <a:r>
              <a:rPr lang="en-IN" dirty="0" smtClean="0"/>
              <a:t>Established </a:t>
            </a:r>
            <a:r>
              <a:rPr lang="en-IN" dirty="0"/>
              <a:t>to protect the health </a:t>
            </a:r>
            <a:r>
              <a:rPr lang="en-IN" dirty="0" smtClean="0"/>
              <a:t>and safety </a:t>
            </a:r>
            <a:r>
              <a:rPr lang="en-IN" dirty="0"/>
              <a:t>of citizens </a:t>
            </a:r>
            <a:r>
              <a:rPr lang="en-IN" dirty="0" smtClean="0"/>
              <a:t>but is used </a:t>
            </a:r>
            <a:r>
              <a:rPr lang="en-IN" dirty="0"/>
              <a:t>to restrict </a:t>
            </a:r>
            <a:r>
              <a:rPr lang="en-IN" dirty="0" smtClean="0"/>
              <a:t>import</a:t>
            </a:r>
          </a:p>
        </p:txBody>
      </p:sp>
    </p:spTree>
    <p:extLst>
      <p:ext uri="{BB962C8B-B14F-4D97-AF65-F5344CB8AC3E}">
        <p14:creationId xmlns:p14="http://schemas.microsoft.com/office/powerpoint/2010/main" val="13921080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a:solidFill>
                  <a:schemeClr val="tx2"/>
                </a:solidFill>
              </a:rPr>
              <a:t>Types of </a:t>
            </a:r>
            <a:r>
              <a:rPr lang="en-IN" altLang="en-US" dirty="0">
                <a:solidFill>
                  <a:schemeClr val="tx2"/>
                </a:solidFill>
              </a:rPr>
              <a:t>Nontariff </a:t>
            </a:r>
            <a:r>
              <a:rPr lang="en-IN" altLang="en-US" dirty="0" smtClean="0">
                <a:solidFill>
                  <a:schemeClr val="tx2"/>
                </a:solidFill>
              </a:rPr>
              <a:t>Barriers </a:t>
            </a:r>
            <a:r>
              <a:rPr lang="en-IN" altLang="en-US" sz="2000" dirty="0" smtClean="0">
                <a:solidFill>
                  <a:schemeClr val="tx2"/>
                </a:solidFill>
              </a:rPr>
              <a:t>(continued)</a:t>
            </a:r>
            <a:endParaRPr lang="en-IN" sz="2000" dirty="0">
              <a:solidFill>
                <a:schemeClr val="tx2"/>
              </a:solidFill>
            </a:endParaRP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b="1" dirty="0" smtClean="0"/>
              <a:t>Subsidies</a:t>
            </a:r>
            <a:endParaRPr lang="en-IN" dirty="0"/>
          </a:p>
          <a:p>
            <a:pPr lvl="1"/>
            <a:r>
              <a:rPr lang="en-IN" dirty="0" smtClean="0"/>
              <a:t>Government loans, grants</a:t>
            </a:r>
            <a:r>
              <a:rPr lang="en-IN" dirty="0"/>
              <a:t>, and tax deferments given </a:t>
            </a:r>
            <a:r>
              <a:rPr lang="en-IN" dirty="0" smtClean="0"/>
              <a:t>to domestic </a:t>
            </a:r>
            <a:r>
              <a:rPr lang="en-IN" dirty="0"/>
              <a:t>companies to protect </a:t>
            </a:r>
            <a:r>
              <a:rPr lang="en-IN" dirty="0" smtClean="0"/>
              <a:t>them from </a:t>
            </a:r>
            <a:r>
              <a:rPr lang="en-IN" dirty="0"/>
              <a:t>foreign competition</a:t>
            </a:r>
          </a:p>
          <a:p>
            <a:r>
              <a:rPr lang="en-IN" b="1" dirty="0"/>
              <a:t>Customs </a:t>
            </a:r>
            <a:r>
              <a:rPr lang="en-IN" b="1" dirty="0" smtClean="0"/>
              <a:t>classification</a:t>
            </a:r>
            <a:endParaRPr lang="en-IN" dirty="0"/>
          </a:p>
          <a:p>
            <a:pPr lvl="1"/>
            <a:r>
              <a:rPr lang="en-IN" dirty="0" smtClean="0"/>
              <a:t>Assigned </a:t>
            </a:r>
            <a:r>
              <a:rPr lang="en-IN" dirty="0"/>
              <a:t>to </a:t>
            </a:r>
            <a:r>
              <a:rPr lang="en-IN" dirty="0" smtClean="0"/>
              <a:t>imported products </a:t>
            </a:r>
            <a:r>
              <a:rPr lang="en-IN" dirty="0"/>
              <a:t>by government officials </a:t>
            </a:r>
            <a:r>
              <a:rPr lang="en-IN" dirty="0" smtClean="0"/>
              <a:t>that affects </a:t>
            </a:r>
            <a:r>
              <a:rPr lang="en-IN" dirty="0"/>
              <a:t>the size of the tariff and </a:t>
            </a:r>
            <a:r>
              <a:rPr lang="en-IN" dirty="0" smtClean="0"/>
              <a:t>the imposition </a:t>
            </a:r>
            <a:r>
              <a:rPr lang="en-IN" dirty="0"/>
              <a:t>of import quotas</a:t>
            </a:r>
          </a:p>
        </p:txBody>
      </p:sp>
    </p:spTree>
    <p:extLst>
      <p:ext uri="{BB962C8B-B14F-4D97-AF65-F5344CB8AC3E}">
        <p14:creationId xmlns:p14="http://schemas.microsoft.com/office/powerpoint/2010/main" val="1075571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p:txBody>
          <a:bodyPr/>
          <a:lstStyle/>
          <a:p>
            <a:r>
              <a:rPr lang="en-IN" altLang="en-US" dirty="0" smtClean="0"/>
              <a:t>Trade Agreements</a:t>
            </a:r>
            <a:endParaRPr lang="en-US" altLang="en-US" dirty="0" smtClean="0"/>
          </a:p>
        </p:txBody>
      </p:sp>
      <p:sp>
        <p:nvSpPr>
          <p:cNvPr id="26629" name="TextBox 4"/>
          <p:cNvSpPr txBox="1">
            <a:spLocks noChangeArrowheads="1"/>
          </p:cNvSpPr>
          <p:nvPr/>
        </p:nvSpPr>
        <p:spPr bwMode="auto">
          <a:xfrm>
            <a:off x="8364538" y="0"/>
            <a:ext cx="779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dirty="0"/>
              <a:t>LO1</a:t>
            </a:r>
          </a:p>
        </p:txBody>
      </p:sp>
      <p:sp>
        <p:nvSpPr>
          <p:cNvPr id="19460" name="Content Placeholder 2"/>
          <p:cNvSpPr>
            <a:spLocks noGrp="1"/>
          </p:cNvSpPr>
          <p:nvPr>
            <p:ph idx="1"/>
          </p:nvPr>
        </p:nvSpPr>
        <p:spPr/>
        <p:txBody>
          <a:bodyPr/>
          <a:lstStyle/>
          <a:p>
            <a:r>
              <a:rPr lang="en-IN" altLang="en-US" b="1" dirty="0" smtClean="0"/>
              <a:t>General Agreement on Tariffs and Trade (GATT)</a:t>
            </a:r>
          </a:p>
          <a:p>
            <a:pPr lvl="1"/>
            <a:r>
              <a:rPr lang="en-IN" altLang="en-US" dirty="0" smtClean="0"/>
              <a:t>Worldwide trade agreement that:</a:t>
            </a:r>
          </a:p>
          <a:p>
            <a:pPr lvl="2"/>
            <a:r>
              <a:rPr lang="en-IN" altLang="en-US" dirty="0" smtClean="0"/>
              <a:t>Reduced and eliminated tariffs</a:t>
            </a:r>
          </a:p>
          <a:p>
            <a:pPr lvl="2"/>
            <a:r>
              <a:rPr lang="en-IN" altLang="en-US" dirty="0" smtClean="0"/>
              <a:t>Limited government subsidies</a:t>
            </a:r>
          </a:p>
          <a:p>
            <a:pPr lvl="2"/>
            <a:r>
              <a:rPr lang="en-IN" altLang="en-US" dirty="0" smtClean="0"/>
              <a:t>Established protections for intellectual property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46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460">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946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p:txBody>
          <a:bodyPr/>
          <a:lstStyle/>
          <a:p>
            <a:r>
              <a:rPr lang="en-IN" altLang="en-US" dirty="0" smtClean="0"/>
              <a:t>Trade Agreements </a:t>
            </a:r>
            <a:r>
              <a:rPr lang="en-IN" altLang="en-US" sz="2000" dirty="0"/>
              <a:t>(continued)</a:t>
            </a:r>
            <a:endParaRPr lang="en-US" altLang="en-US" sz="2000" dirty="0" smtClean="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
        <p:nvSpPr>
          <p:cNvPr id="19460" name="Content Placeholder 2"/>
          <p:cNvSpPr>
            <a:spLocks noGrp="1"/>
          </p:cNvSpPr>
          <p:nvPr>
            <p:ph idx="1"/>
          </p:nvPr>
        </p:nvSpPr>
        <p:spPr/>
        <p:txBody>
          <a:bodyPr/>
          <a:lstStyle/>
          <a:p>
            <a:r>
              <a:rPr lang="en-IN" altLang="en-US" b="1" dirty="0" smtClean="0"/>
              <a:t>World Trade Organization (WTO)</a:t>
            </a:r>
          </a:p>
          <a:p>
            <a:pPr lvl="1"/>
            <a:r>
              <a:rPr lang="en-IN" altLang="en-US" dirty="0" smtClean="0"/>
              <a:t>Deals with global rules of trade between nations</a:t>
            </a:r>
          </a:p>
          <a:p>
            <a:pPr lvl="1"/>
            <a:r>
              <a:rPr lang="en-IN" altLang="en-US" dirty="0" smtClean="0"/>
              <a:t>Ensures that trade flows as smoothly, predictably, and freely as possible</a:t>
            </a:r>
          </a:p>
          <a:p>
            <a:r>
              <a:rPr lang="en-IN" altLang="en-US" b="1" dirty="0"/>
              <a:t>Regional </a:t>
            </a:r>
            <a:r>
              <a:rPr lang="en-IN" altLang="en-US" b="1" dirty="0" smtClean="0"/>
              <a:t>trading zones</a:t>
            </a:r>
          </a:p>
          <a:p>
            <a:pPr lvl="1"/>
            <a:r>
              <a:rPr lang="en-IN" altLang="en-US" dirty="0" smtClean="0"/>
              <a:t>Areas </a:t>
            </a:r>
            <a:r>
              <a:rPr lang="en-IN" altLang="en-US" dirty="0"/>
              <a:t>in which tariff </a:t>
            </a:r>
            <a:r>
              <a:rPr lang="en-IN" altLang="en-US" dirty="0" smtClean="0"/>
              <a:t>and nontariff </a:t>
            </a:r>
            <a:r>
              <a:rPr lang="en-IN" altLang="en-US" dirty="0"/>
              <a:t>barriers on trade </a:t>
            </a:r>
            <a:r>
              <a:rPr lang="en-IN" altLang="en-US" dirty="0" smtClean="0"/>
              <a:t>between countries </a:t>
            </a:r>
            <a:r>
              <a:rPr lang="en-IN" altLang="en-US" dirty="0"/>
              <a:t>are reduced or eliminated</a:t>
            </a:r>
            <a:endParaRPr lang="en-IN" altLang="en-US" dirty="0" smtClean="0"/>
          </a:p>
        </p:txBody>
      </p:sp>
    </p:spTree>
    <p:extLst>
      <p:ext uri="{BB962C8B-B14F-4D97-AF65-F5344CB8AC3E}">
        <p14:creationId xmlns:p14="http://schemas.microsoft.com/office/powerpoint/2010/main" val="36304062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46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6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6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Regional </a:t>
            </a:r>
            <a:r>
              <a:rPr lang="en-IN" dirty="0" smtClean="0"/>
              <a:t>Trading Zones</a:t>
            </a:r>
            <a:endParaRPr lang="en-IN" dirty="0"/>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graphicFrame>
        <p:nvGraphicFramePr>
          <p:cNvPr id="4" name="Content Placeholder 3" descr="This table provides information regarding regional trading zones. It has two columns and seven rows. Row 1 contains column headers. The header of column 1 reads trading zones, and the header of column 2 reads agreements.&#10;In row 2, column 1 reads Africa and column 2 has two points. Point one reads African Free Trade Zone Agreement or AFTZ. Point two reads Tripartite Free Trade Area or TFTA.&#10;In row 3, column 1 reads Asia and column 2 has three points. Point one reads Association of Southeast Asian Nations or ASEAN. Point two reads Asia-Pacific Economic Cooperation or APEC. Point three reads Trans-Pacific Partnership or TPP.&#10;In row 4, column 1 reads Central America and column 2 reads Dominican Republic-Central America Free Trade Agreement or CAFTA-DR.&#10;In row 5, column 1 reads Europe and column 2 reads The Maastricht Treaty.&#10;In row 6, column 1 reads North America and column 2 reads North American Free Trade Agreement or NAFTA.&#10;In row 7, column 1 reads South America and column 2 reads Union of South American Nations or USAN." title="Regional Trading Zones"/>
          <p:cNvGraphicFramePr>
            <a:graphicFrameLocks noGrp="1"/>
          </p:cNvGraphicFramePr>
          <p:nvPr>
            <p:ph idx="1"/>
            <p:extLst>
              <p:ext uri="{D42A27DB-BD31-4B8C-83A1-F6EECF244321}">
                <p14:modId xmlns:p14="http://schemas.microsoft.com/office/powerpoint/2010/main" val="1307302916"/>
              </p:ext>
            </p:extLst>
          </p:nvPr>
        </p:nvGraphicFramePr>
        <p:xfrm>
          <a:off x="695263" y="1789019"/>
          <a:ext cx="7890601" cy="4168026"/>
        </p:xfrm>
        <a:graphic>
          <a:graphicData uri="http://schemas.openxmlformats.org/drawingml/2006/table">
            <a:tbl>
              <a:tblPr firstRow="1" bandRow="1">
                <a:tableStyleId>{5C22544A-7EE6-4342-B048-85BDC9FD1C3A}</a:tableStyleId>
              </a:tblPr>
              <a:tblGrid>
                <a:gridCol w="1750934"/>
                <a:gridCol w="6139667"/>
              </a:tblGrid>
              <a:tr h="415455">
                <a:tc>
                  <a:txBody>
                    <a:bodyPr/>
                    <a:lstStyle/>
                    <a:p>
                      <a:r>
                        <a:rPr lang="en-IN" dirty="0" smtClean="0"/>
                        <a:t>Trading</a:t>
                      </a:r>
                      <a:r>
                        <a:rPr lang="en-IN" baseline="0" dirty="0" smtClean="0"/>
                        <a:t> </a:t>
                      </a:r>
                      <a:r>
                        <a:rPr lang="en-IN" dirty="0" smtClean="0"/>
                        <a:t>zones</a:t>
                      </a:r>
                      <a:endParaRPr lang="en-IN" dirty="0"/>
                    </a:p>
                  </a:txBody>
                  <a:tcPr>
                    <a:lnB w="12700" cap="flat" cmpd="sng" algn="ctr">
                      <a:solidFill>
                        <a:schemeClr val="tx1"/>
                      </a:solidFill>
                      <a:prstDash val="solid"/>
                      <a:round/>
                      <a:headEnd type="none" w="med" len="med"/>
                      <a:tailEnd type="none" w="med" len="med"/>
                    </a:lnB>
                    <a:solidFill>
                      <a:srgbClr val="008CD1"/>
                    </a:solidFill>
                  </a:tcPr>
                </a:tc>
                <a:tc>
                  <a:txBody>
                    <a:bodyPr/>
                    <a:lstStyle/>
                    <a:p>
                      <a:r>
                        <a:rPr lang="en-IN" dirty="0" smtClean="0"/>
                        <a:t>Agreements</a:t>
                      </a:r>
                      <a:endParaRPr lang="en-IN" dirty="0"/>
                    </a:p>
                  </a:txBody>
                  <a:tcPr>
                    <a:lnB w="12700" cap="flat" cmpd="sng" algn="ctr">
                      <a:solidFill>
                        <a:schemeClr val="tx1"/>
                      </a:solidFill>
                      <a:prstDash val="solid"/>
                      <a:round/>
                      <a:headEnd type="none" w="med" len="med"/>
                      <a:tailEnd type="none" w="med" len="med"/>
                    </a:lnB>
                    <a:solidFill>
                      <a:srgbClr val="008CD1"/>
                    </a:solidFill>
                  </a:tcPr>
                </a:tc>
              </a:tr>
              <a:tr h="743911">
                <a:tc>
                  <a:txBody>
                    <a:bodyPr/>
                    <a:lstStyle/>
                    <a:p>
                      <a:r>
                        <a:rPr lang="en-IN" dirty="0" smtClean="0">
                          <a:solidFill>
                            <a:schemeClr val="tx2"/>
                          </a:solidFill>
                        </a:rPr>
                        <a:t>Africa</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dirty="0" smtClean="0">
                          <a:solidFill>
                            <a:schemeClr val="tx2"/>
                          </a:solidFill>
                        </a:rPr>
                        <a:t>African Free Trade Zone Agreement (AFTZ)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dirty="0" smtClean="0">
                          <a:solidFill>
                            <a:schemeClr val="tx2"/>
                          </a:solidFill>
                        </a:rPr>
                        <a:t>Tripartite Free Trade Area (TFTA)</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045208">
                <a:tc>
                  <a:txBody>
                    <a:bodyPr/>
                    <a:lstStyle/>
                    <a:p>
                      <a:r>
                        <a:rPr lang="en-IN" altLang="en-US" dirty="0" smtClean="0">
                          <a:solidFill>
                            <a:schemeClr val="tx2"/>
                          </a:solidFill>
                        </a:rPr>
                        <a:t>Asia</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altLang="en-US" dirty="0" smtClean="0">
                          <a:solidFill>
                            <a:schemeClr val="tx2"/>
                          </a:solidFill>
                        </a:rPr>
                        <a:t>Association of Southeast Asian Nations (ASEAN)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altLang="en-US" dirty="0" smtClean="0">
                          <a:solidFill>
                            <a:schemeClr val="tx2"/>
                          </a:solidFill>
                        </a:rPr>
                        <a:t>Asia-Pacific Economic Cooperation (APEC)</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altLang="en-US" dirty="0" smtClean="0">
                          <a:solidFill>
                            <a:schemeClr val="tx2"/>
                          </a:solidFill>
                        </a:rPr>
                        <a:t>Trans-Pacific Partnership (TPP)</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17087">
                <a:tc>
                  <a:txBody>
                    <a:bodyPr/>
                    <a:lstStyle/>
                    <a:p>
                      <a:r>
                        <a:rPr lang="en-IN" dirty="0" smtClean="0">
                          <a:solidFill>
                            <a:schemeClr val="tx2"/>
                          </a:solidFill>
                        </a:rPr>
                        <a:t>Central America</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dirty="0" smtClean="0">
                          <a:solidFill>
                            <a:schemeClr val="tx2"/>
                          </a:solidFill>
                        </a:rPr>
                        <a:t>Dominican Republic-Central America Free Trade Agreement (CAFTA-DR)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5455">
                <a:tc>
                  <a:txBody>
                    <a:bodyPr/>
                    <a:lstStyle/>
                    <a:p>
                      <a:r>
                        <a:rPr lang="en-IN" dirty="0" smtClean="0">
                          <a:solidFill>
                            <a:schemeClr val="tx2"/>
                          </a:solidFill>
                        </a:rPr>
                        <a:t>Europe</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dirty="0" smtClean="0">
                          <a:solidFill>
                            <a:schemeClr val="tx2"/>
                          </a:solidFill>
                        </a:rPr>
                        <a:t>The Maastricht Treaty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5455">
                <a:tc>
                  <a:txBody>
                    <a:bodyPr/>
                    <a:lstStyle/>
                    <a:p>
                      <a:r>
                        <a:rPr lang="en-IN" dirty="0" smtClean="0">
                          <a:solidFill>
                            <a:schemeClr val="tx2"/>
                          </a:solidFill>
                        </a:rPr>
                        <a:t>North America</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dirty="0" smtClean="0">
                          <a:solidFill>
                            <a:schemeClr val="tx2"/>
                          </a:solidFill>
                        </a:rPr>
                        <a:t>North American Free Trade Agreement (NAFTA)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15455">
                <a:tc>
                  <a:txBody>
                    <a:bodyPr/>
                    <a:lstStyle/>
                    <a:p>
                      <a:r>
                        <a:rPr lang="en-IN" dirty="0" smtClean="0">
                          <a:solidFill>
                            <a:schemeClr val="tx2"/>
                          </a:solidFill>
                        </a:rPr>
                        <a:t>South America</a:t>
                      </a:r>
                      <a:endParaRPr lang="en-IN"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IN" dirty="0" smtClean="0">
                          <a:solidFill>
                            <a:schemeClr val="tx2"/>
                          </a:solidFill>
                        </a:rPr>
                        <a:t>Union of South American Nations (USAN)</a:t>
                      </a:r>
                      <a:endParaRPr lang="en-IN" altLang="en-US" dirty="0" smtClean="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6757555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Global Consistency</a:t>
            </a:r>
            <a:endParaRPr lang="en-IN" dirty="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dirty="0"/>
              <a:t>Multinational company </a:t>
            </a:r>
            <a:r>
              <a:rPr lang="en-IN" dirty="0" smtClean="0"/>
              <a:t>conducts </a:t>
            </a:r>
            <a:r>
              <a:rPr lang="en-IN" dirty="0"/>
              <a:t>business in different countries using the same rules, guidelines, policies, and </a:t>
            </a:r>
            <a:r>
              <a:rPr lang="en-IN" dirty="0" smtClean="0"/>
              <a:t>procedures</a:t>
            </a:r>
          </a:p>
          <a:p>
            <a:r>
              <a:rPr lang="en-IN" dirty="0" smtClean="0"/>
              <a:t>Valued </a:t>
            </a:r>
            <a:r>
              <a:rPr lang="en-IN" dirty="0"/>
              <a:t>because it simplifies </a:t>
            </a:r>
            <a:r>
              <a:rPr lang="en-IN" dirty="0" smtClean="0"/>
              <a:t>decisions</a:t>
            </a:r>
          </a:p>
          <a:p>
            <a:r>
              <a:rPr lang="en-IN" altLang="en-US" dirty="0"/>
              <a:t>Involves risk of using management procedures poorly suited to particular </a:t>
            </a:r>
            <a:r>
              <a:rPr lang="en-IN" altLang="en-US" dirty="0" smtClean="0"/>
              <a:t>countries</a:t>
            </a:r>
            <a:endParaRPr lang="en-IN" altLang="en-US" dirty="0"/>
          </a:p>
        </p:txBody>
      </p:sp>
    </p:spTree>
    <p:extLst>
      <p:ext uri="{BB962C8B-B14F-4D97-AF65-F5344CB8AC3E}">
        <p14:creationId xmlns:p14="http://schemas.microsoft.com/office/powerpoint/2010/main" val="2823484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Local </a:t>
            </a:r>
            <a:r>
              <a:rPr lang="en-IN" dirty="0" smtClean="0"/>
              <a:t>Adaptation</a:t>
            </a:r>
            <a:endParaRPr lang="en-IN" dirty="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
        <p:nvSpPr>
          <p:cNvPr id="3" name="Content Placeholder 2"/>
          <p:cNvSpPr>
            <a:spLocks noGrp="1"/>
          </p:cNvSpPr>
          <p:nvPr>
            <p:ph idx="1"/>
          </p:nvPr>
        </p:nvSpPr>
        <p:spPr/>
        <p:txBody>
          <a:bodyPr/>
          <a:lstStyle/>
          <a:p>
            <a:pPr marL="340995" indent="-319088" eaLnBrk="1" hangingPunct="1">
              <a:buFont typeface="Arial" pitchFamily="34" charset="0"/>
              <a:buChar char="•"/>
              <a:defRPr/>
            </a:pPr>
            <a:r>
              <a:rPr lang="en-IN" altLang="en-US" dirty="0" smtClean="0"/>
              <a:t>Modifying rules</a:t>
            </a:r>
            <a:r>
              <a:rPr lang="en-IN" altLang="en-US" dirty="0"/>
              <a:t>, guidelines, policies, </a:t>
            </a:r>
            <a:r>
              <a:rPr lang="en-IN" altLang="en-US" dirty="0" smtClean="0"/>
              <a:t>and procedures</a:t>
            </a:r>
          </a:p>
          <a:p>
            <a:pPr marL="638175" lvl="1" indent="-319088" eaLnBrk="1" hangingPunct="1">
              <a:buFont typeface="Arial" pitchFamily="34" charset="0"/>
              <a:buChar char="•"/>
              <a:defRPr/>
            </a:pPr>
            <a:r>
              <a:rPr lang="en-IN" altLang="en-US" dirty="0" smtClean="0"/>
              <a:t>To </a:t>
            </a:r>
            <a:r>
              <a:rPr lang="en-IN" altLang="en-US" dirty="0"/>
              <a:t>adapt to differences </a:t>
            </a:r>
            <a:r>
              <a:rPr lang="en-IN" altLang="en-US" dirty="0" smtClean="0"/>
              <a:t>in foreign </a:t>
            </a:r>
            <a:r>
              <a:rPr lang="en-IN" altLang="en-US" dirty="0"/>
              <a:t>customers, governments, </a:t>
            </a:r>
            <a:r>
              <a:rPr lang="en-IN" altLang="en-US" dirty="0" smtClean="0"/>
              <a:t>and regulatory agencies</a:t>
            </a:r>
          </a:p>
          <a:p>
            <a:pPr marL="340995" indent="-319088" eaLnBrk="1" hangingPunct="1">
              <a:buFont typeface="Arial" pitchFamily="34" charset="0"/>
              <a:buChar char="•"/>
              <a:defRPr/>
            </a:pPr>
            <a:r>
              <a:rPr lang="en-US" altLang="en-US" dirty="0" smtClean="0"/>
              <a:t>Involves the risk of losing the cost effectiveness and productivity</a:t>
            </a:r>
            <a:endParaRPr lang="en-IN" dirty="0"/>
          </a:p>
        </p:txBody>
      </p:sp>
    </p:spTree>
    <p:extLst>
      <p:ext uri="{BB962C8B-B14F-4D97-AF65-F5344CB8AC3E}">
        <p14:creationId xmlns:p14="http://schemas.microsoft.com/office/powerpoint/2010/main" val="25947923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Forms of Global Business</a:t>
            </a:r>
            <a:endParaRPr lang="en-IN" dirty="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altLang="en-US" b="1" dirty="0"/>
              <a:t>Exporting</a:t>
            </a:r>
            <a:r>
              <a:rPr lang="en-IN" altLang="en-US" dirty="0"/>
              <a:t>: Selling domestically produced products to customers in foreign countries</a:t>
            </a:r>
          </a:p>
          <a:p>
            <a:r>
              <a:rPr lang="en-IN" b="1" dirty="0"/>
              <a:t>Cooperative </a:t>
            </a:r>
            <a:r>
              <a:rPr lang="en-IN" b="1" dirty="0" smtClean="0"/>
              <a:t>contract</a:t>
            </a:r>
            <a:r>
              <a:rPr lang="en-IN" dirty="0" smtClean="0"/>
              <a:t>: Foreign business </a:t>
            </a:r>
            <a:r>
              <a:rPr lang="en-IN" dirty="0"/>
              <a:t>owner pays a </a:t>
            </a:r>
            <a:r>
              <a:rPr lang="en-IN" dirty="0" smtClean="0"/>
              <a:t>company a </a:t>
            </a:r>
            <a:r>
              <a:rPr lang="en-IN" dirty="0"/>
              <a:t>fee for the right to conduct </a:t>
            </a:r>
            <a:r>
              <a:rPr lang="en-IN" dirty="0" smtClean="0"/>
              <a:t>that business </a:t>
            </a:r>
            <a:r>
              <a:rPr lang="en-IN" dirty="0"/>
              <a:t>in his or her </a:t>
            </a:r>
            <a:r>
              <a:rPr lang="en-IN" dirty="0" smtClean="0"/>
              <a:t>country</a:t>
            </a:r>
          </a:p>
          <a:p>
            <a:pPr lvl="1"/>
            <a:r>
              <a:rPr lang="en-IN" b="1" dirty="0"/>
              <a:t>Licensing</a:t>
            </a:r>
            <a:r>
              <a:rPr lang="en-IN" dirty="0"/>
              <a:t>: </a:t>
            </a:r>
            <a:r>
              <a:rPr lang="en-IN" dirty="0" smtClean="0"/>
              <a:t>Domestic </a:t>
            </a:r>
            <a:r>
              <a:rPr lang="en-IN" dirty="0"/>
              <a:t>company receives royalty </a:t>
            </a:r>
            <a:r>
              <a:rPr lang="en-IN" dirty="0" smtClean="0"/>
              <a:t>payments</a:t>
            </a:r>
          </a:p>
          <a:p>
            <a:pPr lvl="2"/>
            <a:r>
              <a:rPr lang="en-IN" dirty="0" smtClean="0"/>
              <a:t>For </a:t>
            </a:r>
            <a:r>
              <a:rPr lang="en-IN" dirty="0"/>
              <a:t>allowing another company </a:t>
            </a:r>
            <a:r>
              <a:rPr lang="en-IN" dirty="0" smtClean="0"/>
              <a:t>to produce </a:t>
            </a:r>
            <a:r>
              <a:rPr lang="en-IN" dirty="0"/>
              <a:t>the licensor’s </a:t>
            </a:r>
            <a:r>
              <a:rPr lang="en-IN" dirty="0" smtClean="0"/>
              <a:t>product, sell its service, or use its </a:t>
            </a:r>
            <a:r>
              <a:rPr lang="en-IN" dirty="0"/>
              <a:t>brand name in a specified foreign </a:t>
            </a:r>
            <a:r>
              <a:rPr lang="en-IN" dirty="0" smtClean="0"/>
              <a:t>market</a:t>
            </a:r>
            <a:endParaRPr lang="en-IN" dirty="0"/>
          </a:p>
        </p:txBody>
      </p:sp>
    </p:spTree>
    <p:extLst>
      <p:ext uri="{BB962C8B-B14F-4D97-AF65-F5344CB8AC3E}">
        <p14:creationId xmlns:p14="http://schemas.microsoft.com/office/powerpoint/2010/main" val="3685789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Forms of Global Business </a:t>
            </a:r>
            <a:r>
              <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 1)</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
        <p:nvSpPr>
          <p:cNvPr id="26628" name="Content Placeholder 2"/>
          <p:cNvSpPr>
            <a:spLocks noGrp="1"/>
          </p:cNvSpPr>
          <p:nvPr>
            <p:ph idx="1"/>
          </p:nvPr>
        </p:nvSpPr>
        <p:spPr>
          <a:xfrm>
            <a:off x="993775" y="1533525"/>
            <a:ext cx="7823200" cy="4227513"/>
          </a:xfrm>
        </p:spPr>
        <p:txBody>
          <a:bodyPr/>
          <a:lstStyle/>
          <a:p>
            <a:pPr lvl="1" eaLnBrk="1" hangingPunct="1">
              <a:buFont typeface="Arial" pitchFamily="34" charset="0"/>
              <a:buChar char="•"/>
              <a:defRPr/>
            </a:pPr>
            <a:r>
              <a:rPr lang="en-IN" altLang="en-US" b="1" dirty="0" smtClean="0">
                <a:solidFill>
                  <a:schemeClr val="tx2"/>
                </a:solidFill>
              </a:rPr>
              <a:t>Franchise</a:t>
            </a:r>
            <a:r>
              <a:rPr lang="en-IN" altLang="en-US" dirty="0" smtClean="0">
                <a:solidFill>
                  <a:schemeClr val="tx2"/>
                </a:solidFill>
              </a:rPr>
              <a:t>: </a:t>
            </a:r>
            <a:r>
              <a:rPr lang="en-US" altLang="en-US" dirty="0" smtClean="0">
                <a:solidFill>
                  <a:schemeClr val="tx2"/>
                </a:solidFill>
              </a:rPr>
              <a:t>Collection </a:t>
            </a:r>
            <a:r>
              <a:rPr lang="en-US" altLang="en-US" dirty="0">
                <a:solidFill>
                  <a:schemeClr val="tx2"/>
                </a:solidFill>
              </a:rPr>
              <a:t>of networked firms in which the manufacturer licenses the entire </a:t>
            </a:r>
            <a:r>
              <a:rPr lang="en-US" altLang="en-US" dirty="0" smtClean="0">
                <a:solidFill>
                  <a:schemeClr val="tx2"/>
                </a:solidFill>
              </a:rPr>
              <a:t>business to </a:t>
            </a:r>
            <a:r>
              <a:rPr lang="en-US" altLang="en-US" dirty="0">
                <a:solidFill>
                  <a:schemeClr val="tx2"/>
                </a:solidFill>
              </a:rPr>
              <a:t>another person or </a:t>
            </a:r>
            <a:r>
              <a:rPr lang="en-US" altLang="en-US" dirty="0" smtClean="0">
                <a:solidFill>
                  <a:schemeClr val="tx2"/>
                </a:solidFill>
              </a:rPr>
              <a:t>organization</a:t>
            </a:r>
            <a:endParaRPr lang="en-IN" altLang="en-US" dirty="0" smtClean="0">
              <a:solidFill>
                <a:schemeClr val="tx2"/>
              </a:solidFill>
            </a:endParaRPr>
          </a:p>
          <a:p>
            <a:pPr eaLnBrk="1" hangingPunct="1">
              <a:buFont typeface="Arial" pitchFamily="34" charset="0"/>
              <a:buChar char="•"/>
              <a:defRPr/>
            </a:pPr>
            <a:r>
              <a:rPr lang="en-IN" altLang="en-US" b="1" dirty="0" smtClean="0">
                <a:solidFill>
                  <a:schemeClr val="tx2"/>
                </a:solidFill>
              </a:rPr>
              <a:t>Strategic alliances</a:t>
            </a:r>
            <a:r>
              <a:rPr lang="en-IN" altLang="en-US" dirty="0" smtClean="0">
                <a:solidFill>
                  <a:schemeClr val="tx2"/>
                </a:solidFill>
              </a:rPr>
              <a:t>: Companies combine key resources, costs, risks, technology, and people</a:t>
            </a:r>
          </a:p>
          <a:p>
            <a:pPr marL="639763" lvl="1" indent="-273050" eaLnBrk="1" hangingPunct="1">
              <a:buFont typeface="Arial" pitchFamily="34" charset="0"/>
              <a:buChar char="•"/>
              <a:defRPr/>
            </a:pPr>
            <a:r>
              <a:rPr lang="en-IN" altLang="en-US" b="1" dirty="0" smtClean="0">
                <a:solidFill>
                  <a:schemeClr val="tx2"/>
                </a:solidFill>
              </a:rPr>
              <a:t>Joint venture</a:t>
            </a:r>
            <a:r>
              <a:rPr lang="en-IN" altLang="en-US" dirty="0" smtClean="0">
                <a:solidFill>
                  <a:schemeClr val="tx2"/>
                </a:solidFill>
              </a:rPr>
              <a:t>: Two existing companies collaborate to form a third, independent company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Title 1"/>
          <p:cNvSpPr>
            <a:spLocks noGrp="1"/>
          </p:cNvSpPr>
          <p:nvPr>
            <p:ph type="title"/>
          </p:nvPr>
        </p:nvSpPr>
        <p:spPr>
          <a:xfrm>
            <a:off x="525463" y="3175"/>
            <a:ext cx="8229600" cy="1143000"/>
          </a:xfrm>
        </p:spPr>
        <p:txBody>
          <a:bodyPr/>
          <a:lstStyle/>
          <a:p>
            <a:pPr eaLnBrk="1" hangingPunct="1"/>
            <a:r>
              <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Forms of Global Business </a:t>
            </a:r>
            <a:r>
              <a:rPr lang="en-US" altLang="en-US" sz="20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(continued 2)</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3</a:t>
            </a:r>
            <a:endParaRPr lang="en-IN" altLang="en-US" sz="2000" dirty="0">
              <a:solidFill>
                <a:schemeClr val="tx2"/>
              </a:solidFill>
            </a:endParaRPr>
          </a:p>
        </p:txBody>
      </p:sp>
      <p:sp>
        <p:nvSpPr>
          <p:cNvPr id="24580"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smtClean="0">
                <a:solidFill>
                  <a:schemeClr val="tx2"/>
                </a:solidFill>
              </a:rPr>
              <a:t>Wholly owned affiliates</a:t>
            </a:r>
            <a:endParaRPr lang="en-IN" altLang="en-US" dirty="0" smtClean="0">
              <a:solidFill>
                <a:schemeClr val="tx2"/>
              </a:solidFill>
            </a:endParaRPr>
          </a:p>
          <a:p>
            <a:pPr marL="639763" lvl="1" indent="-273050" eaLnBrk="1" hangingPunct="1">
              <a:buFont typeface="Arial" panose="020B0604020202020204" pitchFamily="34" charset="0"/>
              <a:buChar char="•"/>
            </a:pPr>
            <a:r>
              <a:rPr lang="en-IN" altLang="en-US" dirty="0" smtClean="0">
                <a:solidFill>
                  <a:schemeClr val="tx2"/>
                </a:solidFill>
              </a:rPr>
              <a:t>Foreign offices, facilities, and manufacturing plants that are 100 percent owned by the parent company</a:t>
            </a:r>
            <a:endParaRPr lang="en-IN" altLang="en-US" b="1" dirty="0" smtClean="0">
              <a:solidFill>
                <a:schemeClr val="tx2"/>
              </a:solidFill>
            </a:endParaRPr>
          </a:p>
          <a:p>
            <a:pPr eaLnBrk="1" hangingPunct="1">
              <a:buFont typeface="Arial" panose="020B0604020202020204" pitchFamily="34" charset="0"/>
              <a:buChar char="•"/>
            </a:pPr>
            <a:r>
              <a:rPr lang="en-IN" altLang="en-US" b="1" dirty="0" smtClean="0">
                <a:solidFill>
                  <a:schemeClr val="tx2"/>
                </a:solidFill>
              </a:rPr>
              <a:t>Global new ventures</a:t>
            </a:r>
            <a:endParaRPr lang="en-IN" altLang="en-US" dirty="0" smtClean="0">
              <a:solidFill>
                <a:schemeClr val="tx2"/>
              </a:solidFill>
            </a:endParaRPr>
          </a:p>
          <a:p>
            <a:pPr marL="639763" lvl="1" indent="-273050" eaLnBrk="1" hangingPunct="1">
              <a:buFont typeface="Arial" panose="020B0604020202020204" pitchFamily="34" charset="0"/>
              <a:buChar char="•"/>
            </a:pPr>
            <a:r>
              <a:rPr lang="en-IN" altLang="en-US" dirty="0" smtClean="0">
                <a:solidFill>
                  <a:schemeClr val="tx2"/>
                </a:solidFill>
              </a:rPr>
              <a:t>New companies that are founded with an active global strategy and have sales, employees, and financing in different countries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458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4580">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58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458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a:xfrm>
            <a:off x="525463" y="3175"/>
            <a:ext cx="8229600" cy="1143000"/>
          </a:xfrm>
        </p:spPr>
        <p:txBody>
          <a:bodyPr/>
          <a:lstStyle/>
          <a:p>
            <a:pPr eaLnBrk="1" hangingPunct="1"/>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Finding the Best Business Climate</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
        <p:nvSpPr>
          <p:cNvPr id="25604"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dirty="0" smtClean="0"/>
              <a:t>Having access to a growing market</a:t>
            </a:r>
          </a:p>
          <a:p>
            <a:pPr marL="342583" indent="-273050" eaLnBrk="1" hangingPunct="1">
              <a:buFont typeface="Arial" panose="020B0604020202020204" pitchFamily="34" charset="0"/>
              <a:buChar char="•"/>
            </a:pPr>
            <a:r>
              <a:rPr lang="en-IN" altLang="en-US" dirty="0" smtClean="0"/>
              <a:t>Choosing an office/manufacturing location</a:t>
            </a:r>
          </a:p>
          <a:p>
            <a:pPr marL="342583" indent="-273050" eaLnBrk="1" hangingPunct="1">
              <a:buFont typeface="Arial" panose="020B0604020202020204" pitchFamily="34" charset="0"/>
              <a:buChar char="•"/>
            </a:pPr>
            <a:r>
              <a:rPr lang="en-IN" altLang="en-US" dirty="0" smtClean="0">
                <a:solidFill>
                  <a:schemeClr val="tx2"/>
                </a:solidFill>
              </a:rPr>
              <a:t>Identifying and minimizing the political risk to the company</a:t>
            </a:r>
          </a:p>
        </p:txBody>
      </p:sp>
    </p:spTree>
    <p:extLst>
      <p:ext uri="{BB962C8B-B14F-4D97-AF65-F5344CB8AC3E}">
        <p14:creationId xmlns:p14="http://schemas.microsoft.com/office/powerpoint/2010/main" val="3093303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t>Factors That Determine the Growth Potential of Globa</a:t>
            </a:r>
            <a:r>
              <a:rPr lang="en-IN" sz="2800" dirty="0"/>
              <a:t>l</a:t>
            </a:r>
            <a:r>
              <a:rPr lang="en-IN" sz="2800" dirty="0" smtClean="0"/>
              <a:t> Markets</a:t>
            </a:r>
            <a:endParaRPr lang="en-IN" sz="2800" dirty="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b="1" dirty="0" smtClean="0"/>
              <a:t>Purchasing power</a:t>
            </a:r>
            <a:r>
              <a:rPr lang="en-IN" dirty="0" smtClean="0"/>
              <a:t>: Relative cost </a:t>
            </a:r>
            <a:r>
              <a:rPr lang="en-IN" dirty="0"/>
              <a:t>of a standard set of goods </a:t>
            </a:r>
            <a:r>
              <a:rPr lang="en-IN" dirty="0" smtClean="0"/>
              <a:t>and services </a:t>
            </a:r>
            <a:r>
              <a:rPr lang="en-IN" dirty="0"/>
              <a:t>in different countries</a:t>
            </a:r>
            <a:r>
              <a:rPr lang="en-IN" dirty="0" smtClean="0"/>
              <a:t> </a:t>
            </a:r>
            <a:endParaRPr lang="en-IN" dirty="0"/>
          </a:p>
          <a:p>
            <a:r>
              <a:rPr lang="en-IN" dirty="0" smtClean="0"/>
              <a:t>Degree of global competition - Determined </a:t>
            </a:r>
            <a:r>
              <a:rPr lang="en-IN" dirty="0"/>
              <a:t>by the </a:t>
            </a:r>
            <a:r>
              <a:rPr lang="en-IN" dirty="0" smtClean="0"/>
              <a:t>number and </a:t>
            </a:r>
            <a:r>
              <a:rPr lang="en-IN" dirty="0"/>
              <a:t>quality of companies that already compete in a </a:t>
            </a:r>
            <a:r>
              <a:rPr lang="en-IN" dirty="0" smtClean="0"/>
              <a:t>foreign market</a:t>
            </a:r>
            <a:endParaRPr lang="en-IN" dirty="0"/>
          </a:p>
        </p:txBody>
      </p:sp>
    </p:spTree>
    <p:extLst>
      <p:ext uri="{BB962C8B-B14F-4D97-AF65-F5344CB8AC3E}">
        <p14:creationId xmlns:p14="http://schemas.microsoft.com/office/powerpoint/2010/main" val="985218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lstStyle/>
          <a:p>
            <a:r>
              <a:rPr lang="en-IN" altLang="en-US" dirty="0" smtClean="0"/>
              <a:t>Criteria for Choosing an Office Location</a:t>
            </a:r>
            <a:endParaRPr lang="en-IN" altLang="en-US" dirty="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grpSp>
        <p:nvGrpSpPr>
          <p:cNvPr id="11" name="Group 10" descr="The slide contains two rectangular boxes. Starting from the left, the header of the first box reads qualitative factors and two points are listed under the header. The first point reads work force quality and the second point reads company strategy.&#10;The header of the second box reads quantitative factors and four points are listed under the header. The first point reads kind of facility being built, the second point reads tariff and nontariff barriers, the third point reads exchange rates, and the fourth point reads transportation and labor costs." title="Criteria for Choosing an Office Location"/>
          <p:cNvGrpSpPr/>
          <p:nvPr/>
        </p:nvGrpSpPr>
        <p:grpSpPr>
          <a:xfrm>
            <a:off x="1034875" y="1856332"/>
            <a:ext cx="3349436" cy="3817709"/>
            <a:chOff x="1034875" y="1856332"/>
            <a:chExt cx="3349436" cy="3817709"/>
          </a:xfrm>
        </p:grpSpPr>
        <p:sp>
          <p:nvSpPr>
            <p:cNvPr id="7" name="Freeform 6"/>
            <p:cNvSpPr/>
            <p:nvPr/>
          </p:nvSpPr>
          <p:spPr>
            <a:xfrm>
              <a:off x="1034875" y="1856332"/>
              <a:ext cx="3349436" cy="748800"/>
            </a:xfrm>
            <a:custGeom>
              <a:avLst/>
              <a:gdLst>
                <a:gd name="connsiteX0" fmla="*/ 0 w 3349436"/>
                <a:gd name="connsiteY0" fmla="*/ 0 h 748800"/>
                <a:gd name="connsiteX1" fmla="*/ 3349436 w 3349436"/>
                <a:gd name="connsiteY1" fmla="*/ 0 h 748800"/>
                <a:gd name="connsiteX2" fmla="*/ 3349436 w 3349436"/>
                <a:gd name="connsiteY2" fmla="*/ 748800 h 748800"/>
                <a:gd name="connsiteX3" fmla="*/ 0 w 3349436"/>
                <a:gd name="connsiteY3" fmla="*/ 748800 h 748800"/>
                <a:gd name="connsiteX4" fmla="*/ 0 w 3349436"/>
                <a:gd name="connsiteY4" fmla="*/ 0 h 74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9436" h="748800">
                  <a:moveTo>
                    <a:pt x="0" y="0"/>
                  </a:moveTo>
                  <a:lnTo>
                    <a:pt x="3349436" y="0"/>
                  </a:lnTo>
                  <a:lnTo>
                    <a:pt x="3349436" y="748800"/>
                  </a:lnTo>
                  <a:lnTo>
                    <a:pt x="0" y="748800"/>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IN" sz="2600" kern="1200" dirty="0" smtClean="0"/>
                <a:t>Qualitative factors</a:t>
              </a:r>
              <a:endParaRPr lang="en-IN" sz="2600" kern="1200" dirty="0"/>
            </a:p>
          </p:txBody>
        </p:sp>
        <p:sp>
          <p:nvSpPr>
            <p:cNvPr id="8" name="Freeform 7"/>
            <p:cNvSpPr/>
            <p:nvPr/>
          </p:nvSpPr>
          <p:spPr>
            <a:xfrm>
              <a:off x="1034875" y="2605132"/>
              <a:ext cx="3349436" cy="3068909"/>
            </a:xfrm>
            <a:custGeom>
              <a:avLst/>
              <a:gdLst>
                <a:gd name="connsiteX0" fmla="*/ 0 w 3349436"/>
                <a:gd name="connsiteY0" fmla="*/ 0 h 3068909"/>
                <a:gd name="connsiteX1" fmla="*/ 3349436 w 3349436"/>
                <a:gd name="connsiteY1" fmla="*/ 0 h 3068909"/>
                <a:gd name="connsiteX2" fmla="*/ 3349436 w 3349436"/>
                <a:gd name="connsiteY2" fmla="*/ 3068909 h 3068909"/>
                <a:gd name="connsiteX3" fmla="*/ 0 w 3349436"/>
                <a:gd name="connsiteY3" fmla="*/ 3068909 h 3068909"/>
                <a:gd name="connsiteX4" fmla="*/ 0 w 3349436"/>
                <a:gd name="connsiteY4" fmla="*/ 0 h 3068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9436" h="3068909">
                  <a:moveTo>
                    <a:pt x="0" y="0"/>
                  </a:moveTo>
                  <a:lnTo>
                    <a:pt x="3349436" y="0"/>
                  </a:lnTo>
                  <a:lnTo>
                    <a:pt x="3349436" y="3068909"/>
                  </a:lnTo>
                  <a:lnTo>
                    <a:pt x="0" y="3068909"/>
                  </a:lnTo>
                  <a:lnTo>
                    <a:pt x="0" y="0"/>
                  </a:lnTo>
                  <a:close/>
                </a:path>
              </a:pathLst>
            </a:custGeom>
            <a:noFill/>
            <a:ln>
              <a:solidFill>
                <a:srgbClr val="008CD1">
                  <a:alpha val="90000"/>
                </a:srgb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IN" sz="2600" b="0" i="1" kern="1200" dirty="0" smtClean="0">
                  <a:solidFill>
                    <a:schemeClr val="tx2"/>
                  </a:solidFill>
                </a:rPr>
                <a:t>Work force quality</a:t>
              </a:r>
              <a:endParaRPr lang="en-IN" sz="2600" kern="1200" dirty="0">
                <a:solidFill>
                  <a:schemeClr val="tx2"/>
                </a:solidFill>
              </a:endParaRPr>
            </a:p>
            <a:p>
              <a:pPr marL="228600" lvl="1" indent="-228600" algn="l" defTabSz="1155700" rtl="0">
                <a:lnSpc>
                  <a:spcPct val="90000"/>
                </a:lnSpc>
                <a:spcBef>
                  <a:spcPct val="0"/>
                </a:spcBef>
                <a:spcAft>
                  <a:spcPct val="15000"/>
                </a:spcAft>
                <a:buChar char="••"/>
              </a:pPr>
              <a:r>
                <a:rPr lang="en-IN" sz="2600" b="0" i="1" kern="1200" dirty="0" smtClean="0">
                  <a:solidFill>
                    <a:schemeClr val="tx2"/>
                  </a:solidFill>
                </a:rPr>
                <a:t>Company strategy</a:t>
              </a:r>
              <a:endParaRPr lang="en-IN" sz="2600" kern="1200" dirty="0">
                <a:solidFill>
                  <a:schemeClr val="tx2"/>
                </a:solidFill>
              </a:endParaRPr>
            </a:p>
          </p:txBody>
        </p:sp>
      </p:grpSp>
      <p:grpSp>
        <p:nvGrpSpPr>
          <p:cNvPr id="12" name="Group 11" descr="The slide contains two rectangular boxes. Starting from the left, the header of the first box reads qualitative factors and two points are listed under the header. The first point reads work force quality and the second point reads company strategy.&#10;The header of the second box reads quantitative factors and four points are listed under the header. The first point reads kind of facility being built, the second point reads tariff and nontariff barriers, the third point reads exchange rates, and the fourth point reads transportation and labor costs." title="Criteria for Choosing an Office Location"/>
          <p:cNvGrpSpPr/>
          <p:nvPr/>
        </p:nvGrpSpPr>
        <p:grpSpPr>
          <a:xfrm>
            <a:off x="4853234" y="1856332"/>
            <a:ext cx="3349436" cy="3817709"/>
            <a:chOff x="4853234" y="1856332"/>
            <a:chExt cx="3349436" cy="3817709"/>
          </a:xfrm>
        </p:grpSpPr>
        <p:sp>
          <p:nvSpPr>
            <p:cNvPr id="9" name="Freeform 8"/>
            <p:cNvSpPr/>
            <p:nvPr/>
          </p:nvSpPr>
          <p:spPr>
            <a:xfrm>
              <a:off x="4853234" y="1856332"/>
              <a:ext cx="3349436" cy="748800"/>
            </a:xfrm>
            <a:custGeom>
              <a:avLst/>
              <a:gdLst>
                <a:gd name="connsiteX0" fmla="*/ 0 w 3349436"/>
                <a:gd name="connsiteY0" fmla="*/ 0 h 748800"/>
                <a:gd name="connsiteX1" fmla="*/ 3349436 w 3349436"/>
                <a:gd name="connsiteY1" fmla="*/ 0 h 748800"/>
                <a:gd name="connsiteX2" fmla="*/ 3349436 w 3349436"/>
                <a:gd name="connsiteY2" fmla="*/ 748800 h 748800"/>
                <a:gd name="connsiteX3" fmla="*/ 0 w 3349436"/>
                <a:gd name="connsiteY3" fmla="*/ 748800 h 748800"/>
                <a:gd name="connsiteX4" fmla="*/ 0 w 3349436"/>
                <a:gd name="connsiteY4" fmla="*/ 0 h 74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9436" h="748800">
                  <a:moveTo>
                    <a:pt x="0" y="0"/>
                  </a:moveTo>
                  <a:lnTo>
                    <a:pt x="3349436" y="0"/>
                  </a:lnTo>
                  <a:lnTo>
                    <a:pt x="3349436" y="748800"/>
                  </a:lnTo>
                  <a:lnTo>
                    <a:pt x="0" y="748800"/>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IN" sz="2600" kern="1200" dirty="0" smtClean="0"/>
                <a:t>Quantitative factors</a:t>
              </a:r>
              <a:endParaRPr lang="en-IN" sz="2600" kern="1200" dirty="0"/>
            </a:p>
          </p:txBody>
        </p:sp>
        <p:sp>
          <p:nvSpPr>
            <p:cNvPr id="10" name="Freeform 9"/>
            <p:cNvSpPr/>
            <p:nvPr/>
          </p:nvSpPr>
          <p:spPr>
            <a:xfrm>
              <a:off x="4853234" y="2605132"/>
              <a:ext cx="3349436" cy="3068909"/>
            </a:xfrm>
            <a:custGeom>
              <a:avLst/>
              <a:gdLst>
                <a:gd name="connsiteX0" fmla="*/ 0 w 3349436"/>
                <a:gd name="connsiteY0" fmla="*/ 0 h 3068909"/>
                <a:gd name="connsiteX1" fmla="*/ 3349436 w 3349436"/>
                <a:gd name="connsiteY1" fmla="*/ 0 h 3068909"/>
                <a:gd name="connsiteX2" fmla="*/ 3349436 w 3349436"/>
                <a:gd name="connsiteY2" fmla="*/ 3068909 h 3068909"/>
                <a:gd name="connsiteX3" fmla="*/ 0 w 3349436"/>
                <a:gd name="connsiteY3" fmla="*/ 3068909 h 3068909"/>
                <a:gd name="connsiteX4" fmla="*/ 0 w 3349436"/>
                <a:gd name="connsiteY4" fmla="*/ 0 h 30689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9436" h="3068909">
                  <a:moveTo>
                    <a:pt x="0" y="0"/>
                  </a:moveTo>
                  <a:lnTo>
                    <a:pt x="3349436" y="0"/>
                  </a:lnTo>
                  <a:lnTo>
                    <a:pt x="3349436" y="3068909"/>
                  </a:lnTo>
                  <a:lnTo>
                    <a:pt x="0" y="3068909"/>
                  </a:lnTo>
                  <a:lnTo>
                    <a:pt x="0" y="0"/>
                  </a:lnTo>
                  <a:close/>
                </a:path>
              </a:pathLst>
            </a:custGeom>
            <a:noFill/>
            <a:ln>
              <a:solidFill>
                <a:srgbClr val="008CD1">
                  <a:alpha val="90000"/>
                </a:srgb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IN" sz="2600" b="0" i="1" kern="1200" dirty="0" smtClean="0">
                  <a:solidFill>
                    <a:schemeClr val="tx2"/>
                  </a:solidFill>
                </a:rPr>
                <a:t>Kind of facility being built</a:t>
              </a:r>
              <a:endParaRPr lang="en-IN" sz="2600" kern="1200" dirty="0">
                <a:solidFill>
                  <a:schemeClr val="tx2"/>
                </a:solidFill>
              </a:endParaRPr>
            </a:p>
            <a:p>
              <a:pPr marL="228600" lvl="1" indent="-228600" algn="l" defTabSz="1155700" rtl="0">
                <a:lnSpc>
                  <a:spcPct val="90000"/>
                </a:lnSpc>
                <a:spcBef>
                  <a:spcPct val="0"/>
                </a:spcBef>
                <a:spcAft>
                  <a:spcPct val="15000"/>
                </a:spcAft>
                <a:buChar char="••"/>
              </a:pPr>
              <a:r>
                <a:rPr lang="en-IN" sz="2600" b="0" i="1" kern="1200" dirty="0" smtClean="0">
                  <a:solidFill>
                    <a:schemeClr val="tx2"/>
                  </a:solidFill>
                </a:rPr>
                <a:t>Tariff and nontariff barriers</a:t>
              </a:r>
              <a:endParaRPr lang="en-IN" sz="2600" kern="1200" dirty="0">
                <a:solidFill>
                  <a:schemeClr val="tx2"/>
                </a:solidFill>
              </a:endParaRPr>
            </a:p>
            <a:p>
              <a:pPr marL="228600" lvl="1" indent="-228600" algn="l" defTabSz="1155700" rtl="0">
                <a:lnSpc>
                  <a:spcPct val="90000"/>
                </a:lnSpc>
                <a:spcBef>
                  <a:spcPct val="0"/>
                </a:spcBef>
                <a:spcAft>
                  <a:spcPct val="15000"/>
                </a:spcAft>
                <a:buChar char="••"/>
              </a:pPr>
              <a:r>
                <a:rPr lang="en-IN" sz="2600" b="0" i="1" kern="1200" dirty="0" smtClean="0">
                  <a:solidFill>
                    <a:schemeClr val="tx2"/>
                  </a:solidFill>
                </a:rPr>
                <a:t>Exchange rates</a:t>
              </a:r>
              <a:endParaRPr lang="en-IN" sz="2600" kern="1200" dirty="0">
                <a:solidFill>
                  <a:schemeClr val="tx2"/>
                </a:solidFill>
              </a:endParaRPr>
            </a:p>
            <a:p>
              <a:pPr marL="228600" lvl="1" indent="-228600" algn="l" defTabSz="1155700" rtl="0">
                <a:lnSpc>
                  <a:spcPct val="90000"/>
                </a:lnSpc>
                <a:spcBef>
                  <a:spcPct val="0"/>
                </a:spcBef>
                <a:spcAft>
                  <a:spcPct val="15000"/>
                </a:spcAft>
                <a:buChar char="••"/>
              </a:pPr>
              <a:r>
                <a:rPr lang="en-IN" sz="2600" b="0" i="1" kern="1200" dirty="0" smtClean="0">
                  <a:solidFill>
                    <a:schemeClr val="tx2"/>
                  </a:solidFill>
                </a:rPr>
                <a:t>Transportation and labor costs</a:t>
              </a:r>
              <a:endParaRPr lang="en-IN" sz="2600" kern="1200" dirty="0">
                <a:solidFill>
                  <a:schemeClr val="tx2"/>
                </a:solidFill>
              </a:endParaRP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1412875" y="365125"/>
            <a:ext cx="7535863" cy="982663"/>
          </a:xfrm>
        </p:spPr>
        <p:txBody>
          <a:bodyPr/>
          <a:lstStyle/>
          <a:p>
            <a:pPr marL="1279525" indent="-1279525"/>
            <a:r>
              <a:rPr lang="en-IN" altLang="en-US"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8.6        </a:t>
            </a:r>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World’s Best Countries for Business</a:t>
            </a:r>
            <a:endParaRPr lang="en-IN"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pic>
        <p:nvPicPr>
          <p:cNvPr id="2" name="Picture 1" descr="This exhibit shows the World’s best countries for business using a world map. The countries are categorized into two groups: best 10 countries and worst 10 countries. The best ten countries are Norway, Switzerland, The Netherlands, Ireland, Luxembourg, Germany, Qatar, Canada, Finland, and United States. The worst ten countries are Tajikistan, Egypt, Pakistan, Jamaica, Honduras, Dominican Republic, Nicaragua, Mauritania, Kyrgyz Republic, and Venezuela." title="Exhibit 8.6 - World’s Best Countries for Busines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935" y="1347788"/>
            <a:ext cx="7420131" cy="505480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p:txBody>
          <a:bodyPr>
            <a:normAutofit/>
          </a:bodyPr>
          <a:lstStyle/>
          <a:p>
            <a:r>
              <a:rPr lang="en-IN" altLang="en-US" dirty="0" smtClean="0"/>
              <a:t>Types of Political Risk</a:t>
            </a:r>
            <a:endParaRPr lang="en-IN" altLang="en-US" dirty="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grpSp>
        <p:nvGrpSpPr>
          <p:cNvPr id="9" name="Group 8" descr="There are two small rectangular boxes partially overlapping two large rectangular boxes. Each pair of small and large boxes is placed one below the other. The content in the large box explains the term provided in the small box. &#10;In the first pair of boxes, the small box is labeled political uncertainty. The content in the large box reads risk of major changes in political regimes that can result from war, revolution, death of political leaders, social unrest, or other influential events. &#10;In the second pair of boxes, the small box is labeled policy uncertainty. The content in the large box reads risk associated with changes in laws and government policies that directly affect the way foreign companies conduct business." title="Types of Political Risk"/>
          <p:cNvGrpSpPr/>
          <p:nvPr/>
        </p:nvGrpSpPr>
        <p:grpSpPr>
          <a:xfrm>
            <a:off x="729652" y="1642042"/>
            <a:ext cx="7821824" cy="1969605"/>
            <a:chOff x="729652" y="1642042"/>
            <a:chExt cx="7821824" cy="1969605"/>
          </a:xfrm>
        </p:grpSpPr>
        <p:sp>
          <p:nvSpPr>
            <p:cNvPr id="4" name="Freeform 3"/>
            <p:cNvSpPr/>
            <p:nvPr/>
          </p:nvSpPr>
          <p:spPr>
            <a:xfrm>
              <a:off x="729652" y="1981522"/>
              <a:ext cx="7821824" cy="1630125"/>
            </a:xfrm>
            <a:custGeom>
              <a:avLst/>
              <a:gdLst>
                <a:gd name="connsiteX0" fmla="*/ 0 w 7821824"/>
                <a:gd name="connsiteY0" fmla="*/ 0 h 1630125"/>
                <a:gd name="connsiteX1" fmla="*/ 7821824 w 7821824"/>
                <a:gd name="connsiteY1" fmla="*/ 0 h 1630125"/>
                <a:gd name="connsiteX2" fmla="*/ 7821824 w 7821824"/>
                <a:gd name="connsiteY2" fmla="*/ 1630125 h 1630125"/>
                <a:gd name="connsiteX3" fmla="*/ 0 w 7821824"/>
                <a:gd name="connsiteY3" fmla="*/ 1630125 h 1630125"/>
                <a:gd name="connsiteX4" fmla="*/ 0 w 7821824"/>
                <a:gd name="connsiteY4" fmla="*/ 0 h 163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630125">
                  <a:moveTo>
                    <a:pt x="0" y="0"/>
                  </a:moveTo>
                  <a:lnTo>
                    <a:pt x="7821824" y="0"/>
                  </a:lnTo>
                  <a:lnTo>
                    <a:pt x="7821824" y="1630125"/>
                  </a:lnTo>
                  <a:lnTo>
                    <a:pt x="0" y="16301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79044" rIns="607060" bIns="163576" numCol="1" spcCol="1270" anchor="t" anchorCtr="0">
              <a:noAutofit/>
            </a:bodyPr>
            <a:lstStyle/>
            <a:p>
              <a:pPr marL="228600" lvl="1" indent="-228600" algn="l" defTabSz="1022350" rtl="0">
                <a:lnSpc>
                  <a:spcPct val="90000"/>
                </a:lnSpc>
                <a:spcBef>
                  <a:spcPct val="0"/>
                </a:spcBef>
                <a:spcAft>
                  <a:spcPct val="15000"/>
                </a:spcAft>
                <a:buChar char="••"/>
              </a:pPr>
              <a:r>
                <a:rPr lang="en-IN" sz="2300" b="0" i="1" kern="1200" dirty="0" smtClean="0">
                  <a:solidFill>
                    <a:schemeClr val="tx2"/>
                  </a:solidFill>
                </a:rPr>
                <a:t>Risk of major changes in political regimes that can result from war, revolution, death of political leaders, social unrest, or other influential events</a:t>
              </a:r>
              <a:endParaRPr lang="en-IN" sz="2300" kern="1200" dirty="0">
                <a:solidFill>
                  <a:schemeClr val="tx2"/>
                </a:solidFill>
              </a:endParaRPr>
            </a:p>
          </p:txBody>
        </p:sp>
        <p:sp>
          <p:nvSpPr>
            <p:cNvPr id="5" name="Freeform 4"/>
            <p:cNvSpPr/>
            <p:nvPr/>
          </p:nvSpPr>
          <p:spPr>
            <a:xfrm>
              <a:off x="1120743" y="1642042"/>
              <a:ext cx="5475276" cy="678960"/>
            </a:xfrm>
            <a:custGeom>
              <a:avLst/>
              <a:gdLst>
                <a:gd name="connsiteX0" fmla="*/ 0 w 5475276"/>
                <a:gd name="connsiteY0" fmla="*/ 113162 h 678960"/>
                <a:gd name="connsiteX1" fmla="*/ 113162 w 5475276"/>
                <a:gd name="connsiteY1" fmla="*/ 0 h 678960"/>
                <a:gd name="connsiteX2" fmla="*/ 5362114 w 5475276"/>
                <a:gd name="connsiteY2" fmla="*/ 0 h 678960"/>
                <a:gd name="connsiteX3" fmla="*/ 5475276 w 5475276"/>
                <a:gd name="connsiteY3" fmla="*/ 113162 h 678960"/>
                <a:gd name="connsiteX4" fmla="*/ 5475276 w 5475276"/>
                <a:gd name="connsiteY4" fmla="*/ 565798 h 678960"/>
                <a:gd name="connsiteX5" fmla="*/ 5362114 w 5475276"/>
                <a:gd name="connsiteY5" fmla="*/ 678960 h 678960"/>
                <a:gd name="connsiteX6" fmla="*/ 113162 w 5475276"/>
                <a:gd name="connsiteY6" fmla="*/ 678960 h 678960"/>
                <a:gd name="connsiteX7" fmla="*/ 0 w 5475276"/>
                <a:gd name="connsiteY7" fmla="*/ 565798 h 678960"/>
                <a:gd name="connsiteX8" fmla="*/ 0 w 5475276"/>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678960">
                  <a:moveTo>
                    <a:pt x="0" y="113162"/>
                  </a:moveTo>
                  <a:cubicBezTo>
                    <a:pt x="0" y="50664"/>
                    <a:pt x="50664" y="0"/>
                    <a:pt x="113162" y="0"/>
                  </a:cubicBezTo>
                  <a:lnTo>
                    <a:pt x="5362114" y="0"/>
                  </a:lnTo>
                  <a:cubicBezTo>
                    <a:pt x="5424612" y="0"/>
                    <a:pt x="5475276" y="50664"/>
                    <a:pt x="5475276" y="113162"/>
                  </a:cubicBezTo>
                  <a:lnTo>
                    <a:pt x="5475276" y="565798"/>
                  </a:lnTo>
                  <a:cubicBezTo>
                    <a:pt x="5475276" y="628296"/>
                    <a:pt x="5424612" y="678960"/>
                    <a:pt x="5362114" y="678960"/>
                  </a:cubicBezTo>
                  <a:lnTo>
                    <a:pt x="113162" y="678960"/>
                  </a:lnTo>
                  <a:cubicBezTo>
                    <a:pt x="50664" y="678960"/>
                    <a:pt x="0" y="628296"/>
                    <a:pt x="0" y="565798"/>
                  </a:cubicBezTo>
                  <a:lnTo>
                    <a:pt x="0" y="113162"/>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40096" tIns="33144" rIns="240096" bIns="33144" numCol="1" spcCol="1270" anchor="ctr" anchorCtr="0">
              <a:noAutofit/>
            </a:bodyPr>
            <a:lstStyle/>
            <a:p>
              <a:pPr lvl="0" algn="l" defTabSz="1022350" rtl="0">
                <a:lnSpc>
                  <a:spcPct val="90000"/>
                </a:lnSpc>
                <a:spcBef>
                  <a:spcPct val="0"/>
                </a:spcBef>
                <a:spcAft>
                  <a:spcPct val="35000"/>
                </a:spcAft>
              </a:pPr>
              <a:r>
                <a:rPr lang="en-IN" sz="2300" b="1" kern="1200" dirty="0" smtClean="0"/>
                <a:t>Political uncertainty</a:t>
              </a:r>
              <a:endParaRPr lang="en-IN" sz="2300" kern="1200" dirty="0"/>
            </a:p>
          </p:txBody>
        </p:sp>
      </p:grpSp>
      <p:grpSp>
        <p:nvGrpSpPr>
          <p:cNvPr id="10" name="Group 9" descr="There are two small rectangular boxes partially overlapping two large rectangular boxes. Each pair of small and large boxes is placed one below the other. The content in the large box explains the term provided in the small box. &#10;In the first pair of boxes, the small box is labeled political uncertainty. The content in the large box reads risk of major changes in political regimes that can result from war, revolution, death of political leaders, social unrest, or other influential events. &#10;In the second pair of boxes, the small box is labeled policy uncertainty. The content in the large box reads risk associated with changes in laws and government policies that directly affect the way foreign companies conduct business." title="Types of Political Risk"/>
          <p:cNvGrpSpPr/>
          <p:nvPr/>
        </p:nvGrpSpPr>
        <p:grpSpPr>
          <a:xfrm>
            <a:off x="729652" y="3735847"/>
            <a:ext cx="7821824" cy="1969605"/>
            <a:chOff x="729652" y="3735847"/>
            <a:chExt cx="7821824" cy="1969605"/>
          </a:xfrm>
        </p:grpSpPr>
        <p:sp>
          <p:nvSpPr>
            <p:cNvPr id="7" name="Freeform 6"/>
            <p:cNvSpPr/>
            <p:nvPr/>
          </p:nvSpPr>
          <p:spPr>
            <a:xfrm>
              <a:off x="729652" y="4075327"/>
              <a:ext cx="7821824" cy="1630125"/>
            </a:xfrm>
            <a:custGeom>
              <a:avLst/>
              <a:gdLst>
                <a:gd name="connsiteX0" fmla="*/ 0 w 7821824"/>
                <a:gd name="connsiteY0" fmla="*/ 0 h 1630125"/>
                <a:gd name="connsiteX1" fmla="*/ 7821824 w 7821824"/>
                <a:gd name="connsiteY1" fmla="*/ 0 h 1630125"/>
                <a:gd name="connsiteX2" fmla="*/ 7821824 w 7821824"/>
                <a:gd name="connsiteY2" fmla="*/ 1630125 h 1630125"/>
                <a:gd name="connsiteX3" fmla="*/ 0 w 7821824"/>
                <a:gd name="connsiteY3" fmla="*/ 1630125 h 1630125"/>
                <a:gd name="connsiteX4" fmla="*/ 0 w 7821824"/>
                <a:gd name="connsiteY4" fmla="*/ 0 h 1630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630125">
                  <a:moveTo>
                    <a:pt x="0" y="0"/>
                  </a:moveTo>
                  <a:lnTo>
                    <a:pt x="7821824" y="0"/>
                  </a:lnTo>
                  <a:lnTo>
                    <a:pt x="7821824" y="1630125"/>
                  </a:lnTo>
                  <a:lnTo>
                    <a:pt x="0" y="163012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479044" rIns="607060" bIns="163576" numCol="1" spcCol="1270" anchor="t" anchorCtr="0">
              <a:noAutofit/>
            </a:bodyPr>
            <a:lstStyle/>
            <a:p>
              <a:pPr marL="228600" lvl="1" indent="-228600" algn="l" defTabSz="1022350" rtl="0">
                <a:lnSpc>
                  <a:spcPct val="90000"/>
                </a:lnSpc>
                <a:spcBef>
                  <a:spcPct val="0"/>
                </a:spcBef>
                <a:spcAft>
                  <a:spcPct val="15000"/>
                </a:spcAft>
                <a:buChar char="••"/>
              </a:pPr>
              <a:r>
                <a:rPr lang="en-IN" sz="2300" b="0" i="1" kern="1200" dirty="0" smtClean="0">
                  <a:solidFill>
                    <a:schemeClr val="tx2"/>
                  </a:solidFill>
                </a:rPr>
                <a:t>Risk associated with changes in laws and government policies that directly affect the way foreign companies conduct business</a:t>
              </a:r>
              <a:endParaRPr lang="en-IN" sz="2300" kern="1200" dirty="0">
                <a:solidFill>
                  <a:schemeClr val="tx2"/>
                </a:solidFill>
              </a:endParaRPr>
            </a:p>
          </p:txBody>
        </p:sp>
        <p:sp>
          <p:nvSpPr>
            <p:cNvPr id="8" name="Freeform 7"/>
            <p:cNvSpPr/>
            <p:nvPr/>
          </p:nvSpPr>
          <p:spPr>
            <a:xfrm>
              <a:off x="1120743" y="3735847"/>
              <a:ext cx="5475276" cy="678960"/>
            </a:xfrm>
            <a:custGeom>
              <a:avLst/>
              <a:gdLst>
                <a:gd name="connsiteX0" fmla="*/ 0 w 5475276"/>
                <a:gd name="connsiteY0" fmla="*/ 113162 h 678960"/>
                <a:gd name="connsiteX1" fmla="*/ 113162 w 5475276"/>
                <a:gd name="connsiteY1" fmla="*/ 0 h 678960"/>
                <a:gd name="connsiteX2" fmla="*/ 5362114 w 5475276"/>
                <a:gd name="connsiteY2" fmla="*/ 0 h 678960"/>
                <a:gd name="connsiteX3" fmla="*/ 5475276 w 5475276"/>
                <a:gd name="connsiteY3" fmla="*/ 113162 h 678960"/>
                <a:gd name="connsiteX4" fmla="*/ 5475276 w 5475276"/>
                <a:gd name="connsiteY4" fmla="*/ 565798 h 678960"/>
                <a:gd name="connsiteX5" fmla="*/ 5362114 w 5475276"/>
                <a:gd name="connsiteY5" fmla="*/ 678960 h 678960"/>
                <a:gd name="connsiteX6" fmla="*/ 113162 w 5475276"/>
                <a:gd name="connsiteY6" fmla="*/ 678960 h 678960"/>
                <a:gd name="connsiteX7" fmla="*/ 0 w 5475276"/>
                <a:gd name="connsiteY7" fmla="*/ 565798 h 678960"/>
                <a:gd name="connsiteX8" fmla="*/ 0 w 5475276"/>
                <a:gd name="connsiteY8" fmla="*/ 113162 h 67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678960">
                  <a:moveTo>
                    <a:pt x="0" y="113162"/>
                  </a:moveTo>
                  <a:cubicBezTo>
                    <a:pt x="0" y="50664"/>
                    <a:pt x="50664" y="0"/>
                    <a:pt x="113162" y="0"/>
                  </a:cubicBezTo>
                  <a:lnTo>
                    <a:pt x="5362114" y="0"/>
                  </a:lnTo>
                  <a:cubicBezTo>
                    <a:pt x="5424612" y="0"/>
                    <a:pt x="5475276" y="50664"/>
                    <a:pt x="5475276" y="113162"/>
                  </a:cubicBezTo>
                  <a:lnTo>
                    <a:pt x="5475276" y="565798"/>
                  </a:lnTo>
                  <a:cubicBezTo>
                    <a:pt x="5475276" y="628296"/>
                    <a:pt x="5424612" y="678960"/>
                    <a:pt x="5362114" y="678960"/>
                  </a:cubicBezTo>
                  <a:lnTo>
                    <a:pt x="113162" y="678960"/>
                  </a:lnTo>
                  <a:cubicBezTo>
                    <a:pt x="50664" y="678960"/>
                    <a:pt x="0" y="628296"/>
                    <a:pt x="0" y="565798"/>
                  </a:cubicBezTo>
                  <a:lnTo>
                    <a:pt x="0" y="113162"/>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40096" tIns="33144" rIns="240096" bIns="33144" numCol="1" spcCol="1270" anchor="ctr" anchorCtr="0">
              <a:noAutofit/>
            </a:bodyPr>
            <a:lstStyle/>
            <a:p>
              <a:pPr lvl="0" algn="l" defTabSz="1022350" rtl="0">
                <a:lnSpc>
                  <a:spcPct val="90000"/>
                </a:lnSpc>
                <a:spcBef>
                  <a:spcPct val="0"/>
                </a:spcBef>
                <a:spcAft>
                  <a:spcPct val="35000"/>
                </a:spcAft>
              </a:pPr>
              <a:r>
                <a:rPr lang="en-IN" sz="2300" b="1" kern="1200" dirty="0" smtClean="0"/>
                <a:t>Policy uncertainty</a:t>
              </a:r>
              <a:endParaRPr lang="en-IN" sz="2300" kern="1200" dirty="0"/>
            </a:p>
          </p:txBody>
        </p:sp>
      </p:grpSp>
    </p:spTree>
    <p:extLst>
      <p:ext uri="{BB962C8B-B14F-4D97-AF65-F5344CB8AC3E}">
        <p14:creationId xmlns:p14="http://schemas.microsoft.com/office/powerpoint/2010/main" val="1576318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Strategies to Minimize Political Risk</a:t>
            </a:r>
            <a:endParaRPr lang="en-IN" dirty="0"/>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
        <p:nvSpPr>
          <p:cNvPr id="3" name="Content Placeholder 2"/>
          <p:cNvSpPr>
            <a:spLocks noGrp="1"/>
          </p:cNvSpPr>
          <p:nvPr>
            <p:ph idx="1"/>
          </p:nvPr>
        </p:nvSpPr>
        <p:spPr/>
        <p:txBody>
          <a:bodyPr/>
          <a:lstStyle/>
          <a:p>
            <a:r>
              <a:rPr lang="en-IN" dirty="0" smtClean="0"/>
              <a:t>Avoidance strategy </a:t>
            </a:r>
          </a:p>
          <a:p>
            <a:pPr lvl="1"/>
            <a:r>
              <a:rPr lang="en-IN" dirty="0" smtClean="0"/>
              <a:t>Divesting or selling the business</a:t>
            </a:r>
          </a:p>
          <a:p>
            <a:pPr lvl="1"/>
            <a:r>
              <a:rPr lang="en-IN" dirty="0" smtClean="0"/>
              <a:t>Postponing investment </a:t>
            </a:r>
            <a:r>
              <a:rPr lang="en-IN" dirty="0"/>
              <a:t>until the risk </a:t>
            </a:r>
            <a:r>
              <a:rPr lang="en-IN" dirty="0" smtClean="0"/>
              <a:t>shrinks</a:t>
            </a:r>
          </a:p>
          <a:p>
            <a:r>
              <a:rPr lang="en-IN" dirty="0" smtClean="0"/>
              <a:t>Control strategy</a:t>
            </a:r>
          </a:p>
          <a:p>
            <a:pPr lvl="1"/>
            <a:r>
              <a:rPr lang="en-IN" dirty="0" smtClean="0"/>
              <a:t>Lobbying foreign governments </a:t>
            </a:r>
            <a:r>
              <a:rPr lang="en-IN" dirty="0"/>
              <a:t>or </a:t>
            </a:r>
            <a:r>
              <a:rPr lang="en-IN" dirty="0" smtClean="0"/>
              <a:t>international trade </a:t>
            </a:r>
            <a:r>
              <a:rPr lang="en-IN" dirty="0"/>
              <a:t>agencies to change </a:t>
            </a:r>
            <a:r>
              <a:rPr lang="en-IN" dirty="0" smtClean="0"/>
              <a:t>laws, regulations</a:t>
            </a:r>
            <a:r>
              <a:rPr lang="en-IN" dirty="0"/>
              <a:t>, or trade </a:t>
            </a:r>
            <a:r>
              <a:rPr lang="en-IN" dirty="0" smtClean="0"/>
              <a:t>barriers</a:t>
            </a:r>
          </a:p>
          <a:p>
            <a:r>
              <a:rPr lang="en-IN" dirty="0" smtClean="0"/>
              <a:t>Cooperation</a:t>
            </a:r>
          </a:p>
          <a:p>
            <a:pPr lvl="1"/>
            <a:r>
              <a:rPr lang="en-IN" dirty="0" smtClean="0"/>
              <a:t>Using </a:t>
            </a:r>
            <a:r>
              <a:rPr lang="en-IN" dirty="0"/>
              <a:t>joint ventures and </a:t>
            </a:r>
            <a:r>
              <a:rPr lang="en-IN" dirty="0" smtClean="0"/>
              <a:t>collaborative contracts</a:t>
            </a:r>
            <a:endParaRPr lang="en-IN" dirty="0"/>
          </a:p>
        </p:txBody>
      </p:sp>
    </p:spTree>
    <p:extLst>
      <p:ext uri="{BB962C8B-B14F-4D97-AF65-F5344CB8AC3E}">
        <p14:creationId xmlns:p14="http://schemas.microsoft.com/office/powerpoint/2010/main" val="37832916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itle 1"/>
          <p:cNvSpPr>
            <a:spLocks noGrp="1"/>
          </p:cNvSpPr>
          <p:nvPr>
            <p:ph type="title"/>
          </p:nvPr>
        </p:nvSpPr>
        <p:spPr>
          <a:xfrm>
            <a:off x="525463" y="3175"/>
            <a:ext cx="8229600" cy="1143000"/>
          </a:xfrm>
        </p:spPr>
        <p:txBody>
          <a:bodyPr/>
          <a:lstStyle/>
          <a:p>
            <a:pPr eaLnBrk="1" hangingPunct="1"/>
            <a:r>
              <a:rPr lang="en-IN"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Becoming Aware of Cultural Differences</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5</a:t>
            </a:r>
            <a:endParaRPr lang="en-IN" altLang="en-US" sz="2000" dirty="0">
              <a:solidFill>
                <a:schemeClr val="tx2"/>
              </a:solidFill>
            </a:endParaRPr>
          </a:p>
        </p:txBody>
      </p:sp>
      <p:sp>
        <p:nvSpPr>
          <p:cNvPr id="27652"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smtClean="0">
                <a:solidFill>
                  <a:schemeClr val="tx2"/>
                </a:solidFill>
              </a:rPr>
              <a:t>National culture</a:t>
            </a:r>
            <a:endParaRPr lang="en-IN" altLang="en-US" dirty="0"/>
          </a:p>
          <a:p>
            <a:pPr lvl="1" eaLnBrk="1" hangingPunct="1">
              <a:buFont typeface="Arial" panose="020B0604020202020204" pitchFamily="34" charset="0"/>
              <a:buChar char="•"/>
            </a:pPr>
            <a:r>
              <a:rPr lang="en-IN" altLang="en-US" dirty="0" smtClean="0">
                <a:solidFill>
                  <a:schemeClr val="tx2"/>
                </a:solidFill>
              </a:rPr>
              <a:t>Set of shared values and beliefs that affects the perceptions, decisions, and behavior of the people from a particular country</a:t>
            </a:r>
          </a:p>
          <a:p>
            <a:pPr eaLnBrk="1" hangingPunct="1">
              <a:buFont typeface="Arial" panose="020B0604020202020204" pitchFamily="34" charset="0"/>
              <a:buChar char="•"/>
            </a:pPr>
            <a:r>
              <a:rPr lang="en-IN" altLang="en-US" dirty="0" smtClean="0">
                <a:solidFill>
                  <a:schemeClr val="tx2"/>
                </a:solidFill>
              </a:rPr>
              <a:t>Consistent cultural dimensions across countries</a:t>
            </a:r>
          </a:p>
          <a:p>
            <a:pPr marL="639763" lvl="1" indent="-273050" eaLnBrk="1" hangingPunct="1">
              <a:buFont typeface="Arial" panose="020B0604020202020204" pitchFamily="34" charset="0"/>
              <a:buChar char="•"/>
            </a:pPr>
            <a:r>
              <a:rPr lang="en-IN" altLang="en-US" dirty="0"/>
              <a:t>Power distance, individualism, masculinity, uncertainty avoidance, </a:t>
            </a:r>
            <a:r>
              <a:rPr lang="en-IN" altLang="en-US" dirty="0" smtClean="0"/>
              <a:t>short-term/long-term </a:t>
            </a:r>
            <a:r>
              <a:rPr lang="en-IN" altLang="en-US" dirty="0"/>
              <a:t>orientation, and </a:t>
            </a:r>
            <a:r>
              <a:rPr lang="en-IN" altLang="en-US" dirty="0" smtClean="0"/>
              <a:t>indulgence versus </a:t>
            </a:r>
            <a:r>
              <a:rPr lang="en-IN" altLang="en-US" dirty="0"/>
              <a:t>restraint</a:t>
            </a:r>
            <a:endParaRPr lang="en-IN" altLang="en-US" dirty="0" smtClean="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5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765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765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a:xfrm>
            <a:off x="525463" y="3175"/>
            <a:ext cx="8229600" cy="1143000"/>
          </a:xfrm>
        </p:spPr>
        <p:txBody>
          <a:bodyPr/>
          <a:lstStyle/>
          <a:p>
            <a:pPr eaLnBrk="1" hangingPunct="1"/>
            <a:r>
              <a:rPr lang="en-IN"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Factors That Increase the Chances </a:t>
            </a:r>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for a </a:t>
            </a:r>
            <a:r>
              <a:rPr lang="en-IN"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Successful International Assignment </a:t>
            </a:r>
            <a:endParaRPr lang="en-US" altLang="en-US"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6</a:t>
            </a:r>
            <a:endParaRPr lang="en-IN" altLang="en-US" sz="2000" dirty="0">
              <a:solidFill>
                <a:schemeClr val="tx2"/>
              </a:solidFill>
            </a:endParaRPr>
          </a:p>
        </p:txBody>
      </p:sp>
      <p:sp>
        <p:nvSpPr>
          <p:cNvPr id="28676"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dirty="0" smtClean="0">
                <a:solidFill>
                  <a:schemeClr val="tx2"/>
                </a:solidFill>
              </a:rPr>
              <a:t>Language and cross-cultural training</a:t>
            </a:r>
          </a:p>
          <a:p>
            <a:pPr marL="639763" lvl="1" indent="-273050" eaLnBrk="1" hangingPunct="1">
              <a:buFont typeface="Arial" panose="020B0604020202020204" pitchFamily="34" charset="0"/>
              <a:buChar char="•"/>
            </a:pPr>
            <a:r>
              <a:rPr lang="en-IN" altLang="en-US" dirty="0"/>
              <a:t>Help </a:t>
            </a:r>
            <a:r>
              <a:rPr lang="en-IN" altLang="en-US" b="1" dirty="0" smtClean="0"/>
              <a:t>expatriates</a:t>
            </a:r>
            <a:r>
              <a:rPr lang="en-IN" altLang="en-US" dirty="0" smtClean="0"/>
              <a:t> make </a:t>
            </a:r>
            <a:r>
              <a:rPr lang="en-IN" altLang="en-US" dirty="0"/>
              <a:t>faster adjustments to </a:t>
            </a:r>
            <a:r>
              <a:rPr lang="en-IN" altLang="en-US" dirty="0" smtClean="0"/>
              <a:t>foreign cultures </a:t>
            </a:r>
            <a:r>
              <a:rPr lang="en-IN" altLang="en-US" dirty="0"/>
              <a:t>and perform better on their </a:t>
            </a:r>
            <a:r>
              <a:rPr lang="en-IN" altLang="en-US" dirty="0" smtClean="0"/>
              <a:t>international assignments</a:t>
            </a:r>
          </a:p>
          <a:p>
            <a:pPr marL="959803" lvl="2" indent="-273050" eaLnBrk="1" hangingPunct="1">
              <a:buFont typeface="Arial" panose="020B0604020202020204" pitchFamily="34" charset="0"/>
              <a:buChar char="•"/>
            </a:pPr>
            <a:r>
              <a:rPr lang="en-IN" altLang="en-US" dirty="0"/>
              <a:t>Documentary training </a:t>
            </a:r>
            <a:r>
              <a:rPr lang="en-IN" altLang="en-US" dirty="0" smtClean="0"/>
              <a:t>- Focuses </a:t>
            </a:r>
            <a:r>
              <a:rPr lang="en-IN" altLang="en-US" dirty="0"/>
              <a:t>on identifying </a:t>
            </a:r>
            <a:r>
              <a:rPr lang="en-IN" altLang="en-US" dirty="0" smtClean="0"/>
              <a:t>specific critical </a:t>
            </a:r>
            <a:r>
              <a:rPr lang="en-IN" altLang="en-US" dirty="0"/>
              <a:t>differences between </a:t>
            </a:r>
            <a:r>
              <a:rPr lang="en-IN" altLang="en-US" dirty="0" smtClean="0"/>
              <a:t>cultures</a:t>
            </a:r>
          </a:p>
          <a:p>
            <a:pPr marL="959803" lvl="2" indent="-273050" eaLnBrk="1" hangingPunct="1">
              <a:buFont typeface="Arial" panose="020B0604020202020204" pitchFamily="34" charset="0"/>
              <a:buChar char="•"/>
            </a:pPr>
            <a:r>
              <a:rPr lang="en-IN" altLang="en-US" dirty="0" smtClean="0"/>
              <a:t>Cultural simulations - Trainees practice adapting </a:t>
            </a:r>
            <a:r>
              <a:rPr lang="en-IN" altLang="en-US" dirty="0"/>
              <a:t>to </a:t>
            </a:r>
            <a:r>
              <a:rPr lang="en-IN" altLang="en-US" dirty="0" smtClean="0"/>
              <a:t>cultural differences</a:t>
            </a:r>
          </a:p>
          <a:p>
            <a:pPr marL="959803" lvl="2" indent="-273050" eaLnBrk="1" hangingPunct="1">
              <a:buFont typeface="Arial" panose="020B0604020202020204" pitchFamily="34" charset="0"/>
              <a:buChar char="•"/>
            </a:pPr>
            <a:r>
              <a:rPr lang="en-IN" altLang="en-US" dirty="0"/>
              <a:t>Field </a:t>
            </a:r>
            <a:r>
              <a:rPr lang="en-IN" altLang="en-US" dirty="0" smtClean="0"/>
              <a:t>simulation - Trainees are placed in an ethnic </a:t>
            </a:r>
            <a:r>
              <a:rPr lang="en-IN" altLang="en-US" dirty="0"/>
              <a:t>neighborhood for three to four hours to talk </a:t>
            </a:r>
            <a:r>
              <a:rPr lang="en-IN" altLang="en-US" dirty="0" smtClean="0"/>
              <a:t>to residents </a:t>
            </a:r>
            <a:r>
              <a:rPr lang="en-IN" altLang="en-US" dirty="0"/>
              <a:t>about cultural </a:t>
            </a:r>
            <a:r>
              <a:rPr lang="en-IN" altLang="en-US" dirty="0" smtClean="0"/>
              <a:t>differences</a:t>
            </a:r>
            <a:endParaRPr lang="en-IN" alt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1"/>
          <p:cNvSpPr>
            <a:spLocks noGrp="1"/>
          </p:cNvSpPr>
          <p:nvPr>
            <p:ph type="title"/>
          </p:nvPr>
        </p:nvSpPr>
        <p:spPr>
          <a:xfrm>
            <a:off x="525463" y="3175"/>
            <a:ext cx="8229600" cy="1143000"/>
          </a:xfrm>
        </p:spPr>
        <p:txBody>
          <a:bodyPr>
            <a:normAutofit/>
          </a:bodyPr>
          <a:lstStyle/>
          <a:p>
            <a:pPr eaLnBrk="1" hangingPunct="1"/>
            <a:r>
              <a:rPr lang="en-IN"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Factors That Increase the Chances for a Successful International Assignment </a:t>
            </a:r>
            <a:r>
              <a:rPr lang="en-IN" altLang="en-US" sz="2200" dirty="0" smtClean="0"/>
              <a:t>(</a:t>
            </a:r>
            <a:r>
              <a:rPr lang="en-IN" altLang="en-US" sz="2200" dirty="0"/>
              <a:t>continued)</a:t>
            </a:r>
            <a:endParaRPr lang="en-US" altLang="en-US" sz="2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6</a:t>
            </a:r>
            <a:endParaRPr lang="en-IN" altLang="en-US" sz="2000" dirty="0">
              <a:solidFill>
                <a:schemeClr val="tx2"/>
              </a:solidFill>
            </a:endParaRPr>
          </a:p>
        </p:txBody>
      </p:sp>
      <p:sp>
        <p:nvSpPr>
          <p:cNvPr id="28676"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dirty="0" smtClean="0">
                <a:solidFill>
                  <a:schemeClr val="tx2"/>
                </a:solidFill>
              </a:rPr>
              <a:t>Consideration of spouse, family, and dual-career issues</a:t>
            </a:r>
          </a:p>
          <a:p>
            <a:pPr marL="639763" lvl="1" indent="-273050" eaLnBrk="1" hangingPunct="1">
              <a:buFont typeface="Arial" panose="020B0604020202020204" pitchFamily="34" charset="0"/>
              <a:buChar char="•"/>
            </a:pPr>
            <a:r>
              <a:rPr lang="en-IN" altLang="en-US" dirty="0"/>
              <a:t>Adaptability screening - </a:t>
            </a:r>
            <a:r>
              <a:rPr lang="en-IN" altLang="en-US" dirty="0" smtClean="0"/>
              <a:t>Used </a:t>
            </a:r>
            <a:r>
              <a:rPr lang="en-IN" altLang="en-US" dirty="0"/>
              <a:t>to assess how </a:t>
            </a:r>
            <a:r>
              <a:rPr lang="en-IN" altLang="en-US" dirty="0" smtClean="0"/>
              <a:t>well managers </a:t>
            </a:r>
            <a:r>
              <a:rPr lang="en-IN" altLang="en-US" dirty="0"/>
              <a:t>and their families are likely to adjust to </a:t>
            </a:r>
            <a:r>
              <a:rPr lang="en-IN" altLang="en-US" dirty="0" smtClean="0"/>
              <a:t>foreign cultures</a:t>
            </a:r>
            <a:endParaRPr lang="en-IN" altLang="en-US" dirty="0"/>
          </a:p>
          <a:p>
            <a:pPr marL="639763" lvl="1" indent="-273050" eaLnBrk="1" hangingPunct="1">
              <a:buFont typeface="Arial" panose="020B0604020202020204" pitchFamily="34" charset="0"/>
              <a:buChar char="•"/>
            </a:pPr>
            <a:r>
              <a:rPr lang="en-IN" altLang="en-US" dirty="0"/>
              <a:t>Intercultural training - </a:t>
            </a:r>
            <a:r>
              <a:rPr lang="en-IN" altLang="en-US" dirty="0" smtClean="0"/>
              <a:t>Helping families prepare </a:t>
            </a:r>
            <a:r>
              <a:rPr lang="en-IN" altLang="en-US" dirty="0"/>
              <a:t>for the cultural differences they will encounter</a:t>
            </a:r>
            <a:endParaRPr lang="en-IN" altLang="en-US" dirty="0" smtClean="0">
              <a:solidFill>
                <a:schemeClr val="tx2"/>
              </a:solidFill>
            </a:endParaRPr>
          </a:p>
        </p:txBody>
      </p:sp>
    </p:spTree>
    <p:extLst>
      <p:ext uri="{BB962C8B-B14F-4D97-AF65-F5344CB8AC3E}">
        <p14:creationId xmlns:p14="http://schemas.microsoft.com/office/powerpoint/2010/main" val="3613088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Key Terms</a:t>
            </a:r>
            <a:endParaRPr lang="en-IN" dirty="0"/>
          </a:p>
        </p:txBody>
      </p:sp>
      <p:sp>
        <p:nvSpPr>
          <p:cNvPr id="30722" name="Content Placeholder 2"/>
          <p:cNvSpPr>
            <a:spLocks noGrp="1"/>
          </p:cNvSpPr>
          <p:nvPr>
            <p:ph idx="1"/>
          </p:nvPr>
        </p:nvSpPr>
        <p:spPr/>
        <p:txBody>
          <a:bodyPr>
            <a:normAutofit/>
          </a:bodyPr>
          <a:lstStyle/>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Global business</a:t>
            </a:r>
          </a:p>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Multinational corporation</a:t>
            </a:r>
          </a:p>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Direct foreign investment</a:t>
            </a:r>
          </a:p>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Trade barriers</a:t>
            </a:r>
          </a:p>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Protectionism</a:t>
            </a:r>
          </a:p>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Tariff</a:t>
            </a:r>
          </a:p>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Nontariff barriers</a:t>
            </a:r>
          </a:p>
          <a:p>
            <a:pPr marL="342900" indent="-342900">
              <a:spcBef>
                <a:spcPct val="20000"/>
              </a:spcBef>
              <a:buClr>
                <a:srgbClr val="B00027"/>
              </a:buClr>
              <a:buFont typeface="Lucida Grande"/>
              <a:buChar char="•"/>
            </a:pPr>
            <a:r>
              <a:rPr lang="en-US" altLang="en-US" dirty="0" smtClean="0">
                <a:solidFill>
                  <a:schemeClr val="tx2"/>
                </a:solidFill>
                <a:ea typeface="ＭＳ Ｐゴシック" panose="020B0600070205080204" pitchFamily="34" charset="-128"/>
                <a:cs typeface="Arial" panose="020B0604020202020204" pitchFamily="34" charset="0"/>
              </a:rPr>
              <a:t>Quota</a:t>
            </a:r>
          </a:p>
        </p:txBody>
      </p:sp>
      <p:sp>
        <p:nvSpPr>
          <p:cNvPr id="30723" name="Content Placeholder 2"/>
          <p:cNvSpPr txBox="1">
            <a:spLocks/>
          </p:cNvSpPr>
          <p:nvPr/>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800" dirty="0">
                <a:solidFill>
                  <a:schemeClr val="tx2"/>
                </a:solidFill>
                <a:latin typeface="+mn-lt"/>
                <a:cs typeface="Arial" panose="020B0604020202020204" pitchFamily="34" charset="0"/>
              </a:rPr>
              <a:t>Voluntary export restraints</a:t>
            </a:r>
          </a:p>
          <a:p>
            <a:pPr>
              <a:lnSpc>
                <a:spcPct val="90000"/>
              </a:lnSpc>
              <a:buClr>
                <a:srgbClr val="B00027"/>
              </a:buClr>
              <a:buFont typeface="Lucida Grande"/>
              <a:buChar char="•"/>
            </a:pPr>
            <a:r>
              <a:rPr lang="en-US" altLang="en-US" sz="2800" dirty="0">
                <a:solidFill>
                  <a:schemeClr val="tx2"/>
                </a:solidFill>
                <a:latin typeface="+mn-lt"/>
                <a:cs typeface="Arial" panose="020B0604020202020204" pitchFamily="34" charset="0"/>
              </a:rPr>
              <a:t>Government import standard</a:t>
            </a:r>
          </a:p>
          <a:p>
            <a:pPr>
              <a:lnSpc>
                <a:spcPct val="90000"/>
              </a:lnSpc>
              <a:buClr>
                <a:srgbClr val="B00027"/>
              </a:buClr>
              <a:buFont typeface="Lucida Grande"/>
              <a:buChar char="•"/>
            </a:pPr>
            <a:r>
              <a:rPr lang="en-US" altLang="en-US" sz="2800" dirty="0">
                <a:solidFill>
                  <a:schemeClr val="tx2"/>
                </a:solidFill>
                <a:latin typeface="+mn-lt"/>
                <a:cs typeface="Arial" panose="020B0604020202020204" pitchFamily="34" charset="0"/>
              </a:rPr>
              <a:t>Subsidies</a:t>
            </a:r>
          </a:p>
          <a:p>
            <a:pPr>
              <a:lnSpc>
                <a:spcPct val="90000"/>
              </a:lnSpc>
              <a:buClr>
                <a:srgbClr val="B00027"/>
              </a:buClr>
              <a:buFont typeface="Lucida Grande"/>
              <a:buChar char="•"/>
            </a:pPr>
            <a:r>
              <a:rPr lang="en-US" altLang="en-US" sz="2800" dirty="0">
                <a:solidFill>
                  <a:schemeClr val="tx2"/>
                </a:solidFill>
                <a:latin typeface="+mn-lt"/>
                <a:cs typeface="Arial" panose="020B0604020202020204" pitchFamily="34" charset="0"/>
              </a:rPr>
              <a:t>Customs classification</a:t>
            </a:r>
          </a:p>
          <a:p>
            <a:pPr>
              <a:lnSpc>
                <a:spcPct val="90000"/>
              </a:lnSpc>
              <a:buClr>
                <a:srgbClr val="B00027"/>
              </a:buClr>
              <a:buFont typeface="Lucida Grande"/>
              <a:buChar char="•"/>
            </a:pPr>
            <a:r>
              <a:rPr lang="en-US" altLang="en-US" sz="2800" dirty="0">
                <a:solidFill>
                  <a:schemeClr val="tx2"/>
                </a:solidFill>
                <a:latin typeface="+mn-lt"/>
                <a:cs typeface="Arial" panose="020B0604020202020204" pitchFamily="34" charset="0"/>
              </a:rPr>
              <a:t>General Agreement on Tariffs and Trade (GATT)</a:t>
            </a:r>
          </a:p>
          <a:p>
            <a:pPr>
              <a:lnSpc>
                <a:spcPct val="90000"/>
              </a:lnSpc>
              <a:buClr>
                <a:srgbClr val="B00027"/>
              </a:buClr>
              <a:buFont typeface="Lucida Grande"/>
              <a:buChar char="•"/>
            </a:pPr>
            <a:r>
              <a:rPr lang="en-US" altLang="en-US" sz="2800" dirty="0">
                <a:solidFill>
                  <a:schemeClr val="tx2"/>
                </a:solidFill>
                <a:latin typeface="+mn-lt"/>
                <a:cs typeface="Arial" panose="020B0604020202020204" pitchFamily="34" charset="0"/>
              </a:rPr>
              <a:t>World Trade Organization (WTO)</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2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2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2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Key </a:t>
            </a:r>
            <a:r>
              <a:rPr lang="en-IN" dirty="0" smtClean="0"/>
              <a:t>Terms (continued 1)</a:t>
            </a:r>
            <a:endParaRPr lang="en-IN" dirty="0"/>
          </a:p>
        </p:txBody>
      </p:sp>
      <p:sp>
        <p:nvSpPr>
          <p:cNvPr id="31746" name="Content Placeholder 2"/>
          <p:cNvSpPr>
            <a:spLocks noGrp="1"/>
          </p:cNvSpPr>
          <p:nvPr>
            <p:ph idx="1"/>
          </p:nvPr>
        </p:nvSpPr>
        <p:spPr/>
        <p:txBody>
          <a:bodyPr>
            <a:noAutofit/>
          </a:bodyPr>
          <a:lstStyle/>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Regional trading zones</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Maastricht Treaty of Europe</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North American Free Trade Agreement (NAFTA)</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Dominican Republic- Central America Free Trade Agreement (CAFTA-DR)</a:t>
            </a:r>
          </a:p>
        </p:txBody>
      </p:sp>
      <p:sp>
        <p:nvSpPr>
          <p:cNvPr id="31747" name="Content Placeholder 2"/>
          <p:cNvSpPr txBox="1">
            <a:spLocks/>
          </p:cNvSpPr>
          <p:nvPr/>
        </p:nvSpPr>
        <p:spPr bwMode="auto">
          <a:xfrm>
            <a:off x="5145088" y="1508125"/>
            <a:ext cx="3878262"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defRPr/>
            </a:pPr>
            <a:r>
              <a:rPr lang="en-US" altLang="en-US" sz="2800" dirty="0">
                <a:solidFill>
                  <a:schemeClr val="tx2"/>
                </a:solidFill>
                <a:latin typeface="+mn-lt"/>
                <a:cs typeface="Arial" panose="020B0604020202020204" pitchFamily="34" charset="0"/>
              </a:rPr>
              <a:t>Union of South American Nations (UNASUR)</a:t>
            </a:r>
          </a:p>
          <a:p>
            <a:pPr>
              <a:lnSpc>
                <a:spcPct val="90000"/>
              </a:lnSpc>
              <a:buClr>
                <a:srgbClr val="B00027"/>
              </a:buClr>
              <a:buFont typeface="Lucida Grande"/>
              <a:buChar char="•"/>
              <a:defRPr/>
            </a:pPr>
            <a:r>
              <a:rPr lang="en-US" altLang="en-US" sz="2800" dirty="0">
                <a:solidFill>
                  <a:schemeClr val="tx2"/>
                </a:solidFill>
                <a:latin typeface="+mn-lt"/>
                <a:cs typeface="Arial" panose="020B0604020202020204" pitchFamily="34" charset="0"/>
              </a:rPr>
              <a:t>Association of Southeast Asian Nations (ASEAN)</a:t>
            </a:r>
          </a:p>
          <a:p>
            <a:pPr>
              <a:lnSpc>
                <a:spcPct val="90000"/>
              </a:lnSpc>
              <a:buClr>
                <a:srgbClr val="B00027"/>
              </a:buClr>
              <a:buFont typeface="Lucida Grande"/>
              <a:buChar char="•"/>
              <a:defRPr/>
            </a:pPr>
            <a:r>
              <a:rPr lang="en-US" altLang="en-US" sz="2800" dirty="0">
                <a:solidFill>
                  <a:schemeClr val="tx2"/>
                </a:solidFill>
                <a:latin typeface="+mn-lt"/>
                <a:cs typeface="Arial" panose="020B0604020202020204" pitchFamily="34" charset="0"/>
              </a:rPr>
              <a:t>Asia-Pacific Economic Cooperation (APEC)</a:t>
            </a:r>
          </a:p>
          <a:p>
            <a:pPr>
              <a:lnSpc>
                <a:spcPct val="90000"/>
              </a:lnSpc>
              <a:buClr>
                <a:srgbClr val="B00027"/>
              </a:buClr>
              <a:buFont typeface="Lucida Grande"/>
              <a:buChar char="•"/>
              <a:defRPr/>
            </a:pPr>
            <a:r>
              <a:rPr lang="en-US" altLang="en-US" sz="2800" dirty="0">
                <a:solidFill>
                  <a:schemeClr val="tx2"/>
                </a:solidFill>
                <a:latin typeface="+mn-lt"/>
                <a:cs typeface="Arial" panose="020B0604020202020204" pitchFamily="34" charset="0"/>
              </a:rPr>
              <a:t>Trans-Pacific Partnership (TPP</a:t>
            </a:r>
            <a:r>
              <a:rPr lang="en-US" altLang="en-US" sz="2800" dirty="0" smtClean="0">
                <a:solidFill>
                  <a:schemeClr val="tx2"/>
                </a:solidFill>
                <a:latin typeface="+mn-lt"/>
                <a:cs typeface="Arial" panose="020B0604020202020204" pitchFamily="34" charset="0"/>
              </a:rPr>
              <a:t>)</a:t>
            </a:r>
            <a:endParaRPr lang="en-US" altLang="en-US" sz="2800" dirty="0">
              <a:solidFill>
                <a:schemeClr val="tx2"/>
              </a:solidFill>
              <a:latin typeface="+mn-lt"/>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174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Key Terms (continued 2)</a:t>
            </a:r>
            <a:endParaRPr lang="en-IN" dirty="0"/>
          </a:p>
        </p:txBody>
      </p:sp>
      <p:sp>
        <p:nvSpPr>
          <p:cNvPr id="32770" name="Content Placeholder 2"/>
          <p:cNvSpPr>
            <a:spLocks noGrp="1"/>
          </p:cNvSpPr>
          <p:nvPr>
            <p:ph idx="1"/>
          </p:nvPr>
        </p:nvSpPr>
        <p:spPr/>
        <p:txBody>
          <a:bodyPr>
            <a:noAutofit/>
          </a:bodyPr>
          <a:lstStyle/>
          <a:p>
            <a:pPr marL="342900" indent="-342900">
              <a:spcBef>
                <a:spcPct val="20000"/>
              </a:spcBef>
              <a:buClr>
                <a:srgbClr val="B00027"/>
              </a:buClr>
              <a:buFont typeface="Lucida Grande"/>
              <a:buChar char="•"/>
              <a:defRPr/>
            </a:pPr>
            <a:r>
              <a:rPr lang="en-IN" altLang="en-US" dirty="0">
                <a:cs typeface="Arial" panose="020B0604020202020204" pitchFamily="34" charset="0"/>
              </a:rPr>
              <a:t>Tripartite Free Trade Agreement (TFTA)</a:t>
            </a:r>
          </a:p>
          <a:p>
            <a:pPr marL="342900" indent="-342900">
              <a:spcBef>
                <a:spcPct val="20000"/>
              </a:spcBef>
              <a:buClr>
                <a:srgbClr val="B00027"/>
              </a:buClr>
              <a:buFont typeface="Lucida Grande"/>
              <a:buChar char="•"/>
              <a:defRPr/>
            </a:pPr>
            <a:r>
              <a:rPr lang="en-US" altLang="en-US" dirty="0" smtClean="0">
                <a:ea typeface="ＭＳ Ｐゴシック" panose="020B0600070205080204" pitchFamily="34" charset="-128"/>
                <a:cs typeface="Arial" panose="020B0604020202020204" pitchFamily="34" charset="0"/>
              </a:rPr>
              <a:t>Global </a:t>
            </a:r>
            <a:r>
              <a:rPr lang="en-US" altLang="en-US" dirty="0">
                <a:ea typeface="ＭＳ Ｐゴシック" panose="020B0600070205080204" pitchFamily="34" charset="-128"/>
                <a:cs typeface="Arial" panose="020B0604020202020204" pitchFamily="34" charset="0"/>
              </a:rPr>
              <a:t>consistency</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Local adaptation</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Exporting</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Cooperative contract</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Licensing</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Franchise</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Strategic alliance</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Joint venture</a:t>
            </a:r>
          </a:p>
        </p:txBody>
      </p:sp>
      <p:sp>
        <p:nvSpPr>
          <p:cNvPr id="3" name="Content Placeholder 2"/>
          <p:cNvSpPr txBox="1">
            <a:spLocks/>
          </p:cNvSpPr>
          <p:nvPr/>
        </p:nvSpPr>
        <p:spPr bwMode="auto">
          <a:xfrm>
            <a:off x="5139204" y="1455738"/>
            <a:ext cx="3534149" cy="4689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2"/>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2"/>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2"/>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2"/>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Wholly owned affiliates</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Global new ventures</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Purchasing power</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Political uncertainty</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Policy uncertainty</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National culture</a:t>
            </a:r>
          </a:p>
          <a:p>
            <a:pPr marL="342900" indent="-342900">
              <a:spcBef>
                <a:spcPct val="20000"/>
              </a:spcBef>
              <a:buClr>
                <a:srgbClr val="B00027"/>
              </a:buClr>
              <a:buFont typeface="Lucida Grande"/>
              <a:buChar char="•"/>
              <a:defRPr/>
            </a:pPr>
            <a:r>
              <a:rPr lang="en-US" altLang="en-US" dirty="0">
                <a:ea typeface="ＭＳ Ｐゴシック" panose="020B0600070205080204" pitchFamily="34" charset="-128"/>
                <a:cs typeface="Arial" panose="020B0604020202020204" pitchFamily="34" charset="0"/>
              </a:rPr>
              <a:t>Expatriate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77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77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770">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2770">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smtClean="0"/>
              <a:t>Summary</a:t>
            </a:r>
            <a:endParaRPr lang="en-IN" dirty="0"/>
          </a:p>
        </p:txBody>
      </p:sp>
      <p:sp>
        <p:nvSpPr>
          <p:cNvPr id="29698" name="Content Placeholder 4"/>
          <p:cNvSpPr>
            <a:spLocks noGrp="1"/>
          </p:cNvSpPr>
          <p:nvPr>
            <p:ph idx="12"/>
          </p:nvPr>
        </p:nvSpPr>
        <p:spPr/>
        <p:txBody>
          <a:bodyPr>
            <a:noAutofit/>
          </a:bodyPr>
          <a:lstStyle/>
          <a:p>
            <a:r>
              <a:rPr lang="en-IN" altLang="en-US" dirty="0"/>
              <a:t>Global business presents its own set of </a:t>
            </a:r>
            <a:r>
              <a:rPr lang="en-IN" altLang="en-US" dirty="0" smtClean="0"/>
              <a:t>challenges for managers</a:t>
            </a:r>
          </a:p>
          <a:p>
            <a:r>
              <a:rPr lang="en-IN" altLang="en-US" dirty="0" smtClean="0"/>
              <a:t>Business has to strike a balance between global consistency and local adaptation</a:t>
            </a:r>
          </a:p>
          <a:p>
            <a:r>
              <a:rPr lang="en-IN" altLang="en-US" dirty="0" smtClean="0"/>
              <a:t>Firm must determine how to </a:t>
            </a:r>
            <a:r>
              <a:rPr lang="en-IN" altLang="en-US" dirty="0"/>
              <a:t>organize itself for successful entry into foreign </a:t>
            </a:r>
            <a:r>
              <a:rPr lang="en-IN" altLang="en-US" dirty="0" smtClean="0"/>
              <a:t>markets</a:t>
            </a:r>
          </a:p>
          <a:p>
            <a:r>
              <a:rPr lang="en-IN" altLang="en-US" dirty="0" smtClean="0"/>
              <a:t>Firms try </a:t>
            </a:r>
            <a:r>
              <a:rPr lang="en-IN" altLang="en-US" dirty="0"/>
              <a:t>to </a:t>
            </a:r>
            <a:r>
              <a:rPr lang="en-IN" altLang="en-US" dirty="0" smtClean="0"/>
              <a:t>find regions </a:t>
            </a:r>
            <a:r>
              <a:rPr lang="en-IN" altLang="en-US" dirty="0"/>
              <a:t>with promising business </a:t>
            </a:r>
            <a:r>
              <a:rPr lang="en-IN" altLang="en-US" dirty="0" smtClean="0"/>
              <a:t>climates while going global</a:t>
            </a:r>
          </a:p>
          <a:p>
            <a:r>
              <a:rPr lang="en-IN" altLang="en-US" dirty="0" smtClean="0"/>
              <a:t>Meaningful differences must be recognized when </a:t>
            </a:r>
            <a:r>
              <a:rPr lang="en-IN" dirty="0"/>
              <a:t>dealing with culture</a:t>
            </a:r>
            <a:endParaRPr lang="en-IN" altLang="en-US" dirty="0"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6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69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69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69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F05868-4D0C-4573-8495-FE940C78F3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1325562-5472-4748-99B6-F1D5876C6CB3}">
  <ds:schemaRef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5b47f0fb-e24d-44b9-89a4-ff46b5ce035f"/>
    <ds:schemaRef ds:uri="http://schemas.microsoft.com/office/2006/documentManagement/types"/>
    <ds:schemaRef ds:uri="http://schemas.microsoft.com/office/infopath/2007/PartnerControls"/>
    <ds:schemaRef ds:uri="dbac95d4-689a-4a2b-9845-ea50641fb23b"/>
    <ds:schemaRef ds:uri="http://www.w3.org/XML/1998/namespace"/>
  </ds:schemaRefs>
</ds:datastoreItem>
</file>

<file path=customXml/itemProps3.xml><?xml version="1.0" encoding="utf-8"?>
<ds:datastoreItem xmlns:ds="http://schemas.openxmlformats.org/officeDocument/2006/customXml" ds:itemID="{9AE61AE1-7D06-4F91-B201-48845786B3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4795</TotalTime>
  <Words>1319</Words>
  <Application>Microsoft Office PowerPoint</Application>
  <PresentationFormat>On-screen Show (4:3)</PresentationFormat>
  <Paragraphs>212</Paragraphs>
  <Slides>29</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Chapter 8</vt:lpstr>
      <vt:lpstr>Learning Outcomes</vt:lpstr>
      <vt:lpstr>Learning Outcomes (continued)</vt:lpstr>
      <vt:lpstr>Global Business</vt:lpstr>
      <vt:lpstr>Trade Barriers</vt:lpstr>
      <vt:lpstr>Types of Nontariff Barriers</vt:lpstr>
      <vt:lpstr>Types of Nontariff Barriers (continued)</vt:lpstr>
      <vt:lpstr>Trade Agreements</vt:lpstr>
      <vt:lpstr>Trade Agreements (continued)</vt:lpstr>
      <vt:lpstr>Regional Trading Zones</vt:lpstr>
      <vt:lpstr>Global Consistency</vt:lpstr>
      <vt:lpstr>Local Adaptation</vt:lpstr>
      <vt:lpstr>Forms of Global Business</vt:lpstr>
      <vt:lpstr>Forms of Global Business (continued 1)</vt:lpstr>
      <vt:lpstr>Forms of Global Business (continued 2)</vt:lpstr>
      <vt:lpstr>Finding the Best Business Climate</vt:lpstr>
      <vt:lpstr>Factors That Determine the Growth Potential of Global Markets</vt:lpstr>
      <vt:lpstr>Criteria for Choosing an Office Location</vt:lpstr>
      <vt:lpstr>8.6        World’s Best Countries for Business</vt:lpstr>
      <vt:lpstr>Types of Political Risk</vt:lpstr>
      <vt:lpstr>Strategies to Minimize Political Risk</vt:lpstr>
      <vt:lpstr>Becoming Aware of Cultural Differences</vt:lpstr>
      <vt:lpstr>Factors That Increase the Chances for a Successful International Assignment </vt:lpstr>
      <vt:lpstr>Factors That Increase the Chances for a Successful International Assignment (continued)</vt:lpstr>
      <vt:lpstr>Key Terms</vt:lpstr>
      <vt:lpstr>Key Terms (continued 1)</vt:lpstr>
      <vt:lpstr>Key Terms (continued 2)</vt:lpstr>
      <vt:lpstr>Summary</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822</cp:revision>
  <cp:lastPrinted>1601-01-01T00:00:00Z</cp:lastPrinted>
  <dcterms:created xsi:type="dcterms:W3CDTF">2012-09-15T01:24:58Z</dcterms:created>
  <dcterms:modified xsi:type="dcterms:W3CDTF">2016-12-09T12:01:08Z</dcterms:modified>
</cp:coreProperties>
</file>