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9" r:id="rId4"/>
  </p:sldMasterIdLst>
  <p:notesMasterIdLst>
    <p:notesMasterId r:id="rId29"/>
  </p:notesMasterIdLst>
  <p:handoutMasterIdLst>
    <p:handoutMasterId r:id="rId30"/>
  </p:handoutMasterIdLst>
  <p:sldIdLst>
    <p:sldId id="260" r:id="rId5"/>
    <p:sldId id="393" r:id="rId6"/>
    <p:sldId id="329" r:id="rId7"/>
    <p:sldId id="395" r:id="rId8"/>
    <p:sldId id="396" r:id="rId9"/>
    <p:sldId id="398" r:id="rId10"/>
    <p:sldId id="399" r:id="rId11"/>
    <p:sldId id="416" r:id="rId12"/>
    <p:sldId id="401" r:id="rId13"/>
    <p:sldId id="403" r:id="rId14"/>
    <p:sldId id="417" r:id="rId15"/>
    <p:sldId id="419" r:id="rId16"/>
    <p:sldId id="418" r:id="rId17"/>
    <p:sldId id="420" r:id="rId18"/>
    <p:sldId id="404" r:id="rId19"/>
    <p:sldId id="421" r:id="rId20"/>
    <p:sldId id="407" r:id="rId21"/>
    <p:sldId id="408" r:id="rId22"/>
    <p:sldId id="410" r:id="rId23"/>
    <p:sldId id="411" r:id="rId24"/>
    <p:sldId id="413" r:id="rId25"/>
    <p:sldId id="422" r:id="rId26"/>
    <p:sldId id="412" r:id="rId27"/>
    <p:sldId id="415" r:id="rId28"/>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D1"/>
    <a:srgbClr val="3366CC"/>
    <a:srgbClr val="0066CC"/>
    <a:srgbClr val="0033CC"/>
    <a:srgbClr val="FF0066"/>
    <a:srgbClr val="0066FF"/>
    <a:srgbClr val="3333FF"/>
    <a:srgbClr val="0033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42" autoAdjust="0"/>
    <p:restoredTop sz="62118" autoAdjust="0"/>
  </p:normalViewPr>
  <p:slideViewPr>
    <p:cSldViewPr snapToGrid="0">
      <p:cViewPr varScale="1">
        <p:scale>
          <a:sx n="71" d="100"/>
          <a:sy n="71" d="100"/>
        </p:scale>
        <p:origin x="186" y="54"/>
      </p:cViewPr>
      <p:guideLst>
        <p:guide orient="horz" pos="2160"/>
        <p:guide pos="2880"/>
      </p:guideLst>
    </p:cSldViewPr>
  </p:slideViewPr>
  <p:outlineViewPr>
    <p:cViewPr>
      <p:scale>
        <a:sx n="66" d="100"/>
        <a:sy n="66" d="100"/>
      </p:scale>
      <p:origin x="0" y="0"/>
    </p:cViewPr>
    <p:sldLst>
      <p:sld r:id="rId1" collapse="1"/>
    </p:sldLst>
  </p:outlineViewPr>
  <p:notesTextViewPr>
    <p:cViewPr>
      <p:scale>
        <a:sx n="100" d="100"/>
        <a:sy n="100" d="100"/>
      </p:scale>
      <p:origin x="0" y="0"/>
    </p:cViewPr>
  </p:notesTextViewPr>
  <p:sorterViewPr>
    <p:cViewPr>
      <p:scale>
        <a:sx n="200" d="100"/>
        <a:sy n="200" d="100"/>
      </p:scale>
      <p:origin x="0" y="10968"/>
    </p:cViewPr>
  </p:sorterViewPr>
  <p:notesViewPr>
    <p:cSldViewPr snapToGrid="0">
      <p:cViewPr varScale="1">
        <p:scale>
          <a:sx n="54" d="100"/>
          <a:sy n="54" d="100"/>
        </p:scale>
        <p:origin x="-1770"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5"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6"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7"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cs typeface="Arial" panose="020B0604020202020204" pitchFamily="34" charset="0"/>
              </a:defRPr>
            </a:lvl1pPr>
          </a:lstStyle>
          <a:p>
            <a:pPr>
              <a:defRPr/>
            </a:pPr>
            <a:fld id="{20C8ACA6-0523-44B8-8F21-64247450C7B4}" type="slidenum">
              <a:rPr lang="en-US" altLang="en-US"/>
              <a:pPr>
                <a:defRPr/>
              </a:pPr>
              <a:t>‹#›</a:t>
            </a:fld>
            <a:endParaRPr lang="en-US" altLang="en-US" dirty="0"/>
          </a:p>
        </p:txBody>
      </p:sp>
    </p:spTree>
    <p:extLst>
      <p:ext uri="{BB962C8B-B14F-4D97-AF65-F5344CB8AC3E}">
        <p14:creationId xmlns:p14="http://schemas.microsoft.com/office/powerpoint/2010/main" val="7242690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28675" name="Rectangle 3"/>
          <p:cNvSpPr>
            <a:spLocks noGrp="1" noChangeArrowheads="1"/>
          </p:cNvSpPr>
          <p:nvPr>
            <p:ph type="dt" idx="1"/>
          </p:nvPr>
        </p:nvSpPr>
        <p:spPr bwMode="auto">
          <a:xfrm>
            <a:off x="4144963" y="0"/>
            <a:ext cx="3170237"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7"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8678"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28679"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cs typeface="Arial" panose="020B0604020202020204" pitchFamily="34" charset="0"/>
              </a:defRPr>
            </a:lvl1pPr>
          </a:lstStyle>
          <a:p>
            <a:pPr>
              <a:defRPr/>
            </a:pPr>
            <a:fld id="{C85228AD-734B-488B-BFC9-5AF34E30FEC1}" type="slidenum">
              <a:rPr lang="en-US" altLang="en-US"/>
              <a:pPr>
                <a:defRPr/>
              </a:pPr>
              <a:t>‹#›</a:t>
            </a:fld>
            <a:endParaRPr lang="en-US" altLang="en-US" dirty="0"/>
          </a:p>
        </p:txBody>
      </p:sp>
    </p:spTree>
    <p:extLst>
      <p:ext uri="{BB962C8B-B14F-4D97-AF65-F5344CB8AC3E}">
        <p14:creationId xmlns:p14="http://schemas.microsoft.com/office/powerpoint/2010/main" val="12857189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DD92CDB-DFC7-4472-9094-9BC74C75E583}" type="slidenum">
              <a:rPr lang="en-US" altLang="en-US" sz="1300" smtClean="0"/>
              <a:pPr/>
              <a:t>1</a:t>
            </a:fld>
            <a:endParaRPr lang="en-US" altLang="en-US" sz="1300" dirty="0"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4096187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288A1815-C493-4A38-99C1-ED83A78A9585}" type="slidenum">
              <a:rPr lang="en-US" altLang="en-US" sz="1300" smtClean="0"/>
              <a:pPr/>
              <a:t>2</a:t>
            </a:fld>
            <a:endParaRPr lang="en-US" altLang="en-US" sz="1300" dirty="0"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529581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9DEFFB97-8070-4780-A90A-E4BB4D9D9096}" type="slidenum">
              <a:rPr lang="en-US" altLang="en-US" sz="1300" smtClean="0"/>
              <a:pPr/>
              <a:t>3</a:t>
            </a:fld>
            <a:endParaRPr lang="en-US" altLang="en-US" sz="1300" dirty="0"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48487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A2C2A402-5777-4927-B828-B837E46B16B9}" type="slidenum">
              <a:rPr lang="en-US" altLang="en-US" sz="1300" smtClean="0"/>
              <a:pPr/>
              <a:t>4</a:t>
            </a:fld>
            <a:endParaRPr lang="en-US" altLang="en-US" sz="1300" dirty="0"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362885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778B7EA5-A814-41FD-8E99-73C1436DE429}" type="slidenum">
              <a:rPr lang="en-US" altLang="en-US" sz="1300" smtClean="0"/>
              <a:pPr/>
              <a:t>5</a:t>
            </a:fld>
            <a:endParaRPr lang="en-US" altLang="en-US" sz="1300" dirty="0"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992431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242136A2-8924-4CF5-BEA3-565D551EF8BF}" type="slidenum">
              <a:rPr lang="en-US" altLang="en-US" sz="1300" smtClean="0"/>
              <a:pPr/>
              <a:t>6</a:t>
            </a:fld>
            <a:endParaRPr lang="en-US" altLang="en-US" sz="1300" dirty="0"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4281700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C486255C-5698-4317-8C5E-4E0E6B308120}" type="slidenum">
              <a:rPr lang="en-US" altLang="en-US" sz="1300" smtClean="0"/>
              <a:pPr/>
              <a:t>7</a:t>
            </a:fld>
            <a:endParaRPr lang="en-US" altLang="en-US" sz="1300" dirty="0"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indent="0" algn="l" defTabSz="933450" rtl="0">
              <a:lnSpc>
                <a:spcPct val="90000"/>
              </a:lnSpc>
              <a:spcBef>
                <a:spcPct val="0"/>
              </a:spcBef>
              <a:spcAft>
                <a:spcPct val="15000"/>
              </a:spcAft>
              <a:buNone/>
            </a:pPr>
            <a:endParaRPr lang="en-IN" sz="2100" b="0" i="0" kern="1200" dirty="0">
              <a:solidFill>
                <a:schemeClr val="tx2"/>
              </a:solidFill>
            </a:endParaRPr>
          </a:p>
        </p:txBody>
      </p:sp>
    </p:spTree>
    <p:extLst>
      <p:ext uri="{BB962C8B-B14F-4D97-AF65-F5344CB8AC3E}">
        <p14:creationId xmlns:p14="http://schemas.microsoft.com/office/powerpoint/2010/main" val="39412125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C486255C-5698-4317-8C5E-4E0E6B308120}" type="slidenum">
              <a:rPr lang="en-US" altLang="en-US" sz="1300" smtClean="0"/>
              <a:pPr/>
              <a:t>8</a:t>
            </a:fld>
            <a:endParaRPr lang="en-US" altLang="en-US" sz="1300" dirty="0"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0" i="0" dirty="0" smtClean="0">
              <a:ea typeface="ＭＳ Ｐゴシック" panose="020B0600070205080204" pitchFamily="34" charset="-128"/>
            </a:endParaRPr>
          </a:p>
        </p:txBody>
      </p:sp>
    </p:spTree>
    <p:extLst>
      <p:ext uri="{BB962C8B-B14F-4D97-AF65-F5344CB8AC3E}">
        <p14:creationId xmlns:p14="http://schemas.microsoft.com/office/powerpoint/2010/main" val="3724960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9B2DAFA0-9649-458B-BC2B-540BEB8D6378}" type="slidenum">
              <a:rPr lang="en-US" altLang="en-US" sz="1300" smtClean="0"/>
              <a:pPr/>
              <a:t>9</a:t>
            </a:fld>
            <a:endParaRPr lang="en-US" altLang="en-US" sz="1300" dirty="0"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0" i="0" dirty="0" smtClean="0">
              <a:ea typeface="ＭＳ Ｐゴシック" panose="020B0600070205080204" pitchFamily="34" charset="-128"/>
            </a:endParaRPr>
          </a:p>
        </p:txBody>
      </p:sp>
    </p:spTree>
    <p:extLst>
      <p:ext uri="{BB962C8B-B14F-4D97-AF65-F5344CB8AC3E}">
        <p14:creationId xmlns:p14="http://schemas.microsoft.com/office/powerpoint/2010/main" val="717909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83E69E23-0EA5-435B-902C-5FC7DBC0DAD6}" type="slidenum">
              <a:rPr lang="en-US" altLang="en-US" sz="1300" smtClean="0"/>
              <a:pPr/>
              <a:t>10</a:t>
            </a:fld>
            <a:endParaRPr lang="en-US" altLang="en-US" sz="1300" dirty="0"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4145395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83E69E23-0EA5-435B-902C-5FC7DBC0DAD6}" type="slidenum">
              <a:rPr lang="en-US" altLang="en-US" sz="1300" smtClean="0"/>
              <a:pPr/>
              <a:t>11</a:t>
            </a:fld>
            <a:endParaRPr lang="en-US" altLang="en-US" sz="1300" dirty="0"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096202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83E69E23-0EA5-435B-902C-5FC7DBC0DAD6}" type="slidenum">
              <a:rPr lang="en-US" altLang="en-US" sz="1300" smtClean="0"/>
              <a:pPr/>
              <a:t>12</a:t>
            </a:fld>
            <a:endParaRPr lang="en-US" altLang="en-US" sz="1300" dirty="0"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5887557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83E69E23-0EA5-435B-902C-5FC7DBC0DAD6}" type="slidenum">
              <a:rPr lang="en-US" altLang="en-US" sz="1300" smtClean="0"/>
              <a:pPr/>
              <a:t>13</a:t>
            </a:fld>
            <a:endParaRPr lang="en-US" altLang="en-US" sz="1300" dirty="0"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92181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83E69E23-0EA5-435B-902C-5FC7DBC0DAD6}" type="slidenum">
              <a:rPr lang="en-US" altLang="en-US" sz="1300" smtClean="0"/>
              <a:pPr/>
              <a:t>14</a:t>
            </a:fld>
            <a:endParaRPr lang="en-US" altLang="en-US" sz="1300" dirty="0"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0145880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ABE978FC-D50E-4437-8711-B6AAF6F67FF7}" type="slidenum">
              <a:rPr lang="en-US" altLang="en-US" sz="1300" smtClean="0"/>
              <a:pPr/>
              <a:t>15</a:t>
            </a:fld>
            <a:endParaRPr lang="en-US" altLang="en-US" sz="1300" dirty="0"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7538714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85228AD-734B-488B-BFC9-5AF34E30FEC1}" type="slidenum">
              <a:rPr lang="en-US" altLang="en-US" smtClean="0"/>
              <a:pPr>
                <a:defRPr/>
              </a:pPr>
              <a:t>16</a:t>
            </a:fld>
            <a:endParaRPr lang="en-US" altLang="en-US" dirty="0"/>
          </a:p>
        </p:txBody>
      </p:sp>
    </p:spTree>
    <p:extLst>
      <p:ext uri="{BB962C8B-B14F-4D97-AF65-F5344CB8AC3E}">
        <p14:creationId xmlns:p14="http://schemas.microsoft.com/office/powerpoint/2010/main" val="31220917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C1280A25-6DA0-4EB4-BE4C-30455CC4B6B6}" type="slidenum">
              <a:rPr lang="en-US" altLang="en-US" sz="1300" smtClean="0"/>
              <a:pPr/>
              <a:t>17</a:t>
            </a:fld>
            <a:endParaRPr lang="en-US" altLang="en-US" sz="1300" dirty="0"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7369021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DD1A0F21-FDB6-44CB-8A13-ED298913162E}" type="slidenum">
              <a:rPr lang="en-US" altLang="en-US" sz="1300" smtClean="0"/>
              <a:pPr/>
              <a:t>18</a:t>
            </a:fld>
            <a:endParaRPr lang="en-US" altLang="en-US" sz="1300" dirty="0"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0" i="0" dirty="0" smtClean="0">
              <a:ea typeface="ＭＳ Ｐゴシック" panose="020B0600070205080204" pitchFamily="34" charset="-128"/>
            </a:endParaRPr>
          </a:p>
        </p:txBody>
      </p:sp>
    </p:spTree>
    <p:extLst>
      <p:ext uri="{BB962C8B-B14F-4D97-AF65-F5344CB8AC3E}">
        <p14:creationId xmlns:p14="http://schemas.microsoft.com/office/powerpoint/2010/main" val="19843383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AEDB212A-06C8-4B99-BABB-A4B4EDF28302}" type="slidenum">
              <a:rPr lang="en-US" altLang="en-US" sz="1300" smtClean="0"/>
              <a:pPr/>
              <a:t>19</a:t>
            </a:fld>
            <a:endParaRPr lang="en-US" altLang="en-US" sz="1300" dirty="0"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40339798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D7DE7BA4-741E-4271-8020-71A09A0F1EAE}" type="slidenum">
              <a:rPr lang="en-US" altLang="en-US" sz="1300" smtClean="0"/>
              <a:pPr/>
              <a:t>20</a:t>
            </a:fld>
            <a:endParaRPr lang="en-US" altLang="en-US" sz="1300" dirty="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7125827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p:cNvSpPr/>
          <p:nvPr userDrawn="1"/>
        </p:nvSpPr>
        <p:spPr>
          <a:xfrm>
            <a:off x="0" y="-7937"/>
            <a:ext cx="9144000" cy="1287462"/>
          </a:xfrm>
          <a:prstGeom prst="rect">
            <a:avLst/>
          </a:prstGeom>
          <a:solidFill>
            <a:srgbClr val="008CD1"/>
          </a:solidFill>
          <a:ln>
            <a:solidFill>
              <a:srgbClr val="008CD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TextBox 3"/>
          <p:cNvSpPr txBox="1">
            <a:spLocks noChangeArrowheads="1"/>
          </p:cNvSpPr>
          <p:nvPr userDrawn="1"/>
        </p:nvSpPr>
        <p:spPr bwMode="auto">
          <a:xfrm>
            <a:off x="5238750" y="3165475"/>
            <a:ext cx="388143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spcBef>
                <a:spcPct val="50000"/>
              </a:spcBef>
              <a:defRPr/>
            </a:pPr>
            <a:r>
              <a:rPr lang="en-US" altLang="en-US" sz="4000" dirty="0" smtClean="0">
                <a:solidFill>
                  <a:schemeClr val="tx2"/>
                </a:solidFill>
                <a:latin typeface="Arial" panose="020B0604020202020204" pitchFamily="34" charset="0"/>
                <a:cs typeface="Arial" panose="020B0604020202020204" pitchFamily="34" charset="0"/>
              </a:rPr>
              <a:t>Managing Teams</a:t>
            </a:r>
          </a:p>
        </p:txBody>
      </p:sp>
      <p:sp>
        <p:nvSpPr>
          <p:cNvPr id="5" name="TextBox 4"/>
          <p:cNvSpPr txBox="1">
            <a:spLocks noChangeArrowheads="1"/>
          </p:cNvSpPr>
          <p:nvPr userDrawn="1"/>
        </p:nvSpPr>
        <p:spPr bwMode="auto">
          <a:xfrm>
            <a:off x="5238750" y="1778000"/>
            <a:ext cx="13287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7200" dirty="0" smtClean="0">
                <a:solidFill>
                  <a:schemeClr val="tx2"/>
                </a:solidFill>
                <a:latin typeface="DINPro-CondBlack"/>
                <a:ea typeface="DINPro-CondBlack"/>
                <a:cs typeface="DINPro-CondBlack"/>
              </a:rPr>
              <a:t>10</a:t>
            </a:r>
          </a:p>
        </p:txBody>
      </p:sp>
      <p:cxnSp>
        <p:nvCxnSpPr>
          <p:cNvPr id="6" name="Straight Connector 5"/>
          <p:cNvCxnSpPr/>
          <p:nvPr userDrawn="1"/>
        </p:nvCxnSpPr>
        <p:spPr>
          <a:xfrm>
            <a:off x="4832350" y="2987675"/>
            <a:ext cx="4311650" cy="0"/>
          </a:xfrm>
          <a:prstGeom prst="line">
            <a:avLst/>
          </a:prstGeom>
          <a:ln w="38100" cmpd="sng">
            <a:solidFill>
              <a:srgbClr val="008CD1"/>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a:spLocks noChangeArrowheads="1"/>
          </p:cNvSpPr>
          <p:nvPr userDrawn="1"/>
        </p:nvSpPr>
        <p:spPr bwMode="auto">
          <a:xfrm>
            <a:off x="444500" y="241300"/>
            <a:ext cx="30083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endParaRPr lang="en-US" altLang="en-US" sz="1800" dirty="0" smtClean="0">
              <a:solidFill>
                <a:schemeClr val="tx2"/>
              </a:solidFill>
              <a:latin typeface="Calibri" pitchFamily="34" charset="0"/>
            </a:endParaRPr>
          </a:p>
          <a:p>
            <a:pPr eaLnBrk="1" hangingPunct="1">
              <a:defRPr/>
            </a:pPr>
            <a:endParaRPr lang="en-US" altLang="en-US" dirty="0" smtClean="0"/>
          </a:p>
        </p:txBody>
      </p:sp>
      <p:sp>
        <p:nvSpPr>
          <p:cNvPr id="13" name="Footer Placeholder 1"/>
          <p:cNvSpPr>
            <a:spLocks noGrp="1"/>
          </p:cNvSpPr>
          <p:nvPr>
            <p:ph type="ftr" sz="quarter" idx="10"/>
          </p:nvPr>
        </p:nvSpPr>
        <p:spPr>
          <a:xfrm>
            <a:off x="5219700" y="6121400"/>
            <a:ext cx="3924300" cy="711201"/>
          </a:xfrm>
        </p:spPr>
        <p:txBody>
          <a:bodyPr anchor="b"/>
          <a:lstStyle>
            <a:lvl1pPr algn="l">
              <a:defRPr sz="1000" kern="700" spc="50">
                <a:solidFill>
                  <a:schemeClr val="tx2"/>
                </a:solidFill>
                <a:latin typeface="Arial Narrow"/>
                <a:cs typeface="Arial Narrow"/>
              </a:defRPr>
            </a:lvl1pPr>
          </a:lstStyle>
          <a:p>
            <a:pPr>
              <a:defRPr/>
            </a:pPr>
            <a:r>
              <a:rPr lang="en-US" dirty="0" smtClean="0"/>
              <a:t>Copyright ©2017 Cengage Learning. All Rights Reserved. May not be scanned, copied or duplicated, or posted to a publicly accessible website, in whole or in part. </a:t>
            </a:r>
            <a:endParaRPr lang="en-US"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73" y="0"/>
            <a:ext cx="5227745" cy="6858000"/>
          </a:xfrm>
          <a:prstGeom prst="rect">
            <a:avLst/>
          </a:prstGeom>
        </p:spPr>
      </p:pic>
      <p:sp>
        <p:nvSpPr>
          <p:cNvPr id="9"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3533327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7AD5AD4E-39CD-4C4D-A05A-334BE6D61CF2}"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dirty="0" smtClean="0">
              <a:solidFill>
                <a:srgbClr val="000000"/>
              </a:solidFill>
              <a:latin typeface="Calibri" panose="020F0502020204030204" pitchFamily="34" charset="0"/>
              <a:cs typeface="Arial" panose="020B0604020202020204" pitchFamily="34" charset="0"/>
            </a:endParaRPr>
          </a:p>
        </p:txBody>
      </p:sp>
      <p:sp>
        <p:nvSpPr>
          <p:cNvPr id="6"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7"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CH10</a:t>
            </a:r>
            <a:endParaRPr lang="en-US" b="1" dirty="0">
              <a:solidFill>
                <a:srgbClr val="000000"/>
              </a:solidFill>
            </a:endParaRPr>
          </a:p>
        </p:txBody>
      </p:sp>
      <p:sp>
        <p:nvSpPr>
          <p:cNvPr id="8" name="Chord 7"/>
          <p:cNvSpPr/>
          <p:nvPr userDrawn="1"/>
        </p:nvSpPr>
        <p:spPr>
          <a:xfrm rot="13320000">
            <a:off x="-465138" y="155575"/>
            <a:ext cx="987426" cy="987425"/>
          </a:xfrm>
          <a:prstGeom prst="chord">
            <a:avLst>
              <a:gd name="adj1" fmla="val 2700000"/>
              <a:gd name="adj2" fmla="val 13872841"/>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solidFill>
                  <a:schemeClr val="tx2"/>
                </a:solidFill>
              </a:defRPr>
            </a:lvl1pPr>
            <a:lvl2pPr marL="640080" indent="-274320">
              <a:lnSpc>
                <a:spcPct val="90000"/>
              </a:lnSpc>
              <a:buClr>
                <a:srgbClr val="B00027"/>
              </a:buClr>
              <a:buFont typeface="Arial"/>
              <a:buChar char="•"/>
              <a:defRPr b="0" i="1">
                <a:solidFill>
                  <a:schemeClr val="tx2"/>
                </a:solidFill>
              </a:defRPr>
            </a:lvl2pPr>
            <a:lvl3pPr marL="960120" indent="-320040">
              <a:lnSpc>
                <a:spcPct val="90000"/>
              </a:lnSpc>
              <a:buClr>
                <a:srgbClr val="B00027"/>
              </a:buClr>
              <a:buSzPct val="100000"/>
              <a:buFont typeface="Lucida Grande"/>
              <a:buChar char="-"/>
              <a:defRPr sz="2800">
                <a:solidFill>
                  <a:schemeClr val="tx2"/>
                </a:solidFill>
              </a:defRPr>
            </a:lvl3pPr>
            <a:lvl4pPr marL="1234440" indent="-228600">
              <a:lnSpc>
                <a:spcPct val="90000"/>
              </a:lnSpc>
              <a:buFont typeface="Arial"/>
              <a:buChar char="▸"/>
              <a:defRPr sz="2400">
                <a:solidFill>
                  <a:schemeClr val="tx2"/>
                </a:solidFill>
              </a:defRPr>
            </a:lvl4pPr>
            <a:lvl5pPr marL="1508760" indent="-228600">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D7EDE7F9-464D-4656-BF80-7A97A37C42E2}" type="slidenum">
              <a:rPr lang="en-US" altLang="en-US"/>
              <a:pPr>
                <a:defRPr/>
              </a:pPr>
              <a:t>‹#›</a:t>
            </a:fld>
            <a:endParaRPr lang="en-US" altLang="en-US" dirty="0"/>
          </a:p>
        </p:txBody>
      </p:sp>
    </p:spTree>
    <p:extLst>
      <p:ext uri="{BB962C8B-B14F-4D97-AF65-F5344CB8AC3E}">
        <p14:creationId xmlns:p14="http://schemas.microsoft.com/office/powerpoint/2010/main" val="308362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9D5CCFA8-A81D-4EC2-B049-77875B6E49DA}"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dirty="0" smtClean="0">
              <a:solidFill>
                <a:srgbClr val="000000"/>
              </a:solidFill>
              <a:latin typeface="Calibri" panose="020F0502020204030204" pitchFamily="34" charset="0"/>
              <a:cs typeface="Arial" panose="020B0604020202020204" pitchFamily="34" charset="0"/>
            </a:endParaRPr>
          </a:p>
        </p:txBody>
      </p:sp>
      <p:sp>
        <p:nvSpPr>
          <p:cNvPr id="7"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CH10</a:t>
            </a:r>
            <a:endParaRPr lang="en-US" b="1" dirty="0">
              <a:solidFill>
                <a:srgbClr val="000000"/>
              </a:solidFill>
            </a:endParaRP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solidFill>
                  <a:schemeClr val="tx2"/>
                </a:solidFill>
              </a:defRPr>
            </a:lvl1pPr>
            <a:lvl2pPr marL="640080" indent="-274320">
              <a:lnSpc>
                <a:spcPct val="90000"/>
              </a:lnSpc>
              <a:buClr>
                <a:srgbClr val="B00027"/>
              </a:buClr>
              <a:buFont typeface="Arial"/>
              <a:buChar char="•"/>
              <a:defRPr b="0" i="1">
                <a:solidFill>
                  <a:schemeClr val="tx2"/>
                </a:solidFill>
              </a:defRPr>
            </a:lvl2pPr>
            <a:lvl3pPr marL="960120" indent="-320040">
              <a:lnSpc>
                <a:spcPct val="90000"/>
              </a:lnSpc>
              <a:buClr>
                <a:srgbClr val="B00027"/>
              </a:buClr>
              <a:buSzPct val="100000"/>
              <a:buFont typeface="Lucida Grande"/>
              <a:buChar char="-"/>
              <a:defRPr sz="2800">
                <a:solidFill>
                  <a:schemeClr val="tx2"/>
                </a:solidFill>
              </a:defRPr>
            </a:lvl3pPr>
            <a:lvl4pPr marL="1234440" indent="-228600">
              <a:lnSpc>
                <a:spcPct val="90000"/>
              </a:lnSpc>
              <a:buFont typeface="Arial"/>
              <a:buChar char="▸"/>
              <a:defRPr sz="2400">
                <a:solidFill>
                  <a:schemeClr val="tx2"/>
                </a:solidFill>
              </a:defRPr>
            </a:lvl4pPr>
            <a:lvl5pPr marL="1508760" indent="-228600">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2F4D0988-D5C2-4F5D-A63F-F1836C09C397}" type="slidenum">
              <a:rPr lang="en-US" altLang="en-US"/>
              <a:pPr>
                <a:defRPr/>
              </a:pPr>
              <a:t>‹#›</a:t>
            </a:fld>
            <a:endParaRPr lang="en-US" altLang="en-US" dirty="0"/>
          </a:p>
        </p:txBody>
      </p:sp>
      <p:sp>
        <p:nvSpPr>
          <p:cNvPr id="12"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4139849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9AF26514-0A46-4D33-9701-9F7AC3F5F162}"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dirty="0" smtClean="0">
              <a:solidFill>
                <a:srgbClr val="000000"/>
              </a:solidFill>
              <a:latin typeface="Calibri" panose="020F0502020204030204" pitchFamily="34" charset="0"/>
              <a:cs typeface="Arial" panose="020B060402020202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CH10</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solidFill>
            <a:srgbClr val="008CD1"/>
          </a:solidFill>
          <a:ln>
            <a:solidFill>
              <a:srgbClr val="008CD1"/>
            </a:solidFill>
          </a:ln>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Table</a:t>
            </a:r>
            <a:endParaRPr lang="en-US" altLang="en-US" sz="3200" b="1" i="1" dirty="0" smtClean="0">
              <a:solidFill>
                <a:schemeClr val="bg1"/>
              </a:solidFill>
              <a:latin typeface="Franklin Gothic Medium" pitchFamily="34" charset="0"/>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dirty="0" smtClean="0"/>
              <a:t>Click to edit Master title style</a:t>
            </a:r>
            <a:endParaRPr lang="en-US" dirty="0"/>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182B9677-B9EA-4A46-89E8-AE088C1392F3}" type="slidenum">
              <a:rPr lang="en-US" altLang="en-US"/>
              <a:pPr>
                <a:defRPr/>
              </a:pPr>
              <a:t>‹#›</a:t>
            </a:fld>
            <a:endParaRPr lang="en-US" altLang="en-US" dirty="0"/>
          </a:p>
        </p:txBody>
      </p:sp>
      <p:sp>
        <p:nvSpPr>
          <p:cNvPr id="12"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94959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5B33A8B0-6691-4AF6-AA00-256A36E3DDD8}"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dirty="0" smtClean="0">
              <a:solidFill>
                <a:srgbClr val="000000"/>
              </a:solidFill>
              <a:latin typeface="Calibri" panose="020F0502020204030204" pitchFamily="34" charset="0"/>
              <a:cs typeface="Arial" panose="020B060402020202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CH10</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Figure</a:t>
            </a:r>
            <a:endParaRPr lang="en-US" altLang="en-US" sz="3200" b="1" i="1" dirty="0" smtClean="0">
              <a:solidFill>
                <a:schemeClr val="bg1"/>
              </a:solidFill>
              <a:latin typeface="Franklin Gothic Medium" pitchFamily="34" charset="0"/>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smtClean="0"/>
              <a:t>Click to edit Master title style</a:t>
            </a:r>
            <a:endParaRPr lang="en-US"/>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DF4F8CB3-8ED6-49A7-BB45-A63C110E5147}" type="slidenum">
              <a:rPr lang="en-US" altLang="en-US"/>
              <a:pPr>
                <a:defRPr/>
              </a:pPr>
              <a:t>‹#›</a:t>
            </a:fld>
            <a:endParaRPr lang="en-US" altLang="en-US" dirty="0"/>
          </a:p>
        </p:txBody>
      </p:sp>
      <p:sp>
        <p:nvSpPr>
          <p:cNvPr id="12"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1820061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4DA40303-3F1D-452C-BF14-CD35EAA800EE}"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dirty="0" smtClean="0">
              <a:solidFill>
                <a:srgbClr val="000000"/>
              </a:solidFill>
              <a:latin typeface="Calibri" panose="020F0502020204030204" pitchFamily="34" charset="0"/>
              <a:cs typeface="Arial" panose="020B060402020202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CH10</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solidFill>
            <a:srgbClr val="008CD1"/>
          </a:solidFill>
          <a:ln>
            <a:solidFill>
              <a:srgbClr val="008CD1"/>
            </a:solidFill>
          </a:ln>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Exhibit</a:t>
            </a:r>
            <a:endParaRPr lang="en-US" altLang="en-US" sz="3200" b="1" i="1" dirty="0" smtClean="0">
              <a:solidFill>
                <a:schemeClr val="bg1"/>
              </a:solidFill>
              <a:latin typeface="Franklin Gothic Medium" pitchFamily="34" charset="0"/>
            </a:endParaRPr>
          </a:p>
        </p:txBody>
      </p:sp>
      <p:sp>
        <p:nvSpPr>
          <p:cNvPr id="2" name="Title 1"/>
          <p:cNvSpPr>
            <a:spLocks noGrp="1"/>
          </p:cNvSpPr>
          <p:nvPr>
            <p:ph type="title"/>
          </p:nvPr>
        </p:nvSpPr>
        <p:spPr>
          <a:xfrm>
            <a:off x="1453012" y="367604"/>
            <a:ext cx="7536700" cy="983201"/>
          </a:xfrm>
        </p:spPr>
        <p:txBody>
          <a:bodyPr anchor="t">
            <a:normAutofit/>
          </a:bodyPr>
          <a:lstStyle>
            <a:lvl1pPr marL="1280160" indent="-1280160" algn="l">
              <a:defRPr sz="2800" b="1">
                <a:latin typeface="Franklin Gothic Medium"/>
                <a:cs typeface="Franklin Gothic Medium"/>
              </a:defRPr>
            </a:lvl1pPr>
          </a:lstStyle>
          <a:p>
            <a:r>
              <a:rPr lang="en-US" dirty="0" smtClean="0"/>
              <a:t>Click to edit Master title style</a:t>
            </a:r>
            <a:endParaRPr lang="en-US" dirty="0"/>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7B07613F-B4C0-4AB7-8F7C-DE871B9C4295}" type="slidenum">
              <a:rPr lang="en-US" altLang="en-US"/>
              <a:pPr>
                <a:defRPr/>
              </a:pPr>
              <a:t>‹#›</a:t>
            </a:fld>
            <a:endParaRPr lang="en-US" altLang="en-US" dirty="0"/>
          </a:p>
        </p:txBody>
      </p:sp>
      <p:sp>
        <p:nvSpPr>
          <p:cNvPr id="12"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872065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LEARNING OUTCOMES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F5ECFEE1-2567-422A-BA77-EED24C196145}"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dirty="0" smtClean="0">
              <a:solidFill>
                <a:srgbClr val="000000"/>
              </a:solidFill>
              <a:latin typeface="Calibri" panose="020F0502020204030204" pitchFamily="34" charset="0"/>
              <a:cs typeface="Arial" panose="020B0604020202020204" pitchFamily="34" charset="0"/>
            </a:endParaRPr>
          </a:p>
        </p:txBody>
      </p:sp>
      <p:sp>
        <p:nvSpPr>
          <p:cNvPr id="11"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CH10</a:t>
            </a:r>
            <a:endParaRPr lang="en-US" b="1" dirty="0">
              <a:solidFill>
                <a:srgbClr val="000000"/>
              </a:solidFill>
            </a:endParaRPr>
          </a:p>
        </p:txBody>
      </p:sp>
      <p:sp>
        <p:nvSpPr>
          <p:cNvPr id="3" name="Content Placeholder 2"/>
          <p:cNvSpPr>
            <a:spLocks noGrp="1"/>
          </p:cNvSpPr>
          <p:nvPr>
            <p:ph idx="1"/>
          </p:nvPr>
        </p:nvSpPr>
        <p:spPr>
          <a:xfrm>
            <a:off x="1215073" y="1456105"/>
            <a:ext cx="7431087" cy="3471496"/>
          </a:xfrm>
        </p:spPr>
        <p:txBody>
          <a:bodyPr>
            <a:normAutofit/>
          </a:bodyPr>
          <a:lstStyle>
            <a:lvl1pPr marL="420624" indent="-420624">
              <a:lnSpc>
                <a:spcPct val="90000"/>
              </a:lnSpc>
              <a:spcBef>
                <a:spcPts val="600"/>
              </a:spcBef>
              <a:buClrTx/>
              <a:buFont typeface="Wingdings" charset="2"/>
              <a:buAutoNum type="arabicPlain"/>
              <a:defRPr sz="2600">
                <a:solidFill>
                  <a:schemeClr val="tx2"/>
                </a:solidFill>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2" name="Date Placeholder 3"/>
          <p:cNvSpPr>
            <a:spLocks noGrp="1"/>
          </p:cNvSpPr>
          <p:nvPr>
            <p:ph type="dt" sz="half" idx="10"/>
          </p:nvPr>
        </p:nvSpPr>
        <p:spPr/>
        <p:txBody>
          <a:bodyPr/>
          <a:lstStyle>
            <a:lvl1pPr>
              <a:defRPr/>
            </a:lvl1pPr>
          </a:lstStyle>
          <a:p>
            <a:pPr>
              <a:defRPr/>
            </a:pPr>
            <a:endParaRPr lang="en-US" dirty="0"/>
          </a:p>
        </p:txBody>
      </p:sp>
      <p:sp>
        <p:nvSpPr>
          <p:cNvPr id="13" name="Footer Placeholder 4"/>
          <p:cNvSpPr>
            <a:spLocks noGrp="1"/>
          </p:cNvSpPr>
          <p:nvPr>
            <p:ph type="ftr" sz="quarter" idx="11"/>
          </p:nvPr>
        </p:nvSpPr>
        <p:spPr/>
        <p:txBody>
          <a:bodyPr/>
          <a:lstStyle>
            <a:lvl1pPr>
              <a:defRPr/>
            </a:lvl1pPr>
          </a:lstStyle>
          <a:p>
            <a:pPr>
              <a:defRPr/>
            </a:pPr>
            <a:endParaRPr lang="en-US" dirty="0"/>
          </a:p>
        </p:txBody>
      </p:sp>
      <p:sp>
        <p:nvSpPr>
          <p:cNvPr id="14"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5" name="Title 1"/>
          <p:cNvSpPr>
            <a:spLocks noGrp="1"/>
          </p:cNvSpPr>
          <p:nvPr>
            <p:ph type="title"/>
          </p:nvPr>
        </p:nvSpPr>
        <p:spPr>
          <a:xfrm>
            <a:off x="525764" y="286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509835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6" name="Picture 8"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BA74F0CF-B491-4CC0-A038-3B81E5B85BB9}"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dirty="0" smtClean="0">
              <a:solidFill>
                <a:srgbClr val="000000"/>
              </a:solidFill>
              <a:latin typeface="Calibri" panose="020F0502020204030204" pitchFamily="34" charset="0"/>
              <a:cs typeface="Arial" panose="020B0604020202020204" pitchFamily="34" charset="0"/>
            </a:endParaRPr>
          </a:p>
        </p:txBody>
      </p:sp>
      <p:sp>
        <p:nvSpPr>
          <p:cNvPr id="9"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CH10</a:t>
            </a:r>
            <a:endParaRPr lang="en-US" b="1" dirty="0">
              <a:solidFill>
                <a:srgbClr val="000000"/>
              </a:solidFill>
            </a:endParaRPr>
          </a:p>
        </p:txBody>
      </p:sp>
      <p:sp>
        <p:nvSpPr>
          <p:cNvPr id="10" name="TextBox 9"/>
          <p:cNvSpPr txBox="1">
            <a:spLocks noChangeArrowheads="1"/>
          </p:cNvSpPr>
          <p:nvPr userDrawn="1"/>
        </p:nvSpPr>
        <p:spPr bwMode="auto">
          <a:xfrm>
            <a:off x="1001713" y="220663"/>
            <a:ext cx="6915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dirty="0" smtClean="0">
                <a:solidFill>
                  <a:srgbClr val="B00027"/>
                </a:solidFill>
                <a:latin typeface="Arial Narrow" pitchFamily="34" charset="0"/>
              </a:rPr>
              <a:t>LEARNING OUTCOMES </a:t>
            </a:r>
            <a:r>
              <a:rPr lang="en-US" altLang="en-US" sz="2000" i="1" dirty="0" smtClean="0">
                <a:solidFill>
                  <a:srgbClr val="B00027"/>
                </a:solidFill>
                <a:latin typeface="Arial Narrow" pitchFamily="34" charset="0"/>
              </a:rPr>
              <a:t>(continued)</a:t>
            </a:r>
          </a:p>
        </p:txBody>
      </p:sp>
      <p:sp>
        <p:nvSpPr>
          <p:cNvPr id="3" name="Content Placeholder 2"/>
          <p:cNvSpPr>
            <a:spLocks noGrp="1"/>
          </p:cNvSpPr>
          <p:nvPr>
            <p:ph idx="1"/>
          </p:nvPr>
        </p:nvSpPr>
        <p:spPr>
          <a:xfrm>
            <a:off x="1022033" y="1456105"/>
            <a:ext cx="7431087" cy="3471496"/>
          </a:xfrm>
        </p:spPr>
        <p:txBody>
          <a:bodyPr>
            <a:normAutofit/>
          </a:bodyPr>
          <a:lstStyle>
            <a:lvl1pPr marL="420624" indent="-420624">
              <a:lnSpc>
                <a:spcPct val="90000"/>
              </a:lnSpc>
              <a:spcBef>
                <a:spcPts val="600"/>
              </a:spcBef>
              <a:buClrTx/>
              <a:buFont typeface="Wingdings" charset="2"/>
              <a:buAutoNum type="arabicPlain"/>
              <a:defRPr sz="2600">
                <a:solidFill>
                  <a:schemeClr val="tx2"/>
                </a:solidFill>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1" name="Date Placeholder 3"/>
          <p:cNvSpPr>
            <a:spLocks noGrp="1"/>
          </p:cNvSpPr>
          <p:nvPr>
            <p:ph type="dt" sz="half" idx="10"/>
          </p:nvPr>
        </p:nvSpPr>
        <p:spPr/>
        <p:txBody>
          <a:bodyPr/>
          <a:lstStyle>
            <a:lvl1pPr>
              <a:defRPr/>
            </a:lvl1pPr>
          </a:lstStyle>
          <a:p>
            <a:pPr>
              <a:defRPr/>
            </a:pPr>
            <a:endParaRPr lang="en-US" dirty="0"/>
          </a:p>
        </p:txBody>
      </p:sp>
      <p:sp>
        <p:nvSpPr>
          <p:cNvPr id="12" name="Footer Placeholder 4"/>
          <p:cNvSpPr>
            <a:spLocks noGrp="1"/>
          </p:cNvSpPr>
          <p:nvPr>
            <p:ph type="ftr" sz="quarter" idx="11"/>
          </p:nvPr>
        </p:nvSpPr>
        <p:spPr/>
        <p:txBody>
          <a:bodyPr/>
          <a:lstStyle>
            <a:lvl1pPr>
              <a:defRPr/>
            </a:lvl1pPr>
          </a:lstStyle>
          <a:p>
            <a:pPr>
              <a:defRPr/>
            </a:pPr>
            <a:endParaRPr lang="en-US" dirty="0"/>
          </a:p>
        </p:txBody>
      </p:sp>
      <p:sp>
        <p:nvSpPr>
          <p:cNvPr id="13"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4"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3857830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KEY TERMS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7127B33F-235F-419A-8291-67E21F453315}"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dirty="0" smtClean="0">
              <a:solidFill>
                <a:srgbClr val="000000"/>
              </a:solidFill>
              <a:latin typeface="Calibri" panose="020F0502020204030204" pitchFamily="34" charset="0"/>
              <a:cs typeface="Arial" panose="020B0604020202020204" pitchFamily="34" charset="0"/>
            </a:endParaRPr>
          </a:p>
        </p:txBody>
      </p:sp>
      <p:sp>
        <p:nvSpPr>
          <p:cNvPr id="11"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CH10</a:t>
            </a:r>
            <a:endParaRPr lang="en-US" b="1" dirty="0">
              <a:solidFill>
                <a:srgbClr val="000000"/>
              </a:solidFill>
            </a:endParaRPr>
          </a:p>
        </p:txBody>
      </p:sp>
      <p:sp>
        <p:nvSpPr>
          <p:cNvPr id="3" name="Content Placeholder 2"/>
          <p:cNvSpPr>
            <a:spLocks noGrp="1"/>
          </p:cNvSpPr>
          <p:nvPr>
            <p:ph idx="1"/>
          </p:nvPr>
        </p:nvSpPr>
        <p:spPr>
          <a:xfrm>
            <a:off x="1235393" y="1456104"/>
            <a:ext cx="7410767" cy="4639895"/>
          </a:xfrm>
        </p:spPr>
        <p:txBody>
          <a:bodyPr>
            <a:normAutofit/>
          </a:bodyPr>
          <a:lstStyle>
            <a:lvl1pPr marL="0" indent="0">
              <a:lnSpc>
                <a:spcPct val="90000"/>
              </a:lnSpc>
              <a:spcBef>
                <a:spcPts val="2400"/>
              </a:spcBef>
              <a:buClrTx/>
              <a:buFont typeface="Wingdings" charset="2"/>
              <a:buNone/>
              <a:defRPr sz="2800">
                <a:latin typeface="+mn-lt"/>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2" name="Date Placeholder 3"/>
          <p:cNvSpPr>
            <a:spLocks noGrp="1"/>
          </p:cNvSpPr>
          <p:nvPr>
            <p:ph type="dt" sz="half" idx="10"/>
          </p:nvPr>
        </p:nvSpPr>
        <p:spPr/>
        <p:txBody>
          <a:bodyPr/>
          <a:lstStyle>
            <a:lvl1pPr>
              <a:defRPr/>
            </a:lvl1pPr>
          </a:lstStyle>
          <a:p>
            <a:pPr>
              <a:defRPr/>
            </a:pPr>
            <a:endParaRPr lang="en-US" dirty="0"/>
          </a:p>
        </p:txBody>
      </p:sp>
      <p:sp>
        <p:nvSpPr>
          <p:cNvPr id="13" name="Footer Placeholder 4"/>
          <p:cNvSpPr>
            <a:spLocks noGrp="1"/>
          </p:cNvSpPr>
          <p:nvPr>
            <p:ph type="ftr" sz="quarter" idx="11"/>
          </p:nvPr>
        </p:nvSpPr>
        <p:spPr/>
        <p:txBody>
          <a:bodyPr/>
          <a:lstStyle>
            <a:lvl1pPr>
              <a:defRPr/>
            </a:lvl1pPr>
          </a:lstStyle>
          <a:p>
            <a:pPr>
              <a:defRPr/>
            </a:pPr>
            <a:endParaRPr lang="en-US" dirty="0"/>
          </a:p>
        </p:txBody>
      </p:sp>
      <p:sp>
        <p:nvSpPr>
          <p:cNvPr id="14"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5"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2622384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Oval 3"/>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001713" y="250825"/>
            <a:ext cx="890587" cy="890588"/>
          </a:xfrm>
          <a:prstGeom prst="ellipse">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TextBox 5"/>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SUMMARY</a:t>
            </a:r>
          </a:p>
        </p:txBody>
      </p:sp>
      <p:pic>
        <p:nvPicPr>
          <p:cNvPr id="7"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23347104-F209-4B74-A03E-BCDEC3F66C72}"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dirty="0" smtClean="0">
              <a:solidFill>
                <a:srgbClr val="000000"/>
              </a:solidFill>
              <a:latin typeface="Calibri" panose="020F0502020204030204" pitchFamily="34" charset="0"/>
              <a:cs typeface="Arial" panose="020B0604020202020204" pitchFamily="34" charset="0"/>
            </a:endParaRPr>
          </a:p>
        </p:txBody>
      </p:sp>
      <p:sp>
        <p:nvSpPr>
          <p:cNvPr id="10"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CH10</a:t>
            </a:r>
            <a:endParaRPr lang="en-US" b="1" dirty="0">
              <a:solidFill>
                <a:srgbClr val="000000"/>
              </a:solidFill>
            </a:endParaRPr>
          </a:p>
        </p:txBody>
      </p:sp>
      <p:sp>
        <p:nvSpPr>
          <p:cNvPr id="14" name="Content Placeholder 2"/>
          <p:cNvSpPr>
            <a:spLocks noGrp="1"/>
          </p:cNvSpPr>
          <p:nvPr>
            <p:ph idx="12"/>
          </p:nvPr>
        </p:nvSpPr>
        <p:spPr>
          <a:xfrm>
            <a:off x="1232969" y="1482188"/>
            <a:ext cx="7821824" cy="4227731"/>
          </a:xfrm>
        </p:spPr>
        <p:txBody>
          <a:bodyPr/>
          <a:lstStyle>
            <a:lvl1pPr marL="342900" indent="-342900">
              <a:lnSpc>
                <a:spcPct val="90000"/>
              </a:lnSpc>
              <a:buClr>
                <a:srgbClr val="B00027"/>
              </a:buClr>
              <a:buFont typeface="Lucida Grande"/>
              <a:buChar char="•"/>
              <a:defRPr>
                <a:solidFill>
                  <a:schemeClr val="tx2"/>
                </a:solidFill>
              </a:defRPr>
            </a:lvl1pPr>
            <a:lvl2pPr marL="640080" indent="-274320">
              <a:lnSpc>
                <a:spcPct val="90000"/>
              </a:lnSpc>
              <a:buClr>
                <a:srgbClr val="B00027"/>
              </a:buClr>
              <a:buFont typeface="Arial"/>
              <a:buChar char="•"/>
              <a:defRPr b="0" i="1">
                <a:solidFill>
                  <a:schemeClr val="tx2"/>
                </a:solidFill>
              </a:defRPr>
            </a:lvl2pPr>
            <a:lvl3pPr marL="960120" indent="-320040">
              <a:lnSpc>
                <a:spcPct val="90000"/>
              </a:lnSpc>
              <a:buClr>
                <a:srgbClr val="B00027"/>
              </a:buClr>
              <a:buSzPct val="100000"/>
              <a:buFont typeface="Lucida Grande"/>
              <a:buChar char="-"/>
              <a:defRPr sz="2800">
                <a:solidFill>
                  <a:schemeClr val="tx2"/>
                </a:solidFill>
              </a:defRPr>
            </a:lvl3pPr>
            <a:lvl4pPr marL="1234440" indent="-228600">
              <a:lnSpc>
                <a:spcPct val="90000"/>
              </a:lnSpc>
              <a:buFont typeface="Arial"/>
              <a:buChar char="▸"/>
              <a:defRPr sz="2400">
                <a:solidFill>
                  <a:schemeClr val="tx2"/>
                </a:solidFill>
              </a:defRPr>
            </a:lvl4pPr>
            <a:lvl5pPr marL="1508760" indent="-228600">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p:cNvSpPr>
            <a:spLocks noGrp="1"/>
          </p:cNvSpPr>
          <p:nvPr>
            <p:ph type="dt" sz="half" idx="13"/>
          </p:nvPr>
        </p:nvSpPr>
        <p:spPr/>
        <p:txBody>
          <a:bodyPr/>
          <a:lstStyle>
            <a:lvl1pPr>
              <a:defRPr/>
            </a:lvl1pPr>
          </a:lstStyle>
          <a:p>
            <a:pPr>
              <a:defRPr/>
            </a:pPr>
            <a:endParaRPr lang="en-US" dirty="0"/>
          </a:p>
        </p:txBody>
      </p:sp>
      <p:sp>
        <p:nvSpPr>
          <p:cNvPr id="12" name="Footer Placeholder 4"/>
          <p:cNvSpPr>
            <a:spLocks noGrp="1"/>
          </p:cNvSpPr>
          <p:nvPr>
            <p:ph type="ftr" sz="quarter" idx="14"/>
          </p:nvPr>
        </p:nvSpPr>
        <p:spPr/>
        <p:txBody>
          <a:bodyPr/>
          <a:lstStyle>
            <a:lvl1pPr>
              <a:defRPr/>
            </a:lvl1pPr>
          </a:lstStyle>
          <a:p>
            <a:pPr>
              <a:defRPr/>
            </a:pPr>
            <a:endParaRPr lang="en-US" dirty="0"/>
          </a:p>
        </p:txBody>
      </p:sp>
      <p:sp>
        <p:nvSpPr>
          <p:cNvPr id="13"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5"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432117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3" name="Picture 2" descr="4ltr_logo_new_REVISEDbw.psd"/>
          <p:cNvPicPr>
            <a:picLocks noChangeAspect="1"/>
          </p:cNvPicPr>
          <p:nvPr userDrawn="1"/>
        </p:nvPicPr>
        <p:blipFill rotWithShape="1">
          <a:blip r:embed="rId2">
            <a:extLst>
              <a:ext uri="{28A0092B-C50C-407E-A947-70E740481C1C}">
                <a14:useLocalDpi xmlns:a14="http://schemas.microsoft.com/office/drawing/2010/main" val="0"/>
              </a:ext>
            </a:extLst>
          </a:blip>
          <a:srcRect l="6824" t="6983" r="7072" b="4960"/>
          <a:stretch/>
        </p:blipFill>
        <p:spPr>
          <a:xfrm>
            <a:off x="3465147" y="2078159"/>
            <a:ext cx="2204181" cy="2210533"/>
          </a:xfrm>
          <a:prstGeom prst="ellipse">
            <a:avLst/>
          </a:prstGeom>
        </p:spPr>
      </p:pic>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E4F184AD-4282-448F-9DDC-80E31CAB24EB}"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dirty="0" smtClean="0">
              <a:solidFill>
                <a:srgbClr val="000000"/>
              </a:solidFill>
              <a:latin typeface="Calibri" panose="020F0502020204030204" pitchFamily="34" charset="0"/>
              <a:cs typeface="Arial" panose="020B060402020202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CH10</a:t>
            </a:r>
            <a:endParaRPr lang="en-US" b="1" dirty="0">
              <a:solidFill>
                <a:srgbClr val="000000"/>
              </a:solidFill>
            </a:endParaRP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462102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2D52BCF-E11D-4A85-84B1-C9B25B4C698C}" type="slidenum">
              <a:rPr lang="en-US" altLang="en-US"/>
              <a:pPr>
                <a:defRPr/>
              </a:pPr>
              <a:t>‹#›</a:t>
            </a:fld>
            <a:endParaRPr lang="en-US" altLang="en-US" dirty="0"/>
          </a:p>
        </p:txBody>
      </p:sp>
    </p:spTree>
    <p:extLst>
      <p:ext uri="{BB962C8B-B14F-4D97-AF65-F5344CB8AC3E}">
        <p14:creationId xmlns:p14="http://schemas.microsoft.com/office/powerpoint/2010/main" val="3930242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D9CE9357-31D2-4962-A3E9-6DA1ED5E0596}" type="slidenum">
              <a:rPr lang="en-US" altLang="en-US"/>
              <a:pPr>
                <a:defRPr/>
              </a:pPr>
              <a:t>‹#›</a:t>
            </a:fld>
            <a:endParaRPr lang="en-US" altLang="en-US" dirty="0"/>
          </a:p>
        </p:txBody>
      </p:sp>
    </p:spTree>
    <p:extLst>
      <p:ext uri="{BB962C8B-B14F-4D97-AF65-F5344CB8AC3E}">
        <p14:creationId xmlns:p14="http://schemas.microsoft.com/office/powerpoint/2010/main" val="8666018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3E0BB239-4509-4EDF-8DBC-70CF32AF5CF1}" type="slidenum">
              <a:rPr lang="en-US" altLang="en-US"/>
              <a:pPr>
                <a:defRPr/>
              </a:pPr>
              <a:t>‹#›</a:t>
            </a:fld>
            <a:endParaRPr lang="en-US" altLang="en-US" dirty="0"/>
          </a:p>
        </p:txBody>
      </p:sp>
    </p:spTree>
    <p:extLst>
      <p:ext uri="{BB962C8B-B14F-4D97-AF65-F5344CB8AC3E}">
        <p14:creationId xmlns:p14="http://schemas.microsoft.com/office/powerpoint/2010/main" val="22073037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4B39F0C3-42A0-48A7-AABA-619D54C9B0F5}" type="slidenum">
              <a:rPr lang="en-US" altLang="en-US"/>
              <a:pPr>
                <a:defRPr/>
              </a:pPr>
              <a:t>‹#›</a:t>
            </a:fld>
            <a:endParaRPr lang="en-US" altLang="en-US" dirty="0"/>
          </a:p>
        </p:txBody>
      </p:sp>
    </p:spTree>
    <p:extLst>
      <p:ext uri="{BB962C8B-B14F-4D97-AF65-F5344CB8AC3E}">
        <p14:creationId xmlns:p14="http://schemas.microsoft.com/office/powerpoint/2010/main" val="17730270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9B4E7D7A-34A5-4BF6-9274-563B42A06512}" type="slidenum">
              <a:rPr lang="en-US" altLang="en-US"/>
              <a:pPr>
                <a:defRPr/>
              </a:pPr>
              <a:t>‹#›</a:t>
            </a:fld>
            <a:endParaRPr lang="en-US" altLang="en-US" dirty="0"/>
          </a:p>
        </p:txBody>
      </p:sp>
    </p:spTree>
    <p:extLst>
      <p:ext uri="{BB962C8B-B14F-4D97-AF65-F5344CB8AC3E}">
        <p14:creationId xmlns:p14="http://schemas.microsoft.com/office/powerpoint/2010/main" val="7446712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98731BB-82DA-46BC-B063-CEB592EE523D}" type="slidenum">
              <a:rPr lang="en-US" altLang="en-US"/>
              <a:pPr>
                <a:defRPr/>
              </a:pPr>
              <a:t>‹#›</a:t>
            </a:fld>
            <a:endParaRPr lang="en-US" altLang="en-US" dirty="0"/>
          </a:p>
        </p:txBody>
      </p:sp>
    </p:spTree>
    <p:extLst>
      <p:ext uri="{BB962C8B-B14F-4D97-AF65-F5344CB8AC3E}">
        <p14:creationId xmlns:p14="http://schemas.microsoft.com/office/powerpoint/2010/main" val="13566688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7729052-4DBA-4B2C-8EA9-43B098A77313}" type="slidenum">
              <a:rPr lang="en-US" altLang="en-US"/>
              <a:pPr>
                <a:defRPr/>
              </a:pPr>
              <a:t>‹#›</a:t>
            </a:fld>
            <a:endParaRPr lang="en-US" altLang="en-US" dirty="0"/>
          </a:p>
        </p:txBody>
      </p:sp>
    </p:spTree>
    <p:extLst>
      <p:ext uri="{BB962C8B-B14F-4D97-AF65-F5344CB8AC3E}">
        <p14:creationId xmlns:p14="http://schemas.microsoft.com/office/powerpoint/2010/main" val="29200654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CE3015F-2A6F-4F50-9A26-97F5C4C5A707}" type="slidenum">
              <a:rPr lang="en-US" altLang="en-US"/>
              <a:pPr>
                <a:defRPr/>
              </a:pPr>
              <a:t>‹#›</a:t>
            </a:fld>
            <a:endParaRPr lang="en-US" altLang="en-US" dirty="0"/>
          </a:p>
        </p:txBody>
      </p:sp>
    </p:spTree>
    <p:extLst>
      <p:ext uri="{BB962C8B-B14F-4D97-AF65-F5344CB8AC3E}">
        <p14:creationId xmlns:p14="http://schemas.microsoft.com/office/powerpoint/2010/main" val="9716521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62D86E3-0980-4436-8A4E-0C1F9A070848}" type="slidenum">
              <a:rPr lang="en-US" altLang="en-US"/>
              <a:pPr>
                <a:defRPr/>
              </a:pPr>
              <a:t>‹#›</a:t>
            </a:fld>
            <a:endParaRPr lang="en-US" altLang="en-US" dirty="0"/>
          </a:p>
        </p:txBody>
      </p:sp>
    </p:spTree>
    <p:extLst>
      <p:ext uri="{BB962C8B-B14F-4D97-AF65-F5344CB8AC3E}">
        <p14:creationId xmlns:p14="http://schemas.microsoft.com/office/powerpoint/2010/main" val="14073460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4906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cs typeface="Arial" pitchFamily="34" charset="0"/>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cs typeface="Arial" pitchFamily="34" charset="0"/>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9EACB8"/>
                </a:solidFill>
                <a:cs typeface="Arial" panose="020B0604020202020204" pitchFamily="34" charset="0"/>
              </a:defRPr>
            </a:lvl1pPr>
          </a:lstStyle>
          <a:p>
            <a:pPr>
              <a:defRPr/>
            </a:pPr>
            <a:fld id="{D0F8F55E-BB86-4358-AB82-A3F27E4C04C1}"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4954" r:id="rId1"/>
    <p:sldLayoutId id="2147484955" r:id="rId2"/>
    <p:sldLayoutId id="2147484956" r:id="rId3"/>
    <p:sldLayoutId id="2147484957" r:id="rId4"/>
    <p:sldLayoutId id="2147484958" r:id="rId5"/>
    <p:sldLayoutId id="2147484959" r:id="rId6"/>
    <p:sldLayoutId id="2147484960" r:id="rId7"/>
    <p:sldLayoutId id="2147484961" r:id="rId8"/>
    <p:sldLayoutId id="2147484962" r:id="rId9"/>
    <p:sldLayoutId id="2147484963" r:id="rId10"/>
    <p:sldLayoutId id="2147484964" r:id="rId11"/>
    <p:sldLayoutId id="2147484945" r:id="rId12"/>
    <p:sldLayoutId id="2147484946" r:id="rId13"/>
    <p:sldLayoutId id="2147484947" r:id="rId14"/>
    <p:sldLayoutId id="2147484948" r:id="rId15"/>
    <p:sldLayoutId id="2147484949" r:id="rId16"/>
    <p:sldLayoutId id="2147484950" r:id="rId17"/>
    <p:sldLayoutId id="2147484951" r:id="rId18"/>
    <p:sldLayoutId id="2147484952" r:id="rId19"/>
    <p:sldLayoutId id="2147484953" r:id="rId20"/>
    <p:sldLayoutId id="2147484965" r:id="rId21"/>
  </p:sldLayoutIdLst>
  <p:timing>
    <p:tnLst>
      <p:par>
        <p:cTn id="1" dur="indefinite" restart="never" nodeType="tmRoot"/>
      </p:par>
    </p:tnLst>
  </p:timing>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Managing Teams</a:t>
            </a:r>
            <a:endParaRPr lang="en-US" dirty="0"/>
          </a:p>
        </p:txBody>
      </p:sp>
      <p:sp>
        <p:nvSpPr>
          <p:cNvPr id="2" name="Footer Placeholder 1"/>
          <p:cNvSpPr>
            <a:spLocks noGrp="1"/>
          </p:cNvSpPr>
          <p:nvPr>
            <p:ph type="ftr" sz="quarter" idx="10"/>
          </p:nvPr>
        </p:nvSpPr>
        <p:spPr/>
        <p:txBody>
          <a:bodyPr/>
          <a:lstStyle/>
          <a:p>
            <a:r>
              <a:rPr lang="en-US" dirty="0" smtClean="0"/>
              <a:t>Copyright ©2017 Cengage Learning. All Rights Reserved. May not be scanned, copied or duplicated, or posted to a publicly accessible website, in whole or in part. </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Learning Outcomes </a:t>
            </a:r>
            <a:endParaRPr lang="en-US" dirty="0"/>
          </a:p>
        </p:txBody>
      </p:sp>
      <p:sp>
        <p:nvSpPr>
          <p:cNvPr id="18435" name="Content Placeholder 2"/>
          <p:cNvSpPr>
            <a:spLocks noGrp="1"/>
          </p:cNvSpPr>
          <p:nvPr>
            <p:ph idx="1"/>
          </p:nvPr>
        </p:nvSpPr>
        <p:spPr/>
        <p:txBody>
          <a:bodyPr/>
          <a:lstStyle/>
          <a:p>
            <a:pPr>
              <a:buFont typeface="+mj-lt"/>
              <a:buAutoNum type="arabicPeriod"/>
            </a:pPr>
            <a:r>
              <a:rPr lang="en-US" altLang="en-US" dirty="0" smtClean="0">
                <a:solidFill>
                  <a:schemeClr val="tx2"/>
                </a:solidFill>
              </a:rPr>
              <a:t>Explain the good and bad of using teams</a:t>
            </a:r>
          </a:p>
          <a:p>
            <a:pPr>
              <a:buFont typeface="+mj-lt"/>
              <a:buAutoNum type="arabicPeriod"/>
            </a:pPr>
            <a:r>
              <a:rPr lang="en-US" altLang="en-US" dirty="0" smtClean="0">
                <a:solidFill>
                  <a:schemeClr val="tx2"/>
                </a:solidFill>
              </a:rPr>
              <a:t>Recognize and understand the different kinds of teams</a:t>
            </a:r>
          </a:p>
          <a:p>
            <a:pPr>
              <a:buFont typeface="+mj-lt"/>
              <a:buAutoNum type="arabicPeriod"/>
            </a:pPr>
            <a:r>
              <a:rPr lang="en-US" altLang="en-US" dirty="0" smtClean="0">
                <a:solidFill>
                  <a:schemeClr val="tx2"/>
                </a:solidFill>
              </a:rPr>
              <a:t>Understand the general characteristics of work teams</a:t>
            </a:r>
          </a:p>
          <a:p>
            <a:pPr>
              <a:buFont typeface="+mj-lt"/>
              <a:buAutoNum type="arabicPeriod"/>
            </a:pPr>
            <a:r>
              <a:rPr lang="en-US" altLang="en-US" dirty="0" smtClean="0">
                <a:solidFill>
                  <a:schemeClr val="tx2"/>
                </a:solidFill>
              </a:rPr>
              <a:t>Explain how to enhance work team effectiveness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43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843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843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itle 1"/>
          <p:cNvSpPr>
            <a:spLocks noGrp="1"/>
          </p:cNvSpPr>
          <p:nvPr>
            <p:ph type="title"/>
          </p:nvPr>
        </p:nvSpPr>
        <p:spPr/>
        <p:txBody>
          <a:bodyPr/>
          <a:lstStyle/>
          <a:p>
            <a:r>
              <a:rPr lang="en-US" altLang="en-US" dirty="0" smtClean="0"/>
              <a:t>Work Teams</a:t>
            </a:r>
          </a:p>
        </p:txBody>
      </p:sp>
      <p:sp>
        <p:nvSpPr>
          <p:cNvPr id="20484" name="Content Placeholder 2"/>
          <p:cNvSpPr>
            <a:spLocks noGrp="1"/>
          </p:cNvSpPr>
          <p:nvPr>
            <p:ph idx="1"/>
          </p:nvPr>
        </p:nvSpPr>
        <p:spPr/>
        <p:txBody>
          <a:bodyPr/>
          <a:lstStyle/>
          <a:p>
            <a:r>
              <a:rPr lang="en-US" altLang="en-US" dirty="0" smtClean="0"/>
              <a:t>Small number of people with complementary skills who are mutually accountable for:</a:t>
            </a:r>
          </a:p>
          <a:p>
            <a:pPr lvl="1"/>
            <a:r>
              <a:rPr lang="en-US" altLang="en-US" dirty="0" smtClean="0"/>
              <a:t>Pursuing a common purpose </a:t>
            </a:r>
          </a:p>
          <a:p>
            <a:pPr lvl="1"/>
            <a:r>
              <a:rPr lang="en-US" altLang="en-US" dirty="0" smtClean="0"/>
              <a:t>Achieving performance goals</a:t>
            </a:r>
          </a:p>
          <a:p>
            <a:pPr lvl="1"/>
            <a:r>
              <a:rPr lang="en-US" altLang="en-US" dirty="0" smtClean="0"/>
              <a:t>Improving interdependent work processes</a:t>
            </a:r>
          </a:p>
          <a:p>
            <a:r>
              <a:rPr lang="en-US" altLang="en-US" dirty="0" smtClean="0"/>
              <a:t>Help firms respond to specific problems and challenges</a:t>
            </a:r>
          </a:p>
          <a:p>
            <a:pPr lvl="1"/>
            <a:endParaRPr lang="en-US" altLang="en-US" dirty="0" smtClean="0"/>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48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8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048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048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1"/>
          <p:cNvSpPr>
            <a:spLocks noGrp="1"/>
          </p:cNvSpPr>
          <p:nvPr>
            <p:ph type="title"/>
          </p:nvPr>
        </p:nvSpPr>
        <p:spPr>
          <a:xfrm>
            <a:off x="525463" y="3175"/>
            <a:ext cx="8229600" cy="1143000"/>
          </a:xfrm>
        </p:spPr>
        <p:txBody>
          <a:bodyPr/>
          <a:lstStyle/>
          <a:p>
            <a:pPr eaLnBrk="1" hangingPunct="1"/>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Advantages of Teams</a:t>
            </a:r>
          </a:p>
        </p:txBody>
      </p:sp>
      <p:sp>
        <p:nvSpPr>
          <p:cNvPr id="22532" name="Content Placeholder 2"/>
          <p:cNvSpPr>
            <a:spLocks noGrp="1"/>
          </p:cNvSpPr>
          <p:nvPr>
            <p:ph idx="1"/>
          </p:nvPr>
        </p:nvSpPr>
        <p:spPr>
          <a:xfrm>
            <a:off x="993775" y="1533525"/>
            <a:ext cx="7823200" cy="4227513"/>
          </a:xfrm>
        </p:spPr>
        <p:txBody>
          <a:bodyPr>
            <a:noAutofit/>
          </a:bodyPr>
          <a:lstStyle/>
          <a:p>
            <a:pPr>
              <a:defRPr/>
            </a:pPr>
            <a:r>
              <a:rPr lang="en-US" altLang="en-US" dirty="0" smtClean="0"/>
              <a:t>Increase c</a:t>
            </a:r>
            <a:r>
              <a:rPr lang="en-US" altLang="en-US" dirty="0" smtClean="0">
                <a:solidFill>
                  <a:schemeClr val="tx2"/>
                </a:solidFill>
              </a:rPr>
              <a:t>ustomer satisfaction</a:t>
            </a:r>
          </a:p>
          <a:p>
            <a:pPr>
              <a:defRPr/>
            </a:pPr>
            <a:r>
              <a:rPr lang="en-US" altLang="en-US" dirty="0"/>
              <a:t>Improve p</a:t>
            </a:r>
            <a:r>
              <a:rPr lang="en-US" altLang="en-US" dirty="0" smtClean="0">
                <a:solidFill>
                  <a:schemeClr val="tx2"/>
                </a:solidFill>
              </a:rPr>
              <a:t>roduct and service quality</a:t>
            </a:r>
          </a:p>
          <a:p>
            <a:pPr>
              <a:defRPr/>
            </a:pPr>
            <a:r>
              <a:rPr lang="en-US" altLang="en-US" dirty="0" smtClean="0">
                <a:solidFill>
                  <a:schemeClr val="tx2"/>
                </a:solidFill>
              </a:rPr>
              <a:t>Increase speed and efficiency in product development</a:t>
            </a:r>
          </a:p>
          <a:p>
            <a:pPr>
              <a:defRPr/>
            </a:pPr>
            <a:r>
              <a:rPr lang="en-US" altLang="en-US" dirty="0" smtClean="0">
                <a:solidFill>
                  <a:schemeClr val="tx2"/>
                </a:solidFill>
              </a:rPr>
              <a:t>Increase job satisfaction</a:t>
            </a:r>
          </a:p>
          <a:p>
            <a:pPr marL="639763" lvl="1" indent="-273050">
              <a:buFont typeface="Arial" panose="020B0604020202020204" pitchFamily="34" charset="0"/>
              <a:buChar char="•"/>
              <a:defRPr/>
            </a:pPr>
            <a:r>
              <a:rPr lang="en-US" altLang="en-US" b="1" dirty="0" smtClean="0">
                <a:solidFill>
                  <a:schemeClr val="tx2"/>
                </a:solidFill>
              </a:rPr>
              <a:t>Cross-training</a:t>
            </a:r>
            <a:r>
              <a:rPr lang="en-US" altLang="en-US" dirty="0" smtClean="0">
                <a:solidFill>
                  <a:schemeClr val="tx2"/>
                </a:solidFill>
              </a:rPr>
              <a:t>: Members are trained to do all or most of </a:t>
            </a:r>
            <a:r>
              <a:rPr lang="en-US" altLang="en-US" dirty="0" smtClean="0"/>
              <a:t>the jobs done by </a:t>
            </a:r>
            <a:r>
              <a:rPr lang="en-US" altLang="en-US" dirty="0" smtClean="0">
                <a:solidFill>
                  <a:schemeClr val="tx2"/>
                </a:solidFill>
              </a:rPr>
              <a:t>other team members</a:t>
            </a:r>
          </a:p>
          <a:p>
            <a:pPr marL="342583" indent="-273050">
              <a:buFont typeface="Arial" panose="020B0604020202020204" pitchFamily="34" charset="0"/>
              <a:buChar char="•"/>
              <a:defRPr/>
            </a:pPr>
            <a:r>
              <a:rPr lang="en-US" altLang="en-US" dirty="0"/>
              <a:t>Share the benefits of group decision making</a:t>
            </a:r>
          </a:p>
          <a:p>
            <a:pPr marL="639763" lvl="1" indent="-273050">
              <a:buFont typeface="Arial" panose="020B0604020202020204" pitchFamily="34" charset="0"/>
              <a:buChar char="•"/>
              <a:defRPr/>
            </a:pPr>
            <a:endParaRPr lang="en-US" altLang="en-US" dirty="0" smtClean="0">
              <a:solidFill>
                <a:schemeClr val="tx2"/>
              </a:solidFill>
            </a:endParaRPr>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53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53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53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53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53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le 1"/>
          <p:cNvSpPr>
            <a:spLocks noGrp="1"/>
          </p:cNvSpPr>
          <p:nvPr>
            <p:ph type="title"/>
          </p:nvPr>
        </p:nvSpPr>
        <p:spPr/>
        <p:txBody>
          <a:bodyPr/>
          <a:lstStyle/>
          <a:p>
            <a:r>
              <a:rPr lang="en-US" altLang="en-US" dirty="0" smtClean="0"/>
              <a:t>Disadvantages of Teams</a:t>
            </a:r>
          </a:p>
        </p:txBody>
      </p:sp>
      <p:sp>
        <p:nvSpPr>
          <p:cNvPr id="24580" name="Content Placeholder 2"/>
          <p:cNvSpPr>
            <a:spLocks noGrp="1"/>
          </p:cNvSpPr>
          <p:nvPr>
            <p:ph idx="1"/>
          </p:nvPr>
        </p:nvSpPr>
        <p:spPr/>
        <p:txBody>
          <a:bodyPr/>
          <a:lstStyle/>
          <a:p>
            <a:r>
              <a:rPr lang="en-US" altLang="en-US" dirty="0" smtClean="0"/>
              <a:t>Initial high turnover</a:t>
            </a:r>
          </a:p>
          <a:p>
            <a:r>
              <a:rPr lang="en-US" altLang="en-US" b="1" dirty="0" smtClean="0"/>
              <a:t>Social loafing</a:t>
            </a:r>
          </a:p>
          <a:p>
            <a:pPr lvl="1"/>
            <a:r>
              <a:rPr lang="en-US" altLang="en-US" dirty="0" smtClean="0"/>
              <a:t>Team members withhold their efforts and fail to perform their share of the work</a:t>
            </a:r>
          </a:p>
          <a:p>
            <a:r>
              <a:rPr lang="en-US" altLang="en-US" dirty="0" smtClean="0"/>
              <a:t>Disadvantages of group decision making </a:t>
            </a:r>
          </a:p>
          <a:p>
            <a:pPr lvl="1"/>
            <a:r>
              <a:rPr lang="en-US" altLang="en-US" dirty="0" smtClean="0"/>
              <a:t>Groupthink - Members feel the pressure not to disagree with each other </a:t>
            </a:r>
          </a:p>
          <a:p>
            <a:pPr lvl="1"/>
            <a:r>
              <a:rPr lang="en-US" altLang="en-US" dirty="0" smtClean="0"/>
              <a:t>Minority domination - One or two people dominate team discussions</a:t>
            </a:r>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458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458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58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458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580">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458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itle 1"/>
          <p:cNvSpPr>
            <a:spLocks noGrp="1"/>
          </p:cNvSpPr>
          <p:nvPr>
            <p:ph type="title"/>
          </p:nvPr>
        </p:nvSpPr>
        <p:spPr>
          <a:xfrm>
            <a:off x="1401047" y="367584"/>
            <a:ext cx="7537450" cy="982663"/>
          </a:xfrm>
        </p:spPr>
        <p:txBody>
          <a:bodyPr>
            <a:noAutofit/>
          </a:bodyPr>
          <a:lstStyle/>
          <a:p>
            <a:pPr marL="1279525" indent="-1279525" eaLnBrk="1" hangingPunct="1">
              <a:defRPr/>
            </a:pPr>
            <a:r>
              <a:rPr lang="en-US" altLang="en-US" sz="3200" dirty="0" smtClean="0">
                <a:solidFill>
                  <a:schemeClr val="bg1"/>
                </a:solidFill>
                <a:latin typeface="Franklin Gothic Medium" panose="020B0603020102020204" pitchFamily="34" charset="0"/>
                <a:ea typeface="Franklin Gothic Medium" panose="020B0603020102020204" pitchFamily="34" charset="0"/>
                <a:cs typeface="Franklin Gothic Medium" panose="020B0603020102020204" pitchFamily="34" charset="0"/>
              </a:rPr>
              <a:t>10.1	</a:t>
            </a:r>
            <a:r>
              <a:rPr lang="en-US" sz="3200"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When </a:t>
            </a:r>
            <a:r>
              <a:rPr lang="en-US" sz="3200"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to Use and </a:t>
            </a:r>
            <a:r>
              <a:rPr lang="en-US" sz="3200"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When </a:t>
            </a:r>
            <a:r>
              <a:rPr lang="en-US" sz="3200"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Not to Use Teams</a:t>
            </a:r>
            <a:endParaRPr lang="en-US" altLang="en-US" sz="3200"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pic>
        <p:nvPicPr>
          <p:cNvPr id="3" name="Picture 2" descr="This exhibit illustrates when to use and when not to use teams. It contains two boxes. The box on the left is titled use teams when, and the box on the right is titled don’t use teams when. There are four points listed in the box on the left. Each point is preceded by a check mark. These points read as follows: &#10;There is a clear, engaging reason or purpose.&#10;The job can’t be done unless people work together.&#10;Rewards can be provided for teamwork and team performance.&#10;Ample resources are available.&#10;There are four points listed in the box on the right. Each point is preceded by an x mark. These points read as follows:&#10;There isn’t a clear, engaging reason or purpose.&#10;The job can be done by people working independently.&#10;Rewards are provided for individual effort and performance.&#10;The necessary resources are not available.&#10;" title="Exhibit 10.1 - When to Use and When Not to Use Team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265" y="1915922"/>
            <a:ext cx="8135471" cy="283595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itle 1" descr="There are 5 small rectangular boxes partially overlapping large rectangular boxes. Each pair of small and large boxes is placed one below the other. The content in the larger box explains the term provided in the smaller box.&#10;The first pair of boxes is about traditional work group which is composed of people working together to achieve a shared goal.&#10;The second pair of boxes is about employee involvement which provides advice to management about specific issues.&#10;The third pair of boxes is about semi-autonomous work group which consists decision making power and solves problems related to tasks of producing a product.&#10;The fourth pair of boxes is about self-managing which manages and controls crucial tasks of producing a product/service&#10;The fifth pair of boxes is about self-designing which Controls team design, work tasks, and team membership.&#10;" title="Kinds of Teams - Differing in terms of Autonomy"/>
          <p:cNvSpPr>
            <a:spLocks noGrp="1"/>
          </p:cNvSpPr>
          <p:nvPr>
            <p:ph type="title"/>
          </p:nvPr>
        </p:nvSpPr>
        <p:spPr>
          <a:xfrm>
            <a:off x="525463" y="3175"/>
            <a:ext cx="8229600" cy="1143000"/>
          </a:xfrm>
        </p:spPr>
        <p:txBody>
          <a:bodyPr/>
          <a:lstStyle/>
          <a:p>
            <a:pPr eaLnBrk="1" hangingPunct="1">
              <a:defRPr/>
            </a:pPr>
            <a:r>
              <a:rPr lang="en-IN"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Classification of Teams According to Autonomy </a:t>
            </a:r>
            <a:endPar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grpSp>
        <p:nvGrpSpPr>
          <p:cNvPr id="12" name="Group 11"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traditional work groups. The content in the large box reads composed of two or more people who work together to achieve a shared goal.&#10;&#10;In the second pair of boxes, the small box is labeled employee involvement teams. The content in the large box reads provide advice to management about specific issues.&#10;&#10;In the third pair of boxes, the small box is labeled semi-autonomous work groups. The content in the large box reads have the authority to make decisions and solve problems related to major tasks of producing a product.&#10;&#10;&#10;" title="Classification of Teams According to Autonomy "/>
          <p:cNvGrpSpPr/>
          <p:nvPr/>
        </p:nvGrpSpPr>
        <p:grpSpPr>
          <a:xfrm>
            <a:off x="723572" y="1585847"/>
            <a:ext cx="7900042" cy="1500660"/>
            <a:chOff x="723572" y="1585847"/>
            <a:chExt cx="7900042" cy="1500660"/>
          </a:xfrm>
        </p:grpSpPr>
        <p:sp>
          <p:nvSpPr>
            <p:cNvPr id="6" name="Freeform 5"/>
            <p:cNvSpPr/>
            <p:nvPr/>
          </p:nvSpPr>
          <p:spPr>
            <a:xfrm>
              <a:off x="723572" y="1895807"/>
              <a:ext cx="7900042" cy="1190700"/>
            </a:xfrm>
            <a:custGeom>
              <a:avLst/>
              <a:gdLst>
                <a:gd name="connsiteX0" fmla="*/ 0 w 7900042"/>
                <a:gd name="connsiteY0" fmla="*/ 0 h 1190700"/>
                <a:gd name="connsiteX1" fmla="*/ 7900042 w 7900042"/>
                <a:gd name="connsiteY1" fmla="*/ 0 h 1190700"/>
                <a:gd name="connsiteX2" fmla="*/ 7900042 w 7900042"/>
                <a:gd name="connsiteY2" fmla="*/ 1190700 h 1190700"/>
                <a:gd name="connsiteX3" fmla="*/ 0 w 7900042"/>
                <a:gd name="connsiteY3" fmla="*/ 1190700 h 1190700"/>
                <a:gd name="connsiteX4" fmla="*/ 0 w 7900042"/>
                <a:gd name="connsiteY4" fmla="*/ 0 h 119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0042" h="1190700">
                  <a:moveTo>
                    <a:pt x="0" y="0"/>
                  </a:moveTo>
                  <a:lnTo>
                    <a:pt x="7900042" y="0"/>
                  </a:lnTo>
                  <a:lnTo>
                    <a:pt x="7900042" y="1190700"/>
                  </a:lnTo>
                  <a:lnTo>
                    <a:pt x="0" y="11907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13131" tIns="437388" rIns="613131" bIns="149352" numCol="1" spcCol="1270" anchor="t" anchorCtr="0">
              <a:noAutofit/>
            </a:bodyPr>
            <a:lstStyle/>
            <a:p>
              <a:pPr marL="228600" lvl="1" indent="-228600" algn="l" defTabSz="933450" rtl="0">
                <a:lnSpc>
                  <a:spcPct val="90000"/>
                </a:lnSpc>
                <a:spcBef>
                  <a:spcPct val="0"/>
                </a:spcBef>
                <a:spcAft>
                  <a:spcPct val="15000"/>
                </a:spcAft>
                <a:buChar char="••"/>
              </a:pPr>
              <a:r>
                <a:rPr lang="en-US" sz="2100" b="0" i="1" kern="1200" dirty="0" smtClean="0">
                  <a:solidFill>
                    <a:schemeClr val="tx2"/>
                  </a:solidFill>
                </a:rPr>
                <a:t>Composed of two or more people who work together to achieve a shared goal</a:t>
              </a:r>
              <a:endParaRPr lang="en-IN" sz="2100" kern="1200" dirty="0">
                <a:solidFill>
                  <a:schemeClr val="tx2"/>
                </a:solidFill>
              </a:endParaRPr>
            </a:p>
          </p:txBody>
        </p:sp>
        <p:sp>
          <p:nvSpPr>
            <p:cNvPr id="7" name="Freeform 6"/>
            <p:cNvSpPr/>
            <p:nvPr/>
          </p:nvSpPr>
          <p:spPr>
            <a:xfrm>
              <a:off x="1118574" y="1585847"/>
              <a:ext cx="5530029" cy="619920"/>
            </a:xfrm>
            <a:custGeom>
              <a:avLst/>
              <a:gdLst>
                <a:gd name="connsiteX0" fmla="*/ 0 w 5530029"/>
                <a:gd name="connsiteY0" fmla="*/ 103322 h 619920"/>
                <a:gd name="connsiteX1" fmla="*/ 103322 w 5530029"/>
                <a:gd name="connsiteY1" fmla="*/ 0 h 619920"/>
                <a:gd name="connsiteX2" fmla="*/ 5426707 w 5530029"/>
                <a:gd name="connsiteY2" fmla="*/ 0 h 619920"/>
                <a:gd name="connsiteX3" fmla="*/ 5530029 w 5530029"/>
                <a:gd name="connsiteY3" fmla="*/ 103322 h 619920"/>
                <a:gd name="connsiteX4" fmla="*/ 5530029 w 5530029"/>
                <a:gd name="connsiteY4" fmla="*/ 516598 h 619920"/>
                <a:gd name="connsiteX5" fmla="*/ 5426707 w 5530029"/>
                <a:gd name="connsiteY5" fmla="*/ 619920 h 619920"/>
                <a:gd name="connsiteX6" fmla="*/ 103322 w 5530029"/>
                <a:gd name="connsiteY6" fmla="*/ 619920 h 619920"/>
                <a:gd name="connsiteX7" fmla="*/ 0 w 5530029"/>
                <a:gd name="connsiteY7" fmla="*/ 516598 h 619920"/>
                <a:gd name="connsiteX8" fmla="*/ 0 w 5530029"/>
                <a:gd name="connsiteY8" fmla="*/ 103322 h 61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0029" h="619920">
                  <a:moveTo>
                    <a:pt x="0" y="103322"/>
                  </a:moveTo>
                  <a:cubicBezTo>
                    <a:pt x="0" y="46259"/>
                    <a:pt x="46259" y="0"/>
                    <a:pt x="103322" y="0"/>
                  </a:cubicBezTo>
                  <a:lnTo>
                    <a:pt x="5426707" y="0"/>
                  </a:lnTo>
                  <a:cubicBezTo>
                    <a:pt x="5483770" y="0"/>
                    <a:pt x="5530029" y="46259"/>
                    <a:pt x="5530029" y="103322"/>
                  </a:cubicBezTo>
                  <a:lnTo>
                    <a:pt x="5530029" y="516598"/>
                  </a:lnTo>
                  <a:cubicBezTo>
                    <a:pt x="5530029" y="573661"/>
                    <a:pt x="5483770" y="619920"/>
                    <a:pt x="5426707" y="619920"/>
                  </a:cubicBezTo>
                  <a:lnTo>
                    <a:pt x="103322" y="619920"/>
                  </a:lnTo>
                  <a:cubicBezTo>
                    <a:pt x="46259" y="619920"/>
                    <a:pt x="0" y="573661"/>
                    <a:pt x="0" y="516598"/>
                  </a:cubicBezTo>
                  <a:lnTo>
                    <a:pt x="0" y="10332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9284" tIns="30262" rIns="239284" bIns="30262" numCol="1" spcCol="1270" anchor="ctr" anchorCtr="0">
              <a:noAutofit/>
            </a:bodyPr>
            <a:lstStyle/>
            <a:p>
              <a:pPr lvl="0" algn="l" defTabSz="933450" rtl="0">
                <a:lnSpc>
                  <a:spcPct val="90000"/>
                </a:lnSpc>
                <a:spcBef>
                  <a:spcPct val="0"/>
                </a:spcBef>
                <a:spcAft>
                  <a:spcPct val="35000"/>
                </a:spcAft>
              </a:pPr>
              <a:r>
                <a:rPr lang="en-US" sz="2100" b="1" kern="1200" dirty="0" smtClean="0"/>
                <a:t>Traditional work groups</a:t>
              </a:r>
              <a:endParaRPr lang="en-IN" sz="2100" kern="1200" dirty="0"/>
            </a:p>
          </p:txBody>
        </p:sp>
      </p:grpSp>
      <p:grpSp>
        <p:nvGrpSpPr>
          <p:cNvPr id="13" name="Group 12"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traditional work groups. The content in the large box reads composed of two or more people who work together to achieve a shared goal.&#10;&#10;In the second pair of boxes, the small box is labeled employee involvement teams. The content in the large box reads provide advice to management about specific issues.&#10;&#10;In the third pair of boxes, the small box is labeled semi-autonomous work groups. The content in the large box reads have the authority to make decisions and solve problems related to major tasks of producing a product.&#10;&#10;&#10;" title="Classification of Teams According to Autonomy "/>
          <p:cNvGrpSpPr/>
          <p:nvPr/>
        </p:nvGrpSpPr>
        <p:grpSpPr>
          <a:xfrm>
            <a:off x="723572" y="3199907"/>
            <a:ext cx="7900042" cy="1202986"/>
            <a:chOff x="723572" y="3199907"/>
            <a:chExt cx="7900042" cy="1202986"/>
          </a:xfrm>
        </p:grpSpPr>
        <p:sp>
          <p:nvSpPr>
            <p:cNvPr id="8" name="Freeform 7"/>
            <p:cNvSpPr/>
            <p:nvPr/>
          </p:nvSpPr>
          <p:spPr>
            <a:xfrm>
              <a:off x="723572" y="3509868"/>
              <a:ext cx="7900042" cy="893025"/>
            </a:xfrm>
            <a:custGeom>
              <a:avLst/>
              <a:gdLst>
                <a:gd name="connsiteX0" fmla="*/ 0 w 7900042"/>
                <a:gd name="connsiteY0" fmla="*/ 0 h 893025"/>
                <a:gd name="connsiteX1" fmla="*/ 7900042 w 7900042"/>
                <a:gd name="connsiteY1" fmla="*/ 0 h 893025"/>
                <a:gd name="connsiteX2" fmla="*/ 7900042 w 7900042"/>
                <a:gd name="connsiteY2" fmla="*/ 893025 h 893025"/>
                <a:gd name="connsiteX3" fmla="*/ 0 w 7900042"/>
                <a:gd name="connsiteY3" fmla="*/ 893025 h 893025"/>
                <a:gd name="connsiteX4" fmla="*/ 0 w 7900042"/>
                <a:gd name="connsiteY4" fmla="*/ 0 h 893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0042" h="893025">
                  <a:moveTo>
                    <a:pt x="0" y="0"/>
                  </a:moveTo>
                  <a:lnTo>
                    <a:pt x="7900042" y="0"/>
                  </a:lnTo>
                  <a:lnTo>
                    <a:pt x="7900042" y="893025"/>
                  </a:lnTo>
                  <a:lnTo>
                    <a:pt x="0" y="893025"/>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13131" tIns="437388" rIns="613131" bIns="149352" numCol="1" spcCol="1270" anchor="t" anchorCtr="0">
              <a:noAutofit/>
            </a:bodyPr>
            <a:lstStyle/>
            <a:p>
              <a:pPr marL="228600" lvl="1" indent="-228600" algn="l" defTabSz="933450" rtl="0">
                <a:lnSpc>
                  <a:spcPct val="90000"/>
                </a:lnSpc>
                <a:spcBef>
                  <a:spcPct val="0"/>
                </a:spcBef>
                <a:spcAft>
                  <a:spcPct val="15000"/>
                </a:spcAft>
                <a:buChar char="••"/>
              </a:pPr>
              <a:r>
                <a:rPr lang="en-US" sz="2100" b="0" i="1" kern="1200" dirty="0" smtClean="0">
                  <a:solidFill>
                    <a:schemeClr val="tx2"/>
                  </a:solidFill>
                </a:rPr>
                <a:t>Provide advice to management about specific issues</a:t>
              </a:r>
              <a:endParaRPr lang="en-IN" sz="2100" kern="1200" dirty="0">
                <a:solidFill>
                  <a:schemeClr val="tx2"/>
                </a:solidFill>
              </a:endParaRPr>
            </a:p>
          </p:txBody>
        </p:sp>
        <p:sp>
          <p:nvSpPr>
            <p:cNvPr id="9" name="Freeform 8"/>
            <p:cNvSpPr/>
            <p:nvPr/>
          </p:nvSpPr>
          <p:spPr>
            <a:xfrm>
              <a:off x="1118574" y="3199907"/>
              <a:ext cx="5530029" cy="619920"/>
            </a:xfrm>
            <a:custGeom>
              <a:avLst/>
              <a:gdLst>
                <a:gd name="connsiteX0" fmla="*/ 0 w 5530029"/>
                <a:gd name="connsiteY0" fmla="*/ 103322 h 619920"/>
                <a:gd name="connsiteX1" fmla="*/ 103322 w 5530029"/>
                <a:gd name="connsiteY1" fmla="*/ 0 h 619920"/>
                <a:gd name="connsiteX2" fmla="*/ 5426707 w 5530029"/>
                <a:gd name="connsiteY2" fmla="*/ 0 h 619920"/>
                <a:gd name="connsiteX3" fmla="*/ 5530029 w 5530029"/>
                <a:gd name="connsiteY3" fmla="*/ 103322 h 619920"/>
                <a:gd name="connsiteX4" fmla="*/ 5530029 w 5530029"/>
                <a:gd name="connsiteY4" fmla="*/ 516598 h 619920"/>
                <a:gd name="connsiteX5" fmla="*/ 5426707 w 5530029"/>
                <a:gd name="connsiteY5" fmla="*/ 619920 h 619920"/>
                <a:gd name="connsiteX6" fmla="*/ 103322 w 5530029"/>
                <a:gd name="connsiteY6" fmla="*/ 619920 h 619920"/>
                <a:gd name="connsiteX7" fmla="*/ 0 w 5530029"/>
                <a:gd name="connsiteY7" fmla="*/ 516598 h 619920"/>
                <a:gd name="connsiteX8" fmla="*/ 0 w 5530029"/>
                <a:gd name="connsiteY8" fmla="*/ 103322 h 61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0029" h="619920">
                  <a:moveTo>
                    <a:pt x="0" y="103322"/>
                  </a:moveTo>
                  <a:cubicBezTo>
                    <a:pt x="0" y="46259"/>
                    <a:pt x="46259" y="0"/>
                    <a:pt x="103322" y="0"/>
                  </a:cubicBezTo>
                  <a:lnTo>
                    <a:pt x="5426707" y="0"/>
                  </a:lnTo>
                  <a:cubicBezTo>
                    <a:pt x="5483770" y="0"/>
                    <a:pt x="5530029" y="46259"/>
                    <a:pt x="5530029" y="103322"/>
                  </a:cubicBezTo>
                  <a:lnTo>
                    <a:pt x="5530029" y="516598"/>
                  </a:lnTo>
                  <a:cubicBezTo>
                    <a:pt x="5530029" y="573661"/>
                    <a:pt x="5483770" y="619920"/>
                    <a:pt x="5426707" y="619920"/>
                  </a:cubicBezTo>
                  <a:lnTo>
                    <a:pt x="103322" y="619920"/>
                  </a:lnTo>
                  <a:cubicBezTo>
                    <a:pt x="46259" y="619920"/>
                    <a:pt x="0" y="573661"/>
                    <a:pt x="0" y="516598"/>
                  </a:cubicBezTo>
                  <a:lnTo>
                    <a:pt x="0" y="10332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9284" tIns="30262" rIns="239284" bIns="30262" numCol="1" spcCol="1270" anchor="ctr" anchorCtr="0">
              <a:noAutofit/>
            </a:bodyPr>
            <a:lstStyle/>
            <a:p>
              <a:pPr lvl="0" algn="l" defTabSz="933450" rtl="0">
                <a:lnSpc>
                  <a:spcPct val="90000"/>
                </a:lnSpc>
                <a:spcBef>
                  <a:spcPct val="0"/>
                </a:spcBef>
                <a:spcAft>
                  <a:spcPct val="35000"/>
                </a:spcAft>
              </a:pPr>
              <a:r>
                <a:rPr lang="en-US" sz="2100" b="1" kern="1200" dirty="0" smtClean="0"/>
                <a:t>Employee involvement teams </a:t>
              </a:r>
              <a:endParaRPr lang="en-IN" sz="2100" kern="1200" dirty="0"/>
            </a:p>
          </p:txBody>
        </p:sp>
      </p:grpSp>
      <p:grpSp>
        <p:nvGrpSpPr>
          <p:cNvPr id="14" name="Group 13"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traditional work groups. The content in the large box reads composed of two or more people who work together to achieve a shared goal.&#10;&#10;In the second pair of boxes, the small box is labeled employee involvement teams. The content in the large box reads provide advice to management about specific issues.&#10;&#10;In the third pair of boxes, the small box is labeled semi-autonomous work groups. The content in the large box reads have the authority to make decisions and solve problems related to major tasks of producing a product.&#10;&#10;&#10;" title="Classification of Teams According to Autonomy "/>
          <p:cNvGrpSpPr/>
          <p:nvPr/>
        </p:nvGrpSpPr>
        <p:grpSpPr>
          <a:xfrm>
            <a:off x="723572" y="4516293"/>
            <a:ext cx="7900042" cy="1500660"/>
            <a:chOff x="723572" y="4516293"/>
            <a:chExt cx="7900042" cy="1500660"/>
          </a:xfrm>
        </p:grpSpPr>
        <p:sp>
          <p:nvSpPr>
            <p:cNvPr id="10" name="Freeform 9"/>
            <p:cNvSpPr/>
            <p:nvPr/>
          </p:nvSpPr>
          <p:spPr>
            <a:xfrm>
              <a:off x="723572" y="4826253"/>
              <a:ext cx="7900042" cy="1190700"/>
            </a:xfrm>
            <a:custGeom>
              <a:avLst/>
              <a:gdLst>
                <a:gd name="connsiteX0" fmla="*/ 0 w 7900042"/>
                <a:gd name="connsiteY0" fmla="*/ 0 h 1190700"/>
                <a:gd name="connsiteX1" fmla="*/ 7900042 w 7900042"/>
                <a:gd name="connsiteY1" fmla="*/ 0 h 1190700"/>
                <a:gd name="connsiteX2" fmla="*/ 7900042 w 7900042"/>
                <a:gd name="connsiteY2" fmla="*/ 1190700 h 1190700"/>
                <a:gd name="connsiteX3" fmla="*/ 0 w 7900042"/>
                <a:gd name="connsiteY3" fmla="*/ 1190700 h 1190700"/>
                <a:gd name="connsiteX4" fmla="*/ 0 w 7900042"/>
                <a:gd name="connsiteY4" fmla="*/ 0 h 119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0042" h="1190700">
                  <a:moveTo>
                    <a:pt x="0" y="0"/>
                  </a:moveTo>
                  <a:lnTo>
                    <a:pt x="7900042" y="0"/>
                  </a:lnTo>
                  <a:lnTo>
                    <a:pt x="7900042" y="1190700"/>
                  </a:lnTo>
                  <a:lnTo>
                    <a:pt x="0" y="11907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13131" tIns="437388" rIns="613131" bIns="149352" numCol="1" spcCol="1270" anchor="t" anchorCtr="0">
              <a:noAutofit/>
            </a:bodyPr>
            <a:lstStyle/>
            <a:p>
              <a:pPr marL="228600" lvl="1" indent="-228600" algn="l" defTabSz="933450" rtl="0">
                <a:lnSpc>
                  <a:spcPct val="90000"/>
                </a:lnSpc>
                <a:spcBef>
                  <a:spcPct val="0"/>
                </a:spcBef>
                <a:spcAft>
                  <a:spcPct val="15000"/>
                </a:spcAft>
                <a:buChar char="••"/>
              </a:pPr>
              <a:r>
                <a:rPr lang="en-US" sz="2100" b="0" i="1" kern="1200" dirty="0" smtClean="0">
                  <a:solidFill>
                    <a:schemeClr val="tx2"/>
                  </a:solidFill>
                </a:rPr>
                <a:t>Have the authority to make decisions and solve problems related to major tasks of producing a product</a:t>
              </a:r>
              <a:endParaRPr lang="en-IN" sz="2100" kern="1200" dirty="0">
                <a:solidFill>
                  <a:schemeClr val="tx2"/>
                </a:solidFill>
              </a:endParaRPr>
            </a:p>
          </p:txBody>
        </p:sp>
        <p:sp>
          <p:nvSpPr>
            <p:cNvPr id="11" name="Freeform 10"/>
            <p:cNvSpPr/>
            <p:nvPr/>
          </p:nvSpPr>
          <p:spPr>
            <a:xfrm>
              <a:off x="1118574" y="4516293"/>
              <a:ext cx="5530029" cy="619920"/>
            </a:xfrm>
            <a:custGeom>
              <a:avLst/>
              <a:gdLst>
                <a:gd name="connsiteX0" fmla="*/ 0 w 5530029"/>
                <a:gd name="connsiteY0" fmla="*/ 103322 h 619920"/>
                <a:gd name="connsiteX1" fmla="*/ 103322 w 5530029"/>
                <a:gd name="connsiteY1" fmla="*/ 0 h 619920"/>
                <a:gd name="connsiteX2" fmla="*/ 5426707 w 5530029"/>
                <a:gd name="connsiteY2" fmla="*/ 0 h 619920"/>
                <a:gd name="connsiteX3" fmla="*/ 5530029 w 5530029"/>
                <a:gd name="connsiteY3" fmla="*/ 103322 h 619920"/>
                <a:gd name="connsiteX4" fmla="*/ 5530029 w 5530029"/>
                <a:gd name="connsiteY4" fmla="*/ 516598 h 619920"/>
                <a:gd name="connsiteX5" fmla="*/ 5426707 w 5530029"/>
                <a:gd name="connsiteY5" fmla="*/ 619920 h 619920"/>
                <a:gd name="connsiteX6" fmla="*/ 103322 w 5530029"/>
                <a:gd name="connsiteY6" fmla="*/ 619920 h 619920"/>
                <a:gd name="connsiteX7" fmla="*/ 0 w 5530029"/>
                <a:gd name="connsiteY7" fmla="*/ 516598 h 619920"/>
                <a:gd name="connsiteX8" fmla="*/ 0 w 5530029"/>
                <a:gd name="connsiteY8" fmla="*/ 103322 h 61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0029" h="619920">
                  <a:moveTo>
                    <a:pt x="0" y="103322"/>
                  </a:moveTo>
                  <a:cubicBezTo>
                    <a:pt x="0" y="46259"/>
                    <a:pt x="46259" y="0"/>
                    <a:pt x="103322" y="0"/>
                  </a:cubicBezTo>
                  <a:lnTo>
                    <a:pt x="5426707" y="0"/>
                  </a:lnTo>
                  <a:cubicBezTo>
                    <a:pt x="5483770" y="0"/>
                    <a:pt x="5530029" y="46259"/>
                    <a:pt x="5530029" y="103322"/>
                  </a:cubicBezTo>
                  <a:lnTo>
                    <a:pt x="5530029" y="516598"/>
                  </a:lnTo>
                  <a:cubicBezTo>
                    <a:pt x="5530029" y="573661"/>
                    <a:pt x="5483770" y="619920"/>
                    <a:pt x="5426707" y="619920"/>
                  </a:cubicBezTo>
                  <a:lnTo>
                    <a:pt x="103322" y="619920"/>
                  </a:lnTo>
                  <a:cubicBezTo>
                    <a:pt x="46259" y="619920"/>
                    <a:pt x="0" y="573661"/>
                    <a:pt x="0" y="516598"/>
                  </a:cubicBezTo>
                  <a:lnTo>
                    <a:pt x="0" y="10332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9284" tIns="30262" rIns="239284" bIns="30262" numCol="1" spcCol="1270" anchor="ctr" anchorCtr="0">
              <a:noAutofit/>
            </a:bodyPr>
            <a:lstStyle/>
            <a:p>
              <a:pPr lvl="0" algn="l" defTabSz="933450" rtl="0">
                <a:lnSpc>
                  <a:spcPct val="90000"/>
                </a:lnSpc>
                <a:spcBef>
                  <a:spcPct val="0"/>
                </a:spcBef>
                <a:spcAft>
                  <a:spcPct val="35000"/>
                </a:spcAft>
              </a:pPr>
              <a:r>
                <a:rPr lang="en-US" sz="2100" b="1" kern="1200" dirty="0" smtClean="0"/>
                <a:t>Semi-autonomous work groups</a:t>
              </a:r>
              <a:endParaRPr lang="en-IN" sz="2100" kern="1200" dirty="0"/>
            </a:p>
          </p:txBody>
        </p:sp>
      </p:grpSp>
      <p:sp>
        <p:nvSpPr>
          <p:cNvPr id="1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itle 1" descr="There are 5 small rectangular boxes partially overlapping large rectangular boxes. Each pair of small and large boxes is placed one below the other. The content in the larger box explains the term provided in the smaller box.&#10;The first pair of boxes is about traditional work group which is composed of people working together to achieve a shared goal.&#10;The second pair of boxes is about employee involvement which provides advice to management about specific issues.&#10;The third pair of boxes is about semi-autonomous work group which consists decision making power and solves problems related to tasks of producing a product.&#10;The fourth pair of boxes is about self-managing which manages and controls crucial tasks of producing a product/service&#10;The fifth pair of boxes is about self-designing which Controls team design, work tasks, and team membership.&#10;" title="Kinds of Teams - Differing in terms of Autonomy"/>
          <p:cNvSpPr>
            <a:spLocks noGrp="1"/>
          </p:cNvSpPr>
          <p:nvPr>
            <p:ph type="title"/>
          </p:nvPr>
        </p:nvSpPr>
        <p:spPr>
          <a:xfrm>
            <a:off x="525463" y="3175"/>
            <a:ext cx="8229600" cy="1143000"/>
          </a:xfrm>
        </p:spPr>
        <p:txBody>
          <a:bodyPr/>
          <a:lstStyle/>
          <a:p>
            <a:pPr eaLnBrk="1" hangingPunct="1">
              <a:defRPr/>
            </a:pPr>
            <a:r>
              <a:rPr lang="en-IN"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Classification of Teams According to Autonomy </a:t>
            </a:r>
            <a:r>
              <a:rPr lang="en-IN" altLang="en-US" sz="2000" dirty="0" smtClean="0">
                <a:latin typeface="Franklin Gothic Medium" panose="020B0603020102020204" pitchFamily="34" charset="0"/>
                <a:ea typeface="Franklin Gothic Medium" panose="020B0603020102020204" pitchFamily="34" charset="0"/>
                <a:cs typeface="Franklin Gothic Medium" panose="020B0603020102020204" pitchFamily="34" charset="0"/>
              </a:rPr>
              <a:t>(continued)</a:t>
            </a:r>
            <a:endParaRPr lang="en-US" altLang="en-US" sz="2000"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grpSp>
        <p:nvGrpSpPr>
          <p:cNvPr id="9" name="Group 8" descr="There are two small rectangular boxes partially overlapping two large rectangular boxes. Each pair of small and large boxes is placed one below the other. The content in the large box explains the term provided in the small box. &#10;&#10;In the first pair of boxes, the small box is labeled self-managing teams. The content in the large box reads manage and control crucial tasks of producing a product or service.&#10;&#10;In the second pair of boxes, the small box is labeled self-designing teams. The content in the large box reads control team design, work tasks, and team membership.&#10;&#10;" title="Classification of Teams According to Autonomy (continued)"/>
          <p:cNvGrpSpPr/>
          <p:nvPr/>
        </p:nvGrpSpPr>
        <p:grpSpPr>
          <a:xfrm>
            <a:off x="582376" y="1724629"/>
            <a:ext cx="7821824" cy="1931175"/>
            <a:chOff x="582376" y="1724629"/>
            <a:chExt cx="7821824" cy="1931175"/>
          </a:xfrm>
        </p:grpSpPr>
        <p:sp>
          <p:nvSpPr>
            <p:cNvPr id="5" name="Freeform 4"/>
            <p:cNvSpPr/>
            <p:nvPr/>
          </p:nvSpPr>
          <p:spPr>
            <a:xfrm>
              <a:off x="582376" y="2167429"/>
              <a:ext cx="7821824" cy="1488375"/>
            </a:xfrm>
            <a:custGeom>
              <a:avLst/>
              <a:gdLst>
                <a:gd name="connsiteX0" fmla="*/ 0 w 7821824"/>
                <a:gd name="connsiteY0" fmla="*/ 0 h 1488375"/>
                <a:gd name="connsiteX1" fmla="*/ 7821824 w 7821824"/>
                <a:gd name="connsiteY1" fmla="*/ 0 h 1488375"/>
                <a:gd name="connsiteX2" fmla="*/ 7821824 w 7821824"/>
                <a:gd name="connsiteY2" fmla="*/ 1488375 h 1488375"/>
                <a:gd name="connsiteX3" fmla="*/ 0 w 7821824"/>
                <a:gd name="connsiteY3" fmla="*/ 1488375 h 1488375"/>
                <a:gd name="connsiteX4" fmla="*/ 0 w 7821824"/>
                <a:gd name="connsiteY4" fmla="*/ 0 h 1488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1824" h="1488375">
                  <a:moveTo>
                    <a:pt x="0" y="0"/>
                  </a:moveTo>
                  <a:lnTo>
                    <a:pt x="7821824" y="0"/>
                  </a:lnTo>
                  <a:lnTo>
                    <a:pt x="7821824" y="1488375"/>
                  </a:lnTo>
                  <a:lnTo>
                    <a:pt x="0" y="1488375"/>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060" tIns="624840" rIns="607060" bIns="170688" numCol="1" spcCol="1270" anchor="t" anchorCtr="0">
              <a:noAutofit/>
            </a:bodyPr>
            <a:lstStyle/>
            <a:p>
              <a:pPr marL="228600" lvl="1" indent="-228600" algn="l" defTabSz="1066800" rtl="0">
                <a:lnSpc>
                  <a:spcPct val="90000"/>
                </a:lnSpc>
                <a:spcBef>
                  <a:spcPct val="0"/>
                </a:spcBef>
                <a:spcAft>
                  <a:spcPct val="15000"/>
                </a:spcAft>
                <a:buChar char="••"/>
              </a:pPr>
              <a:r>
                <a:rPr lang="en-US" sz="2400" b="0" i="1" kern="1200" dirty="0" smtClean="0">
                  <a:solidFill>
                    <a:schemeClr val="tx2"/>
                  </a:solidFill>
                </a:rPr>
                <a:t>Manage and control crucial tasks of producing a product or service</a:t>
              </a:r>
              <a:endParaRPr lang="en-IN" sz="2400" kern="1200" dirty="0">
                <a:solidFill>
                  <a:schemeClr val="tx2"/>
                </a:solidFill>
              </a:endParaRPr>
            </a:p>
          </p:txBody>
        </p:sp>
        <p:sp>
          <p:nvSpPr>
            <p:cNvPr id="6" name="Freeform 5"/>
            <p:cNvSpPr/>
            <p:nvPr/>
          </p:nvSpPr>
          <p:spPr>
            <a:xfrm>
              <a:off x="973467" y="1724629"/>
              <a:ext cx="5475276" cy="885600"/>
            </a:xfrm>
            <a:custGeom>
              <a:avLst/>
              <a:gdLst>
                <a:gd name="connsiteX0" fmla="*/ 0 w 5475276"/>
                <a:gd name="connsiteY0" fmla="*/ 147603 h 885600"/>
                <a:gd name="connsiteX1" fmla="*/ 147603 w 5475276"/>
                <a:gd name="connsiteY1" fmla="*/ 0 h 885600"/>
                <a:gd name="connsiteX2" fmla="*/ 5327673 w 5475276"/>
                <a:gd name="connsiteY2" fmla="*/ 0 h 885600"/>
                <a:gd name="connsiteX3" fmla="*/ 5475276 w 5475276"/>
                <a:gd name="connsiteY3" fmla="*/ 147603 h 885600"/>
                <a:gd name="connsiteX4" fmla="*/ 5475276 w 5475276"/>
                <a:gd name="connsiteY4" fmla="*/ 737997 h 885600"/>
                <a:gd name="connsiteX5" fmla="*/ 5327673 w 5475276"/>
                <a:gd name="connsiteY5" fmla="*/ 885600 h 885600"/>
                <a:gd name="connsiteX6" fmla="*/ 147603 w 5475276"/>
                <a:gd name="connsiteY6" fmla="*/ 885600 h 885600"/>
                <a:gd name="connsiteX7" fmla="*/ 0 w 5475276"/>
                <a:gd name="connsiteY7" fmla="*/ 737997 h 885600"/>
                <a:gd name="connsiteX8" fmla="*/ 0 w 5475276"/>
                <a:gd name="connsiteY8" fmla="*/ 147603 h 88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5276" h="885600">
                  <a:moveTo>
                    <a:pt x="0" y="147603"/>
                  </a:moveTo>
                  <a:cubicBezTo>
                    <a:pt x="0" y="66084"/>
                    <a:pt x="66084" y="0"/>
                    <a:pt x="147603" y="0"/>
                  </a:cubicBezTo>
                  <a:lnTo>
                    <a:pt x="5327673" y="0"/>
                  </a:lnTo>
                  <a:cubicBezTo>
                    <a:pt x="5409192" y="0"/>
                    <a:pt x="5475276" y="66084"/>
                    <a:pt x="5475276" y="147603"/>
                  </a:cubicBezTo>
                  <a:lnTo>
                    <a:pt x="5475276" y="737997"/>
                  </a:lnTo>
                  <a:cubicBezTo>
                    <a:pt x="5475276" y="819516"/>
                    <a:pt x="5409192" y="885600"/>
                    <a:pt x="5327673" y="885600"/>
                  </a:cubicBezTo>
                  <a:lnTo>
                    <a:pt x="147603" y="885600"/>
                  </a:lnTo>
                  <a:cubicBezTo>
                    <a:pt x="66084" y="885600"/>
                    <a:pt x="0" y="819516"/>
                    <a:pt x="0" y="737997"/>
                  </a:cubicBezTo>
                  <a:lnTo>
                    <a:pt x="0" y="147603"/>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50183" tIns="43231" rIns="250183" bIns="43231" numCol="1" spcCol="1270" anchor="ctr" anchorCtr="0">
              <a:noAutofit/>
            </a:bodyPr>
            <a:lstStyle/>
            <a:p>
              <a:pPr lvl="0" algn="l" defTabSz="1066800" rtl="0">
                <a:lnSpc>
                  <a:spcPct val="90000"/>
                </a:lnSpc>
                <a:spcBef>
                  <a:spcPct val="0"/>
                </a:spcBef>
                <a:spcAft>
                  <a:spcPct val="35000"/>
                </a:spcAft>
              </a:pPr>
              <a:r>
                <a:rPr lang="en-US" sz="2400" b="1" kern="1200" dirty="0" smtClean="0"/>
                <a:t>Self-managing teams </a:t>
              </a:r>
              <a:endParaRPr lang="en-IN" sz="2400" kern="1200" dirty="0"/>
            </a:p>
          </p:txBody>
        </p:sp>
      </p:grpSp>
      <p:grpSp>
        <p:nvGrpSpPr>
          <p:cNvPr id="10" name="Group 9" descr="There are two small rectangular boxes partially overlapping two large rectangular boxes. Each pair of small and large boxes is placed one below the other. The content in the large box explains the term provided in the small box. &#10;&#10;In the first pair of boxes, the small box is labeled self-managing teams. The content in the large box reads manage and control crucial tasks of producing a product or service.&#10;&#10;In the second pair of boxes, the small box is labeled self-designing teams. The content in the large box reads control team design, work tasks, and team membership.&#10;&#10;" title="Classification of Teams According to Autonomy (continued)"/>
          <p:cNvGrpSpPr/>
          <p:nvPr/>
        </p:nvGrpSpPr>
        <p:grpSpPr>
          <a:xfrm>
            <a:off x="582376" y="3817804"/>
            <a:ext cx="7821824" cy="1931175"/>
            <a:chOff x="582376" y="3817804"/>
            <a:chExt cx="7821824" cy="1931175"/>
          </a:xfrm>
        </p:grpSpPr>
        <p:sp>
          <p:nvSpPr>
            <p:cNvPr id="7" name="Freeform 6"/>
            <p:cNvSpPr/>
            <p:nvPr/>
          </p:nvSpPr>
          <p:spPr>
            <a:xfrm>
              <a:off x="582376" y="4260604"/>
              <a:ext cx="7821824" cy="1488375"/>
            </a:xfrm>
            <a:custGeom>
              <a:avLst/>
              <a:gdLst>
                <a:gd name="connsiteX0" fmla="*/ 0 w 7821824"/>
                <a:gd name="connsiteY0" fmla="*/ 0 h 1488375"/>
                <a:gd name="connsiteX1" fmla="*/ 7821824 w 7821824"/>
                <a:gd name="connsiteY1" fmla="*/ 0 h 1488375"/>
                <a:gd name="connsiteX2" fmla="*/ 7821824 w 7821824"/>
                <a:gd name="connsiteY2" fmla="*/ 1488375 h 1488375"/>
                <a:gd name="connsiteX3" fmla="*/ 0 w 7821824"/>
                <a:gd name="connsiteY3" fmla="*/ 1488375 h 1488375"/>
                <a:gd name="connsiteX4" fmla="*/ 0 w 7821824"/>
                <a:gd name="connsiteY4" fmla="*/ 0 h 1488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1824" h="1488375">
                  <a:moveTo>
                    <a:pt x="0" y="0"/>
                  </a:moveTo>
                  <a:lnTo>
                    <a:pt x="7821824" y="0"/>
                  </a:lnTo>
                  <a:lnTo>
                    <a:pt x="7821824" y="1488375"/>
                  </a:lnTo>
                  <a:lnTo>
                    <a:pt x="0" y="1488375"/>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060" tIns="624840" rIns="607060" bIns="170688" numCol="1" spcCol="1270" anchor="t" anchorCtr="0">
              <a:noAutofit/>
            </a:bodyPr>
            <a:lstStyle/>
            <a:p>
              <a:pPr marL="228600" lvl="1" indent="-228600" algn="l" defTabSz="1066800" rtl="0">
                <a:lnSpc>
                  <a:spcPct val="90000"/>
                </a:lnSpc>
                <a:spcBef>
                  <a:spcPct val="0"/>
                </a:spcBef>
                <a:spcAft>
                  <a:spcPct val="15000"/>
                </a:spcAft>
                <a:buChar char="••"/>
              </a:pPr>
              <a:r>
                <a:rPr lang="en-US" sz="2400" b="0" i="1" kern="1200" dirty="0" smtClean="0">
                  <a:solidFill>
                    <a:schemeClr val="tx2"/>
                  </a:solidFill>
                </a:rPr>
                <a:t>Control team design, work tasks, and team membership</a:t>
              </a:r>
              <a:endParaRPr lang="en-IN" sz="2400" kern="1200" dirty="0">
                <a:solidFill>
                  <a:schemeClr val="tx2"/>
                </a:solidFill>
              </a:endParaRPr>
            </a:p>
          </p:txBody>
        </p:sp>
        <p:sp>
          <p:nvSpPr>
            <p:cNvPr id="8" name="Freeform 7"/>
            <p:cNvSpPr/>
            <p:nvPr/>
          </p:nvSpPr>
          <p:spPr>
            <a:xfrm>
              <a:off x="973467" y="3817804"/>
              <a:ext cx="5475276" cy="885600"/>
            </a:xfrm>
            <a:custGeom>
              <a:avLst/>
              <a:gdLst>
                <a:gd name="connsiteX0" fmla="*/ 0 w 5475276"/>
                <a:gd name="connsiteY0" fmla="*/ 147603 h 885600"/>
                <a:gd name="connsiteX1" fmla="*/ 147603 w 5475276"/>
                <a:gd name="connsiteY1" fmla="*/ 0 h 885600"/>
                <a:gd name="connsiteX2" fmla="*/ 5327673 w 5475276"/>
                <a:gd name="connsiteY2" fmla="*/ 0 h 885600"/>
                <a:gd name="connsiteX3" fmla="*/ 5475276 w 5475276"/>
                <a:gd name="connsiteY3" fmla="*/ 147603 h 885600"/>
                <a:gd name="connsiteX4" fmla="*/ 5475276 w 5475276"/>
                <a:gd name="connsiteY4" fmla="*/ 737997 h 885600"/>
                <a:gd name="connsiteX5" fmla="*/ 5327673 w 5475276"/>
                <a:gd name="connsiteY5" fmla="*/ 885600 h 885600"/>
                <a:gd name="connsiteX6" fmla="*/ 147603 w 5475276"/>
                <a:gd name="connsiteY6" fmla="*/ 885600 h 885600"/>
                <a:gd name="connsiteX7" fmla="*/ 0 w 5475276"/>
                <a:gd name="connsiteY7" fmla="*/ 737997 h 885600"/>
                <a:gd name="connsiteX8" fmla="*/ 0 w 5475276"/>
                <a:gd name="connsiteY8" fmla="*/ 147603 h 88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5276" h="885600">
                  <a:moveTo>
                    <a:pt x="0" y="147603"/>
                  </a:moveTo>
                  <a:cubicBezTo>
                    <a:pt x="0" y="66084"/>
                    <a:pt x="66084" y="0"/>
                    <a:pt x="147603" y="0"/>
                  </a:cubicBezTo>
                  <a:lnTo>
                    <a:pt x="5327673" y="0"/>
                  </a:lnTo>
                  <a:cubicBezTo>
                    <a:pt x="5409192" y="0"/>
                    <a:pt x="5475276" y="66084"/>
                    <a:pt x="5475276" y="147603"/>
                  </a:cubicBezTo>
                  <a:lnTo>
                    <a:pt x="5475276" y="737997"/>
                  </a:lnTo>
                  <a:cubicBezTo>
                    <a:pt x="5475276" y="819516"/>
                    <a:pt x="5409192" y="885600"/>
                    <a:pt x="5327673" y="885600"/>
                  </a:cubicBezTo>
                  <a:lnTo>
                    <a:pt x="147603" y="885600"/>
                  </a:lnTo>
                  <a:cubicBezTo>
                    <a:pt x="66084" y="885600"/>
                    <a:pt x="0" y="819516"/>
                    <a:pt x="0" y="737997"/>
                  </a:cubicBezTo>
                  <a:lnTo>
                    <a:pt x="0" y="147603"/>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50183" tIns="43231" rIns="250183" bIns="43231" numCol="1" spcCol="1270" anchor="ctr" anchorCtr="0">
              <a:noAutofit/>
            </a:bodyPr>
            <a:lstStyle/>
            <a:p>
              <a:pPr lvl="0" algn="l" defTabSz="1066800" rtl="0">
                <a:lnSpc>
                  <a:spcPct val="90000"/>
                </a:lnSpc>
                <a:spcBef>
                  <a:spcPct val="0"/>
                </a:spcBef>
                <a:spcAft>
                  <a:spcPct val="35000"/>
                </a:spcAft>
              </a:pPr>
              <a:r>
                <a:rPr lang="en-US" sz="2400" b="1" kern="1200" dirty="0" smtClean="0"/>
                <a:t>Self-designing teams </a:t>
              </a:r>
              <a:endParaRPr lang="en-IN" sz="2400" kern="1200" dirty="0"/>
            </a:p>
          </p:txBody>
        </p:sp>
      </p:grpSp>
      <p:sp>
        <p:nvSpPr>
          <p:cNvPr id="11"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Tree>
    <p:extLst>
      <p:ext uri="{BB962C8B-B14F-4D97-AF65-F5344CB8AC3E}">
        <p14:creationId xmlns:p14="http://schemas.microsoft.com/office/powerpoint/2010/main" val="39936235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itle 1" descr="There are 3 small rectangular boxes partially overlapping large rectangular boxes. Each pair of small and large boxes is placed one below the other. The content in the larger box explains the term provided in the smaller box.&#10;The first pair of boxes is about cross functional teams which is composed of employees from different functional areas of the organization.&#10;The second pair of boxes is about virtual teams which is Composed of geographically and/or organizationally dispersed coworkers. They use telecommunication and information technology to accomplish an organizational task.&#10;The third pair of boxes is about Project teams which is created to complete one-time projects within a limited time.&#10;" title="Kinds of Teams - Special Types"/>
          <p:cNvSpPr>
            <a:spLocks noGrp="1"/>
          </p:cNvSpPr>
          <p:nvPr>
            <p:ph type="title"/>
          </p:nvPr>
        </p:nvSpPr>
        <p:spPr>
          <a:xfrm>
            <a:off x="525463" y="3175"/>
            <a:ext cx="8229600" cy="1143000"/>
          </a:xfrm>
        </p:spPr>
        <p:txBody>
          <a:bodyPr/>
          <a:lstStyle/>
          <a:p>
            <a:pPr eaLnBrk="1" hangingPunct="1">
              <a:defRPr/>
            </a:pPr>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Special Kinds of Teams </a:t>
            </a:r>
          </a:p>
        </p:txBody>
      </p:sp>
      <p:grpSp>
        <p:nvGrpSpPr>
          <p:cNvPr id="12" name="Group 11"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cross-functional teams. The content in the large box reads composed of employees from different functional areas of the organization.&#10;&#10;In the second pair of boxes, the small box is labeled virtual teams. The content in the large box reads composed of geographically and/or organizationally dispersed coworkers who use telecommunication and information technology to accomplish an organizational task.&#10;&#10;In the third pair of boxes, the small box is labeled project teams. The content in the large box reads created to complete one-time projects within a limited time.&#10;&#10;&#10;&#10;&#10;" title="Special Kinds of Teams "/>
          <p:cNvGrpSpPr/>
          <p:nvPr/>
        </p:nvGrpSpPr>
        <p:grpSpPr>
          <a:xfrm>
            <a:off x="485912" y="1396443"/>
            <a:ext cx="8220814" cy="1500660"/>
            <a:chOff x="485912" y="1396443"/>
            <a:chExt cx="8220814" cy="1500660"/>
          </a:xfrm>
        </p:grpSpPr>
        <p:sp>
          <p:nvSpPr>
            <p:cNvPr id="6" name="Freeform 5"/>
            <p:cNvSpPr/>
            <p:nvPr/>
          </p:nvSpPr>
          <p:spPr>
            <a:xfrm>
              <a:off x="485912" y="1706403"/>
              <a:ext cx="8220814" cy="1190700"/>
            </a:xfrm>
            <a:custGeom>
              <a:avLst/>
              <a:gdLst>
                <a:gd name="connsiteX0" fmla="*/ 0 w 8220814"/>
                <a:gd name="connsiteY0" fmla="*/ 0 h 1190700"/>
                <a:gd name="connsiteX1" fmla="*/ 8220814 w 8220814"/>
                <a:gd name="connsiteY1" fmla="*/ 0 h 1190700"/>
                <a:gd name="connsiteX2" fmla="*/ 8220814 w 8220814"/>
                <a:gd name="connsiteY2" fmla="*/ 1190700 h 1190700"/>
                <a:gd name="connsiteX3" fmla="*/ 0 w 8220814"/>
                <a:gd name="connsiteY3" fmla="*/ 1190700 h 1190700"/>
                <a:gd name="connsiteX4" fmla="*/ 0 w 8220814"/>
                <a:gd name="connsiteY4" fmla="*/ 0 h 119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0814" h="1190700">
                  <a:moveTo>
                    <a:pt x="0" y="0"/>
                  </a:moveTo>
                  <a:lnTo>
                    <a:pt x="8220814" y="0"/>
                  </a:lnTo>
                  <a:lnTo>
                    <a:pt x="8220814" y="1190700"/>
                  </a:lnTo>
                  <a:lnTo>
                    <a:pt x="0" y="11907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8027" tIns="437388" rIns="638027" bIns="149352" numCol="1" spcCol="1270" anchor="t" anchorCtr="0">
              <a:noAutofit/>
            </a:bodyPr>
            <a:lstStyle/>
            <a:p>
              <a:pPr marL="228600" lvl="1" indent="-228600" algn="l" defTabSz="933450" rtl="0">
                <a:lnSpc>
                  <a:spcPct val="90000"/>
                </a:lnSpc>
                <a:spcBef>
                  <a:spcPct val="0"/>
                </a:spcBef>
                <a:spcAft>
                  <a:spcPct val="15000"/>
                </a:spcAft>
                <a:buChar char="••"/>
              </a:pPr>
              <a:r>
                <a:rPr lang="en-US" sz="2100" b="0" i="1" kern="1200" dirty="0" smtClean="0">
                  <a:solidFill>
                    <a:schemeClr val="tx2"/>
                  </a:solidFill>
                </a:rPr>
                <a:t>Composed of employees from different functional areas of the organization</a:t>
              </a:r>
              <a:endParaRPr lang="en-IN" sz="2100" kern="1200" dirty="0">
                <a:solidFill>
                  <a:schemeClr val="tx2"/>
                </a:solidFill>
              </a:endParaRPr>
            </a:p>
          </p:txBody>
        </p:sp>
        <p:sp>
          <p:nvSpPr>
            <p:cNvPr id="7" name="Freeform 6"/>
            <p:cNvSpPr/>
            <p:nvPr/>
          </p:nvSpPr>
          <p:spPr>
            <a:xfrm>
              <a:off x="896952" y="1396443"/>
              <a:ext cx="5754569" cy="619920"/>
            </a:xfrm>
            <a:custGeom>
              <a:avLst/>
              <a:gdLst>
                <a:gd name="connsiteX0" fmla="*/ 0 w 5754569"/>
                <a:gd name="connsiteY0" fmla="*/ 103322 h 619920"/>
                <a:gd name="connsiteX1" fmla="*/ 103322 w 5754569"/>
                <a:gd name="connsiteY1" fmla="*/ 0 h 619920"/>
                <a:gd name="connsiteX2" fmla="*/ 5651247 w 5754569"/>
                <a:gd name="connsiteY2" fmla="*/ 0 h 619920"/>
                <a:gd name="connsiteX3" fmla="*/ 5754569 w 5754569"/>
                <a:gd name="connsiteY3" fmla="*/ 103322 h 619920"/>
                <a:gd name="connsiteX4" fmla="*/ 5754569 w 5754569"/>
                <a:gd name="connsiteY4" fmla="*/ 516598 h 619920"/>
                <a:gd name="connsiteX5" fmla="*/ 5651247 w 5754569"/>
                <a:gd name="connsiteY5" fmla="*/ 619920 h 619920"/>
                <a:gd name="connsiteX6" fmla="*/ 103322 w 5754569"/>
                <a:gd name="connsiteY6" fmla="*/ 619920 h 619920"/>
                <a:gd name="connsiteX7" fmla="*/ 0 w 5754569"/>
                <a:gd name="connsiteY7" fmla="*/ 516598 h 619920"/>
                <a:gd name="connsiteX8" fmla="*/ 0 w 5754569"/>
                <a:gd name="connsiteY8" fmla="*/ 103322 h 61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4569" h="619920">
                  <a:moveTo>
                    <a:pt x="0" y="103322"/>
                  </a:moveTo>
                  <a:cubicBezTo>
                    <a:pt x="0" y="46259"/>
                    <a:pt x="46259" y="0"/>
                    <a:pt x="103322" y="0"/>
                  </a:cubicBezTo>
                  <a:lnTo>
                    <a:pt x="5651247" y="0"/>
                  </a:lnTo>
                  <a:cubicBezTo>
                    <a:pt x="5708310" y="0"/>
                    <a:pt x="5754569" y="46259"/>
                    <a:pt x="5754569" y="103322"/>
                  </a:cubicBezTo>
                  <a:lnTo>
                    <a:pt x="5754569" y="516598"/>
                  </a:lnTo>
                  <a:cubicBezTo>
                    <a:pt x="5754569" y="573661"/>
                    <a:pt x="5708310" y="619920"/>
                    <a:pt x="5651247" y="619920"/>
                  </a:cubicBezTo>
                  <a:lnTo>
                    <a:pt x="103322" y="619920"/>
                  </a:lnTo>
                  <a:cubicBezTo>
                    <a:pt x="46259" y="619920"/>
                    <a:pt x="0" y="573661"/>
                    <a:pt x="0" y="516598"/>
                  </a:cubicBezTo>
                  <a:lnTo>
                    <a:pt x="0" y="10332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47771" tIns="30262" rIns="247771" bIns="30262" numCol="1" spcCol="1270" anchor="ctr" anchorCtr="0">
              <a:noAutofit/>
            </a:bodyPr>
            <a:lstStyle/>
            <a:p>
              <a:pPr lvl="0" algn="l" defTabSz="933450" rtl="0">
                <a:lnSpc>
                  <a:spcPct val="90000"/>
                </a:lnSpc>
                <a:spcBef>
                  <a:spcPct val="0"/>
                </a:spcBef>
                <a:spcAft>
                  <a:spcPct val="35000"/>
                </a:spcAft>
              </a:pPr>
              <a:r>
                <a:rPr lang="en-US" sz="2100" b="1" kern="1200" dirty="0" smtClean="0"/>
                <a:t>Cross-functional teams </a:t>
              </a:r>
              <a:endParaRPr lang="en-IN" sz="2100" kern="1200" dirty="0"/>
            </a:p>
          </p:txBody>
        </p:sp>
      </p:grpSp>
      <p:grpSp>
        <p:nvGrpSpPr>
          <p:cNvPr id="13" name="Group 12"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cross-functional teams. The content in the large box reads composed of employees from different functional areas of the organization.&#10;&#10;In the second pair of boxes, the small box is labeled virtual teams. The content in the large box reads composed of geographically and/or organizationally dispersed coworkers who use telecommunication and information technology to accomplish an organizational task.&#10;&#10;In the third pair of boxes, the small box is labeled project teams. The content in the large box reads created to complete one-time projects within a limited time.&#10;&#10;&#10;&#10;&#10;" title="Special Kinds of Teams "/>
          <p:cNvGrpSpPr/>
          <p:nvPr/>
        </p:nvGrpSpPr>
        <p:grpSpPr>
          <a:xfrm>
            <a:off x="485912" y="3010503"/>
            <a:ext cx="8220814" cy="1798334"/>
            <a:chOff x="485912" y="3010503"/>
            <a:chExt cx="8220814" cy="1798334"/>
          </a:xfrm>
        </p:grpSpPr>
        <p:sp>
          <p:nvSpPr>
            <p:cNvPr id="8" name="Freeform 7"/>
            <p:cNvSpPr/>
            <p:nvPr/>
          </p:nvSpPr>
          <p:spPr>
            <a:xfrm>
              <a:off x="485912" y="3320463"/>
              <a:ext cx="8220814" cy="1488374"/>
            </a:xfrm>
            <a:custGeom>
              <a:avLst/>
              <a:gdLst>
                <a:gd name="connsiteX0" fmla="*/ 0 w 8220814"/>
                <a:gd name="connsiteY0" fmla="*/ 0 h 1488374"/>
                <a:gd name="connsiteX1" fmla="*/ 8220814 w 8220814"/>
                <a:gd name="connsiteY1" fmla="*/ 0 h 1488374"/>
                <a:gd name="connsiteX2" fmla="*/ 8220814 w 8220814"/>
                <a:gd name="connsiteY2" fmla="*/ 1488374 h 1488374"/>
                <a:gd name="connsiteX3" fmla="*/ 0 w 8220814"/>
                <a:gd name="connsiteY3" fmla="*/ 1488374 h 1488374"/>
                <a:gd name="connsiteX4" fmla="*/ 0 w 8220814"/>
                <a:gd name="connsiteY4" fmla="*/ 0 h 1488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0814" h="1488374">
                  <a:moveTo>
                    <a:pt x="0" y="0"/>
                  </a:moveTo>
                  <a:lnTo>
                    <a:pt x="8220814" y="0"/>
                  </a:lnTo>
                  <a:lnTo>
                    <a:pt x="8220814" y="1488374"/>
                  </a:lnTo>
                  <a:lnTo>
                    <a:pt x="0" y="1488374"/>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8027" tIns="437388" rIns="638027" bIns="149352" numCol="1" spcCol="1270" anchor="t" anchorCtr="0">
              <a:noAutofit/>
            </a:bodyPr>
            <a:lstStyle/>
            <a:p>
              <a:pPr marL="228600" lvl="1" indent="-228600" algn="l" defTabSz="933450" rtl="0">
                <a:lnSpc>
                  <a:spcPct val="90000"/>
                </a:lnSpc>
                <a:spcBef>
                  <a:spcPct val="0"/>
                </a:spcBef>
                <a:spcAft>
                  <a:spcPct val="15000"/>
                </a:spcAft>
                <a:buChar char="••"/>
              </a:pPr>
              <a:r>
                <a:rPr lang="en-US" sz="2100" b="0" i="1" kern="1200" dirty="0" smtClean="0">
                  <a:solidFill>
                    <a:schemeClr val="tx2"/>
                  </a:solidFill>
                </a:rPr>
                <a:t>Composed of geographically and/or organizationally dispersed coworkers who use telecommunication and information technology to accomplish an organizational task </a:t>
              </a:r>
              <a:endParaRPr lang="en-IN" sz="2100" kern="1200" dirty="0">
                <a:solidFill>
                  <a:schemeClr val="tx2"/>
                </a:solidFill>
              </a:endParaRPr>
            </a:p>
          </p:txBody>
        </p:sp>
        <p:sp>
          <p:nvSpPr>
            <p:cNvPr id="9" name="Freeform 8"/>
            <p:cNvSpPr/>
            <p:nvPr/>
          </p:nvSpPr>
          <p:spPr>
            <a:xfrm>
              <a:off x="896952" y="3010503"/>
              <a:ext cx="5754569" cy="619920"/>
            </a:xfrm>
            <a:custGeom>
              <a:avLst/>
              <a:gdLst>
                <a:gd name="connsiteX0" fmla="*/ 0 w 5754569"/>
                <a:gd name="connsiteY0" fmla="*/ 103322 h 619920"/>
                <a:gd name="connsiteX1" fmla="*/ 103322 w 5754569"/>
                <a:gd name="connsiteY1" fmla="*/ 0 h 619920"/>
                <a:gd name="connsiteX2" fmla="*/ 5651247 w 5754569"/>
                <a:gd name="connsiteY2" fmla="*/ 0 h 619920"/>
                <a:gd name="connsiteX3" fmla="*/ 5754569 w 5754569"/>
                <a:gd name="connsiteY3" fmla="*/ 103322 h 619920"/>
                <a:gd name="connsiteX4" fmla="*/ 5754569 w 5754569"/>
                <a:gd name="connsiteY4" fmla="*/ 516598 h 619920"/>
                <a:gd name="connsiteX5" fmla="*/ 5651247 w 5754569"/>
                <a:gd name="connsiteY5" fmla="*/ 619920 h 619920"/>
                <a:gd name="connsiteX6" fmla="*/ 103322 w 5754569"/>
                <a:gd name="connsiteY6" fmla="*/ 619920 h 619920"/>
                <a:gd name="connsiteX7" fmla="*/ 0 w 5754569"/>
                <a:gd name="connsiteY7" fmla="*/ 516598 h 619920"/>
                <a:gd name="connsiteX8" fmla="*/ 0 w 5754569"/>
                <a:gd name="connsiteY8" fmla="*/ 103322 h 61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4569" h="619920">
                  <a:moveTo>
                    <a:pt x="0" y="103322"/>
                  </a:moveTo>
                  <a:cubicBezTo>
                    <a:pt x="0" y="46259"/>
                    <a:pt x="46259" y="0"/>
                    <a:pt x="103322" y="0"/>
                  </a:cubicBezTo>
                  <a:lnTo>
                    <a:pt x="5651247" y="0"/>
                  </a:lnTo>
                  <a:cubicBezTo>
                    <a:pt x="5708310" y="0"/>
                    <a:pt x="5754569" y="46259"/>
                    <a:pt x="5754569" y="103322"/>
                  </a:cubicBezTo>
                  <a:lnTo>
                    <a:pt x="5754569" y="516598"/>
                  </a:lnTo>
                  <a:cubicBezTo>
                    <a:pt x="5754569" y="573661"/>
                    <a:pt x="5708310" y="619920"/>
                    <a:pt x="5651247" y="619920"/>
                  </a:cubicBezTo>
                  <a:lnTo>
                    <a:pt x="103322" y="619920"/>
                  </a:lnTo>
                  <a:cubicBezTo>
                    <a:pt x="46259" y="619920"/>
                    <a:pt x="0" y="573661"/>
                    <a:pt x="0" y="516598"/>
                  </a:cubicBezTo>
                  <a:lnTo>
                    <a:pt x="0" y="10332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47771" tIns="30262" rIns="247771" bIns="30262" numCol="1" spcCol="1270" anchor="ctr" anchorCtr="0">
              <a:noAutofit/>
            </a:bodyPr>
            <a:lstStyle/>
            <a:p>
              <a:pPr lvl="0" algn="l" defTabSz="933450" rtl="0">
                <a:lnSpc>
                  <a:spcPct val="90000"/>
                </a:lnSpc>
                <a:spcBef>
                  <a:spcPct val="0"/>
                </a:spcBef>
                <a:spcAft>
                  <a:spcPct val="35000"/>
                </a:spcAft>
              </a:pPr>
              <a:r>
                <a:rPr lang="en-US" sz="2100" b="1" kern="1200" dirty="0" smtClean="0"/>
                <a:t>Virtual teams </a:t>
              </a:r>
              <a:endParaRPr lang="en-IN" sz="2100" b="1" kern="1200" dirty="0"/>
            </a:p>
          </p:txBody>
        </p:sp>
      </p:grpSp>
      <p:grpSp>
        <p:nvGrpSpPr>
          <p:cNvPr id="14" name="Group 13"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cross-functional teams. The content in the large box reads composed of employees from different functional areas of the organization.&#10;&#10;In the second pair of boxes, the small box is labeled virtual teams. The content in the large box reads composed of geographically and/or organizationally dispersed coworkers who use telecommunication and information technology to accomplish an organizational task.&#10;&#10;In the third pair of boxes, the small box is labeled project teams. The content in the large box reads created to complete one-time projects within a limited time.&#10;&#10;&#10;&#10;&#10;" title="Special Kinds of Teams "/>
          <p:cNvGrpSpPr/>
          <p:nvPr/>
        </p:nvGrpSpPr>
        <p:grpSpPr>
          <a:xfrm>
            <a:off x="485912" y="4922238"/>
            <a:ext cx="8220814" cy="1202985"/>
            <a:chOff x="485912" y="4922238"/>
            <a:chExt cx="8220814" cy="1202985"/>
          </a:xfrm>
        </p:grpSpPr>
        <p:sp>
          <p:nvSpPr>
            <p:cNvPr id="10" name="Freeform 9"/>
            <p:cNvSpPr/>
            <p:nvPr/>
          </p:nvSpPr>
          <p:spPr>
            <a:xfrm>
              <a:off x="485912" y="5232198"/>
              <a:ext cx="8220814" cy="893025"/>
            </a:xfrm>
            <a:custGeom>
              <a:avLst/>
              <a:gdLst>
                <a:gd name="connsiteX0" fmla="*/ 0 w 8220814"/>
                <a:gd name="connsiteY0" fmla="*/ 0 h 893025"/>
                <a:gd name="connsiteX1" fmla="*/ 8220814 w 8220814"/>
                <a:gd name="connsiteY1" fmla="*/ 0 h 893025"/>
                <a:gd name="connsiteX2" fmla="*/ 8220814 w 8220814"/>
                <a:gd name="connsiteY2" fmla="*/ 893025 h 893025"/>
                <a:gd name="connsiteX3" fmla="*/ 0 w 8220814"/>
                <a:gd name="connsiteY3" fmla="*/ 893025 h 893025"/>
                <a:gd name="connsiteX4" fmla="*/ 0 w 8220814"/>
                <a:gd name="connsiteY4" fmla="*/ 0 h 893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0814" h="893025">
                  <a:moveTo>
                    <a:pt x="0" y="0"/>
                  </a:moveTo>
                  <a:lnTo>
                    <a:pt x="8220814" y="0"/>
                  </a:lnTo>
                  <a:lnTo>
                    <a:pt x="8220814" y="893025"/>
                  </a:lnTo>
                  <a:lnTo>
                    <a:pt x="0" y="893025"/>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8027" tIns="437388" rIns="638027" bIns="149352" numCol="1" spcCol="1270" anchor="t" anchorCtr="0">
              <a:noAutofit/>
            </a:bodyPr>
            <a:lstStyle/>
            <a:p>
              <a:pPr marL="228600" lvl="1" indent="-228600" algn="l" defTabSz="933450" rtl="0">
                <a:lnSpc>
                  <a:spcPct val="90000"/>
                </a:lnSpc>
                <a:spcBef>
                  <a:spcPct val="0"/>
                </a:spcBef>
                <a:spcAft>
                  <a:spcPct val="15000"/>
                </a:spcAft>
                <a:buChar char="••"/>
              </a:pPr>
              <a:r>
                <a:rPr lang="en-US" sz="2100" b="0" i="1" kern="1200" dirty="0" smtClean="0">
                  <a:solidFill>
                    <a:schemeClr val="tx2"/>
                  </a:solidFill>
                </a:rPr>
                <a:t>Created to complete one-time projects within a limited time</a:t>
              </a:r>
              <a:endParaRPr lang="en-IN" sz="2100" kern="1200" dirty="0">
                <a:solidFill>
                  <a:schemeClr val="tx2"/>
                </a:solidFill>
              </a:endParaRPr>
            </a:p>
          </p:txBody>
        </p:sp>
        <p:sp>
          <p:nvSpPr>
            <p:cNvPr id="11" name="Freeform 10"/>
            <p:cNvSpPr/>
            <p:nvPr/>
          </p:nvSpPr>
          <p:spPr>
            <a:xfrm>
              <a:off x="896952" y="4922238"/>
              <a:ext cx="5754569" cy="619920"/>
            </a:xfrm>
            <a:custGeom>
              <a:avLst/>
              <a:gdLst>
                <a:gd name="connsiteX0" fmla="*/ 0 w 5754569"/>
                <a:gd name="connsiteY0" fmla="*/ 103322 h 619920"/>
                <a:gd name="connsiteX1" fmla="*/ 103322 w 5754569"/>
                <a:gd name="connsiteY1" fmla="*/ 0 h 619920"/>
                <a:gd name="connsiteX2" fmla="*/ 5651247 w 5754569"/>
                <a:gd name="connsiteY2" fmla="*/ 0 h 619920"/>
                <a:gd name="connsiteX3" fmla="*/ 5754569 w 5754569"/>
                <a:gd name="connsiteY3" fmla="*/ 103322 h 619920"/>
                <a:gd name="connsiteX4" fmla="*/ 5754569 w 5754569"/>
                <a:gd name="connsiteY4" fmla="*/ 516598 h 619920"/>
                <a:gd name="connsiteX5" fmla="*/ 5651247 w 5754569"/>
                <a:gd name="connsiteY5" fmla="*/ 619920 h 619920"/>
                <a:gd name="connsiteX6" fmla="*/ 103322 w 5754569"/>
                <a:gd name="connsiteY6" fmla="*/ 619920 h 619920"/>
                <a:gd name="connsiteX7" fmla="*/ 0 w 5754569"/>
                <a:gd name="connsiteY7" fmla="*/ 516598 h 619920"/>
                <a:gd name="connsiteX8" fmla="*/ 0 w 5754569"/>
                <a:gd name="connsiteY8" fmla="*/ 103322 h 61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4569" h="619920">
                  <a:moveTo>
                    <a:pt x="0" y="103322"/>
                  </a:moveTo>
                  <a:cubicBezTo>
                    <a:pt x="0" y="46259"/>
                    <a:pt x="46259" y="0"/>
                    <a:pt x="103322" y="0"/>
                  </a:cubicBezTo>
                  <a:lnTo>
                    <a:pt x="5651247" y="0"/>
                  </a:lnTo>
                  <a:cubicBezTo>
                    <a:pt x="5708310" y="0"/>
                    <a:pt x="5754569" y="46259"/>
                    <a:pt x="5754569" y="103322"/>
                  </a:cubicBezTo>
                  <a:lnTo>
                    <a:pt x="5754569" y="516598"/>
                  </a:lnTo>
                  <a:cubicBezTo>
                    <a:pt x="5754569" y="573661"/>
                    <a:pt x="5708310" y="619920"/>
                    <a:pt x="5651247" y="619920"/>
                  </a:cubicBezTo>
                  <a:lnTo>
                    <a:pt x="103322" y="619920"/>
                  </a:lnTo>
                  <a:cubicBezTo>
                    <a:pt x="46259" y="619920"/>
                    <a:pt x="0" y="573661"/>
                    <a:pt x="0" y="516598"/>
                  </a:cubicBezTo>
                  <a:lnTo>
                    <a:pt x="0" y="10332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47771" tIns="30262" rIns="247771" bIns="30262" numCol="1" spcCol="1270" anchor="ctr" anchorCtr="0">
              <a:noAutofit/>
            </a:bodyPr>
            <a:lstStyle/>
            <a:p>
              <a:pPr lvl="0" algn="l" defTabSz="933450" rtl="0">
                <a:lnSpc>
                  <a:spcPct val="90000"/>
                </a:lnSpc>
                <a:spcBef>
                  <a:spcPct val="0"/>
                </a:spcBef>
                <a:spcAft>
                  <a:spcPct val="35000"/>
                </a:spcAft>
              </a:pPr>
              <a:r>
                <a:rPr lang="en-US" sz="2100" b="1" kern="1200" dirty="0" smtClean="0"/>
                <a:t>Project teams </a:t>
              </a:r>
              <a:endParaRPr lang="en-IN" sz="2100" b="1" kern="1200" dirty="0"/>
            </a:p>
          </p:txBody>
        </p:sp>
      </p:grpSp>
      <p:sp>
        <p:nvSpPr>
          <p:cNvPr id="1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itle 1"/>
          <p:cNvSpPr>
            <a:spLocks noGrp="1"/>
          </p:cNvSpPr>
          <p:nvPr>
            <p:ph type="title"/>
          </p:nvPr>
        </p:nvSpPr>
        <p:spPr>
          <a:xfrm>
            <a:off x="525463" y="3175"/>
            <a:ext cx="8229600" cy="1143000"/>
          </a:xfrm>
        </p:spPr>
        <p:txBody>
          <a:bodyPr/>
          <a:lstStyle/>
          <a:p>
            <a:pPr eaLnBrk="1" hangingPunct="1"/>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Work Team Characteristics</a:t>
            </a:r>
          </a:p>
        </p:txBody>
      </p:sp>
      <p:sp>
        <p:nvSpPr>
          <p:cNvPr id="6" name="Freeform 5" descr="This slide contains four rectangular boxes that are placed in two rows. Each row contains two boxes. &#10;In row one, the box on the left is labeled norms and the box on the right is labeled cohesiveness. &#10;In row two, the box on the left is labeled size and the box on the right is labeled conflict. &#10;" title="Work Team Characteristics"/>
          <p:cNvSpPr/>
          <p:nvPr/>
        </p:nvSpPr>
        <p:spPr>
          <a:xfrm>
            <a:off x="1379187" y="1706791"/>
            <a:ext cx="3063899" cy="1838339"/>
          </a:xfrm>
          <a:custGeom>
            <a:avLst/>
            <a:gdLst>
              <a:gd name="connsiteX0" fmla="*/ 0 w 3063899"/>
              <a:gd name="connsiteY0" fmla="*/ 0 h 1838339"/>
              <a:gd name="connsiteX1" fmla="*/ 3063899 w 3063899"/>
              <a:gd name="connsiteY1" fmla="*/ 0 h 1838339"/>
              <a:gd name="connsiteX2" fmla="*/ 3063899 w 3063899"/>
              <a:gd name="connsiteY2" fmla="*/ 1838339 h 1838339"/>
              <a:gd name="connsiteX3" fmla="*/ 0 w 3063899"/>
              <a:gd name="connsiteY3" fmla="*/ 1838339 h 1838339"/>
              <a:gd name="connsiteX4" fmla="*/ 0 w 3063899"/>
              <a:gd name="connsiteY4" fmla="*/ 0 h 1838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3899" h="1838339">
                <a:moveTo>
                  <a:pt x="0" y="0"/>
                </a:moveTo>
                <a:lnTo>
                  <a:pt x="3063899" y="0"/>
                </a:lnTo>
                <a:lnTo>
                  <a:pt x="3063899" y="1838339"/>
                </a:lnTo>
                <a:lnTo>
                  <a:pt x="0" y="1838339"/>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kern="1200" dirty="0" smtClean="0">
                <a:solidFill>
                  <a:schemeClr val="tx2"/>
                </a:solidFill>
              </a:rPr>
              <a:t>Norms </a:t>
            </a:r>
            <a:endParaRPr lang="en-IN" sz="3200" kern="1200" dirty="0">
              <a:solidFill>
                <a:schemeClr val="tx2"/>
              </a:solidFill>
            </a:endParaRPr>
          </a:p>
        </p:txBody>
      </p:sp>
      <p:sp>
        <p:nvSpPr>
          <p:cNvPr id="7" name="Freeform 6" descr="This slide contains four rectangular boxes that are placed in two rows. Each row contains two boxes. &#10;In row one, the box on the left is labeled norms and the box on the right is labeled cohesiveness. &#10;In row two, the box on the left is labeled size and the box on the right is labeled conflict. &#10;" title="Work Team Characteristics"/>
          <p:cNvSpPr/>
          <p:nvPr/>
        </p:nvSpPr>
        <p:spPr>
          <a:xfrm>
            <a:off x="4749476" y="1706791"/>
            <a:ext cx="3063899" cy="1838339"/>
          </a:xfrm>
          <a:custGeom>
            <a:avLst/>
            <a:gdLst>
              <a:gd name="connsiteX0" fmla="*/ 0 w 3063899"/>
              <a:gd name="connsiteY0" fmla="*/ 0 h 1838339"/>
              <a:gd name="connsiteX1" fmla="*/ 3063899 w 3063899"/>
              <a:gd name="connsiteY1" fmla="*/ 0 h 1838339"/>
              <a:gd name="connsiteX2" fmla="*/ 3063899 w 3063899"/>
              <a:gd name="connsiteY2" fmla="*/ 1838339 h 1838339"/>
              <a:gd name="connsiteX3" fmla="*/ 0 w 3063899"/>
              <a:gd name="connsiteY3" fmla="*/ 1838339 h 1838339"/>
              <a:gd name="connsiteX4" fmla="*/ 0 w 3063899"/>
              <a:gd name="connsiteY4" fmla="*/ 0 h 1838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3899" h="1838339">
                <a:moveTo>
                  <a:pt x="0" y="0"/>
                </a:moveTo>
                <a:lnTo>
                  <a:pt x="3063899" y="0"/>
                </a:lnTo>
                <a:lnTo>
                  <a:pt x="3063899" y="1838339"/>
                </a:lnTo>
                <a:lnTo>
                  <a:pt x="0" y="1838339"/>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kern="1200" dirty="0" smtClean="0">
                <a:solidFill>
                  <a:schemeClr val="tx2"/>
                </a:solidFill>
              </a:rPr>
              <a:t>Cohesiveness</a:t>
            </a:r>
            <a:endParaRPr lang="en-IN" sz="3200" kern="1200" dirty="0">
              <a:solidFill>
                <a:schemeClr val="tx2"/>
              </a:solidFill>
            </a:endParaRPr>
          </a:p>
        </p:txBody>
      </p:sp>
      <p:sp>
        <p:nvSpPr>
          <p:cNvPr id="8" name="Freeform 7" descr="This slide contains four rectangular boxes that are placed in two rows. Each row contains two boxes. &#10;In row one, the box on the left is labeled norms and the box on the right is labeled cohesiveness. &#10;In row two, the box on the left is labeled size and the box on the right is labeled conflict. &#10;" title="Work Team Characteristics"/>
          <p:cNvSpPr/>
          <p:nvPr/>
        </p:nvSpPr>
        <p:spPr>
          <a:xfrm>
            <a:off x="1379187" y="3851521"/>
            <a:ext cx="3063899" cy="1838339"/>
          </a:xfrm>
          <a:custGeom>
            <a:avLst/>
            <a:gdLst>
              <a:gd name="connsiteX0" fmla="*/ 0 w 3063899"/>
              <a:gd name="connsiteY0" fmla="*/ 0 h 1838339"/>
              <a:gd name="connsiteX1" fmla="*/ 3063899 w 3063899"/>
              <a:gd name="connsiteY1" fmla="*/ 0 h 1838339"/>
              <a:gd name="connsiteX2" fmla="*/ 3063899 w 3063899"/>
              <a:gd name="connsiteY2" fmla="*/ 1838339 h 1838339"/>
              <a:gd name="connsiteX3" fmla="*/ 0 w 3063899"/>
              <a:gd name="connsiteY3" fmla="*/ 1838339 h 1838339"/>
              <a:gd name="connsiteX4" fmla="*/ 0 w 3063899"/>
              <a:gd name="connsiteY4" fmla="*/ 0 h 1838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3899" h="1838339">
                <a:moveTo>
                  <a:pt x="0" y="0"/>
                </a:moveTo>
                <a:lnTo>
                  <a:pt x="3063899" y="0"/>
                </a:lnTo>
                <a:lnTo>
                  <a:pt x="3063899" y="1838339"/>
                </a:lnTo>
                <a:lnTo>
                  <a:pt x="0" y="1838339"/>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kern="1200" dirty="0" smtClean="0">
                <a:solidFill>
                  <a:schemeClr val="tx2"/>
                </a:solidFill>
              </a:rPr>
              <a:t>Size </a:t>
            </a:r>
            <a:endParaRPr lang="en-IN" sz="3200" kern="1200" dirty="0">
              <a:solidFill>
                <a:schemeClr val="tx2"/>
              </a:solidFill>
            </a:endParaRPr>
          </a:p>
        </p:txBody>
      </p:sp>
      <p:sp>
        <p:nvSpPr>
          <p:cNvPr id="9" name="Freeform 8" descr="This slide contains four rectangular boxes that are placed in two rows. Each row contains two boxes. &#10;In row one, the box on the left is labeled norms and the box on the right is labeled cohesiveness. &#10;In row two, the box on the left is labeled size and the box on the right is labeled conflict. &#10;" title="Work Team Characteristics"/>
          <p:cNvSpPr/>
          <p:nvPr/>
        </p:nvSpPr>
        <p:spPr>
          <a:xfrm>
            <a:off x="4749476" y="3851521"/>
            <a:ext cx="3063899" cy="1838339"/>
          </a:xfrm>
          <a:custGeom>
            <a:avLst/>
            <a:gdLst>
              <a:gd name="connsiteX0" fmla="*/ 0 w 3063899"/>
              <a:gd name="connsiteY0" fmla="*/ 0 h 1838339"/>
              <a:gd name="connsiteX1" fmla="*/ 3063899 w 3063899"/>
              <a:gd name="connsiteY1" fmla="*/ 0 h 1838339"/>
              <a:gd name="connsiteX2" fmla="*/ 3063899 w 3063899"/>
              <a:gd name="connsiteY2" fmla="*/ 1838339 h 1838339"/>
              <a:gd name="connsiteX3" fmla="*/ 0 w 3063899"/>
              <a:gd name="connsiteY3" fmla="*/ 1838339 h 1838339"/>
              <a:gd name="connsiteX4" fmla="*/ 0 w 3063899"/>
              <a:gd name="connsiteY4" fmla="*/ 0 h 1838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3899" h="1838339">
                <a:moveTo>
                  <a:pt x="0" y="0"/>
                </a:moveTo>
                <a:lnTo>
                  <a:pt x="3063899" y="0"/>
                </a:lnTo>
                <a:lnTo>
                  <a:pt x="3063899" y="1838339"/>
                </a:lnTo>
                <a:lnTo>
                  <a:pt x="0" y="1838339"/>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kern="1200" dirty="0" smtClean="0">
                <a:solidFill>
                  <a:schemeClr val="tx2"/>
                </a:solidFill>
              </a:rPr>
              <a:t>Conflict </a:t>
            </a:r>
            <a:endParaRPr lang="en-IN" sz="3200" kern="1200" dirty="0">
              <a:solidFill>
                <a:schemeClr val="tx2"/>
              </a:solidFill>
            </a:endParaRPr>
          </a:p>
        </p:txBody>
      </p:sp>
      <p:sp>
        <p:nvSpPr>
          <p:cNvPr id="10"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3</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itle 1"/>
          <p:cNvSpPr>
            <a:spLocks noGrp="1"/>
          </p:cNvSpPr>
          <p:nvPr>
            <p:ph type="title"/>
          </p:nvPr>
        </p:nvSpPr>
        <p:spPr/>
        <p:txBody>
          <a:bodyPr/>
          <a:lstStyle/>
          <a:p>
            <a:r>
              <a:rPr lang="en-US" altLang="en-US" dirty="0" smtClean="0"/>
              <a:t>Team Norms</a:t>
            </a:r>
          </a:p>
        </p:txBody>
      </p:sp>
      <p:sp>
        <p:nvSpPr>
          <p:cNvPr id="32772" name="Content Placeholder 2"/>
          <p:cNvSpPr>
            <a:spLocks noGrp="1"/>
          </p:cNvSpPr>
          <p:nvPr>
            <p:ph idx="1"/>
          </p:nvPr>
        </p:nvSpPr>
        <p:spPr/>
        <p:txBody>
          <a:bodyPr/>
          <a:lstStyle/>
          <a:p>
            <a:r>
              <a:rPr lang="en-US" altLang="en-US" dirty="0" smtClean="0"/>
              <a:t>Informally agreed-on standards that regulate team behavior to enable effective functioning </a:t>
            </a:r>
          </a:p>
          <a:p>
            <a:r>
              <a:rPr lang="en-US" altLang="en-US" dirty="0" smtClean="0"/>
              <a:t>Associated with positive and negative outcomes</a:t>
            </a:r>
          </a:p>
          <a:p>
            <a:r>
              <a:rPr lang="en-US" altLang="en-US" dirty="0" smtClean="0"/>
              <a:t>Developed around </a:t>
            </a:r>
            <a:r>
              <a:rPr lang="en-IN" dirty="0" smtClean="0"/>
              <a:t>quality </a:t>
            </a:r>
            <a:r>
              <a:rPr lang="en-IN" dirty="0"/>
              <a:t>and timeliness of job performance, absenteeism</a:t>
            </a:r>
            <a:r>
              <a:rPr lang="en-IN" dirty="0" smtClean="0"/>
              <a:t>, safety</a:t>
            </a:r>
            <a:r>
              <a:rPr lang="en-IN" dirty="0"/>
              <a:t>, and honest expression of ideas and opinions</a:t>
            </a:r>
            <a:endParaRPr lang="en-US" altLang="en-US" dirty="0" smtClean="0"/>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3</a:t>
            </a:r>
            <a:endParaRPr lang="en-IN" altLang="en-US" sz="2000" dirty="0">
              <a:solidFill>
                <a:schemeClr val="tx2"/>
              </a:solidFill>
            </a:endParaRPr>
          </a:p>
        </p:txBody>
      </p:sp>
    </p:spTree>
    <p:extLst>
      <p:ext uri="{BB962C8B-B14F-4D97-AF65-F5344CB8AC3E}">
        <p14:creationId xmlns:p14="http://schemas.microsoft.com/office/powerpoint/2010/main" val="16490998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7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77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itle 1"/>
          <p:cNvSpPr>
            <a:spLocks noGrp="1"/>
          </p:cNvSpPr>
          <p:nvPr>
            <p:ph type="title"/>
          </p:nvPr>
        </p:nvSpPr>
        <p:spPr/>
        <p:txBody>
          <a:bodyPr/>
          <a:lstStyle/>
          <a:p>
            <a:r>
              <a:rPr lang="en-US" altLang="en-US" dirty="0" smtClean="0"/>
              <a:t>Team Cohesiveness </a:t>
            </a:r>
          </a:p>
        </p:txBody>
      </p:sp>
      <p:sp>
        <p:nvSpPr>
          <p:cNvPr id="32772" name="Content Placeholder 2"/>
          <p:cNvSpPr>
            <a:spLocks noGrp="1"/>
          </p:cNvSpPr>
          <p:nvPr>
            <p:ph idx="1"/>
          </p:nvPr>
        </p:nvSpPr>
        <p:spPr/>
        <p:txBody>
          <a:bodyPr/>
          <a:lstStyle/>
          <a:p>
            <a:r>
              <a:rPr lang="en-US" altLang="en-US" dirty="0" smtClean="0"/>
              <a:t>Extent to which members are attracted to a team and motivated to remain in it </a:t>
            </a:r>
          </a:p>
          <a:p>
            <a:r>
              <a:rPr lang="en-US" altLang="en-US" dirty="0" smtClean="0"/>
              <a:t>Promoted by:</a:t>
            </a:r>
          </a:p>
          <a:p>
            <a:pPr lvl="1"/>
            <a:r>
              <a:rPr lang="en-US" altLang="en-US" dirty="0" smtClean="0"/>
              <a:t>Ensuring that all team members are present at team activities and meetings</a:t>
            </a:r>
          </a:p>
          <a:p>
            <a:pPr lvl="1"/>
            <a:r>
              <a:rPr lang="en-US" altLang="en-US" dirty="0" smtClean="0"/>
              <a:t>Providing opportunities for task interdependence </a:t>
            </a:r>
          </a:p>
          <a:p>
            <a:pPr lvl="1"/>
            <a:r>
              <a:rPr lang="en-US" altLang="en-US" dirty="0" smtClean="0"/>
              <a:t>Engaging in nonwork activities </a:t>
            </a:r>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3</a:t>
            </a:r>
            <a:endParaRPr lang="en-IN" altLang="en-US" sz="2000" dirty="0">
              <a:solidFill>
                <a:schemeClr val="tx2"/>
              </a:solidFill>
            </a:endParaRPr>
          </a:p>
        </p:txBody>
      </p:sp>
    </p:spTree>
    <p:extLst>
      <p:ext uri="{BB962C8B-B14F-4D97-AF65-F5344CB8AC3E}">
        <p14:creationId xmlns:p14="http://schemas.microsoft.com/office/powerpoint/2010/main" val="19037247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7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77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77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77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itle 1"/>
          <p:cNvSpPr>
            <a:spLocks noGrp="1"/>
          </p:cNvSpPr>
          <p:nvPr>
            <p:ph type="title"/>
          </p:nvPr>
        </p:nvSpPr>
        <p:spPr>
          <a:xfrm>
            <a:off x="525463" y="3175"/>
            <a:ext cx="8229600" cy="1143000"/>
          </a:xfrm>
        </p:spPr>
        <p:txBody>
          <a:bodyPr/>
          <a:lstStyle/>
          <a:p>
            <a:pPr eaLnBrk="1" hangingPunct="1"/>
            <a:r>
              <a:rPr lang="en-US" altLang="en-US" dirty="0" smtClean="0">
                <a:latin typeface="Franklin Gothic Medium" panose="020B0603020102020204" pitchFamily="34" charset="0"/>
                <a:ea typeface="Franklin Gothic Medium" panose="020B0603020102020204" pitchFamily="34" charset="0"/>
                <a:cs typeface="Franklin Gothic Medium" panose="020B0603020102020204" pitchFamily="34" charset="0"/>
              </a:rPr>
              <a:t>Team Size</a:t>
            </a:r>
            <a:endPar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32772" name="Content Placeholder 2"/>
          <p:cNvSpPr>
            <a:spLocks noGrp="1"/>
          </p:cNvSpPr>
          <p:nvPr>
            <p:ph idx="1"/>
          </p:nvPr>
        </p:nvSpPr>
        <p:spPr>
          <a:xfrm>
            <a:off x="993775" y="1533525"/>
            <a:ext cx="7823200" cy="4227513"/>
          </a:xfrm>
        </p:spPr>
        <p:txBody>
          <a:bodyPr>
            <a:noAutofit/>
          </a:bodyPr>
          <a:lstStyle/>
          <a:p>
            <a:pPr>
              <a:defRPr/>
            </a:pPr>
            <a:r>
              <a:rPr lang="en-US" altLang="en-US" dirty="0" smtClean="0">
                <a:solidFill>
                  <a:schemeClr val="tx2"/>
                </a:solidFill>
              </a:rPr>
              <a:t>Should be small enough for members to get to know each other</a:t>
            </a:r>
          </a:p>
          <a:p>
            <a:pPr lvl="1">
              <a:defRPr/>
            </a:pPr>
            <a:r>
              <a:rPr lang="en-US" altLang="en-US" dirty="0" smtClean="0"/>
              <a:t>Provide each member with the opportunity to contribute</a:t>
            </a:r>
          </a:p>
          <a:p>
            <a:pPr>
              <a:defRPr/>
            </a:pPr>
            <a:r>
              <a:rPr lang="en-US" altLang="en-US" dirty="0" smtClean="0">
                <a:solidFill>
                  <a:schemeClr val="tx2"/>
                </a:solidFill>
              </a:rPr>
              <a:t>Significantly impacts the value of a company </a:t>
            </a:r>
          </a:p>
          <a:p>
            <a:pPr>
              <a:defRPr/>
            </a:pPr>
            <a:r>
              <a:rPr lang="en-US" altLang="en-US" dirty="0" smtClean="0"/>
              <a:t>Greater team size:</a:t>
            </a:r>
          </a:p>
          <a:p>
            <a:pPr lvl="1">
              <a:defRPr/>
            </a:pPr>
            <a:r>
              <a:rPr lang="en-US" altLang="en-US" dirty="0" smtClean="0"/>
              <a:t>Poses the risk of minority domination </a:t>
            </a:r>
          </a:p>
          <a:p>
            <a:pPr lvl="1">
              <a:defRPr/>
            </a:pPr>
            <a:r>
              <a:rPr lang="en-US" altLang="en-US" dirty="0" smtClean="0"/>
              <a:t>Increases incidences of social loafing </a:t>
            </a:r>
            <a:endParaRPr lang="en-US" altLang="en-US" dirty="0" smtClean="0">
              <a:solidFill>
                <a:schemeClr val="tx2"/>
              </a:solidFill>
            </a:endParaRPr>
          </a:p>
          <a:p>
            <a:pPr>
              <a:defRPr/>
            </a:pPr>
            <a:endParaRPr lang="en-US" altLang="en-US" dirty="0" smtClean="0">
              <a:solidFill>
                <a:schemeClr val="tx2"/>
              </a:solidFill>
            </a:endParaRPr>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3</a:t>
            </a:r>
            <a:endParaRPr lang="en-IN" altLang="en-US" sz="2000" dirty="0">
              <a:solidFill>
                <a:schemeClr val="tx2"/>
              </a:solidFill>
            </a:endParaRPr>
          </a:p>
        </p:txBody>
      </p:sp>
    </p:spTree>
    <p:extLst>
      <p:ext uri="{BB962C8B-B14F-4D97-AF65-F5344CB8AC3E}">
        <p14:creationId xmlns:p14="http://schemas.microsoft.com/office/powerpoint/2010/main" val="7991571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7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77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77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77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77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itle 1"/>
          <p:cNvSpPr>
            <a:spLocks noGrp="1"/>
          </p:cNvSpPr>
          <p:nvPr>
            <p:ph type="title"/>
          </p:nvPr>
        </p:nvSpPr>
        <p:spPr/>
        <p:txBody>
          <a:bodyPr/>
          <a:lstStyle/>
          <a:p>
            <a:r>
              <a:rPr lang="en-US" altLang="en-US" dirty="0" smtClean="0"/>
              <a:t>Team Conflict </a:t>
            </a:r>
          </a:p>
        </p:txBody>
      </p:sp>
      <p:sp>
        <p:nvSpPr>
          <p:cNvPr id="32772" name="Content Placeholder 2"/>
          <p:cNvSpPr>
            <a:spLocks noGrp="1"/>
          </p:cNvSpPr>
          <p:nvPr>
            <p:ph idx="1"/>
          </p:nvPr>
        </p:nvSpPr>
        <p:spPr/>
        <p:txBody>
          <a:bodyPr/>
          <a:lstStyle/>
          <a:p>
            <a:r>
              <a:rPr lang="en-US" altLang="en-US" dirty="0" smtClean="0"/>
              <a:t>Arises from disagreement over team goals </a:t>
            </a:r>
          </a:p>
          <a:p>
            <a:r>
              <a:rPr lang="en-US" altLang="en-US" dirty="0" smtClean="0"/>
              <a:t>Types of conflict </a:t>
            </a:r>
          </a:p>
          <a:p>
            <a:pPr lvl="1"/>
            <a:r>
              <a:rPr lang="en-US" altLang="en-US" dirty="0" smtClean="0"/>
              <a:t>Cognitive (c-type) - Focuses on problem-related differences of opinion</a:t>
            </a:r>
          </a:p>
          <a:p>
            <a:pPr lvl="1"/>
            <a:r>
              <a:rPr lang="en-US" altLang="en-US" dirty="0" smtClean="0"/>
              <a:t>Affective (a-type) - Emotional reactions that occur due to personal disagreements</a:t>
            </a:r>
          </a:p>
          <a:p>
            <a:r>
              <a:rPr lang="en-US" altLang="en-US" dirty="0" smtClean="0"/>
              <a:t>Reduced by using cognitive conflict to address work problems in a manner that minimizes occurrences of affective conflict </a:t>
            </a:r>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3</a:t>
            </a:r>
            <a:endParaRPr lang="en-IN" altLang="en-US" sz="2000" dirty="0">
              <a:solidFill>
                <a:schemeClr val="tx2"/>
              </a:solidFill>
            </a:endParaRPr>
          </a:p>
        </p:txBody>
      </p:sp>
    </p:spTree>
    <p:extLst>
      <p:ext uri="{BB962C8B-B14F-4D97-AF65-F5344CB8AC3E}">
        <p14:creationId xmlns:p14="http://schemas.microsoft.com/office/powerpoint/2010/main" val="26217462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7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277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277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77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itle 1"/>
          <p:cNvSpPr>
            <a:spLocks noGrp="1"/>
          </p:cNvSpPr>
          <p:nvPr>
            <p:ph type="title"/>
          </p:nvPr>
        </p:nvSpPr>
        <p:spPr>
          <a:xfrm>
            <a:off x="1419145" y="384537"/>
            <a:ext cx="7536700" cy="983201"/>
          </a:xfrm>
        </p:spPr>
        <p:txBody>
          <a:bodyPr>
            <a:normAutofit/>
          </a:bodyPr>
          <a:lstStyle/>
          <a:p>
            <a:r>
              <a:rPr lang="en-US" altLang="en-US" sz="3200" dirty="0" smtClean="0">
                <a:solidFill>
                  <a:schemeClr val="bg1"/>
                </a:solidFill>
              </a:rPr>
              <a:t>10.4</a:t>
            </a:r>
            <a:r>
              <a:rPr lang="en-US" altLang="en-US" sz="3200" dirty="0" smtClean="0">
                <a:solidFill>
                  <a:schemeClr val="tx2"/>
                </a:solidFill>
              </a:rPr>
              <a:t>	</a:t>
            </a:r>
            <a:r>
              <a:rPr lang="en-GB" sz="3200" dirty="0" smtClean="0">
                <a:solidFill>
                  <a:schemeClr val="tx2"/>
                </a:solidFill>
              </a:rPr>
              <a:t>Stages of Team Development</a:t>
            </a:r>
            <a:endParaRPr lang="en-US" altLang="en-US" sz="3200" dirty="0" smtClean="0">
              <a:solidFill>
                <a:schemeClr val="tx2"/>
              </a:solidFill>
            </a:endParaRPr>
          </a:p>
        </p:txBody>
      </p:sp>
      <p:sp>
        <p:nvSpPr>
          <p:cNvPr id="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3</a:t>
            </a:r>
            <a:endParaRPr lang="en-IN" altLang="en-US" sz="2000" dirty="0">
              <a:solidFill>
                <a:schemeClr val="tx2"/>
              </a:solidFill>
            </a:endParaRPr>
          </a:p>
        </p:txBody>
      </p:sp>
      <p:pic>
        <p:nvPicPr>
          <p:cNvPr id="2" name="Picture 1" descr="This image depicts the stages of team development that are presented on a hypothetical Kuznets curve. The x-axis is labeled time, and the y-axis is labeled team performance. From the point where the x-axis and y-axis meet on the left, the stages are labeled forming, storming, norming, preforming, de-norming, de-storming, and de-forming.&#10;" title="Exhibit 10.4 - Stages of Team Developmen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2573" y="1367738"/>
            <a:ext cx="5438855" cy="484699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Enhancing Work Team Effectiveness</a:t>
            </a:r>
            <a:endParaRPr lang="en-GB" dirty="0"/>
          </a:p>
        </p:txBody>
      </p:sp>
      <p:grpSp>
        <p:nvGrpSpPr>
          <p:cNvPr id="16" name="Group 15" descr="There is a curved line on the left side of the slide. Four circles are placed one below the other over this line. The circles do not contain any text. Each circle is attached to a rectangular box. &#10;&#10;Starting from the top, the content in the first box reads setting team goals and priorities.&#10;&#10;The content in the second box reads selecting people for teamwork.&#10;&#10;The content in the third box reads team training.&#10;&#10;The content in the fourth box reads recognition and compensation.&#10;&#10;&#10;&#10;&#10;" title="Enhancing Work Team Effectiveness"/>
          <p:cNvGrpSpPr/>
          <p:nvPr/>
        </p:nvGrpSpPr>
        <p:grpSpPr>
          <a:xfrm>
            <a:off x="-4081764" y="826177"/>
            <a:ext cx="12621845" cy="5692870"/>
            <a:chOff x="-4081764" y="826177"/>
            <a:chExt cx="12621845" cy="5692870"/>
          </a:xfrm>
        </p:grpSpPr>
        <p:sp>
          <p:nvSpPr>
            <p:cNvPr id="7" name="Block Arc 6"/>
            <p:cNvSpPr/>
            <p:nvPr/>
          </p:nvSpPr>
          <p:spPr>
            <a:xfrm>
              <a:off x="-4081764" y="826177"/>
              <a:ext cx="5692870" cy="5692870"/>
            </a:xfrm>
            <a:prstGeom prst="blockArc">
              <a:avLst>
                <a:gd name="adj1" fmla="val 18900000"/>
                <a:gd name="adj2" fmla="val 2700000"/>
                <a:gd name="adj3" fmla="val 379"/>
              </a:avLst>
            </a:prstGeom>
            <a:ln>
              <a:solidFill>
                <a:srgbClr val="008CD1"/>
              </a:solidFill>
            </a:ln>
          </p:spPr>
          <p:style>
            <a:lnRef idx="2">
              <a:scrgbClr r="0" g="0" b="0"/>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8" name="Freeform 7"/>
            <p:cNvSpPr/>
            <p:nvPr/>
          </p:nvSpPr>
          <p:spPr>
            <a:xfrm>
              <a:off x="1176116" y="1883773"/>
              <a:ext cx="7363965" cy="650394"/>
            </a:xfrm>
            <a:custGeom>
              <a:avLst/>
              <a:gdLst>
                <a:gd name="connsiteX0" fmla="*/ 0 w 7363965"/>
                <a:gd name="connsiteY0" fmla="*/ 0 h 650394"/>
                <a:gd name="connsiteX1" fmla="*/ 7363965 w 7363965"/>
                <a:gd name="connsiteY1" fmla="*/ 0 h 650394"/>
                <a:gd name="connsiteX2" fmla="*/ 7363965 w 7363965"/>
                <a:gd name="connsiteY2" fmla="*/ 650394 h 650394"/>
                <a:gd name="connsiteX3" fmla="*/ 0 w 7363965"/>
                <a:gd name="connsiteY3" fmla="*/ 650394 h 650394"/>
                <a:gd name="connsiteX4" fmla="*/ 0 w 7363965"/>
                <a:gd name="connsiteY4" fmla="*/ 0 h 650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3965" h="650394">
                  <a:moveTo>
                    <a:pt x="0" y="0"/>
                  </a:moveTo>
                  <a:lnTo>
                    <a:pt x="7363965" y="0"/>
                  </a:lnTo>
                  <a:lnTo>
                    <a:pt x="7363965" y="650394"/>
                  </a:lnTo>
                  <a:lnTo>
                    <a:pt x="0" y="650394"/>
                  </a:lnTo>
                  <a:lnTo>
                    <a:pt x="0" y="0"/>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16250" tIns="71120" rIns="71120" bIns="71120" numCol="1" spcCol="1270" anchor="ctr" anchorCtr="0">
              <a:noAutofit/>
            </a:bodyPr>
            <a:lstStyle/>
            <a:p>
              <a:pPr lvl="0" algn="l" defTabSz="1244600" rtl="0">
                <a:lnSpc>
                  <a:spcPct val="90000"/>
                </a:lnSpc>
                <a:spcBef>
                  <a:spcPct val="0"/>
                </a:spcBef>
                <a:spcAft>
                  <a:spcPct val="35000"/>
                </a:spcAft>
              </a:pPr>
              <a:r>
                <a:rPr lang="en-GB" sz="2800" kern="1200" dirty="0" smtClean="0"/>
                <a:t>Setting team goals and priorities</a:t>
              </a:r>
              <a:endParaRPr lang="en-IN" sz="2800" kern="1200" dirty="0"/>
            </a:p>
          </p:txBody>
        </p:sp>
        <p:sp>
          <p:nvSpPr>
            <p:cNvPr id="9" name="Oval 8"/>
            <p:cNvSpPr/>
            <p:nvPr/>
          </p:nvSpPr>
          <p:spPr>
            <a:xfrm>
              <a:off x="769620" y="1802474"/>
              <a:ext cx="812992" cy="812992"/>
            </a:xfrm>
            <a:prstGeom prst="ellipse">
              <a:avLst/>
            </a:prstGeom>
            <a:ln>
              <a:solidFill>
                <a:srgbClr val="008CD1"/>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grpSp>
        <p:nvGrpSpPr>
          <p:cNvPr id="17" name="Group 16" descr="There is a curved line on the left side of the slide. Four circles are placed one below the other over this line. The circles do not contain any text. Each circle is attached to a rectangular box. &#10;&#10;Starting from the top, the content in the first box reads setting team goals and priorities.&#10;&#10;The content in the second box reads selecting people for teamwork.&#10;&#10;The content in the third box reads team training.&#10;&#10;The content in the fourth box reads recognition and compensation.&#10;&#10;&#10;&#10;&#10;" title="Enhancing Work Team Effectiveness"/>
          <p:cNvGrpSpPr/>
          <p:nvPr/>
        </p:nvGrpSpPr>
        <p:grpSpPr>
          <a:xfrm>
            <a:off x="1142506" y="2778235"/>
            <a:ext cx="7397575" cy="812992"/>
            <a:chOff x="1142506" y="2778235"/>
            <a:chExt cx="7397575" cy="812992"/>
          </a:xfrm>
        </p:grpSpPr>
        <p:sp>
          <p:nvSpPr>
            <p:cNvPr id="10" name="Freeform 9"/>
            <p:cNvSpPr/>
            <p:nvPr/>
          </p:nvSpPr>
          <p:spPr>
            <a:xfrm>
              <a:off x="1549002" y="2859534"/>
              <a:ext cx="6991079" cy="650394"/>
            </a:xfrm>
            <a:custGeom>
              <a:avLst/>
              <a:gdLst>
                <a:gd name="connsiteX0" fmla="*/ 0 w 6991079"/>
                <a:gd name="connsiteY0" fmla="*/ 0 h 650394"/>
                <a:gd name="connsiteX1" fmla="*/ 6991079 w 6991079"/>
                <a:gd name="connsiteY1" fmla="*/ 0 h 650394"/>
                <a:gd name="connsiteX2" fmla="*/ 6991079 w 6991079"/>
                <a:gd name="connsiteY2" fmla="*/ 650394 h 650394"/>
                <a:gd name="connsiteX3" fmla="*/ 0 w 6991079"/>
                <a:gd name="connsiteY3" fmla="*/ 650394 h 650394"/>
                <a:gd name="connsiteX4" fmla="*/ 0 w 6991079"/>
                <a:gd name="connsiteY4" fmla="*/ 0 h 650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1079" h="650394">
                  <a:moveTo>
                    <a:pt x="0" y="0"/>
                  </a:moveTo>
                  <a:lnTo>
                    <a:pt x="6991079" y="0"/>
                  </a:lnTo>
                  <a:lnTo>
                    <a:pt x="6991079" y="650394"/>
                  </a:lnTo>
                  <a:lnTo>
                    <a:pt x="0" y="650394"/>
                  </a:lnTo>
                  <a:lnTo>
                    <a:pt x="0" y="0"/>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16250" tIns="71120" rIns="71120" bIns="71120" numCol="1" spcCol="1270" anchor="ctr" anchorCtr="0">
              <a:noAutofit/>
            </a:bodyPr>
            <a:lstStyle/>
            <a:p>
              <a:pPr lvl="0" algn="l" defTabSz="1244600" rtl="0">
                <a:lnSpc>
                  <a:spcPct val="90000"/>
                </a:lnSpc>
                <a:spcBef>
                  <a:spcPct val="0"/>
                </a:spcBef>
                <a:spcAft>
                  <a:spcPct val="35000"/>
                </a:spcAft>
              </a:pPr>
              <a:r>
                <a:rPr lang="en-GB" sz="2800" kern="1200" dirty="0" smtClean="0"/>
                <a:t>Selecting people for teamwork</a:t>
              </a:r>
              <a:endParaRPr lang="en-IN" sz="2800" kern="1200" dirty="0"/>
            </a:p>
          </p:txBody>
        </p:sp>
        <p:sp>
          <p:nvSpPr>
            <p:cNvPr id="11" name="Oval 10"/>
            <p:cNvSpPr/>
            <p:nvPr/>
          </p:nvSpPr>
          <p:spPr>
            <a:xfrm>
              <a:off x="1142506" y="2778235"/>
              <a:ext cx="812992" cy="812992"/>
            </a:xfrm>
            <a:prstGeom prst="ellipse">
              <a:avLst/>
            </a:prstGeom>
            <a:ln>
              <a:solidFill>
                <a:srgbClr val="008CD1"/>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grpSp>
        <p:nvGrpSpPr>
          <p:cNvPr id="18" name="Group 17" descr="There is a curved line on the left side of the slide. Four circles are placed one below the other over this line. The circles do not contain any text. Each circle is attached to a rectangular box. &#10;&#10;Starting from the top, the content in the first box reads setting team goals and priorities.&#10;&#10;The content in the second box reads selecting people for teamwork.&#10;&#10;The content in the third box reads team training.&#10;&#10;The content in the fourth box reads recognition and compensation.&#10;&#10;&#10;&#10;&#10;" title="Enhancing Work Team Effectiveness"/>
          <p:cNvGrpSpPr/>
          <p:nvPr/>
        </p:nvGrpSpPr>
        <p:grpSpPr>
          <a:xfrm>
            <a:off x="1142506" y="3753995"/>
            <a:ext cx="7397575" cy="812992"/>
            <a:chOff x="1142506" y="3753995"/>
            <a:chExt cx="7397575" cy="812992"/>
          </a:xfrm>
        </p:grpSpPr>
        <p:sp>
          <p:nvSpPr>
            <p:cNvPr id="12" name="Freeform 11"/>
            <p:cNvSpPr/>
            <p:nvPr/>
          </p:nvSpPr>
          <p:spPr>
            <a:xfrm>
              <a:off x="1549002" y="3835294"/>
              <a:ext cx="6991079" cy="650394"/>
            </a:xfrm>
            <a:custGeom>
              <a:avLst/>
              <a:gdLst>
                <a:gd name="connsiteX0" fmla="*/ 0 w 6991079"/>
                <a:gd name="connsiteY0" fmla="*/ 0 h 650394"/>
                <a:gd name="connsiteX1" fmla="*/ 6991079 w 6991079"/>
                <a:gd name="connsiteY1" fmla="*/ 0 h 650394"/>
                <a:gd name="connsiteX2" fmla="*/ 6991079 w 6991079"/>
                <a:gd name="connsiteY2" fmla="*/ 650394 h 650394"/>
                <a:gd name="connsiteX3" fmla="*/ 0 w 6991079"/>
                <a:gd name="connsiteY3" fmla="*/ 650394 h 650394"/>
                <a:gd name="connsiteX4" fmla="*/ 0 w 6991079"/>
                <a:gd name="connsiteY4" fmla="*/ 0 h 650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1079" h="650394">
                  <a:moveTo>
                    <a:pt x="0" y="0"/>
                  </a:moveTo>
                  <a:lnTo>
                    <a:pt x="6991079" y="0"/>
                  </a:lnTo>
                  <a:lnTo>
                    <a:pt x="6991079" y="650394"/>
                  </a:lnTo>
                  <a:lnTo>
                    <a:pt x="0" y="650394"/>
                  </a:lnTo>
                  <a:lnTo>
                    <a:pt x="0" y="0"/>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16250" tIns="71120" rIns="71120" bIns="71120" numCol="1" spcCol="1270" anchor="ctr" anchorCtr="0">
              <a:noAutofit/>
            </a:bodyPr>
            <a:lstStyle/>
            <a:p>
              <a:pPr lvl="0" algn="l" defTabSz="1244600" rtl="0">
                <a:lnSpc>
                  <a:spcPct val="90000"/>
                </a:lnSpc>
                <a:spcBef>
                  <a:spcPct val="0"/>
                </a:spcBef>
                <a:spcAft>
                  <a:spcPct val="35000"/>
                </a:spcAft>
              </a:pPr>
              <a:r>
                <a:rPr lang="en-GB" sz="2800" kern="1200" dirty="0" smtClean="0"/>
                <a:t>Team training</a:t>
              </a:r>
              <a:endParaRPr lang="en-IN" sz="2800" kern="1200" dirty="0"/>
            </a:p>
          </p:txBody>
        </p:sp>
        <p:sp>
          <p:nvSpPr>
            <p:cNvPr id="13" name="Oval 12"/>
            <p:cNvSpPr/>
            <p:nvPr/>
          </p:nvSpPr>
          <p:spPr>
            <a:xfrm>
              <a:off x="1142506" y="3753995"/>
              <a:ext cx="812992" cy="812992"/>
            </a:xfrm>
            <a:prstGeom prst="ellipse">
              <a:avLst/>
            </a:prstGeom>
            <a:ln>
              <a:solidFill>
                <a:srgbClr val="008CD1"/>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grpSp>
        <p:nvGrpSpPr>
          <p:cNvPr id="19" name="Group 18" descr="There is a curved line on the left side of the slide. Four circles are placed one below the other over this line. The circles do not contain any text. Each circle is attached to a rectangular box. &#10;&#10;Starting from the top, the content in the first box reads setting team goals and priorities.&#10;&#10;The content in the second box reads selecting people for teamwork.&#10;&#10;The content in the third box reads team training.&#10;&#10;The content in the fourth box reads recognition and compensation.&#10;&#10;&#10;&#10;&#10;" title="Enhancing Work Team Effectiveness"/>
          <p:cNvGrpSpPr/>
          <p:nvPr/>
        </p:nvGrpSpPr>
        <p:grpSpPr>
          <a:xfrm>
            <a:off x="769620" y="4729755"/>
            <a:ext cx="7770461" cy="812992"/>
            <a:chOff x="769620" y="4729755"/>
            <a:chExt cx="7770461" cy="812992"/>
          </a:xfrm>
        </p:grpSpPr>
        <p:sp>
          <p:nvSpPr>
            <p:cNvPr id="14" name="Freeform 13"/>
            <p:cNvSpPr/>
            <p:nvPr/>
          </p:nvSpPr>
          <p:spPr>
            <a:xfrm>
              <a:off x="1176116" y="4811054"/>
              <a:ext cx="7363965" cy="650394"/>
            </a:xfrm>
            <a:custGeom>
              <a:avLst/>
              <a:gdLst>
                <a:gd name="connsiteX0" fmla="*/ 0 w 7363965"/>
                <a:gd name="connsiteY0" fmla="*/ 0 h 650394"/>
                <a:gd name="connsiteX1" fmla="*/ 7363965 w 7363965"/>
                <a:gd name="connsiteY1" fmla="*/ 0 h 650394"/>
                <a:gd name="connsiteX2" fmla="*/ 7363965 w 7363965"/>
                <a:gd name="connsiteY2" fmla="*/ 650394 h 650394"/>
                <a:gd name="connsiteX3" fmla="*/ 0 w 7363965"/>
                <a:gd name="connsiteY3" fmla="*/ 650394 h 650394"/>
                <a:gd name="connsiteX4" fmla="*/ 0 w 7363965"/>
                <a:gd name="connsiteY4" fmla="*/ 0 h 650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3965" h="650394">
                  <a:moveTo>
                    <a:pt x="0" y="0"/>
                  </a:moveTo>
                  <a:lnTo>
                    <a:pt x="7363965" y="0"/>
                  </a:lnTo>
                  <a:lnTo>
                    <a:pt x="7363965" y="650394"/>
                  </a:lnTo>
                  <a:lnTo>
                    <a:pt x="0" y="650394"/>
                  </a:lnTo>
                  <a:lnTo>
                    <a:pt x="0" y="0"/>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16250" tIns="71120" rIns="71120" bIns="71120" numCol="1" spcCol="1270" anchor="ctr" anchorCtr="0">
              <a:noAutofit/>
            </a:bodyPr>
            <a:lstStyle/>
            <a:p>
              <a:pPr lvl="0" algn="l" defTabSz="1244600" rtl="0">
                <a:lnSpc>
                  <a:spcPct val="90000"/>
                </a:lnSpc>
                <a:spcBef>
                  <a:spcPct val="0"/>
                </a:spcBef>
                <a:spcAft>
                  <a:spcPct val="35000"/>
                </a:spcAft>
              </a:pPr>
              <a:r>
                <a:rPr lang="en-GB" sz="2800" kern="1200" dirty="0" smtClean="0"/>
                <a:t>Recognition and compensation </a:t>
              </a:r>
              <a:endParaRPr lang="en-IN" sz="2800" kern="1200" dirty="0"/>
            </a:p>
          </p:txBody>
        </p:sp>
        <p:sp>
          <p:nvSpPr>
            <p:cNvPr id="15" name="Oval 14"/>
            <p:cNvSpPr/>
            <p:nvPr/>
          </p:nvSpPr>
          <p:spPr>
            <a:xfrm>
              <a:off x="769620" y="4729755"/>
              <a:ext cx="812992" cy="812992"/>
            </a:xfrm>
            <a:prstGeom prst="ellipse">
              <a:avLst/>
            </a:prstGeom>
            <a:ln>
              <a:solidFill>
                <a:srgbClr val="008CD1"/>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sp>
        <p:nvSpPr>
          <p:cNvPr id="20"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a:t>
            </a:r>
            <a:r>
              <a:rPr lang="en-IN" altLang="en-US" sz="2000" dirty="0">
                <a:solidFill>
                  <a:schemeClr val="tx2"/>
                </a:solidFill>
              </a:rPr>
              <a:t>4</a:t>
            </a:r>
          </a:p>
        </p:txBody>
      </p:sp>
    </p:spTree>
    <p:extLst>
      <p:ext uri="{BB962C8B-B14F-4D97-AF65-F5344CB8AC3E}">
        <p14:creationId xmlns:p14="http://schemas.microsoft.com/office/powerpoint/2010/main" val="342963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itle 1"/>
          <p:cNvSpPr>
            <a:spLocks noGrp="1"/>
          </p:cNvSpPr>
          <p:nvPr>
            <p:ph type="title"/>
          </p:nvPr>
        </p:nvSpPr>
        <p:spPr/>
        <p:txBody>
          <a:bodyPr/>
          <a:lstStyle/>
          <a:p>
            <a:r>
              <a:rPr lang="en-GB" dirty="0" smtClean="0"/>
              <a:t>Setting Team Goals and Priorities</a:t>
            </a:r>
            <a:endParaRPr lang="en-US" altLang="en-US" dirty="0" smtClean="0"/>
          </a:p>
        </p:txBody>
      </p:sp>
      <p:sp>
        <p:nvSpPr>
          <p:cNvPr id="40964" name="Content Placeholder 2"/>
          <p:cNvSpPr>
            <a:spLocks noGrp="1"/>
          </p:cNvSpPr>
          <p:nvPr>
            <p:ph idx="1"/>
          </p:nvPr>
        </p:nvSpPr>
        <p:spPr/>
        <p:txBody>
          <a:bodyPr/>
          <a:lstStyle/>
          <a:p>
            <a:r>
              <a:rPr lang="en-US" altLang="en-US" dirty="0" smtClean="0"/>
              <a:t>Setting stretch goals</a:t>
            </a:r>
          </a:p>
          <a:p>
            <a:pPr lvl="1"/>
            <a:r>
              <a:rPr lang="en-US" altLang="en-US" dirty="0" smtClean="0"/>
              <a:t>Extremely ambitious goals that employees don’t know how to reach </a:t>
            </a:r>
          </a:p>
          <a:p>
            <a:pPr lvl="1"/>
            <a:r>
              <a:rPr lang="en-US" altLang="en-US" dirty="0" smtClean="0"/>
              <a:t>Can be effective if teams:</a:t>
            </a:r>
          </a:p>
          <a:p>
            <a:pPr lvl="2"/>
            <a:r>
              <a:rPr lang="en-US" altLang="en-US" dirty="0" smtClean="0"/>
              <a:t>Have high degree of autonomy </a:t>
            </a:r>
          </a:p>
          <a:p>
            <a:pPr lvl="2"/>
            <a:r>
              <a:rPr lang="en-US" altLang="en-US" dirty="0" smtClean="0"/>
              <a:t>Are empowered with control of resources</a:t>
            </a:r>
          </a:p>
          <a:p>
            <a:pPr lvl="2"/>
            <a:r>
              <a:rPr lang="en-US" altLang="en-US" dirty="0" smtClean="0"/>
              <a:t>Have </a:t>
            </a:r>
            <a:r>
              <a:rPr lang="en-US" altLang="en-US" b="1" dirty="0" smtClean="0"/>
              <a:t>structural accommodation </a:t>
            </a:r>
            <a:r>
              <a:rPr lang="en-US" altLang="en-US" dirty="0" smtClean="0"/>
              <a:t>and</a:t>
            </a:r>
            <a:r>
              <a:rPr lang="en-US" altLang="en-US" b="1" dirty="0" smtClean="0"/>
              <a:t> bureaucratic immunity</a:t>
            </a:r>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a:t>
            </a:r>
            <a:r>
              <a:rPr lang="en-IN" altLang="en-US" sz="2000" dirty="0">
                <a:solidFill>
                  <a:schemeClr val="tx2"/>
                </a:solidFill>
              </a:rPr>
              <a:t>4</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6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6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96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0964">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4096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1"/>
          <p:cNvSpPr>
            <a:spLocks noGrp="1"/>
          </p:cNvSpPr>
          <p:nvPr>
            <p:ph type="title"/>
          </p:nvPr>
        </p:nvSpPr>
        <p:spPr/>
        <p:txBody>
          <a:bodyPr/>
          <a:lstStyle/>
          <a:p>
            <a:r>
              <a:rPr lang="en-US" altLang="en-US" dirty="0" smtClean="0"/>
              <a:t>Factors to Consider during Selection </a:t>
            </a:r>
          </a:p>
        </p:txBody>
      </p:sp>
      <p:grpSp>
        <p:nvGrpSpPr>
          <p:cNvPr id="12" name="Group 11"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individualism-collectivism. The content in the large box reads degree to which a person believes that people need to be self-sufficient and loyalty to one’s self is important than loyalty to team or company.&#10;&#10;In the second pair of boxes, the small box is labeled team level. The content in the large box reads average level of ability, experience, personality, or other factors on a team.&#10;&#10;In the third pair of boxes, the small box is labeled team diversity. The content in the large box reads variances in ability, experience, personality, or other factors on a team.&#10;&#10;&#10;&#10;&#10;" title="Factors to Consider during Selection "/>
          <p:cNvGrpSpPr/>
          <p:nvPr/>
        </p:nvGrpSpPr>
        <p:grpSpPr>
          <a:xfrm>
            <a:off x="592662" y="1488093"/>
            <a:ext cx="8058832" cy="1626480"/>
            <a:chOff x="592662" y="1488093"/>
            <a:chExt cx="8058832" cy="1626480"/>
          </a:xfrm>
        </p:grpSpPr>
        <p:sp>
          <p:nvSpPr>
            <p:cNvPr id="6" name="Freeform 5"/>
            <p:cNvSpPr/>
            <p:nvPr/>
          </p:nvSpPr>
          <p:spPr>
            <a:xfrm>
              <a:off x="592662" y="1753773"/>
              <a:ext cx="8058832" cy="1360800"/>
            </a:xfrm>
            <a:custGeom>
              <a:avLst/>
              <a:gdLst>
                <a:gd name="connsiteX0" fmla="*/ 0 w 8058832"/>
                <a:gd name="connsiteY0" fmla="*/ 0 h 1360800"/>
                <a:gd name="connsiteX1" fmla="*/ 8058832 w 8058832"/>
                <a:gd name="connsiteY1" fmla="*/ 0 h 1360800"/>
                <a:gd name="connsiteX2" fmla="*/ 8058832 w 8058832"/>
                <a:gd name="connsiteY2" fmla="*/ 1360800 h 1360800"/>
                <a:gd name="connsiteX3" fmla="*/ 0 w 8058832"/>
                <a:gd name="connsiteY3" fmla="*/ 1360800 h 1360800"/>
                <a:gd name="connsiteX4" fmla="*/ 0 w 8058832"/>
                <a:gd name="connsiteY4" fmla="*/ 0 h 136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58832" h="1360800">
                  <a:moveTo>
                    <a:pt x="0" y="0"/>
                  </a:moveTo>
                  <a:lnTo>
                    <a:pt x="8058832" y="0"/>
                  </a:lnTo>
                  <a:lnTo>
                    <a:pt x="8058832" y="1360800"/>
                  </a:lnTo>
                  <a:lnTo>
                    <a:pt x="0" y="13608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25455" tIns="374904" rIns="625455" bIns="142240" numCol="1" spcCol="1270" anchor="t" anchorCtr="0">
              <a:noAutofit/>
            </a:bodyPr>
            <a:lstStyle/>
            <a:p>
              <a:pPr marL="228600" lvl="1" indent="-228600" algn="l" defTabSz="889000" rtl="0">
                <a:lnSpc>
                  <a:spcPct val="90000"/>
                </a:lnSpc>
                <a:spcBef>
                  <a:spcPct val="0"/>
                </a:spcBef>
                <a:spcAft>
                  <a:spcPct val="15000"/>
                </a:spcAft>
                <a:buChar char="••"/>
              </a:pPr>
              <a:r>
                <a:rPr lang="en-US" sz="2000" b="0" i="1" kern="1200" dirty="0" smtClean="0">
                  <a:solidFill>
                    <a:schemeClr val="tx2"/>
                  </a:solidFill>
                </a:rPr>
                <a:t>Degree to which a person believes that people need to be self-sufficient and loyalty to one’s self is important than loyalty to team or company</a:t>
              </a:r>
              <a:endParaRPr lang="en-IN" sz="2000" kern="1200" dirty="0">
                <a:solidFill>
                  <a:schemeClr val="tx2"/>
                </a:solidFill>
              </a:endParaRPr>
            </a:p>
          </p:txBody>
        </p:sp>
        <p:sp>
          <p:nvSpPr>
            <p:cNvPr id="7" name="Freeform 6"/>
            <p:cNvSpPr/>
            <p:nvPr/>
          </p:nvSpPr>
          <p:spPr>
            <a:xfrm>
              <a:off x="995603" y="1488093"/>
              <a:ext cx="5641182" cy="531360"/>
            </a:xfrm>
            <a:custGeom>
              <a:avLst/>
              <a:gdLst>
                <a:gd name="connsiteX0" fmla="*/ 0 w 5641182"/>
                <a:gd name="connsiteY0" fmla="*/ 88562 h 531360"/>
                <a:gd name="connsiteX1" fmla="*/ 88562 w 5641182"/>
                <a:gd name="connsiteY1" fmla="*/ 0 h 531360"/>
                <a:gd name="connsiteX2" fmla="*/ 5552620 w 5641182"/>
                <a:gd name="connsiteY2" fmla="*/ 0 h 531360"/>
                <a:gd name="connsiteX3" fmla="*/ 5641182 w 5641182"/>
                <a:gd name="connsiteY3" fmla="*/ 88562 h 531360"/>
                <a:gd name="connsiteX4" fmla="*/ 5641182 w 5641182"/>
                <a:gd name="connsiteY4" fmla="*/ 442798 h 531360"/>
                <a:gd name="connsiteX5" fmla="*/ 5552620 w 5641182"/>
                <a:gd name="connsiteY5" fmla="*/ 531360 h 531360"/>
                <a:gd name="connsiteX6" fmla="*/ 88562 w 5641182"/>
                <a:gd name="connsiteY6" fmla="*/ 531360 h 531360"/>
                <a:gd name="connsiteX7" fmla="*/ 0 w 5641182"/>
                <a:gd name="connsiteY7" fmla="*/ 442798 h 531360"/>
                <a:gd name="connsiteX8" fmla="*/ 0 w 5641182"/>
                <a:gd name="connsiteY8" fmla="*/ 88562 h 531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1182" h="531360">
                  <a:moveTo>
                    <a:pt x="0" y="88562"/>
                  </a:moveTo>
                  <a:cubicBezTo>
                    <a:pt x="0" y="39651"/>
                    <a:pt x="39651" y="0"/>
                    <a:pt x="88562" y="0"/>
                  </a:cubicBezTo>
                  <a:lnTo>
                    <a:pt x="5552620" y="0"/>
                  </a:lnTo>
                  <a:cubicBezTo>
                    <a:pt x="5601531" y="0"/>
                    <a:pt x="5641182" y="39651"/>
                    <a:pt x="5641182" y="88562"/>
                  </a:cubicBezTo>
                  <a:lnTo>
                    <a:pt x="5641182" y="442798"/>
                  </a:lnTo>
                  <a:cubicBezTo>
                    <a:pt x="5641182" y="491709"/>
                    <a:pt x="5601531" y="531360"/>
                    <a:pt x="5552620" y="531360"/>
                  </a:cubicBezTo>
                  <a:lnTo>
                    <a:pt x="88562" y="531360"/>
                  </a:lnTo>
                  <a:cubicBezTo>
                    <a:pt x="39651" y="531360"/>
                    <a:pt x="0" y="491709"/>
                    <a:pt x="0" y="442798"/>
                  </a:cubicBezTo>
                  <a:lnTo>
                    <a:pt x="0" y="8856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9162" tIns="25939" rIns="239162" bIns="25939" numCol="1" spcCol="1270" anchor="ctr" anchorCtr="0">
              <a:noAutofit/>
            </a:bodyPr>
            <a:lstStyle/>
            <a:p>
              <a:pPr lvl="0" algn="l" defTabSz="889000" rtl="0">
                <a:lnSpc>
                  <a:spcPct val="90000"/>
                </a:lnSpc>
                <a:spcBef>
                  <a:spcPct val="0"/>
                </a:spcBef>
                <a:spcAft>
                  <a:spcPct val="35000"/>
                </a:spcAft>
              </a:pPr>
              <a:r>
                <a:rPr lang="en-US" sz="2000" b="1" kern="1200" dirty="0" smtClean="0"/>
                <a:t>Individualism-collectivism</a:t>
              </a:r>
              <a:endParaRPr lang="en-IN" sz="2000" kern="1200" dirty="0"/>
            </a:p>
          </p:txBody>
        </p:sp>
      </p:grpSp>
      <p:grpSp>
        <p:nvGrpSpPr>
          <p:cNvPr id="13" name="Group 12"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individualism-collectivism. The content in the large box reads degree to which a person believes that people need to be self-sufficient and loyalty to one’s self is important than loyalty to team or company.&#10;&#10;In the second pair of boxes, the small box is labeled team level. The content in the large box reads average level of ability, experience, personality, or other factors on a team.&#10;&#10;In the third pair of boxes, the small box is labeled team diversity. The content in the large box reads variances in ability, experience, personality, or other factors on a team.&#10;&#10;&#10;&#10;&#10;" title="Factors to Consider during Selection "/>
          <p:cNvGrpSpPr/>
          <p:nvPr/>
        </p:nvGrpSpPr>
        <p:grpSpPr>
          <a:xfrm>
            <a:off x="592662" y="3211774"/>
            <a:ext cx="8058832" cy="1342980"/>
            <a:chOff x="592662" y="3211774"/>
            <a:chExt cx="8058832" cy="1342980"/>
          </a:xfrm>
        </p:grpSpPr>
        <p:sp>
          <p:nvSpPr>
            <p:cNvPr id="8" name="Freeform 7"/>
            <p:cNvSpPr/>
            <p:nvPr/>
          </p:nvSpPr>
          <p:spPr>
            <a:xfrm>
              <a:off x="592662" y="3477454"/>
              <a:ext cx="8058832" cy="1077300"/>
            </a:xfrm>
            <a:custGeom>
              <a:avLst/>
              <a:gdLst>
                <a:gd name="connsiteX0" fmla="*/ 0 w 8058832"/>
                <a:gd name="connsiteY0" fmla="*/ 0 h 1077300"/>
                <a:gd name="connsiteX1" fmla="*/ 8058832 w 8058832"/>
                <a:gd name="connsiteY1" fmla="*/ 0 h 1077300"/>
                <a:gd name="connsiteX2" fmla="*/ 8058832 w 8058832"/>
                <a:gd name="connsiteY2" fmla="*/ 1077300 h 1077300"/>
                <a:gd name="connsiteX3" fmla="*/ 0 w 8058832"/>
                <a:gd name="connsiteY3" fmla="*/ 1077300 h 1077300"/>
                <a:gd name="connsiteX4" fmla="*/ 0 w 8058832"/>
                <a:gd name="connsiteY4" fmla="*/ 0 h 1077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58832" h="1077300">
                  <a:moveTo>
                    <a:pt x="0" y="0"/>
                  </a:moveTo>
                  <a:lnTo>
                    <a:pt x="8058832" y="0"/>
                  </a:lnTo>
                  <a:lnTo>
                    <a:pt x="8058832" y="1077300"/>
                  </a:lnTo>
                  <a:lnTo>
                    <a:pt x="0" y="10773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25455" tIns="374904" rIns="625455" bIns="142240" numCol="1" spcCol="1270" anchor="t" anchorCtr="0">
              <a:noAutofit/>
            </a:bodyPr>
            <a:lstStyle/>
            <a:p>
              <a:pPr marL="228600" lvl="1" indent="-228600" algn="l" defTabSz="889000" rtl="0">
                <a:lnSpc>
                  <a:spcPct val="90000"/>
                </a:lnSpc>
                <a:spcBef>
                  <a:spcPct val="0"/>
                </a:spcBef>
                <a:spcAft>
                  <a:spcPct val="15000"/>
                </a:spcAft>
                <a:buChar char="••"/>
              </a:pPr>
              <a:r>
                <a:rPr lang="en-US" sz="2000" b="0" i="1" kern="1200" dirty="0" smtClean="0">
                  <a:solidFill>
                    <a:schemeClr val="tx2"/>
                  </a:solidFill>
                </a:rPr>
                <a:t>Average level of ability, experience, personality, or other factors on a team</a:t>
              </a:r>
              <a:endParaRPr lang="en-IN" sz="2000" kern="1200" dirty="0">
                <a:solidFill>
                  <a:schemeClr val="tx2"/>
                </a:solidFill>
              </a:endParaRPr>
            </a:p>
          </p:txBody>
        </p:sp>
        <p:sp>
          <p:nvSpPr>
            <p:cNvPr id="9" name="Freeform 8"/>
            <p:cNvSpPr/>
            <p:nvPr/>
          </p:nvSpPr>
          <p:spPr>
            <a:xfrm>
              <a:off x="995603" y="3211774"/>
              <a:ext cx="5641182" cy="531360"/>
            </a:xfrm>
            <a:custGeom>
              <a:avLst/>
              <a:gdLst>
                <a:gd name="connsiteX0" fmla="*/ 0 w 5641182"/>
                <a:gd name="connsiteY0" fmla="*/ 88562 h 531360"/>
                <a:gd name="connsiteX1" fmla="*/ 88562 w 5641182"/>
                <a:gd name="connsiteY1" fmla="*/ 0 h 531360"/>
                <a:gd name="connsiteX2" fmla="*/ 5552620 w 5641182"/>
                <a:gd name="connsiteY2" fmla="*/ 0 h 531360"/>
                <a:gd name="connsiteX3" fmla="*/ 5641182 w 5641182"/>
                <a:gd name="connsiteY3" fmla="*/ 88562 h 531360"/>
                <a:gd name="connsiteX4" fmla="*/ 5641182 w 5641182"/>
                <a:gd name="connsiteY4" fmla="*/ 442798 h 531360"/>
                <a:gd name="connsiteX5" fmla="*/ 5552620 w 5641182"/>
                <a:gd name="connsiteY5" fmla="*/ 531360 h 531360"/>
                <a:gd name="connsiteX6" fmla="*/ 88562 w 5641182"/>
                <a:gd name="connsiteY6" fmla="*/ 531360 h 531360"/>
                <a:gd name="connsiteX7" fmla="*/ 0 w 5641182"/>
                <a:gd name="connsiteY7" fmla="*/ 442798 h 531360"/>
                <a:gd name="connsiteX8" fmla="*/ 0 w 5641182"/>
                <a:gd name="connsiteY8" fmla="*/ 88562 h 531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1182" h="531360">
                  <a:moveTo>
                    <a:pt x="0" y="88562"/>
                  </a:moveTo>
                  <a:cubicBezTo>
                    <a:pt x="0" y="39651"/>
                    <a:pt x="39651" y="0"/>
                    <a:pt x="88562" y="0"/>
                  </a:cubicBezTo>
                  <a:lnTo>
                    <a:pt x="5552620" y="0"/>
                  </a:lnTo>
                  <a:cubicBezTo>
                    <a:pt x="5601531" y="0"/>
                    <a:pt x="5641182" y="39651"/>
                    <a:pt x="5641182" y="88562"/>
                  </a:cubicBezTo>
                  <a:lnTo>
                    <a:pt x="5641182" y="442798"/>
                  </a:lnTo>
                  <a:cubicBezTo>
                    <a:pt x="5641182" y="491709"/>
                    <a:pt x="5601531" y="531360"/>
                    <a:pt x="5552620" y="531360"/>
                  </a:cubicBezTo>
                  <a:lnTo>
                    <a:pt x="88562" y="531360"/>
                  </a:lnTo>
                  <a:cubicBezTo>
                    <a:pt x="39651" y="531360"/>
                    <a:pt x="0" y="491709"/>
                    <a:pt x="0" y="442798"/>
                  </a:cubicBezTo>
                  <a:lnTo>
                    <a:pt x="0" y="8856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9162" tIns="25939" rIns="239162" bIns="25939" numCol="1" spcCol="1270" anchor="ctr" anchorCtr="0">
              <a:noAutofit/>
            </a:bodyPr>
            <a:lstStyle/>
            <a:p>
              <a:pPr lvl="0" algn="l" defTabSz="889000" rtl="0">
                <a:lnSpc>
                  <a:spcPct val="90000"/>
                </a:lnSpc>
                <a:spcBef>
                  <a:spcPct val="0"/>
                </a:spcBef>
                <a:spcAft>
                  <a:spcPct val="35000"/>
                </a:spcAft>
              </a:pPr>
              <a:r>
                <a:rPr lang="en-US" sz="2000" b="1" kern="1200" dirty="0" smtClean="0"/>
                <a:t>Team level</a:t>
              </a:r>
              <a:endParaRPr lang="en-IN" sz="2000" kern="1200" dirty="0"/>
            </a:p>
          </p:txBody>
        </p:sp>
      </p:grpSp>
      <p:grpSp>
        <p:nvGrpSpPr>
          <p:cNvPr id="14" name="Group 13"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individualism-collectivism. The content in the large box reads degree to which a person believes that people need to be self-sufficient and loyalty to one’s self is important than loyalty to team or company.&#10;&#10;In the second pair of boxes, the small box is labeled team level. The content in the large box reads average level of ability, experience, personality, or other factors on a team.&#10;&#10;In the third pair of boxes, the small box is labeled team diversity. The content in the large box reads variances in ability, experience, personality, or other factors on a team.&#10;&#10;&#10;&#10;&#10;" title="Factors to Consider during Selection "/>
          <p:cNvGrpSpPr/>
          <p:nvPr/>
        </p:nvGrpSpPr>
        <p:grpSpPr>
          <a:xfrm>
            <a:off x="592662" y="4651954"/>
            <a:ext cx="8058832" cy="1342980"/>
            <a:chOff x="592662" y="4651954"/>
            <a:chExt cx="8058832" cy="1342980"/>
          </a:xfrm>
        </p:grpSpPr>
        <p:sp>
          <p:nvSpPr>
            <p:cNvPr id="10" name="Freeform 9"/>
            <p:cNvSpPr/>
            <p:nvPr/>
          </p:nvSpPr>
          <p:spPr>
            <a:xfrm>
              <a:off x="592662" y="4917634"/>
              <a:ext cx="8058832" cy="1077300"/>
            </a:xfrm>
            <a:custGeom>
              <a:avLst/>
              <a:gdLst>
                <a:gd name="connsiteX0" fmla="*/ 0 w 8058832"/>
                <a:gd name="connsiteY0" fmla="*/ 0 h 1077300"/>
                <a:gd name="connsiteX1" fmla="*/ 8058832 w 8058832"/>
                <a:gd name="connsiteY1" fmla="*/ 0 h 1077300"/>
                <a:gd name="connsiteX2" fmla="*/ 8058832 w 8058832"/>
                <a:gd name="connsiteY2" fmla="*/ 1077300 h 1077300"/>
                <a:gd name="connsiteX3" fmla="*/ 0 w 8058832"/>
                <a:gd name="connsiteY3" fmla="*/ 1077300 h 1077300"/>
                <a:gd name="connsiteX4" fmla="*/ 0 w 8058832"/>
                <a:gd name="connsiteY4" fmla="*/ 0 h 1077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58832" h="1077300">
                  <a:moveTo>
                    <a:pt x="0" y="0"/>
                  </a:moveTo>
                  <a:lnTo>
                    <a:pt x="8058832" y="0"/>
                  </a:lnTo>
                  <a:lnTo>
                    <a:pt x="8058832" y="1077300"/>
                  </a:lnTo>
                  <a:lnTo>
                    <a:pt x="0" y="10773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25455" tIns="374904" rIns="625455" bIns="142240" numCol="1" spcCol="1270" anchor="t" anchorCtr="0">
              <a:noAutofit/>
            </a:bodyPr>
            <a:lstStyle/>
            <a:p>
              <a:pPr marL="228600" lvl="1" indent="-228600" algn="l" defTabSz="889000" rtl="0">
                <a:lnSpc>
                  <a:spcPct val="90000"/>
                </a:lnSpc>
                <a:spcBef>
                  <a:spcPct val="0"/>
                </a:spcBef>
                <a:spcAft>
                  <a:spcPct val="15000"/>
                </a:spcAft>
                <a:buChar char="••"/>
              </a:pPr>
              <a:r>
                <a:rPr lang="en-US" sz="2000" b="0" i="1" kern="1200" dirty="0" smtClean="0">
                  <a:solidFill>
                    <a:schemeClr val="tx2"/>
                  </a:solidFill>
                </a:rPr>
                <a:t>Variances in ability, experience, personality, or other factors on a team</a:t>
              </a:r>
              <a:endParaRPr lang="en-IN" sz="2000" kern="1200" dirty="0">
                <a:solidFill>
                  <a:schemeClr val="tx2"/>
                </a:solidFill>
              </a:endParaRPr>
            </a:p>
          </p:txBody>
        </p:sp>
        <p:sp>
          <p:nvSpPr>
            <p:cNvPr id="11" name="Freeform 10"/>
            <p:cNvSpPr/>
            <p:nvPr/>
          </p:nvSpPr>
          <p:spPr>
            <a:xfrm>
              <a:off x="995603" y="4651954"/>
              <a:ext cx="5641182" cy="531360"/>
            </a:xfrm>
            <a:custGeom>
              <a:avLst/>
              <a:gdLst>
                <a:gd name="connsiteX0" fmla="*/ 0 w 5641182"/>
                <a:gd name="connsiteY0" fmla="*/ 88562 h 531360"/>
                <a:gd name="connsiteX1" fmla="*/ 88562 w 5641182"/>
                <a:gd name="connsiteY1" fmla="*/ 0 h 531360"/>
                <a:gd name="connsiteX2" fmla="*/ 5552620 w 5641182"/>
                <a:gd name="connsiteY2" fmla="*/ 0 h 531360"/>
                <a:gd name="connsiteX3" fmla="*/ 5641182 w 5641182"/>
                <a:gd name="connsiteY3" fmla="*/ 88562 h 531360"/>
                <a:gd name="connsiteX4" fmla="*/ 5641182 w 5641182"/>
                <a:gd name="connsiteY4" fmla="*/ 442798 h 531360"/>
                <a:gd name="connsiteX5" fmla="*/ 5552620 w 5641182"/>
                <a:gd name="connsiteY5" fmla="*/ 531360 h 531360"/>
                <a:gd name="connsiteX6" fmla="*/ 88562 w 5641182"/>
                <a:gd name="connsiteY6" fmla="*/ 531360 h 531360"/>
                <a:gd name="connsiteX7" fmla="*/ 0 w 5641182"/>
                <a:gd name="connsiteY7" fmla="*/ 442798 h 531360"/>
                <a:gd name="connsiteX8" fmla="*/ 0 w 5641182"/>
                <a:gd name="connsiteY8" fmla="*/ 88562 h 531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1182" h="531360">
                  <a:moveTo>
                    <a:pt x="0" y="88562"/>
                  </a:moveTo>
                  <a:cubicBezTo>
                    <a:pt x="0" y="39651"/>
                    <a:pt x="39651" y="0"/>
                    <a:pt x="88562" y="0"/>
                  </a:cubicBezTo>
                  <a:lnTo>
                    <a:pt x="5552620" y="0"/>
                  </a:lnTo>
                  <a:cubicBezTo>
                    <a:pt x="5601531" y="0"/>
                    <a:pt x="5641182" y="39651"/>
                    <a:pt x="5641182" y="88562"/>
                  </a:cubicBezTo>
                  <a:lnTo>
                    <a:pt x="5641182" y="442798"/>
                  </a:lnTo>
                  <a:cubicBezTo>
                    <a:pt x="5641182" y="491709"/>
                    <a:pt x="5601531" y="531360"/>
                    <a:pt x="5552620" y="531360"/>
                  </a:cubicBezTo>
                  <a:lnTo>
                    <a:pt x="88562" y="531360"/>
                  </a:lnTo>
                  <a:cubicBezTo>
                    <a:pt x="39651" y="531360"/>
                    <a:pt x="0" y="491709"/>
                    <a:pt x="0" y="442798"/>
                  </a:cubicBezTo>
                  <a:lnTo>
                    <a:pt x="0" y="8856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9162" tIns="25939" rIns="239162" bIns="25939" numCol="1" spcCol="1270" anchor="ctr" anchorCtr="0">
              <a:noAutofit/>
            </a:bodyPr>
            <a:lstStyle/>
            <a:p>
              <a:pPr lvl="0" algn="l" defTabSz="889000" rtl="0">
                <a:lnSpc>
                  <a:spcPct val="90000"/>
                </a:lnSpc>
                <a:spcBef>
                  <a:spcPct val="0"/>
                </a:spcBef>
                <a:spcAft>
                  <a:spcPct val="35000"/>
                </a:spcAft>
              </a:pPr>
              <a:r>
                <a:rPr lang="en-US" sz="2000" b="1" kern="1200" dirty="0" smtClean="0"/>
                <a:t>Team diversity</a:t>
              </a:r>
              <a:endParaRPr lang="en-IN" sz="2000" kern="1200" dirty="0"/>
            </a:p>
          </p:txBody>
        </p:sp>
      </p:grpSp>
      <p:sp>
        <p:nvSpPr>
          <p:cNvPr id="1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a:t>
            </a:r>
            <a:r>
              <a:rPr lang="en-IN" altLang="en-US" sz="2000" dirty="0">
                <a:solidFill>
                  <a:schemeClr val="tx2"/>
                </a:solidFill>
              </a:rPr>
              <a:t>4</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itle 1"/>
          <p:cNvSpPr>
            <a:spLocks noGrp="1"/>
          </p:cNvSpPr>
          <p:nvPr>
            <p:ph type="title"/>
          </p:nvPr>
        </p:nvSpPr>
        <p:spPr>
          <a:xfrm>
            <a:off x="525463" y="3175"/>
            <a:ext cx="8229600" cy="1143000"/>
          </a:xfrm>
        </p:spPr>
        <p:txBody>
          <a:bodyPr/>
          <a:lstStyle/>
          <a:p>
            <a:pPr eaLnBrk="1" hangingPunct="1"/>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Areas of Team Training</a:t>
            </a:r>
          </a:p>
        </p:txBody>
      </p:sp>
      <p:sp>
        <p:nvSpPr>
          <p:cNvPr id="45060" name="Content Placeholder 2"/>
          <p:cNvSpPr>
            <a:spLocks noGrp="1"/>
          </p:cNvSpPr>
          <p:nvPr>
            <p:ph idx="1"/>
          </p:nvPr>
        </p:nvSpPr>
        <p:spPr>
          <a:xfrm>
            <a:off x="993775" y="1533525"/>
            <a:ext cx="7823200" cy="4227513"/>
          </a:xfrm>
        </p:spPr>
        <p:txBody>
          <a:bodyPr/>
          <a:lstStyle/>
          <a:p>
            <a:r>
              <a:rPr lang="en-US" altLang="en-US" b="1" dirty="0" smtClean="0">
                <a:solidFill>
                  <a:schemeClr val="tx2"/>
                </a:solidFill>
              </a:rPr>
              <a:t>Interpersonal skills</a:t>
            </a:r>
          </a:p>
          <a:p>
            <a:pPr lvl="1"/>
            <a:r>
              <a:rPr lang="en-US" altLang="en-US" dirty="0" smtClean="0">
                <a:solidFill>
                  <a:schemeClr val="tx2"/>
                </a:solidFill>
              </a:rPr>
              <a:t>Enable people to have effective working relationships with others</a:t>
            </a:r>
          </a:p>
          <a:p>
            <a:r>
              <a:rPr lang="en-US" altLang="en-US" dirty="0" smtClean="0">
                <a:solidFill>
                  <a:schemeClr val="tx2"/>
                </a:solidFill>
              </a:rPr>
              <a:t>Decision-making and problem-solving skills</a:t>
            </a:r>
          </a:p>
          <a:p>
            <a:r>
              <a:rPr lang="en-US" altLang="en-US" dirty="0" smtClean="0">
                <a:solidFill>
                  <a:schemeClr val="tx2"/>
                </a:solidFill>
              </a:rPr>
              <a:t>Conflict resolution skills</a:t>
            </a:r>
          </a:p>
          <a:p>
            <a:r>
              <a:rPr lang="en-US" altLang="en-US" dirty="0" smtClean="0">
                <a:solidFill>
                  <a:schemeClr val="tx2"/>
                </a:solidFill>
              </a:rPr>
              <a:t>Technical training</a:t>
            </a:r>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a:t>
            </a:r>
            <a:r>
              <a:rPr lang="en-IN" altLang="en-US" sz="2000" dirty="0">
                <a:solidFill>
                  <a:schemeClr val="tx2"/>
                </a:solidFill>
              </a:rPr>
              <a:t>4</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506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06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506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5060">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506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itle 1"/>
          <p:cNvSpPr>
            <a:spLocks noGrp="1"/>
          </p:cNvSpPr>
          <p:nvPr>
            <p:ph type="title"/>
          </p:nvPr>
        </p:nvSpPr>
        <p:spPr>
          <a:xfrm>
            <a:off x="525463" y="3175"/>
            <a:ext cx="8229600" cy="1143000"/>
          </a:xfrm>
        </p:spPr>
        <p:txBody>
          <a:bodyPr/>
          <a:lstStyle/>
          <a:p>
            <a:pPr eaLnBrk="1" hangingPunct="1"/>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Types of Employee Compensation</a:t>
            </a:r>
          </a:p>
        </p:txBody>
      </p:sp>
      <p:sp>
        <p:nvSpPr>
          <p:cNvPr id="47108" name="Content Placeholder 2"/>
          <p:cNvSpPr>
            <a:spLocks noGrp="1"/>
          </p:cNvSpPr>
          <p:nvPr>
            <p:ph idx="1"/>
          </p:nvPr>
        </p:nvSpPr>
        <p:spPr>
          <a:xfrm>
            <a:off x="993775" y="1533525"/>
            <a:ext cx="7823200" cy="4227513"/>
          </a:xfrm>
        </p:spPr>
        <p:txBody>
          <a:bodyPr/>
          <a:lstStyle/>
          <a:p>
            <a:r>
              <a:rPr lang="en-US" altLang="en-US" b="1" dirty="0" smtClean="0">
                <a:solidFill>
                  <a:schemeClr val="tx2"/>
                </a:solidFill>
              </a:rPr>
              <a:t>Skill-based pay</a:t>
            </a:r>
            <a:r>
              <a:rPr lang="en-US" altLang="en-US" dirty="0" smtClean="0">
                <a:solidFill>
                  <a:schemeClr val="tx2"/>
                </a:solidFill>
              </a:rPr>
              <a:t>: Employees are paid for learning additional skills or knowledge</a:t>
            </a:r>
          </a:p>
          <a:p>
            <a:r>
              <a:rPr lang="en-US" altLang="en-US" b="1" dirty="0" smtClean="0">
                <a:solidFill>
                  <a:schemeClr val="tx2"/>
                </a:solidFill>
              </a:rPr>
              <a:t>Gainsharing</a:t>
            </a:r>
            <a:r>
              <a:rPr lang="en-US" altLang="en-US" dirty="0" smtClean="0">
                <a:solidFill>
                  <a:schemeClr val="tx2"/>
                </a:solidFill>
              </a:rPr>
              <a:t>: Companies share the financial value of performance gains with their workers </a:t>
            </a:r>
          </a:p>
          <a:p>
            <a:r>
              <a:rPr lang="en-US" altLang="en-US" dirty="0" smtClean="0">
                <a:solidFill>
                  <a:schemeClr val="tx2"/>
                </a:solidFill>
              </a:rPr>
              <a:t>Nonfinancial rewards </a:t>
            </a:r>
          </a:p>
          <a:p>
            <a:pPr lvl="1"/>
            <a:r>
              <a:rPr lang="en-US" altLang="en-US" dirty="0" smtClean="0"/>
              <a:t>Most effective when teams or team-based interventions are first introduced </a:t>
            </a:r>
            <a:endParaRPr lang="en-US" altLang="en-US" dirty="0" smtClean="0">
              <a:solidFill>
                <a:schemeClr val="tx2"/>
              </a:solidFill>
            </a:endParaRPr>
          </a:p>
          <a:p>
            <a:endParaRPr lang="en-US" altLang="en-US" dirty="0" smtClean="0">
              <a:solidFill>
                <a:schemeClr val="tx2"/>
              </a:solidFill>
            </a:endParaRPr>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a:t>
            </a:r>
            <a:r>
              <a:rPr lang="en-IN" altLang="en-US" sz="2000" dirty="0">
                <a:solidFill>
                  <a:schemeClr val="tx2"/>
                </a:solidFill>
              </a:rPr>
              <a:t>4</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710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710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710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10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Key Terms </a:t>
            </a:r>
            <a:endParaRPr lang="en-US" dirty="0"/>
          </a:p>
        </p:txBody>
      </p:sp>
      <p:sp>
        <p:nvSpPr>
          <p:cNvPr id="5" name="Content Placeholder 2"/>
          <p:cNvSpPr>
            <a:spLocks noGrp="1"/>
          </p:cNvSpPr>
          <p:nvPr>
            <p:ph idx="1"/>
          </p:nvPr>
        </p:nvSpPr>
        <p:spPr>
          <a:xfrm>
            <a:off x="1065341" y="1508125"/>
            <a:ext cx="3877838" cy="4587875"/>
          </a:xfrm>
        </p:spPr>
        <p:txBody>
          <a:bodyPr>
            <a:noAutofit/>
          </a:bodyPr>
          <a:lstStyle/>
          <a:p>
            <a:pPr marL="342900" indent="-342900">
              <a:spcBef>
                <a:spcPct val="20000"/>
              </a:spcBef>
              <a:buClr>
                <a:srgbClr val="B00027"/>
              </a:buClr>
              <a:buFont typeface="Lucida Grande"/>
              <a:buChar char="•"/>
              <a:defRPr/>
            </a:pPr>
            <a:r>
              <a:rPr lang="en-US" altLang="en-US" sz="2600" dirty="0">
                <a:solidFill>
                  <a:schemeClr val="tx2"/>
                </a:solidFill>
                <a:ea typeface="ＭＳ Ｐゴシック" panose="020B0600070205080204" pitchFamily="34" charset="-128"/>
              </a:rPr>
              <a:t>Work team</a:t>
            </a:r>
          </a:p>
          <a:p>
            <a:pPr marL="342900" indent="-342900">
              <a:spcBef>
                <a:spcPct val="20000"/>
              </a:spcBef>
              <a:buClr>
                <a:srgbClr val="B00027"/>
              </a:buClr>
              <a:buFont typeface="Lucida Grande"/>
              <a:buChar char="•"/>
              <a:defRPr/>
            </a:pPr>
            <a:r>
              <a:rPr lang="en-US" altLang="en-US" sz="2600" dirty="0">
                <a:solidFill>
                  <a:schemeClr val="tx2"/>
                </a:solidFill>
                <a:ea typeface="ＭＳ Ｐゴシック" panose="020B0600070205080204" pitchFamily="34" charset="-128"/>
              </a:rPr>
              <a:t>Cross-training</a:t>
            </a:r>
          </a:p>
          <a:p>
            <a:pPr marL="342900" indent="-342900">
              <a:spcBef>
                <a:spcPct val="20000"/>
              </a:spcBef>
              <a:buClr>
                <a:srgbClr val="B00027"/>
              </a:buClr>
              <a:buFont typeface="Lucida Grande"/>
              <a:buChar char="•"/>
              <a:defRPr/>
            </a:pPr>
            <a:r>
              <a:rPr lang="en-US" altLang="en-US" sz="2600" dirty="0">
                <a:solidFill>
                  <a:schemeClr val="tx2"/>
                </a:solidFill>
                <a:ea typeface="ＭＳ Ｐゴシック" panose="020B0600070205080204" pitchFamily="34" charset="-128"/>
              </a:rPr>
              <a:t>Social loafing</a:t>
            </a:r>
          </a:p>
          <a:p>
            <a:pPr marL="342900" indent="-342900">
              <a:spcBef>
                <a:spcPct val="20000"/>
              </a:spcBef>
              <a:buClr>
                <a:srgbClr val="B00027"/>
              </a:buClr>
              <a:buFont typeface="Lucida Grande"/>
              <a:buChar char="•"/>
              <a:defRPr/>
            </a:pPr>
            <a:r>
              <a:rPr lang="en-US" altLang="en-US" sz="2600" dirty="0">
                <a:solidFill>
                  <a:schemeClr val="tx2"/>
                </a:solidFill>
                <a:ea typeface="ＭＳ Ｐゴシック" panose="020B0600070205080204" pitchFamily="34" charset="-128"/>
              </a:rPr>
              <a:t>Traditional work group</a:t>
            </a:r>
          </a:p>
          <a:p>
            <a:pPr marL="342900" indent="-342900">
              <a:spcBef>
                <a:spcPct val="20000"/>
              </a:spcBef>
              <a:buClr>
                <a:srgbClr val="B00027"/>
              </a:buClr>
              <a:buFont typeface="Lucida Grande"/>
              <a:buChar char="•"/>
              <a:defRPr/>
            </a:pPr>
            <a:r>
              <a:rPr lang="en-US" altLang="en-US" sz="2600" dirty="0">
                <a:solidFill>
                  <a:schemeClr val="tx2"/>
                </a:solidFill>
                <a:ea typeface="ＭＳ Ｐゴシック" panose="020B0600070205080204" pitchFamily="34" charset="-128"/>
              </a:rPr>
              <a:t>Employee involvement team</a:t>
            </a:r>
          </a:p>
          <a:p>
            <a:pPr marL="342900" indent="-342900">
              <a:spcBef>
                <a:spcPct val="20000"/>
              </a:spcBef>
              <a:buClr>
                <a:srgbClr val="B00027"/>
              </a:buClr>
              <a:buFont typeface="Lucida Grande"/>
              <a:buChar char="•"/>
              <a:defRPr/>
            </a:pPr>
            <a:r>
              <a:rPr lang="en-US" altLang="en-US" sz="2600" dirty="0">
                <a:solidFill>
                  <a:schemeClr val="tx2"/>
                </a:solidFill>
                <a:ea typeface="ＭＳ Ｐゴシック" panose="020B0600070205080204" pitchFamily="34" charset="-128"/>
              </a:rPr>
              <a:t>Semi-autonomous group</a:t>
            </a:r>
          </a:p>
          <a:p>
            <a:pPr marL="342900" indent="-342900">
              <a:spcBef>
                <a:spcPct val="20000"/>
              </a:spcBef>
              <a:buClr>
                <a:srgbClr val="B00027"/>
              </a:buClr>
              <a:buFont typeface="Lucida Grande"/>
              <a:buChar char="•"/>
              <a:defRPr/>
            </a:pPr>
            <a:r>
              <a:rPr lang="en-US" altLang="en-US" sz="2600" dirty="0">
                <a:solidFill>
                  <a:schemeClr val="tx2"/>
                </a:solidFill>
                <a:ea typeface="ＭＳ Ｐゴシック" panose="020B0600070205080204" pitchFamily="34" charset="-128"/>
              </a:rPr>
              <a:t>Self-managing teams</a:t>
            </a:r>
          </a:p>
          <a:p>
            <a:pPr marL="342900" indent="-342900">
              <a:spcBef>
                <a:spcPct val="20000"/>
              </a:spcBef>
              <a:buClr>
                <a:srgbClr val="B00027"/>
              </a:buClr>
              <a:buFont typeface="Lucida Grande"/>
              <a:buChar char="•"/>
              <a:defRPr/>
            </a:pPr>
            <a:r>
              <a:rPr lang="en-US" altLang="en-US" sz="2600" dirty="0">
                <a:solidFill>
                  <a:schemeClr val="tx2"/>
                </a:solidFill>
                <a:ea typeface="ＭＳ Ｐゴシック" panose="020B0600070205080204" pitchFamily="34" charset="-128"/>
              </a:rPr>
              <a:t>Self-designing teams</a:t>
            </a:r>
          </a:p>
          <a:p>
            <a:pPr marL="342900" indent="-342900">
              <a:spcBef>
                <a:spcPct val="20000"/>
              </a:spcBef>
              <a:buClr>
                <a:srgbClr val="B00027"/>
              </a:buClr>
              <a:buFont typeface="Lucida Grande"/>
              <a:buChar char="•"/>
              <a:defRPr/>
            </a:pPr>
            <a:r>
              <a:rPr lang="en-US" altLang="en-US" sz="2600" dirty="0">
                <a:solidFill>
                  <a:schemeClr val="tx2"/>
                </a:solidFill>
                <a:ea typeface="ＭＳ Ｐゴシック" panose="020B0600070205080204" pitchFamily="34" charset="-128"/>
              </a:rPr>
              <a:t>Cross-functional </a:t>
            </a:r>
            <a:r>
              <a:rPr lang="en-US" altLang="en-US" sz="2600" dirty="0" smtClean="0">
                <a:solidFill>
                  <a:schemeClr val="tx2"/>
                </a:solidFill>
                <a:ea typeface="ＭＳ Ｐゴシック" panose="020B0600070205080204" pitchFamily="34" charset="-128"/>
              </a:rPr>
              <a:t>team</a:t>
            </a:r>
          </a:p>
          <a:p>
            <a:pPr marL="342900" indent="-342900">
              <a:spcBef>
                <a:spcPct val="20000"/>
              </a:spcBef>
              <a:buClr>
                <a:srgbClr val="B00027"/>
              </a:buClr>
              <a:buFont typeface="Lucida Grande"/>
              <a:buChar char="•"/>
              <a:defRPr/>
            </a:pPr>
            <a:endParaRPr lang="en-US" altLang="en-US" sz="2600" dirty="0">
              <a:solidFill>
                <a:schemeClr val="tx2"/>
              </a:solidFill>
              <a:ea typeface="ＭＳ Ｐゴシック" panose="020B0600070205080204" pitchFamily="34" charset="-128"/>
            </a:endParaRPr>
          </a:p>
          <a:p>
            <a:pPr marL="342900" indent="-342900">
              <a:spcBef>
                <a:spcPct val="20000"/>
              </a:spcBef>
              <a:buClr>
                <a:srgbClr val="B00027"/>
              </a:buClr>
              <a:buFont typeface="Lucida Grande"/>
              <a:buChar char="•"/>
              <a:defRPr/>
            </a:pPr>
            <a:endParaRPr lang="en-US" altLang="en-US" sz="2400" dirty="0">
              <a:solidFill>
                <a:schemeClr val="tx2"/>
              </a:solidFill>
              <a:ea typeface="ＭＳ Ｐゴシック" panose="020B0600070205080204" pitchFamily="34" charset="-128"/>
            </a:endParaRPr>
          </a:p>
        </p:txBody>
      </p:sp>
      <p:sp>
        <p:nvSpPr>
          <p:cNvPr id="6" name="Content Placeholder 2"/>
          <p:cNvSpPr txBox="1">
            <a:spLocks/>
          </p:cNvSpPr>
          <p:nvPr/>
        </p:nvSpPr>
        <p:spPr bwMode="auto">
          <a:xfrm>
            <a:off x="5011830" y="1510397"/>
            <a:ext cx="3877838" cy="458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defTabSz="457200" rtl="0" eaLnBrk="0" fontAlgn="base" hangingPunct="0">
              <a:lnSpc>
                <a:spcPct val="90000"/>
              </a:lnSpc>
              <a:spcBef>
                <a:spcPts val="2400"/>
              </a:spcBef>
              <a:spcAft>
                <a:spcPct val="0"/>
              </a:spcAft>
              <a:buClrTx/>
              <a:buFont typeface="Wingdings" charset="2"/>
              <a:buNone/>
              <a:defRPr sz="2800" kern="1200">
                <a:solidFill>
                  <a:schemeClr val="tx1"/>
                </a:solidFill>
                <a:latin typeface="+mn-lt"/>
                <a:ea typeface="+mn-ea"/>
                <a:cs typeface="Rockwell"/>
              </a:defRPr>
            </a:lvl1pPr>
            <a:lvl2pPr marL="640080" indent="-274320" algn="l" defTabSz="457200" rtl="0" eaLnBrk="0" fontAlgn="base" hangingPunct="0">
              <a:lnSpc>
                <a:spcPct val="90000"/>
              </a:lnSpc>
              <a:spcBef>
                <a:spcPct val="20000"/>
              </a:spcBef>
              <a:spcAft>
                <a:spcPct val="0"/>
              </a:spcAft>
              <a:buClr>
                <a:srgbClr val="B00027"/>
              </a:buClr>
              <a:buFont typeface="Arial"/>
              <a:buChar char="•"/>
              <a:defRPr sz="2800" b="0" i="1" kern="1200">
                <a:solidFill>
                  <a:schemeClr val="tx1"/>
                </a:solidFill>
                <a:latin typeface="+mn-lt"/>
                <a:ea typeface="+mn-ea"/>
                <a:cs typeface="+mn-cs"/>
              </a:defRPr>
            </a:lvl2pPr>
            <a:lvl3pPr marL="960120" indent="-320040" algn="l" defTabSz="457200" rtl="0" eaLnBrk="0" fontAlgn="base" hangingPunct="0">
              <a:lnSpc>
                <a:spcPct val="90000"/>
              </a:lnSpc>
              <a:spcBef>
                <a:spcPct val="20000"/>
              </a:spcBef>
              <a:spcAft>
                <a:spcPct val="0"/>
              </a:spcAft>
              <a:buClr>
                <a:srgbClr val="B00027"/>
              </a:buClr>
              <a:buSzPct val="100000"/>
              <a:buFont typeface="Lucida Grande"/>
              <a:buChar char="-"/>
              <a:defRPr sz="2800" kern="1200">
                <a:solidFill>
                  <a:schemeClr val="tx1"/>
                </a:solidFill>
                <a:latin typeface="+mn-lt"/>
                <a:ea typeface="+mn-ea"/>
                <a:cs typeface="+mn-cs"/>
              </a:defRPr>
            </a:lvl3pPr>
            <a:lvl4pPr marL="1234440" indent="-228600" algn="l" defTabSz="457200" rtl="0" eaLnBrk="0" fontAlgn="base" hangingPunct="0">
              <a:lnSpc>
                <a:spcPct val="90000"/>
              </a:lnSpc>
              <a:spcBef>
                <a:spcPct val="20000"/>
              </a:spcBef>
              <a:spcAft>
                <a:spcPct val="0"/>
              </a:spcAft>
              <a:buFont typeface="Arial"/>
              <a:buChar char="▸"/>
              <a:defRPr sz="2400" kern="1200">
                <a:solidFill>
                  <a:schemeClr val="tx1"/>
                </a:solidFill>
                <a:latin typeface="+mn-lt"/>
                <a:ea typeface="+mn-ea"/>
                <a:cs typeface="+mn-cs"/>
              </a:defRPr>
            </a:lvl4pPr>
            <a:lvl5pPr marL="150876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7472" indent="-347472">
              <a:spcBef>
                <a:spcPts val="624"/>
              </a:spcBef>
              <a:buClr>
                <a:srgbClr val="B00027"/>
              </a:buClr>
              <a:buFont typeface="Lucida Grande"/>
              <a:buChar char="•"/>
            </a:pPr>
            <a:r>
              <a:rPr lang="en-US" altLang="en-US" sz="2600" dirty="0">
                <a:solidFill>
                  <a:schemeClr val="tx2"/>
                </a:solidFill>
              </a:rPr>
              <a:t>Virtual team</a:t>
            </a:r>
          </a:p>
          <a:p>
            <a:pPr marL="347472" indent="-347472">
              <a:spcBef>
                <a:spcPts val="624"/>
              </a:spcBef>
              <a:buClr>
                <a:srgbClr val="B00027"/>
              </a:buClr>
              <a:buFont typeface="Lucida Grande"/>
              <a:buChar char="•"/>
            </a:pPr>
            <a:r>
              <a:rPr lang="en-US" altLang="en-US" sz="2600" dirty="0" smtClean="0">
                <a:solidFill>
                  <a:schemeClr val="tx2"/>
                </a:solidFill>
              </a:rPr>
              <a:t>Project </a:t>
            </a:r>
            <a:r>
              <a:rPr lang="en-US" altLang="en-US" sz="2600" dirty="0">
                <a:solidFill>
                  <a:schemeClr val="tx2"/>
                </a:solidFill>
              </a:rPr>
              <a:t>team</a:t>
            </a:r>
          </a:p>
          <a:p>
            <a:pPr marL="347472" indent="-347472">
              <a:spcBef>
                <a:spcPts val="624"/>
              </a:spcBef>
              <a:buClr>
                <a:srgbClr val="B00027"/>
              </a:buClr>
              <a:buFont typeface="Lucida Grande"/>
              <a:buChar char="•"/>
            </a:pPr>
            <a:r>
              <a:rPr lang="en-US" altLang="en-US" sz="2600" dirty="0">
                <a:solidFill>
                  <a:schemeClr val="tx2"/>
                </a:solidFill>
              </a:rPr>
              <a:t>Norms</a:t>
            </a:r>
          </a:p>
          <a:p>
            <a:pPr marL="347472" indent="-347472">
              <a:spcBef>
                <a:spcPts val="624"/>
              </a:spcBef>
              <a:buClr>
                <a:srgbClr val="B00027"/>
              </a:buClr>
              <a:buFont typeface="Lucida Grande"/>
              <a:buChar char="•"/>
            </a:pPr>
            <a:r>
              <a:rPr lang="en-US" altLang="en-US" sz="2600" dirty="0">
                <a:solidFill>
                  <a:schemeClr val="tx2"/>
                </a:solidFill>
              </a:rPr>
              <a:t>Cohesiveness</a:t>
            </a:r>
          </a:p>
          <a:p>
            <a:pPr marL="347472" indent="-347472">
              <a:spcBef>
                <a:spcPts val="624"/>
              </a:spcBef>
              <a:buClr>
                <a:srgbClr val="B00027"/>
              </a:buClr>
              <a:buFont typeface="Lucida Grande"/>
              <a:buChar char="•"/>
            </a:pPr>
            <a:r>
              <a:rPr lang="en-US" altLang="en-US" sz="2600" dirty="0">
                <a:solidFill>
                  <a:schemeClr val="tx2"/>
                </a:solidFill>
              </a:rPr>
              <a:t>Forming</a:t>
            </a:r>
          </a:p>
          <a:p>
            <a:pPr marL="347472" indent="-347472">
              <a:spcBef>
                <a:spcPts val="624"/>
              </a:spcBef>
              <a:buClr>
                <a:srgbClr val="B00027"/>
              </a:buClr>
              <a:buFont typeface="Lucida Grande"/>
              <a:buChar char="•"/>
            </a:pPr>
            <a:r>
              <a:rPr lang="en-US" altLang="en-US" sz="2600" dirty="0">
                <a:solidFill>
                  <a:schemeClr val="tx2"/>
                </a:solidFill>
              </a:rPr>
              <a:t>Storming</a:t>
            </a:r>
          </a:p>
          <a:p>
            <a:pPr marL="347472" indent="-347472">
              <a:spcBef>
                <a:spcPts val="624"/>
              </a:spcBef>
              <a:buClr>
                <a:srgbClr val="B00027"/>
              </a:buClr>
              <a:buFont typeface="Lucida Grande"/>
              <a:buChar char="•"/>
            </a:pPr>
            <a:r>
              <a:rPr lang="en-US" altLang="en-US" sz="2600" dirty="0">
                <a:solidFill>
                  <a:schemeClr val="tx2"/>
                </a:solidFill>
              </a:rPr>
              <a:t>Norming</a:t>
            </a:r>
          </a:p>
          <a:p>
            <a:pPr marL="347472" indent="-347472">
              <a:spcBef>
                <a:spcPts val="624"/>
              </a:spcBef>
              <a:buClr>
                <a:srgbClr val="B00027"/>
              </a:buClr>
              <a:buFont typeface="Lucida Grande"/>
              <a:buChar char="•"/>
            </a:pPr>
            <a:r>
              <a:rPr lang="en-US" altLang="en-US" sz="2600" dirty="0">
                <a:solidFill>
                  <a:schemeClr val="tx2"/>
                </a:solidFill>
              </a:rPr>
              <a:t>Performing</a:t>
            </a:r>
          </a:p>
          <a:p>
            <a:pPr marL="347472" indent="-347472">
              <a:spcBef>
                <a:spcPts val="624"/>
              </a:spcBef>
              <a:buClr>
                <a:srgbClr val="B00027"/>
              </a:buClr>
              <a:buFont typeface="Lucida Grande"/>
              <a:buChar char="•"/>
            </a:pPr>
            <a:r>
              <a:rPr lang="en-US" altLang="en-US" sz="2600" dirty="0">
                <a:solidFill>
                  <a:schemeClr val="tx2"/>
                </a:solidFill>
              </a:rPr>
              <a:t>De-norming</a:t>
            </a:r>
          </a:p>
          <a:p>
            <a:pPr marL="347472" indent="-347472">
              <a:spcBef>
                <a:spcPts val="624"/>
              </a:spcBef>
              <a:buClr>
                <a:srgbClr val="B00027"/>
              </a:buClr>
              <a:buFont typeface="Lucida Grande"/>
              <a:buChar char="•"/>
            </a:pPr>
            <a:r>
              <a:rPr lang="en-US" altLang="en-US" sz="2600" dirty="0" smtClean="0">
                <a:solidFill>
                  <a:schemeClr val="tx2"/>
                </a:solidFill>
              </a:rPr>
              <a:t>De-storming</a:t>
            </a:r>
            <a:endParaRPr lang="en-US" altLang="en-US" sz="26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Key Terms </a:t>
            </a:r>
            <a:r>
              <a:rPr lang="en-US" sz="2000" dirty="0" smtClean="0"/>
              <a:t>(continued)</a:t>
            </a:r>
            <a:endParaRPr lang="en-US" sz="2000" dirty="0"/>
          </a:p>
        </p:txBody>
      </p:sp>
      <p:sp>
        <p:nvSpPr>
          <p:cNvPr id="5" name="Content Placeholder 2"/>
          <p:cNvSpPr>
            <a:spLocks noGrp="1"/>
          </p:cNvSpPr>
          <p:nvPr>
            <p:ph idx="1"/>
          </p:nvPr>
        </p:nvSpPr>
        <p:spPr>
          <a:xfrm>
            <a:off x="1065340" y="1508125"/>
            <a:ext cx="5605915" cy="4587875"/>
          </a:xfrm>
        </p:spPr>
        <p:txBody>
          <a:bodyPr>
            <a:noAutofit/>
          </a:bodyPr>
          <a:lstStyle/>
          <a:p>
            <a:pPr marL="342900" indent="-342900">
              <a:spcBef>
                <a:spcPct val="20000"/>
              </a:spcBef>
              <a:buClr>
                <a:srgbClr val="B00027"/>
              </a:buClr>
              <a:buFont typeface="Lucida Grande"/>
              <a:buChar char="•"/>
            </a:pPr>
            <a:r>
              <a:rPr lang="en-US" altLang="en-US" sz="2600" dirty="0">
                <a:solidFill>
                  <a:schemeClr val="tx2"/>
                </a:solidFill>
              </a:rPr>
              <a:t>De-forming</a:t>
            </a:r>
          </a:p>
          <a:p>
            <a:pPr marL="342900" indent="-342900">
              <a:spcBef>
                <a:spcPct val="20000"/>
              </a:spcBef>
              <a:buClr>
                <a:srgbClr val="B00027"/>
              </a:buClr>
              <a:buFont typeface="Lucida Grande"/>
              <a:buChar char="•"/>
            </a:pPr>
            <a:r>
              <a:rPr lang="en-US" altLang="en-US" sz="2600" dirty="0" smtClean="0">
                <a:solidFill>
                  <a:schemeClr val="tx2"/>
                </a:solidFill>
                <a:ea typeface="ＭＳ Ｐゴシック" panose="020B0600070205080204" pitchFamily="34" charset="-128"/>
                <a:cs typeface="Rockwell" panose="02060603020205020403" pitchFamily="18" charset="0"/>
              </a:rPr>
              <a:t>Structural </a:t>
            </a:r>
            <a:r>
              <a:rPr lang="en-US" altLang="en-US" sz="2600" dirty="0">
                <a:solidFill>
                  <a:schemeClr val="tx2"/>
                </a:solidFill>
                <a:ea typeface="ＭＳ Ｐゴシック" panose="020B0600070205080204" pitchFamily="34" charset="-128"/>
                <a:cs typeface="Rockwell" panose="02060603020205020403" pitchFamily="18" charset="0"/>
              </a:rPr>
              <a:t>accommodation</a:t>
            </a:r>
          </a:p>
          <a:p>
            <a:pPr marL="342900" indent="-342900">
              <a:spcBef>
                <a:spcPct val="20000"/>
              </a:spcBef>
              <a:buClr>
                <a:srgbClr val="B00027"/>
              </a:buClr>
              <a:buFont typeface="Lucida Grande"/>
              <a:buChar char="•"/>
            </a:pPr>
            <a:r>
              <a:rPr lang="en-US" altLang="en-US" sz="2600" dirty="0">
                <a:solidFill>
                  <a:schemeClr val="tx2"/>
                </a:solidFill>
                <a:ea typeface="ＭＳ Ｐゴシック" panose="020B0600070205080204" pitchFamily="34" charset="-128"/>
                <a:cs typeface="Rockwell" panose="02060603020205020403" pitchFamily="18" charset="0"/>
              </a:rPr>
              <a:t>Bureaucratic immunity</a:t>
            </a:r>
          </a:p>
          <a:p>
            <a:pPr marL="342900" indent="-342900">
              <a:spcBef>
                <a:spcPct val="20000"/>
              </a:spcBef>
              <a:buClr>
                <a:srgbClr val="B00027"/>
              </a:buClr>
              <a:buFont typeface="Lucida Grande"/>
              <a:buChar char="•"/>
            </a:pPr>
            <a:r>
              <a:rPr lang="en-US" altLang="en-US" sz="2600" dirty="0">
                <a:solidFill>
                  <a:schemeClr val="tx2"/>
                </a:solidFill>
                <a:ea typeface="ＭＳ Ｐゴシック" panose="020B0600070205080204" pitchFamily="34" charset="-128"/>
                <a:cs typeface="Rockwell" panose="02060603020205020403" pitchFamily="18" charset="0"/>
              </a:rPr>
              <a:t>Individualism-collectivism</a:t>
            </a:r>
          </a:p>
          <a:p>
            <a:pPr marL="342900" indent="-342900">
              <a:spcBef>
                <a:spcPct val="20000"/>
              </a:spcBef>
              <a:buClr>
                <a:srgbClr val="B00027"/>
              </a:buClr>
              <a:buFont typeface="Lucida Grande"/>
              <a:buChar char="•"/>
            </a:pPr>
            <a:r>
              <a:rPr lang="en-US" altLang="en-US" sz="2600" dirty="0">
                <a:solidFill>
                  <a:schemeClr val="tx2"/>
                </a:solidFill>
                <a:ea typeface="ＭＳ Ｐゴシック" panose="020B0600070205080204" pitchFamily="34" charset="-128"/>
                <a:cs typeface="Rockwell" panose="02060603020205020403" pitchFamily="18" charset="0"/>
              </a:rPr>
              <a:t>Team level</a:t>
            </a:r>
          </a:p>
          <a:p>
            <a:pPr marL="342900" indent="-342900">
              <a:spcBef>
                <a:spcPct val="20000"/>
              </a:spcBef>
              <a:buClr>
                <a:srgbClr val="B00027"/>
              </a:buClr>
              <a:buFont typeface="Lucida Grande"/>
              <a:buChar char="•"/>
            </a:pPr>
            <a:r>
              <a:rPr lang="en-US" altLang="en-US" sz="2600" dirty="0">
                <a:solidFill>
                  <a:schemeClr val="tx2"/>
                </a:solidFill>
                <a:ea typeface="ＭＳ Ｐゴシック" panose="020B0600070205080204" pitchFamily="34" charset="-128"/>
                <a:cs typeface="Rockwell" panose="02060603020205020403" pitchFamily="18" charset="0"/>
              </a:rPr>
              <a:t>Team diversity</a:t>
            </a:r>
          </a:p>
          <a:p>
            <a:pPr marL="342900" indent="-342900">
              <a:spcBef>
                <a:spcPct val="20000"/>
              </a:spcBef>
              <a:buClr>
                <a:srgbClr val="B00027"/>
              </a:buClr>
              <a:buFont typeface="Lucida Grande"/>
              <a:buChar char="•"/>
            </a:pPr>
            <a:r>
              <a:rPr lang="en-US" altLang="en-US" sz="2600" dirty="0">
                <a:solidFill>
                  <a:schemeClr val="tx2"/>
                </a:solidFill>
                <a:ea typeface="ＭＳ Ｐゴシック" panose="020B0600070205080204" pitchFamily="34" charset="-128"/>
                <a:cs typeface="Rockwell" panose="02060603020205020403" pitchFamily="18" charset="0"/>
              </a:rPr>
              <a:t>Interpersonal skills</a:t>
            </a:r>
          </a:p>
          <a:p>
            <a:pPr marL="342900" indent="-342900">
              <a:spcBef>
                <a:spcPct val="20000"/>
              </a:spcBef>
              <a:buClr>
                <a:srgbClr val="B00027"/>
              </a:buClr>
              <a:buFont typeface="Lucida Grande"/>
              <a:buChar char="•"/>
            </a:pPr>
            <a:r>
              <a:rPr lang="en-US" altLang="en-US" sz="2600" dirty="0">
                <a:solidFill>
                  <a:schemeClr val="tx2"/>
                </a:solidFill>
                <a:ea typeface="ＭＳ Ｐゴシック" panose="020B0600070205080204" pitchFamily="34" charset="-128"/>
                <a:cs typeface="Rockwell" panose="02060603020205020403" pitchFamily="18" charset="0"/>
              </a:rPr>
              <a:t>Skill-based pay</a:t>
            </a:r>
          </a:p>
          <a:p>
            <a:pPr marL="342900" indent="-342900">
              <a:spcBef>
                <a:spcPct val="20000"/>
              </a:spcBef>
              <a:buClr>
                <a:srgbClr val="B00027"/>
              </a:buClr>
              <a:buFont typeface="Lucida Grande"/>
              <a:buChar char="•"/>
            </a:pPr>
            <a:r>
              <a:rPr lang="en-US" altLang="en-US" sz="2600" dirty="0">
                <a:solidFill>
                  <a:schemeClr val="tx2"/>
                </a:solidFill>
                <a:ea typeface="ＭＳ Ｐゴシック" panose="020B0600070205080204" pitchFamily="34" charset="-128"/>
                <a:cs typeface="Rockwell" panose="02060603020205020403" pitchFamily="18" charset="0"/>
              </a:rPr>
              <a:t>Gainsharing</a:t>
            </a:r>
          </a:p>
          <a:p>
            <a:pPr marL="342900" indent="-342900">
              <a:spcBef>
                <a:spcPct val="20000"/>
              </a:spcBef>
              <a:buClr>
                <a:srgbClr val="B00027"/>
              </a:buClr>
              <a:buFont typeface="Lucida Grande"/>
              <a:buChar char="•"/>
            </a:pPr>
            <a:endParaRPr lang="en-US" altLang="en-US" sz="2600" dirty="0">
              <a:solidFill>
                <a:schemeClr val="tx2"/>
              </a:solidFill>
              <a:ea typeface="ＭＳ Ｐゴシック" panose="020B0600070205080204" pitchFamily="34" charset="-128"/>
              <a:cs typeface="Rockwell" panose="02060603020205020403" pitchFamily="18" charset="0"/>
            </a:endParaRPr>
          </a:p>
        </p:txBody>
      </p:sp>
    </p:spTree>
    <p:extLst>
      <p:ext uri="{BB962C8B-B14F-4D97-AF65-F5344CB8AC3E}">
        <p14:creationId xmlns:p14="http://schemas.microsoft.com/office/powerpoint/2010/main" val="6739006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Summary </a:t>
            </a:r>
            <a:endParaRPr lang="en-US" dirty="0"/>
          </a:p>
        </p:txBody>
      </p:sp>
      <p:sp>
        <p:nvSpPr>
          <p:cNvPr id="51202" name="Content Placeholder 4"/>
          <p:cNvSpPr>
            <a:spLocks noGrp="1"/>
          </p:cNvSpPr>
          <p:nvPr>
            <p:ph idx="12"/>
          </p:nvPr>
        </p:nvSpPr>
        <p:spPr/>
        <p:txBody>
          <a:bodyPr/>
          <a:lstStyle/>
          <a:p>
            <a:r>
              <a:rPr lang="en-US" altLang="en-US" dirty="0" smtClean="0"/>
              <a:t>Work teams consist of a small number of people with complementary skills</a:t>
            </a:r>
          </a:p>
          <a:p>
            <a:pPr lvl="1"/>
            <a:r>
              <a:rPr lang="en-US" altLang="en-US" dirty="0" smtClean="0"/>
              <a:t>Characteristics </a:t>
            </a:r>
            <a:r>
              <a:rPr lang="en-US" altLang="en-US" dirty="0"/>
              <a:t>include team norms, cohesiveness, size, and conflict </a:t>
            </a:r>
            <a:endParaRPr lang="en-US" altLang="en-US" dirty="0" smtClean="0"/>
          </a:p>
          <a:p>
            <a:pPr lvl="1"/>
            <a:r>
              <a:rPr lang="en-US" altLang="en-US" dirty="0" smtClean="0"/>
              <a:t>Differ primarily based on autonomy</a:t>
            </a:r>
          </a:p>
          <a:p>
            <a:pPr lvl="1"/>
            <a:r>
              <a:rPr lang="en-US" altLang="en-US" dirty="0" smtClean="0"/>
              <a:t>Effectiveness can be enhanced by setting priorities/goals and appropriate team selection, training, and compensation</a:t>
            </a:r>
          </a:p>
          <a:p>
            <a:endParaRPr lang="en-US" altLang="en-US" dirty="0" smtClean="0"/>
          </a:p>
          <a:p>
            <a:endParaRPr lang="en-US" altLang="en-US" dirty="0" smtClean="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20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0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120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0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618097"/>
      </a:dk1>
      <a:lt1>
        <a:srgbClr val="FFFFFF"/>
      </a:lt1>
      <a:dk2>
        <a:srgbClr val="000000"/>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est1 xmlns="dbac95d4-689a-4a2b-9845-ea50641fb23b" xsi:nil="true"/>
    <Team_x0020_Members xmlns="dbac95d4-689a-4a2b-9845-ea50641fb23b">
      <UserInfo>
        <DisplayName/>
        <AccountId xsi:nil="true"/>
        <AccountType/>
      </UserInfo>
    </Team_x0020_Memb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CBD9E0DAEFC3E40A59C31973342194A" ma:contentTypeVersion="" ma:contentTypeDescription="Create a new document." ma:contentTypeScope="" ma:versionID="e3c64ba551016adc573befab8c0cca30">
  <xsd:schema xmlns:xsd="http://www.w3.org/2001/XMLSchema" xmlns:xs="http://www.w3.org/2001/XMLSchema" xmlns:p="http://schemas.microsoft.com/office/2006/metadata/properties" xmlns:ns2="5b47f0fb-e24d-44b9-89a4-ff46b5ce035f" xmlns:ns3="dbac95d4-689a-4a2b-9845-ea50641fb23b" targetNamespace="http://schemas.microsoft.com/office/2006/metadata/properties" ma:root="true" ma:fieldsID="cb1c1897da468322b82511c31e0288ea" ns2:_="" ns3:_="">
    <xsd:import namespace="5b47f0fb-e24d-44b9-89a4-ff46b5ce035f"/>
    <xsd:import namespace="dbac95d4-689a-4a2b-9845-ea50641fb23b"/>
    <xsd:element name="properties">
      <xsd:complexType>
        <xsd:sequence>
          <xsd:element name="documentManagement">
            <xsd:complexType>
              <xsd:all>
                <xsd:element ref="ns2:SharedWithUsers" minOccurs="0"/>
                <xsd:element ref="ns2:SharedWithDetails" minOccurs="0"/>
                <xsd:element ref="ns3:Team_x0020_Members" minOccurs="0"/>
                <xsd:element ref="ns3:test1" minOccurs="0"/>
                <xsd:element ref="ns2:LastSharedByUser" minOccurs="0"/>
                <xsd:element ref="ns2:LastSharedBy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47f0fb-e24d-44b9-89a4-ff46b5ce035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2" nillable="true" ma:displayName="Last Shared By User" ma:description="" ma:internalName="LastSharedByUser" ma:readOnly="true">
      <xsd:simpleType>
        <xsd:restriction base="dms:Note">
          <xsd:maxLength value="255"/>
        </xsd:restriction>
      </xsd:simpleType>
    </xsd:element>
    <xsd:element name="LastSharedByTime" ma:index="13"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bac95d4-689a-4a2b-9845-ea50641fb23b" elementFormDefault="qualified">
    <xsd:import namespace="http://schemas.microsoft.com/office/2006/documentManagement/types"/>
    <xsd:import namespace="http://schemas.microsoft.com/office/infopath/2007/PartnerControls"/>
    <xsd:element name="Team_x0020_Members" ma:index="10" nillable="true" ma:displayName="Team Members" ma:SearchPeopleOnly="false" ma:SharePointGroup="0" ma:internalName="Team_x0020_Member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est1" ma:index="11" nillable="true" ma:displayName="test1" ma:internalName="test1">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6987655-D414-4063-A9D4-7B95EAC17387}">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5b47f0fb-e24d-44b9-89a4-ff46b5ce035f"/>
    <ds:schemaRef ds:uri="http://schemas.microsoft.com/office/infopath/2007/PartnerControls"/>
    <ds:schemaRef ds:uri="dbac95d4-689a-4a2b-9845-ea50641fb23b"/>
    <ds:schemaRef ds:uri="http://www.w3.org/XML/1998/namespace"/>
  </ds:schemaRefs>
</ds:datastoreItem>
</file>

<file path=customXml/itemProps2.xml><?xml version="1.0" encoding="utf-8"?>
<ds:datastoreItem xmlns:ds="http://schemas.openxmlformats.org/officeDocument/2006/customXml" ds:itemID="{48F55CC4-6B7E-45CA-9AE9-6ED5CD7ED8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47f0fb-e24d-44b9-89a4-ff46b5ce035f"/>
    <ds:schemaRef ds:uri="dbac95d4-689a-4a2b-9845-ea50641fb2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A2104CF-8686-44E7-8EA2-087482FAA83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4785</TotalTime>
  <Words>858</Words>
  <Application>Microsoft Office PowerPoint</Application>
  <PresentationFormat>On-screen Show (4:3)</PresentationFormat>
  <Paragraphs>179</Paragraphs>
  <Slides>24</Slides>
  <Notes>20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ＭＳ Ｐゴシック</vt:lpstr>
      <vt:lpstr>Arial</vt:lpstr>
      <vt:lpstr>Arial Narrow</vt:lpstr>
      <vt:lpstr>Calibri</vt:lpstr>
      <vt:lpstr>DINPro-CondBlack</vt:lpstr>
      <vt:lpstr>Franklin Gothic Medium</vt:lpstr>
      <vt:lpstr>Lucida Grande</vt:lpstr>
      <vt:lpstr>Rockwell</vt:lpstr>
      <vt:lpstr>Times New Roman</vt:lpstr>
      <vt:lpstr>Wingdings</vt:lpstr>
      <vt:lpstr>Office Theme</vt:lpstr>
      <vt:lpstr>Managing Teams</vt:lpstr>
      <vt:lpstr>Learning Outcomes </vt:lpstr>
      <vt:lpstr>Work Teams</vt:lpstr>
      <vt:lpstr>Advantages of Teams</vt:lpstr>
      <vt:lpstr>Disadvantages of Teams</vt:lpstr>
      <vt:lpstr>10.1 When to Use and When Not to Use Teams</vt:lpstr>
      <vt:lpstr>Classification of Teams According to Autonomy </vt:lpstr>
      <vt:lpstr>Classification of Teams According to Autonomy (continued)</vt:lpstr>
      <vt:lpstr>Special Kinds of Teams </vt:lpstr>
      <vt:lpstr>Work Team Characteristics</vt:lpstr>
      <vt:lpstr>Team Norms</vt:lpstr>
      <vt:lpstr>Team Cohesiveness </vt:lpstr>
      <vt:lpstr>Team Size</vt:lpstr>
      <vt:lpstr>Team Conflict </vt:lpstr>
      <vt:lpstr>10.4 Stages of Team Development</vt:lpstr>
      <vt:lpstr>Enhancing Work Team Effectiveness</vt:lpstr>
      <vt:lpstr>Setting Team Goals and Priorities</vt:lpstr>
      <vt:lpstr>Factors to Consider during Selection </vt:lpstr>
      <vt:lpstr>Areas of Team Training</vt:lpstr>
      <vt:lpstr>Types of Employee Compensation</vt:lpstr>
      <vt:lpstr>Key Terms </vt:lpstr>
      <vt:lpstr>Key Terms (continued)</vt:lpstr>
      <vt:lpstr>Summary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DPS</dc:creator>
  <cp:lastModifiedBy>Avishikta Dey</cp:lastModifiedBy>
  <cp:revision>929</cp:revision>
  <cp:lastPrinted>1601-01-01T00:00:00Z</cp:lastPrinted>
  <dcterms:created xsi:type="dcterms:W3CDTF">2012-09-15T01:24:58Z</dcterms:created>
  <dcterms:modified xsi:type="dcterms:W3CDTF">2016-12-12T05:29:44Z</dcterms:modified>
</cp:coreProperties>
</file>