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37"/>
  </p:notesMasterIdLst>
  <p:handoutMasterIdLst>
    <p:handoutMasterId r:id="rId38"/>
  </p:handoutMasterIdLst>
  <p:sldIdLst>
    <p:sldId id="260" r:id="rId5"/>
    <p:sldId id="281" r:id="rId6"/>
    <p:sldId id="381" r:id="rId7"/>
    <p:sldId id="409" r:id="rId8"/>
    <p:sldId id="435" r:id="rId9"/>
    <p:sldId id="420" r:id="rId10"/>
    <p:sldId id="434" r:id="rId11"/>
    <p:sldId id="421" r:id="rId12"/>
    <p:sldId id="422" r:id="rId13"/>
    <p:sldId id="423" r:id="rId14"/>
    <p:sldId id="416" r:id="rId15"/>
    <p:sldId id="424" r:id="rId16"/>
    <p:sldId id="430" r:id="rId17"/>
    <p:sldId id="418" r:id="rId18"/>
    <p:sldId id="425" r:id="rId19"/>
    <p:sldId id="426" r:id="rId20"/>
    <p:sldId id="398" r:id="rId21"/>
    <p:sldId id="429" r:id="rId22"/>
    <p:sldId id="431" r:id="rId23"/>
    <p:sldId id="399" r:id="rId24"/>
    <p:sldId id="432" r:id="rId25"/>
    <p:sldId id="419" r:id="rId26"/>
    <p:sldId id="408" r:id="rId27"/>
    <p:sldId id="406" r:id="rId28"/>
    <p:sldId id="433" r:id="rId29"/>
    <p:sldId id="407" r:id="rId30"/>
    <p:sldId id="411" r:id="rId31"/>
    <p:sldId id="412" r:id="rId32"/>
    <p:sldId id="415" r:id="rId33"/>
    <p:sldId id="410" r:id="rId34"/>
    <p:sldId id="414" r:id="rId35"/>
    <p:sldId id="413" r:id="rId36"/>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60" autoAdjust="0"/>
    <p:restoredTop sz="94660"/>
  </p:normalViewPr>
  <p:slideViewPr>
    <p:cSldViewPr snapToGrid="0">
      <p:cViewPr varScale="1">
        <p:scale>
          <a:sx n="71" d="100"/>
          <a:sy n="71" d="100"/>
        </p:scale>
        <p:origin x="186" y="48"/>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B5A7C887-AC69-4595-9543-2248C3585B82}" type="slidenum">
              <a:rPr lang="en-US" altLang="en-US"/>
              <a:pPr>
                <a:defRPr/>
              </a:pPr>
              <a:t>‹#›</a:t>
            </a:fld>
            <a:endParaRPr lang="en-US" altLang="en-US" dirty="0"/>
          </a:p>
        </p:txBody>
      </p:sp>
    </p:spTree>
    <p:extLst>
      <p:ext uri="{BB962C8B-B14F-4D97-AF65-F5344CB8AC3E}">
        <p14:creationId xmlns:p14="http://schemas.microsoft.com/office/powerpoint/2010/main" val="14900129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379F444D-A3D1-4643-9A6C-9B43D25F4C4B}" type="slidenum">
              <a:rPr lang="en-US" altLang="en-US"/>
              <a:pPr>
                <a:defRPr/>
              </a:pPr>
              <a:t>‹#›</a:t>
            </a:fld>
            <a:endParaRPr lang="en-US" altLang="en-US" dirty="0"/>
          </a:p>
        </p:txBody>
      </p:sp>
    </p:spTree>
    <p:extLst>
      <p:ext uri="{BB962C8B-B14F-4D97-AF65-F5344CB8AC3E}">
        <p14:creationId xmlns:p14="http://schemas.microsoft.com/office/powerpoint/2010/main" val="20659497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DA525D1-61B8-40F3-92AD-BB038330D672}"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760686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32828B8-0C31-4468-8668-A2FAA5DC9CF7}"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285752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C4840D5-C302-4C78-85BD-E11E4158EF59}" type="slidenum">
              <a:rPr lang="en-US" altLang="en-US" sz="1300" smtClean="0"/>
              <a:pPr/>
              <a:t>3</a:t>
            </a:fld>
            <a:endParaRPr lang="en-US" altLang="en-US" sz="1300"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33403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6C97048-8677-4956-87E6-AE91BEEBD221}" type="slidenum">
              <a:rPr lang="en-US" altLang="en-US" sz="1300" smtClean="0"/>
              <a:pPr/>
              <a:t>17</a:t>
            </a:fld>
            <a:endParaRPr lang="en-US" altLang="en-US" sz="1300"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221240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493EAEB-8996-4C15-B89A-B40DFBF74932}" type="slidenum">
              <a:rPr lang="en-US" altLang="en-US" sz="1300" smtClean="0"/>
              <a:pPr/>
              <a:t>20</a:t>
            </a:fld>
            <a:endParaRPr lang="en-US" altLang="en-US" sz="1300"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76698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F06DAAC-65B2-44EA-AC59-5665A1D473C2}" type="slidenum">
              <a:rPr lang="en-US" altLang="en-US" sz="1300" smtClean="0"/>
              <a:pPr/>
              <a:t>23</a:t>
            </a:fld>
            <a:endParaRPr lang="en-US" altLang="en-US" sz="1300"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7518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974A911-46D3-4062-A5FC-D991F03D731F}" type="slidenum">
              <a:rPr lang="en-US" altLang="en-US" sz="1300" smtClean="0"/>
              <a:pPr/>
              <a:t>24</a:t>
            </a:fld>
            <a:endParaRPr lang="en-US" altLang="en-US" sz="1300"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294754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974A911-46D3-4062-A5FC-D991F03D731F}" type="slidenum">
              <a:rPr lang="en-US" altLang="en-US" sz="1300" smtClean="0"/>
              <a:pPr/>
              <a:t>25</a:t>
            </a:fld>
            <a:endParaRPr lang="en-US" altLang="en-US" sz="1300"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866687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BBFC962-8FE6-4536-B4F1-7C316B806A32}" type="slidenum">
              <a:rPr lang="en-US" altLang="en-US" sz="1300" smtClean="0"/>
              <a:pPr/>
              <a:t>26</a:t>
            </a:fld>
            <a:endParaRPr lang="en-US" altLang="en-US" sz="1300"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515105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0"/>
            <a:ext cx="444500" cy="68580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 name="Rectangle 2"/>
          <p:cNvSpPr/>
          <p:nvPr userDrawn="1"/>
        </p:nvSpPr>
        <p:spPr>
          <a:xfrm>
            <a:off x="0" y="0"/>
            <a:ext cx="9144000" cy="1287462"/>
          </a:xfrm>
          <a:prstGeom prst="rect">
            <a:avLst/>
          </a:prstGeom>
          <a:solidFill>
            <a:srgbClr val="008CD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346236" y="3178726"/>
            <a:ext cx="3598981"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Managing Human Resource Systems</a:t>
            </a:r>
          </a:p>
        </p:txBody>
      </p:sp>
      <p:sp>
        <p:nvSpPr>
          <p:cNvPr id="5" name="TextBox 4"/>
          <p:cNvSpPr txBox="1">
            <a:spLocks noChangeArrowheads="1"/>
          </p:cNvSpPr>
          <p:nvPr userDrawn="1"/>
        </p:nvSpPr>
        <p:spPr bwMode="auto">
          <a:xfrm>
            <a:off x="5346236" y="1787525"/>
            <a:ext cx="134434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11</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5253470" cy="6858000"/>
          </a:xfrm>
          <a:prstGeom prst="rect">
            <a:avLst/>
          </a:prstGeom>
        </p:spPr>
      </p:pic>
      <p:sp>
        <p:nvSpPr>
          <p:cNvPr id="9"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33208693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B950A89-6BCA-4468-8E04-DF23A57EE34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21759AC1-FDEB-4E42-A33B-26699FA8588F}"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283792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CDC224DD-3980-46E8-B947-E0D3ED7C62DD}"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F28BE8B8-E5E3-4519-B970-C2695644B18D}"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847919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9DF13BF-7D82-417C-AE06-8A1A1910C98D}"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2563" y="368300"/>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8E4579E1-2873-46AE-93CF-BF0032EC2760}"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14825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9ADED4E9-A397-4800-9F6A-C63A95D93E95}"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2563" y="368300"/>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C865AE28-DC5C-4FC1-B8B3-91D07C4D0798}"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245529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0" y="-16013"/>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0F3A063-4DD0-4C9C-952B-8A7162312ED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2563" y="389096"/>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4D8D4967-A7D6-418F-ACF8-B8652E4BD47A}"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4154687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l" rtl="0" eaLnBrk="1" fontAlgn="base" hangingPunct="1">
              <a:spcBef>
                <a:spcPct val="0"/>
              </a:spcBef>
              <a:spcAft>
                <a:spcPct val="0"/>
              </a:spcAft>
              <a:defRPr/>
            </a:pPr>
            <a:r>
              <a:rPr lang="en-US" altLang="en-US" sz="3200" kern="1200" dirty="0" smtClean="0">
                <a:solidFill>
                  <a:srgbClr val="B00027"/>
                </a:solidFill>
                <a:latin typeface="Arial Narrow" pitchFamily="34" charset="0"/>
                <a:ea typeface="ＭＳ Ｐゴシック" panose="020B0600070205080204" pitchFamily="34" charset="-128"/>
                <a:cs typeface="+mn-cs"/>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C62BCC6-26F6-433E-BDA7-DA4EE72DDCC4}"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8477653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9B14A43-420C-4CB3-8759-42E899022788}"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09691365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C9274B0-7F69-4668-B89A-E86E9357290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6" name="Content Placeholder 2"/>
          <p:cNvSpPr>
            <a:spLocks noGrp="1"/>
          </p:cNvSpPr>
          <p:nvPr>
            <p:ph idx="1"/>
          </p:nvPr>
        </p:nvSpPr>
        <p:spPr>
          <a:xfrm>
            <a:off x="1235075" y="1508125"/>
            <a:ext cx="3678238" cy="4587875"/>
          </a:xfrm>
        </p:spPr>
        <p:txBody>
          <a:bodyPr>
            <a:noAutofit/>
          </a:bodyPr>
          <a:lstStyle/>
          <a:p>
            <a:pPr marL="342900" indent="-342900">
              <a:spcBef>
                <a:spcPct val="20000"/>
              </a:spcBef>
              <a:buClr>
                <a:srgbClr val="B00027"/>
              </a:buClr>
              <a:buFont typeface="Lucida Grande"/>
              <a:buChar char="•"/>
            </a:pPr>
            <a:endPar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endParaRPr>
          </a:p>
        </p:txBody>
      </p:sp>
      <p:sp>
        <p:nvSpPr>
          <p:cNvPr id="17" name="Content Placeholder 2"/>
          <p:cNvSpPr txBox="1">
            <a:spLocks/>
          </p:cNvSpPr>
          <p:nvPr userDrawn="1"/>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endParaRPr lang="en-US" altLang="en-US" sz="2600" dirty="0">
              <a:solidFill>
                <a:schemeClr val="tx2"/>
              </a:solidFill>
              <a:cs typeface="Arial" panose="020B0604020202020204" pitchFamily="34" charset="0"/>
            </a:endParaRPr>
          </a:p>
        </p:txBody>
      </p:sp>
    </p:spTree>
    <p:extLst>
      <p:ext uri="{BB962C8B-B14F-4D97-AF65-F5344CB8AC3E}">
        <p14:creationId xmlns:p14="http://schemas.microsoft.com/office/powerpoint/2010/main" val="14999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388DBFB-3917-440D-926B-E2A52DF008A7}"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222529445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5DD2802-8577-4C04-9ECC-8395B71BA20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CH11</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577544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D786666-388C-4A76-995D-E51823EB2DE8}" type="slidenum">
              <a:rPr lang="en-US" altLang="en-US"/>
              <a:pPr>
                <a:defRPr/>
              </a:pPr>
              <a:t>‹#›</a:t>
            </a:fld>
            <a:endParaRPr lang="en-US" altLang="en-US" dirty="0"/>
          </a:p>
        </p:txBody>
      </p:sp>
    </p:spTree>
    <p:extLst>
      <p:ext uri="{BB962C8B-B14F-4D97-AF65-F5344CB8AC3E}">
        <p14:creationId xmlns:p14="http://schemas.microsoft.com/office/powerpoint/2010/main" val="15811667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370B50-ABFA-4632-89EA-258CADBE278D}" type="slidenum">
              <a:rPr lang="en-US" altLang="en-US"/>
              <a:pPr>
                <a:defRPr/>
              </a:pPr>
              <a:t>‹#›</a:t>
            </a:fld>
            <a:endParaRPr lang="en-US" altLang="en-US" dirty="0"/>
          </a:p>
        </p:txBody>
      </p:sp>
    </p:spTree>
    <p:extLst>
      <p:ext uri="{BB962C8B-B14F-4D97-AF65-F5344CB8AC3E}">
        <p14:creationId xmlns:p14="http://schemas.microsoft.com/office/powerpoint/2010/main" val="3230869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ABBA025-521D-4B8E-A2F6-C84F7E7846A0}" type="slidenum">
              <a:rPr lang="en-US" altLang="en-US"/>
              <a:pPr>
                <a:defRPr/>
              </a:pPr>
              <a:t>‹#›</a:t>
            </a:fld>
            <a:endParaRPr lang="en-US" altLang="en-US" dirty="0"/>
          </a:p>
        </p:txBody>
      </p:sp>
    </p:spTree>
    <p:extLst>
      <p:ext uri="{BB962C8B-B14F-4D97-AF65-F5344CB8AC3E}">
        <p14:creationId xmlns:p14="http://schemas.microsoft.com/office/powerpoint/2010/main" val="407890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4471720-9150-4F5E-8AA4-F106C9A698E5}" type="slidenum">
              <a:rPr lang="en-US" altLang="en-US"/>
              <a:pPr>
                <a:defRPr/>
              </a:pPr>
              <a:t>‹#›</a:t>
            </a:fld>
            <a:endParaRPr lang="en-US" altLang="en-US" dirty="0"/>
          </a:p>
        </p:txBody>
      </p:sp>
    </p:spTree>
    <p:extLst>
      <p:ext uri="{BB962C8B-B14F-4D97-AF65-F5344CB8AC3E}">
        <p14:creationId xmlns:p14="http://schemas.microsoft.com/office/powerpoint/2010/main" val="1449378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6F152F81-FF04-40A9-BC25-7C7D22ADA3F6}" type="slidenum">
              <a:rPr lang="en-US" altLang="en-US"/>
              <a:pPr>
                <a:defRPr/>
              </a:pPr>
              <a:t>‹#›</a:t>
            </a:fld>
            <a:endParaRPr lang="en-US" altLang="en-US" dirty="0"/>
          </a:p>
        </p:txBody>
      </p:sp>
    </p:spTree>
    <p:extLst>
      <p:ext uri="{BB962C8B-B14F-4D97-AF65-F5344CB8AC3E}">
        <p14:creationId xmlns:p14="http://schemas.microsoft.com/office/powerpoint/2010/main" val="2738106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70E0701-C39F-4A4A-919E-EB28FE8899A9}" type="slidenum">
              <a:rPr lang="en-US" altLang="en-US"/>
              <a:pPr>
                <a:defRPr/>
              </a:pPr>
              <a:t>‹#›</a:t>
            </a:fld>
            <a:endParaRPr lang="en-US" altLang="en-US" dirty="0"/>
          </a:p>
        </p:txBody>
      </p:sp>
    </p:spTree>
    <p:extLst>
      <p:ext uri="{BB962C8B-B14F-4D97-AF65-F5344CB8AC3E}">
        <p14:creationId xmlns:p14="http://schemas.microsoft.com/office/powerpoint/2010/main" val="1389730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2C50E0A-47BB-4C57-9740-92387A7D1540}" type="slidenum">
              <a:rPr lang="en-US" altLang="en-US"/>
              <a:pPr>
                <a:defRPr/>
              </a:pPr>
              <a:t>‹#›</a:t>
            </a:fld>
            <a:endParaRPr lang="en-US" altLang="en-US" dirty="0"/>
          </a:p>
        </p:txBody>
      </p:sp>
    </p:spTree>
    <p:extLst>
      <p:ext uri="{BB962C8B-B14F-4D97-AF65-F5344CB8AC3E}">
        <p14:creationId xmlns:p14="http://schemas.microsoft.com/office/powerpoint/2010/main" val="3522579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0C9A8A-2DEF-4922-A152-6E795BC44B0D}" type="slidenum">
              <a:rPr lang="en-US" altLang="en-US"/>
              <a:pPr>
                <a:defRPr/>
              </a:pPr>
              <a:t>‹#›</a:t>
            </a:fld>
            <a:endParaRPr lang="en-US" altLang="en-US" dirty="0"/>
          </a:p>
        </p:txBody>
      </p:sp>
    </p:spTree>
    <p:extLst>
      <p:ext uri="{BB962C8B-B14F-4D97-AF65-F5344CB8AC3E}">
        <p14:creationId xmlns:p14="http://schemas.microsoft.com/office/powerpoint/2010/main" val="3669578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89C377-002B-4D5D-B0CF-EE37F3FD6159}" type="slidenum">
              <a:rPr lang="en-US" altLang="en-US"/>
              <a:pPr>
                <a:defRPr/>
              </a:pPr>
              <a:t>‹#›</a:t>
            </a:fld>
            <a:endParaRPr lang="en-US" altLang="en-US" dirty="0"/>
          </a:p>
        </p:txBody>
      </p:sp>
    </p:spTree>
    <p:extLst>
      <p:ext uri="{BB962C8B-B14F-4D97-AF65-F5344CB8AC3E}">
        <p14:creationId xmlns:p14="http://schemas.microsoft.com/office/powerpoint/2010/main" val="2892197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99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82DF652F-F3D9-462B-A02A-C8541649685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855" r:id="rId1"/>
    <p:sldLayoutId id="2147484856" r:id="rId2"/>
    <p:sldLayoutId id="2147484857" r:id="rId3"/>
    <p:sldLayoutId id="2147484858" r:id="rId4"/>
    <p:sldLayoutId id="2147484859" r:id="rId5"/>
    <p:sldLayoutId id="2147484860" r:id="rId6"/>
    <p:sldLayoutId id="2147484861" r:id="rId7"/>
    <p:sldLayoutId id="2147484862" r:id="rId8"/>
    <p:sldLayoutId id="2147484863" r:id="rId9"/>
    <p:sldLayoutId id="2147484864" r:id="rId10"/>
    <p:sldLayoutId id="2147484865" r:id="rId11"/>
    <p:sldLayoutId id="2147484846" r:id="rId12"/>
    <p:sldLayoutId id="2147484847" r:id="rId13"/>
    <p:sldLayoutId id="2147484848" r:id="rId14"/>
    <p:sldLayoutId id="2147484849" r:id="rId15"/>
    <p:sldLayoutId id="2147484850" r:id="rId16"/>
    <p:sldLayoutId id="2147484851" r:id="rId17"/>
    <p:sldLayoutId id="2147484852" r:id="rId18"/>
    <p:sldLayoutId id="2147484853" r:id="rId19"/>
    <p:sldLayoutId id="2147484854" r:id="rId20"/>
    <p:sldLayoutId id="2147484866"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Chapter 11</a:t>
            </a:r>
            <a:endParaRPr lang="en-IN" dirty="0"/>
          </a:p>
        </p:txBody>
      </p:sp>
      <p:sp>
        <p:nvSpPr>
          <p:cNvPr id="3" name="Footer Placeholder 1"/>
          <p:cNvSpPr txBox="1">
            <a:spLocks/>
          </p:cNvSpPr>
          <p:nvPr/>
        </p:nvSpPr>
        <p:spPr>
          <a:xfrm>
            <a:off x="5508625" y="6374653"/>
            <a:ext cx="3635375" cy="474663"/>
          </a:xfrm>
          <a:prstGeom prst="rect">
            <a:avLst/>
          </a:prstGeom>
        </p:spPr>
        <p:txBody>
          <a:bodyPr vert="horz" lIns="91440" tIns="45720" rIns="91440" bIns="45720" rtlCol="0" anchor="ctr"/>
          <a:lstStyle>
            <a:defPPr>
              <a:defRPr lang="en-US"/>
            </a:defPPr>
            <a:lvl1pPr algn="ctr" rtl="0" eaLnBrk="1" fontAlgn="base" hangingPunct="1">
              <a:spcBef>
                <a:spcPct val="0"/>
              </a:spcBef>
              <a:spcAft>
                <a:spcPct val="0"/>
              </a:spcAft>
              <a:defRPr sz="1200" kern="1200">
                <a:solidFill>
                  <a:schemeClr val="tx1">
                    <a:tint val="75000"/>
                  </a:schemeClr>
                </a:solidFill>
                <a:latin typeface="Times New Roman" panose="02020603050405020304" pitchFamily="18" charset="0"/>
                <a:ea typeface="ＭＳ Ｐゴシック" panose="020B0600070205080204" pitchFamily="34" charset="-128"/>
                <a:cs typeface="Arial"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defRPr/>
            </a:pPr>
            <a:r>
              <a:rPr lang="en-US" sz="1000" dirty="0" smtClean="0">
                <a:solidFill>
                  <a:schemeClr val="tx2"/>
                </a:solidFill>
                <a:latin typeface="Arial Narrow" panose="020B0606020202030204" pitchFamily="34" charset="0"/>
              </a:rPr>
              <a:t>Copyright ©2017 Cengage Learning. All Rights Reserved. May not be scanned, copied or duplicated, or posted to a publicly accessible website, in whole or in part. </a:t>
            </a:r>
            <a:endParaRPr lang="en-US" sz="1000" dirty="0">
              <a:solidFill>
                <a:schemeClr val="tx2"/>
              </a:solidFill>
              <a:latin typeface="Arial Narrow" panose="020B060602020203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Learning Outcomes</a:t>
            </a:r>
          </a:p>
        </p:txBody>
      </p:sp>
      <p:sp>
        <p:nvSpPr>
          <p:cNvPr id="15363" name="Content Placeholder 2"/>
          <p:cNvSpPr>
            <a:spLocks noGrp="1"/>
          </p:cNvSpPr>
          <p:nvPr>
            <p:ph idx="1"/>
          </p:nvPr>
        </p:nvSpPr>
        <p:spPr/>
        <p:txBody>
          <a:bodyPr/>
          <a:lstStyle/>
          <a:p>
            <a:pPr eaLnBrk="1" hangingPunct="1">
              <a:spcAft>
                <a:spcPts val="600"/>
              </a:spcAft>
              <a:buFont typeface="+mj-lt"/>
              <a:buAutoNum type="arabicPeriod"/>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Explain how different employment laws affect human resource practice</a:t>
            </a:r>
          </a:p>
          <a:p>
            <a:pPr eaLnBrk="1" hangingPunct="1">
              <a:spcAft>
                <a:spcPts val="600"/>
              </a:spcAft>
              <a:buFont typeface="+mj-lt"/>
              <a:buAutoNum type="arabicPeriod"/>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Explain how companies use recruiting to find qualified job applicants</a:t>
            </a:r>
          </a:p>
          <a:p>
            <a:pPr eaLnBrk="1" hangingPunct="1">
              <a:spcAft>
                <a:spcPts val="600"/>
              </a:spcAft>
              <a:buFont typeface="+mj-lt"/>
              <a:buAutoNum type="arabicPeriod"/>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Describe the selection techniques and procedures that companies use when deciding which applicants should receive job offers</a:t>
            </a:r>
            <a:endParaRPr lang="en-US"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lstStyle/>
          <a:p>
            <a:pPr eaLnBrk="1" hangingPunct="1">
              <a:spcAft>
                <a:spcPts val="600"/>
              </a:spcAft>
              <a:buFont typeface="+mj-lt"/>
              <a:buAutoNum type="arabicPeriod" startAt="4"/>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Describe how to determine training needs, and select the appropriate training methods</a:t>
            </a:r>
          </a:p>
          <a:p>
            <a:pPr eaLnBrk="1" hangingPunct="1">
              <a:spcAft>
                <a:spcPts val="600"/>
              </a:spcAft>
              <a:buFont typeface="+mj-lt"/>
              <a:buAutoNum type="arabicPeriod" startAt="4"/>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Discuss how to use performance appraisal to give meaningful performance feedback</a:t>
            </a:r>
          </a:p>
          <a:p>
            <a:pPr eaLnBrk="1" hangingPunct="1">
              <a:spcAft>
                <a:spcPts val="600"/>
              </a:spcAft>
              <a:buFont typeface="+mj-lt"/>
              <a:buAutoNum type="arabicPeriod" startAt="4"/>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Describe basic compensation strategies, and discuss the four kinds of employee separations</a:t>
            </a:r>
          </a:p>
        </p:txBody>
      </p:sp>
      <p:sp>
        <p:nvSpPr>
          <p:cNvPr id="2" name="Title 1" hidden="1"/>
          <p:cNvSpPr>
            <a:spLocks noGrp="1"/>
          </p:cNvSpPr>
          <p:nvPr>
            <p:ph type="title" idx="4294967295"/>
          </p:nvPr>
        </p:nvSpPr>
        <p:spPr>
          <a:xfrm>
            <a:off x="0" y="274638"/>
            <a:ext cx="8229600" cy="1143000"/>
          </a:xfrm>
        </p:spPr>
        <p:txBody>
          <a:bodyPr/>
          <a:lstStyle/>
          <a:p>
            <a:r>
              <a:rPr lang="en-IN" dirty="0" smtClean="0"/>
              <a:t>Learning Outcomes (continued)</a:t>
            </a:r>
            <a:endParaRPr lang="en-IN"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solidFill>
                  <a:schemeClr val="tx2"/>
                </a:solidFill>
              </a:rPr>
              <a:t>Human Resource Management (HRM)</a:t>
            </a:r>
            <a:endParaRPr lang="en-US" altLang="en-US" dirty="0" smtClean="0">
              <a:solidFill>
                <a:schemeClr val="tx2"/>
              </a:solidFill>
            </a:endParaRPr>
          </a:p>
        </p:txBody>
      </p:sp>
      <p:sp>
        <p:nvSpPr>
          <p:cNvPr id="4" name="Content Placeholder 3"/>
          <p:cNvSpPr>
            <a:spLocks noGrp="1"/>
          </p:cNvSpPr>
          <p:nvPr>
            <p:ph idx="1"/>
          </p:nvPr>
        </p:nvSpPr>
        <p:spPr/>
        <p:txBody>
          <a:bodyPr/>
          <a:lstStyle/>
          <a:p>
            <a:r>
              <a:rPr lang="en-IN" dirty="0">
                <a:solidFill>
                  <a:schemeClr val="tx2"/>
                </a:solidFill>
              </a:rPr>
              <a:t>Process of finding, developing, and keeping the right people to form a qualified workforce</a:t>
            </a:r>
          </a:p>
          <a:p>
            <a:endParaRPr lang="en-IN" dirty="0"/>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100" dirty="0" smtClean="0">
                <a:solidFill>
                  <a:schemeClr val="bg1"/>
                </a:solidFill>
              </a:rPr>
              <a:t>11.1       </a:t>
            </a:r>
            <a:r>
              <a:rPr lang="en-IN" sz="3100" dirty="0" smtClean="0">
                <a:solidFill>
                  <a:schemeClr val="tx2"/>
                </a:solidFill>
              </a:rPr>
              <a:t>The </a:t>
            </a:r>
            <a:r>
              <a:rPr lang="en-IN" sz="3100" dirty="0">
                <a:solidFill>
                  <a:schemeClr val="tx2"/>
                </a:solidFill>
              </a:rPr>
              <a:t>Human Resource </a:t>
            </a:r>
            <a:r>
              <a:rPr lang="en-IN" sz="3100" dirty="0" smtClean="0">
                <a:solidFill>
                  <a:schemeClr val="tx2"/>
                </a:solidFill>
              </a:rPr>
              <a:t>Management </a:t>
            </a:r>
            <a:r>
              <a:rPr lang="en-IN" sz="3100" dirty="0">
                <a:solidFill>
                  <a:schemeClr val="tx2"/>
                </a:solidFill>
              </a:rPr>
              <a:t>Process</a:t>
            </a:r>
            <a:endParaRPr lang="en-IN" sz="3100" dirty="0">
              <a:solidFill>
                <a:schemeClr val="tx2"/>
              </a:solidFill>
            </a:endParaRPr>
          </a:p>
        </p:txBody>
      </p:sp>
      <p:pic>
        <p:nvPicPr>
          <p:cNvPr id="3" name="Picture 2" descr="The exhibit depicts the human resource management process. Six rectangular boxes are placed one below the other. To denote a process, downward pointing arrows extend from one box to another. The first box is labeled recruiting. The second box is labeled selection. The third box is labeled training. The fourth box is labeled performance appraisal. The fifth box is labeled compensation. The sixth box is labeled employee separation. An arrow extends from employee separation to recruiting. Recruiting and selection are categorized as attracting qualified employees. Training and performance appraisal are categorized as developing qualified employees. Compensation and employee separation are categorized as keeping qualified employees." title="Exhibit 11.1 - The Human Resource Management Proces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8886" y="1372297"/>
            <a:ext cx="2946229" cy="5038878"/>
          </a:xfrm>
          <a:prstGeom prst="rect">
            <a:avLst/>
          </a:prstGeom>
        </p:spPr>
      </p:pic>
    </p:spTree>
    <p:extLst>
      <p:ext uri="{BB962C8B-B14F-4D97-AF65-F5344CB8AC3E}">
        <p14:creationId xmlns:p14="http://schemas.microsoft.com/office/powerpoint/2010/main" val="2336061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563" y="402543"/>
            <a:ext cx="7536700" cy="983201"/>
          </a:xfrm>
        </p:spPr>
        <p:txBody>
          <a:bodyPr/>
          <a:lstStyle/>
          <a:p>
            <a:r>
              <a:rPr lang="en-IN" dirty="0" smtClean="0">
                <a:solidFill>
                  <a:schemeClr val="bg1"/>
                </a:solidFill>
              </a:rPr>
              <a:t>11.2 	</a:t>
            </a:r>
            <a:r>
              <a:rPr lang="en-IN" dirty="0" smtClean="0">
                <a:solidFill>
                  <a:schemeClr val="tx2"/>
                </a:solidFill>
              </a:rPr>
              <a:t>Summary </a:t>
            </a:r>
            <a:r>
              <a:rPr lang="en-IN" dirty="0">
                <a:solidFill>
                  <a:schemeClr val="tx2"/>
                </a:solidFill>
              </a:rPr>
              <a:t>of Major Federal Employment Laws</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pic>
        <p:nvPicPr>
          <p:cNvPr id="3" name="Picture 2" descr="This table provides information regarding summary of major federal employment laws. It has three columns and ten rows. &#10;In row 1, column 1 reads Fair Labor Standards Act or FLSA of 1938, column 2 reads http://www.dol.gov/whd/flsa/index.htm, and column 3 reads establishes the federal minimum wage and rules related to overtime pay, which includes eligibility and rates, recordkeeping, and child labor.&#10;In row 2, column 1 reads Equal Pay Act of 1963, column 2 reads www.eeoc.gov/laws/statutes/epa.cfm, and column 3 reads prohibits unequal pay for males and females doing substantially similar work.&#10;In row 3, column 1 reads Title VII of the Civil Rights Act of 1964, column 2 reads www.eeoc.gov/laws/statutes/titlevii.cfm, and column 3 reads prohibits employment discrimination on the basis of race, color, religion, gender, or national origin.&#10;In row 4, column 1 reads Age Discrimination in Employment Act of 1967, column 2 reads www.eeoc.gov/laws/statutes/adea.cfm, and column 3 reads prohibits discrimination in employment decisions against persons age 40 and older.&#10;In row 5, column 1 reads Pregnancy Discrimination Act of 1978, column 2 reads www.eeoc.gov/laws/statutes/pregnancy.cfm, and column 3 reads prohibits discrimination in employment against pregnant women." title="Exhibit 11.2 - Summary of Major Federal Employment Law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873" y="2442829"/>
            <a:ext cx="8312727" cy="2564010"/>
          </a:xfrm>
          <a:prstGeom prst="rect">
            <a:avLst/>
          </a:prstGeom>
        </p:spPr>
      </p:pic>
    </p:spTree>
    <p:extLst>
      <p:ext uri="{BB962C8B-B14F-4D97-AF65-F5344CB8AC3E}">
        <p14:creationId xmlns:p14="http://schemas.microsoft.com/office/powerpoint/2010/main" val="25025190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2563" y="402543"/>
            <a:ext cx="7536700" cy="983201"/>
          </a:xfrm>
        </p:spPr>
        <p:txBody>
          <a:bodyPr/>
          <a:lstStyle/>
          <a:p>
            <a:r>
              <a:rPr lang="en-IN" dirty="0" smtClean="0">
                <a:solidFill>
                  <a:schemeClr val="bg1"/>
                </a:solidFill>
              </a:rPr>
              <a:t>11.2 	</a:t>
            </a:r>
            <a:r>
              <a:rPr lang="en-IN" dirty="0" smtClean="0">
                <a:solidFill>
                  <a:schemeClr val="tx2"/>
                </a:solidFill>
              </a:rPr>
              <a:t>Summary </a:t>
            </a:r>
            <a:r>
              <a:rPr lang="en-IN" dirty="0">
                <a:solidFill>
                  <a:schemeClr val="tx2"/>
                </a:solidFill>
              </a:rPr>
              <a:t>of Major Federal Employment </a:t>
            </a:r>
            <a:r>
              <a:rPr lang="en-IN" dirty="0" smtClean="0">
                <a:solidFill>
                  <a:schemeClr val="tx2"/>
                </a:solidFill>
              </a:rPr>
              <a:t>Laws </a:t>
            </a:r>
            <a:r>
              <a:rPr lang="en-IN" sz="2000" dirty="0" smtClean="0">
                <a:solidFill>
                  <a:schemeClr val="tx2"/>
                </a:solidFill>
              </a:rPr>
              <a:t>(continued)</a:t>
            </a:r>
            <a:endParaRPr lang="en-IN" sz="2000" dirty="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pic>
        <p:nvPicPr>
          <p:cNvPr id="3" name="Picture 2" descr="This table is a continuation of the previous slide. It provides information regarding summary of major federal employment laws. It has three columns and ten rows. &#10;In row 1, column 1 reads Americans with Disabilities Act of 1990, column 2 reads www.eeoc.gov/laws/statutes/ada.cfm, and column 3 reads prohibits discrimination on the basis of physical or mental disabilities.&#10;In row 2, column 1 reads Civil Rights Act of 1991, column 2 reads www.eeoc.gov/laws/statutes/cra-1991.cfm, and column 3 reads strengthened the provisions of the Civil Rights Act of 1964 by providing for jury trials and punitive damages.&#10;In row 3, column 1 reads Family and Medical Leave Act of 1993, column 2 reads www.dol.gov/whd/fmla/index.htm, and column 3 reads Permits workers to take up to twelve weeks of unpaid leave for pregnancy and/or birth of a new child, adoption, or foster care of a new child; illness of an immediate family member; or personal medical leave.&#10;In row 4, column 1 reads Uniformed Services Employment and Reemployment Rights Act of 1994, column 2 reads www.dol.gov/compliance/laws/comp-userra.htm, and column 3 reads Prohibits discrimination against those serving in the armed forces reserve, the National Guard, and other uniformed services; guarantees that civilian employers will hold and then restore civilian jobs.&#10;In row 5, column 1 reads Genetic Information Nondiscrimination Act of 2008, column 2 reads www.eeoc.gov/laws/types/genetic.cfm, and column 3 reads prohibits discrimination on the basis of genetic information.&#10;" title="Exhibit 11.2 - Summary of Major Federal Employment Laws (continu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78" y="2356602"/>
            <a:ext cx="8312727" cy="3086093"/>
          </a:xfrm>
          <a:prstGeom prst="rect">
            <a:avLst/>
          </a:prstGeom>
        </p:spPr>
      </p:pic>
    </p:spTree>
    <p:extLst>
      <p:ext uri="{BB962C8B-B14F-4D97-AF65-F5344CB8AC3E}">
        <p14:creationId xmlns:p14="http://schemas.microsoft.com/office/powerpoint/2010/main" val="669223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2"/>
                </a:solidFill>
              </a:rPr>
              <a:t>Other Federal </a:t>
            </a:r>
            <a:r>
              <a:rPr lang="en-IN" dirty="0">
                <a:solidFill>
                  <a:schemeClr val="tx2"/>
                </a:solidFill>
              </a:rPr>
              <a:t>Employment Laws</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a:solidFill>
                  <a:schemeClr val="tx2"/>
                </a:solidFill>
              </a:rPr>
              <a:t>Labor laws </a:t>
            </a:r>
            <a:endParaRPr lang="en-IN" dirty="0" smtClean="0">
              <a:solidFill>
                <a:schemeClr val="tx2"/>
              </a:solidFill>
            </a:endParaRPr>
          </a:p>
          <a:p>
            <a:pPr lvl="1"/>
            <a:r>
              <a:rPr lang="en-IN" dirty="0" smtClean="0">
                <a:solidFill>
                  <a:schemeClr val="tx2"/>
                </a:solidFill>
              </a:rPr>
              <a:t>Regulate </a:t>
            </a:r>
            <a:r>
              <a:rPr lang="en-IN" dirty="0">
                <a:solidFill>
                  <a:schemeClr val="tx2"/>
                </a:solidFill>
              </a:rPr>
              <a:t>the interaction between management and labor unions that represent groups of employees</a:t>
            </a:r>
          </a:p>
          <a:p>
            <a:r>
              <a:rPr lang="en-IN" dirty="0">
                <a:solidFill>
                  <a:schemeClr val="tx2"/>
                </a:solidFill>
              </a:rPr>
              <a:t>Occupational Safety and Health Administration (OSHA)</a:t>
            </a:r>
          </a:p>
          <a:p>
            <a:pPr lvl="1"/>
            <a:r>
              <a:rPr lang="en-IN" dirty="0">
                <a:solidFill>
                  <a:schemeClr val="tx2"/>
                </a:solidFill>
              </a:rPr>
              <a:t>Sets safety and health standards for employers and conducts inspections to determine whether those standards are being met</a:t>
            </a:r>
          </a:p>
        </p:txBody>
      </p:sp>
    </p:spTree>
    <p:extLst>
      <p:ext uri="{BB962C8B-B14F-4D97-AF65-F5344CB8AC3E}">
        <p14:creationId xmlns:p14="http://schemas.microsoft.com/office/powerpoint/2010/main" val="1387921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2"/>
                </a:solidFill>
              </a:rPr>
              <a:t>Disparate Treatment</a:t>
            </a:r>
            <a:endParaRPr lang="en-IN" dirty="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smtClean="0">
                <a:solidFill>
                  <a:schemeClr val="tx2"/>
                </a:solidFill>
              </a:rPr>
              <a:t>Occurs </a:t>
            </a:r>
            <a:r>
              <a:rPr lang="en-IN" dirty="0">
                <a:solidFill>
                  <a:schemeClr val="tx2"/>
                </a:solidFill>
              </a:rPr>
              <a:t>when people are purposely not given the same hiring, </a:t>
            </a:r>
            <a:r>
              <a:rPr lang="en-IN" dirty="0" smtClean="0">
                <a:solidFill>
                  <a:schemeClr val="tx2"/>
                </a:solidFill>
              </a:rPr>
              <a:t>promotion, </a:t>
            </a:r>
            <a:r>
              <a:rPr lang="en-IN" dirty="0">
                <a:solidFill>
                  <a:schemeClr val="tx2"/>
                </a:solidFill>
              </a:rPr>
              <a:t>or membership opportunities</a:t>
            </a:r>
          </a:p>
          <a:p>
            <a:pPr lvl="1"/>
            <a:r>
              <a:rPr lang="en-IN" dirty="0" smtClean="0">
                <a:solidFill>
                  <a:schemeClr val="tx2"/>
                </a:solidFill>
              </a:rPr>
              <a:t>Because </a:t>
            </a:r>
            <a:r>
              <a:rPr lang="en-IN" dirty="0">
                <a:solidFill>
                  <a:schemeClr val="tx2"/>
                </a:solidFill>
              </a:rPr>
              <a:t>of their race, color, sex, age, ethnic group, national origin, or religious beliefs</a:t>
            </a:r>
          </a:p>
        </p:txBody>
      </p:sp>
    </p:spTree>
    <p:extLst>
      <p:ext uri="{BB962C8B-B14F-4D97-AF65-F5344CB8AC3E}">
        <p14:creationId xmlns:p14="http://schemas.microsoft.com/office/powerpoint/2010/main" val="3009389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2"/>
                </a:solidFill>
              </a:rPr>
              <a:t>Adverse </a:t>
            </a:r>
            <a:r>
              <a:rPr lang="en-IN" dirty="0" smtClean="0">
                <a:solidFill>
                  <a:schemeClr val="tx2"/>
                </a:solidFill>
              </a:rPr>
              <a:t>Impact</a:t>
            </a:r>
            <a:endParaRPr lang="en-IN" dirty="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smtClean="0">
                <a:solidFill>
                  <a:schemeClr val="tx2"/>
                </a:solidFill>
              </a:rPr>
              <a:t>Occurs </a:t>
            </a:r>
            <a:r>
              <a:rPr lang="en-IN" dirty="0">
                <a:solidFill>
                  <a:schemeClr val="tx2"/>
                </a:solidFill>
              </a:rPr>
              <a:t>when members of a particular race, sex, or ethnic group are unintentionally harmed or disadvantaged</a:t>
            </a:r>
          </a:p>
          <a:p>
            <a:pPr lvl="1"/>
            <a:r>
              <a:rPr lang="en-IN" dirty="0" smtClean="0">
                <a:solidFill>
                  <a:schemeClr val="tx2"/>
                </a:solidFill>
              </a:rPr>
              <a:t>Because </a:t>
            </a:r>
            <a:r>
              <a:rPr lang="en-IN" dirty="0">
                <a:solidFill>
                  <a:schemeClr val="tx2"/>
                </a:solidFill>
              </a:rPr>
              <a:t>they are hired, promoted, or trained at substantially lower rates than others</a:t>
            </a:r>
          </a:p>
          <a:p>
            <a:r>
              <a:rPr lang="en-IN" b="1" dirty="0" smtClean="0">
                <a:solidFill>
                  <a:schemeClr val="tx2"/>
                </a:solidFill>
              </a:rPr>
              <a:t>Four-fifths </a:t>
            </a:r>
            <a:r>
              <a:rPr lang="en-IN" b="1" dirty="0">
                <a:solidFill>
                  <a:schemeClr val="tx2"/>
                </a:solidFill>
              </a:rPr>
              <a:t>(80 percent) rule</a:t>
            </a:r>
            <a:r>
              <a:rPr lang="en-IN" dirty="0">
                <a:solidFill>
                  <a:schemeClr val="tx2"/>
                </a:solidFill>
              </a:rPr>
              <a:t>: Used to determine if there has been a case of adverse </a:t>
            </a:r>
            <a:r>
              <a:rPr lang="en-IN" dirty="0" smtClean="0">
                <a:solidFill>
                  <a:schemeClr val="tx2"/>
                </a:solidFill>
              </a:rPr>
              <a:t>impact</a:t>
            </a:r>
          </a:p>
          <a:p>
            <a:pPr lvl="1"/>
            <a:r>
              <a:rPr lang="en-IN" dirty="0">
                <a:solidFill>
                  <a:schemeClr val="tx2"/>
                </a:solidFill>
              </a:rPr>
              <a:t>Violation of this rule occurs when the impact ratio is </a:t>
            </a:r>
            <a:r>
              <a:rPr lang="en-IN" dirty="0" smtClean="0">
                <a:solidFill>
                  <a:schemeClr val="tx2"/>
                </a:solidFill>
              </a:rPr>
              <a:t>less than </a:t>
            </a:r>
            <a:r>
              <a:rPr lang="en-IN" dirty="0">
                <a:solidFill>
                  <a:schemeClr val="tx2"/>
                </a:solidFill>
              </a:rPr>
              <a:t>80%, or four-fifths</a:t>
            </a:r>
          </a:p>
        </p:txBody>
      </p:sp>
    </p:spTree>
    <p:extLst>
      <p:ext uri="{BB962C8B-B14F-4D97-AF65-F5344CB8AC3E}">
        <p14:creationId xmlns:p14="http://schemas.microsoft.com/office/powerpoint/2010/main" val="1531645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25463" y="3175"/>
            <a:ext cx="8229600" cy="1143000"/>
          </a:xfrm>
        </p:spPr>
        <p:txBody>
          <a:bodyPr/>
          <a:lstStyle/>
          <a:p>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Sexual Harassment</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20483" name="Content Placeholder 2"/>
          <p:cNvSpPr>
            <a:spLocks noGrp="1"/>
          </p:cNvSpPr>
          <p:nvPr>
            <p:ph idx="1"/>
          </p:nvPr>
        </p:nvSpPr>
        <p:spPr>
          <a:xfrm>
            <a:off x="993775" y="1533525"/>
            <a:ext cx="7823200" cy="4227513"/>
          </a:xfrm>
        </p:spPr>
        <p:txBody>
          <a:bodyPr/>
          <a:lstStyle/>
          <a:p>
            <a:r>
              <a:rPr lang="en-US" altLang="en-US" dirty="0" smtClean="0">
                <a:solidFill>
                  <a:schemeClr val="tx2"/>
                </a:solidFill>
              </a:rPr>
              <a:t>Form of discrimination in which a </a:t>
            </a:r>
            <a:r>
              <a:rPr lang="en-IN" altLang="en-US" dirty="0" smtClean="0">
                <a:solidFill>
                  <a:schemeClr val="tx2"/>
                </a:solidFill>
              </a:rPr>
              <a:t>conduct </a:t>
            </a:r>
            <a:r>
              <a:rPr lang="en-IN" altLang="en-US" dirty="0">
                <a:solidFill>
                  <a:schemeClr val="tx2"/>
                </a:solidFill>
              </a:rPr>
              <a:t>of </a:t>
            </a:r>
            <a:r>
              <a:rPr lang="en-IN" altLang="en-US" dirty="0" smtClean="0">
                <a:solidFill>
                  <a:schemeClr val="tx2"/>
                </a:solidFill>
              </a:rPr>
              <a:t>sexual </a:t>
            </a:r>
            <a:r>
              <a:rPr lang="en-IN" altLang="en-US" dirty="0">
                <a:solidFill>
                  <a:schemeClr val="tx2"/>
                </a:solidFill>
              </a:rPr>
              <a:t>nature occurs while performing one’s job</a:t>
            </a:r>
            <a:endParaRPr lang="en-US" altLang="en-US" dirty="0" smtClean="0">
              <a:solidFill>
                <a:schemeClr val="tx2"/>
              </a:solidFill>
            </a:endParaRPr>
          </a:p>
          <a:p>
            <a:r>
              <a:rPr lang="en-US" altLang="en-US" dirty="0" smtClean="0">
                <a:solidFill>
                  <a:schemeClr val="tx2"/>
                </a:solidFill>
              </a:rPr>
              <a:t>Types</a:t>
            </a:r>
          </a:p>
          <a:p>
            <a:pPr marL="639763" lvl="1" indent="-273050">
              <a:buFont typeface="Arial" panose="020B0604020202020204" pitchFamily="34" charset="0"/>
              <a:buChar char="•"/>
            </a:pPr>
            <a:r>
              <a:rPr lang="en-US" altLang="en-US" b="1" dirty="0" smtClean="0">
                <a:solidFill>
                  <a:schemeClr val="tx2"/>
                </a:solidFill>
              </a:rPr>
              <a:t>Quid pro quo</a:t>
            </a:r>
            <a:r>
              <a:rPr lang="en-US" altLang="en-US" dirty="0" smtClean="0">
                <a:solidFill>
                  <a:schemeClr val="tx2"/>
                </a:solidFill>
              </a:rPr>
              <a:t>: Employment outcomes or keeping one’s job depends on whether an individual submits to sexual harassment</a:t>
            </a:r>
          </a:p>
          <a:p>
            <a:pPr marL="639763" lvl="1" indent="-273050">
              <a:buFont typeface="Arial" panose="020B0604020202020204" pitchFamily="34" charset="0"/>
              <a:buChar char="•"/>
            </a:pPr>
            <a:r>
              <a:rPr lang="en-US" altLang="en-US" b="1" dirty="0" smtClean="0">
                <a:solidFill>
                  <a:schemeClr val="tx2"/>
                </a:solidFill>
              </a:rPr>
              <a:t>Hostile work environment</a:t>
            </a:r>
            <a:r>
              <a:rPr lang="en-US" altLang="en-US" dirty="0" smtClean="0">
                <a:solidFill>
                  <a:schemeClr val="tx2"/>
                </a:solidFill>
              </a:rPr>
              <a:t>: Unwelcome and demeaning sexually related behavior creates an intimidating and offensive work environment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2"/>
                </a:solidFill>
              </a:rPr>
              <a:t>Recruiting</a:t>
            </a:r>
            <a:endParaRPr lang="en-IN" dirty="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smtClean="0">
                <a:solidFill>
                  <a:schemeClr val="tx2"/>
                </a:solidFill>
              </a:rPr>
              <a:t>Process of </a:t>
            </a:r>
            <a:r>
              <a:rPr lang="en-IN" dirty="0">
                <a:solidFill>
                  <a:schemeClr val="tx2"/>
                </a:solidFill>
              </a:rPr>
              <a:t>developing a pool </a:t>
            </a:r>
            <a:r>
              <a:rPr lang="en-IN" dirty="0" smtClean="0">
                <a:solidFill>
                  <a:schemeClr val="tx2"/>
                </a:solidFill>
              </a:rPr>
              <a:t>of qualified </a:t>
            </a:r>
            <a:r>
              <a:rPr lang="en-IN" dirty="0">
                <a:solidFill>
                  <a:schemeClr val="tx2"/>
                </a:solidFill>
              </a:rPr>
              <a:t>job </a:t>
            </a:r>
            <a:r>
              <a:rPr lang="en-IN" dirty="0" smtClean="0">
                <a:solidFill>
                  <a:schemeClr val="tx2"/>
                </a:solidFill>
              </a:rPr>
              <a:t>applicants</a:t>
            </a:r>
          </a:p>
          <a:p>
            <a:r>
              <a:rPr lang="en-IN" b="1" dirty="0">
                <a:solidFill>
                  <a:schemeClr val="tx2"/>
                </a:solidFill>
              </a:rPr>
              <a:t>Job </a:t>
            </a:r>
            <a:r>
              <a:rPr lang="en-IN" b="1" dirty="0" smtClean="0">
                <a:solidFill>
                  <a:schemeClr val="tx2"/>
                </a:solidFill>
              </a:rPr>
              <a:t>analysis</a:t>
            </a:r>
            <a:r>
              <a:rPr lang="en-IN" dirty="0" smtClean="0">
                <a:solidFill>
                  <a:schemeClr val="tx2"/>
                </a:solidFill>
              </a:rPr>
              <a:t>: Purposeful, systematic </a:t>
            </a:r>
            <a:r>
              <a:rPr lang="en-IN" dirty="0">
                <a:solidFill>
                  <a:schemeClr val="tx2"/>
                </a:solidFill>
              </a:rPr>
              <a:t>process for </a:t>
            </a:r>
            <a:r>
              <a:rPr lang="en-IN" dirty="0" smtClean="0">
                <a:solidFill>
                  <a:schemeClr val="tx2"/>
                </a:solidFill>
              </a:rPr>
              <a:t>collecting information </a:t>
            </a:r>
            <a:r>
              <a:rPr lang="en-IN" dirty="0">
                <a:solidFill>
                  <a:schemeClr val="tx2"/>
                </a:solidFill>
              </a:rPr>
              <a:t>on the important </a:t>
            </a:r>
            <a:r>
              <a:rPr lang="en-IN" dirty="0" smtClean="0">
                <a:solidFill>
                  <a:schemeClr val="tx2"/>
                </a:solidFill>
              </a:rPr>
              <a:t>work-related aspects </a:t>
            </a:r>
            <a:r>
              <a:rPr lang="en-IN" dirty="0">
                <a:solidFill>
                  <a:schemeClr val="tx2"/>
                </a:solidFill>
              </a:rPr>
              <a:t>of a job</a:t>
            </a:r>
          </a:p>
          <a:p>
            <a:pPr lvl="1"/>
            <a:r>
              <a:rPr lang="en-IN" b="1" dirty="0">
                <a:solidFill>
                  <a:schemeClr val="tx2"/>
                </a:solidFill>
              </a:rPr>
              <a:t>Job </a:t>
            </a:r>
            <a:r>
              <a:rPr lang="en-IN" b="1" dirty="0" smtClean="0">
                <a:solidFill>
                  <a:schemeClr val="tx2"/>
                </a:solidFill>
              </a:rPr>
              <a:t>description</a:t>
            </a:r>
            <a:r>
              <a:rPr lang="en-IN" dirty="0" smtClean="0">
                <a:solidFill>
                  <a:schemeClr val="tx2"/>
                </a:solidFill>
              </a:rPr>
              <a:t>: Written description </a:t>
            </a:r>
            <a:r>
              <a:rPr lang="en-IN" dirty="0">
                <a:solidFill>
                  <a:schemeClr val="tx2"/>
                </a:solidFill>
              </a:rPr>
              <a:t>of the basic tasks, </a:t>
            </a:r>
            <a:r>
              <a:rPr lang="en-IN" dirty="0" smtClean="0">
                <a:solidFill>
                  <a:schemeClr val="tx2"/>
                </a:solidFill>
              </a:rPr>
              <a:t>duties, and </a:t>
            </a:r>
            <a:r>
              <a:rPr lang="en-IN" dirty="0">
                <a:solidFill>
                  <a:schemeClr val="tx2"/>
                </a:solidFill>
              </a:rPr>
              <a:t>responsibilities required of </a:t>
            </a:r>
            <a:r>
              <a:rPr lang="en-IN" dirty="0" smtClean="0">
                <a:solidFill>
                  <a:schemeClr val="tx2"/>
                </a:solidFill>
              </a:rPr>
              <a:t>an employee </a:t>
            </a:r>
            <a:r>
              <a:rPr lang="en-IN" dirty="0">
                <a:solidFill>
                  <a:schemeClr val="tx2"/>
                </a:solidFill>
              </a:rPr>
              <a:t>holding a particular </a:t>
            </a:r>
            <a:r>
              <a:rPr lang="en-IN" dirty="0" smtClean="0">
                <a:solidFill>
                  <a:schemeClr val="tx2"/>
                </a:solidFill>
              </a:rPr>
              <a:t>job</a:t>
            </a:r>
          </a:p>
          <a:p>
            <a:pPr lvl="1"/>
            <a:r>
              <a:rPr lang="en-IN" b="1" dirty="0">
                <a:solidFill>
                  <a:schemeClr val="tx2"/>
                </a:solidFill>
              </a:rPr>
              <a:t>Job </a:t>
            </a:r>
            <a:r>
              <a:rPr lang="en-IN" b="1" dirty="0" smtClean="0">
                <a:solidFill>
                  <a:schemeClr val="tx2"/>
                </a:solidFill>
              </a:rPr>
              <a:t>specification</a:t>
            </a:r>
            <a:r>
              <a:rPr lang="en-IN" dirty="0" smtClean="0">
                <a:solidFill>
                  <a:schemeClr val="tx2"/>
                </a:solidFill>
              </a:rPr>
              <a:t>: Written summary </a:t>
            </a:r>
            <a:r>
              <a:rPr lang="en-IN" dirty="0">
                <a:solidFill>
                  <a:schemeClr val="tx2"/>
                </a:solidFill>
              </a:rPr>
              <a:t>of the </a:t>
            </a:r>
            <a:r>
              <a:rPr lang="en-IN" dirty="0" smtClean="0">
                <a:solidFill>
                  <a:schemeClr val="tx2"/>
                </a:solidFill>
              </a:rPr>
              <a:t>qualifications needed </a:t>
            </a:r>
            <a:r>
              <a:rPr lang="en-IN" dirty="0">
                <a:solidFill>
                  <a:schemeClr val="tx2"/>
                </a:solidFill>
              </a:rPr>
              <a:t>to successfully perform </a:t>
            </a:r>
            <a:r>
              <a:rPr lang="en-IN" dirty="0" smtClean="0">
                <a:solidFill>
                  <a:schemeClr val="tx2"/>
                </a:solidFill>
              </a:rPr>
              <a:t>a particular </a:t>
            </a:r>
            <a:r>
              <a:rPr lang="en-IN" dirty="0">
                <a:solidFill>
                  <a:schemeClr val="tx2"/>
                </a:solidFill>
              </a:rPr>
              <a:t>job</a:t>
            </a:r>
          </a:p>
        </p:txBody>
      </p:sp>
    </p:spTree>
    <p:extLst>
      <p:ext uri="{BB962C8B-B14F-4D97-AF65-F5344CB8AC3E}">
        <p14:creationId xmlns:p14="http://schemas.microsoft.com/office/powerpoint/2010/main" val="42734559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Internal and External Recruiting</a:t>
            </a:r>
            <a:endParaRPr lang="en-IN" dirty="0">
              <a:solidFill>
                <a:schemeClr val="tx2"/>
              </a:solidFill>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
        <p:nvSpPr>
          <p:cNvPr id="4" name="Content Placeholder 4"/>
          <p:cNvSpPr>
            <a:spLocks noGrp="1"/>
          </p:cNvSpPr>
          <p:nvPr>
            <p:ph sz="half" idx="1"/>
          </p:nvPr>
        </p:nvSpPr>
        <p:spPr>
          <a:xfrm>
            <a:off x="457200" y="1600200"/>
            <a:ext cx="4038600" cy="4525963"/>
          </a:xfrm>
        </p:spPr>
        <p:txBody>
          <a:bodyPr/>
          <a:lstStyle/>
          <a:p>
            <a:r>
              <a:rPr lang="en-IN" sz="2800" b="1" dirty="0">
                <a:solidFill>
                  <a:schemeClr val="tx2"/>
                </a:solidFill>
              </a:rPr>
              <a:t>Internal </a:t>
            </a:r>
            <a:r>
              <a:rPr lang="en-IN" sz="2800" b="1" dirty="0" smtClean="0">
                <a:solidFill>
                  <a:schemeClr val="tx2"/>
                </a:solidFill>
              </a:rPr>
              <a:t>recruiting</a:t>
            </a:r>
          </a:p>
          <a:p>
            <a:pPr lvl="1"/>
            <a:r>
              <a:rPr lang="en-IN" sz="2400" dirty="0" smtClean="0">
                <a:solidFill>
                  <a:schemeClr val="tx2"/>
                </a:solidFill>
              </a:rPr>
              <a:t>Process </a:t>
            </a:r>
            <a:r>
              <a:rPr lang="en-IN" sz="2400" dirty="0">
                <a:solidFill>
                  <a:schemeClr val="tx2"/>
                </a:solidFill>
              </a:rPr>
              <a:t>of developing a pool of qualified job applicants from people who work in the company</a:t>
            </a:r>
          </a:p>
          <a:p>
            <a:pPr lvl="1"/>
            <a:r>
              <a:rPr lang="en-IN" sz="2400" dirty="0">
                <a:solidFill>
                  <a:schemeClr val="tx2"/>
                </a:solidFill>
              </a:rPr>
              <a:t>Job posting - Advertising job openings within the company to existing employees</a:t>
            </a:r>
          </a:p>
        </p:txBody>
      </p:sp>
      <p:sp>
        <p:nvSpPr>
          <p:cNvPr id="5" name="Content Placeholder 5"/>
          <p:cNvSpPr txBox="1">
            <a:spLocks/>
          </p:cNvSpPr>
          <p:nvPr/>
        </p:nvSpPr>
        <p:spPr>
          <a:xfrm>
            <a:off x="4648200" y="1600200"/>
            <a:ext cx="4038600" cy="4525963"/>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B00027"/>
              </a:buClr>
              <a:buFont typeface="Lucida Grande"/>
              <a:buChar char="•"/>
            </a:pPr>
            <a:r>
              <a:rPr lang="en-IN" sz="2800" b="1" dirty="0">
                <a:solidFill>
                  <a:schemeClr val="tx2"/>
                </a:solidFill>
              </a:rPr>
              <a:t>External </a:t>
            </a:r>
            <a:r>
              <a:rPr lang="en-IN" sz="2800" b="1" dirty="0" smtClean="0">
                <a:solidFill>
                  <a:schemeClr val="tx2"/>
                </a:solidFill>
              </a:rPr>
              <a:t>recruiting</a:t>
            </a:r>
          </a:p>
          <a:p>
            <a:pPr lvl="1">
              <a:lnSpc>
                <a:spcPct val="90000"/>
              </a:lnSpc>
              <a:buClr>
                <a:srgbClr val="B00027"/>
              </a:buClr>
              <a:buFont typeface="Lucida Grande"/>
              <a:buChar char="•"/>
            </a:pPr>
            <a:r>
              <a:rPr lang="en-IN" sz="2400" dirty="0" smtClean="0">
                <a:solidFill>
                  <a:schemeClr val="tx2"/>
                </a:solidFill>
              </a:rPr>
              <a:t>Process </a:t>
            </a:r>
            <a:r>
              <a:rPr lang="en-IN" sz="2400" dirty="0">
                <a:solidFill>
                  <a:schemeClr val="tx2"/>
                </a:solidFill>
              </a:rPr>
              <a:t>of developing a pool of qualified job applicants from outside the company</a:t>
            </a:r>
          </a:p>
          <a:p>
            <a:pPr lvl="1">
              <a:lnSpc>
                <a:spcPct val="90000"/>
              </a:lnSpc>
              <a:buClr>
                <a:srgbClr val="B00027"/>
              </a:buClr>
              <a:buFont typeface="Lucida Grande"/>
              <a:buChar char="•"/>
            </a:pPr>
            <a:r>
              <a:rPr lang="en-IN" sz="2400" dirty="0">
                <a:solidFill>
                  <a:schemeClr val="tx2"/>
                </a:solidFill>
              </a:rPr>
              <a:t>Advertising, employee referrals, walk-ins, outside organizations, employment services, special events, Internet job sites, and social media</a:t>
            </a:r>
          </a:p>
        </p:txBody>
      </p:sp>
    </p:spTree>
    <p:extLst>
      <p:ext uri="{BB962C8B-B14F-4D97-AF65-F5344CB8AC3E}">
        <p14:creationId xmlns:p14="http://schemas.microsoft.com/office/powerpoint/2010/main" val="1890056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25463" y="3175"/>
            <a:ext cx="8229600" cy="1143000"/>
          </a:xfrm>
        </p:spPr>
        <p:txBody>
          <a:bodyPr/>
          <a:lstStyle/>
          <a:p>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Selection and Validation</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
        <p:nvSpPr>
          <p:cNvPr id="3" name="Content Placeholder 2"/>
          <p:cNvSpPr>
            <a:spLocks noGrp="1"/>
          </p:cNvSpPr>
          <p:nvPr>
            <p:ph idx="1"/>
          </p:nvPr>
        </p:nvSpPr>
        <p:spPr>
          <a:xfrm>
            <a:off x="993775" y="1533525"/>
            <a:ext cx="7823200" cy="4227513"/>
          </a:xfrm>
        </p:spPr>
        <p:txBody>
          <a:bodyPr/>
          <a:lstStyle/>
          <a:p>
            <a:r>
              <a:rPr lang="en-IN" altLang="en-US" b="1" dirty="0" smtClean="0">
                <a:solidFill>
                  <a:schemeClr val="tx2"/>
                </a:solidFill>
              </a:rPr>
              <a:t>Selection</a:t>
            </a:r>
            <a:r>
              <a:rPr lang="en-IN" altLang="en-US" dirty="0" smtClean="0">
                <a:solidFill>
                  <a:schemeClr val="tx2"/>
                </a:solidFill>
              </a:rPr>
              <a:t>:</a:t>
            </a:r>
            <a:r>
              <a:rPr lang="en-IN" altLang="en-US" b="1" dirty="0" smtClean="0">
                <a:solidFill>
                  <a:schemeClr val="tx2"/>
                </a:solidFill>
              </a:rPr>
              <a:t> </a:t>
            </a:r>
            <a:r>
              <a:rPr lang="en-IN" altLang="en-US" dirty="0" smtClean="0">
                <a:solidFill>
                  <a:schemeClr val="tx2"/>
                </a:solidFill>
              </a:rPr>
              <a:t>Process </a:t>
            </a:r>
            <a:r>
              <a:rPr lang="en-IN" altLang="en-US" smtClean="0">
                <a:solidFill>
                  <a:schemeClr val="tx2"/>
                </a:solidFill>
              </a:rPr>
              <a:t>of gathering </a:t>
            </a:r>
            <a:r>
              <a:rPr lang="en-IN" altLang="en-US" dirty="0" smtClean="0">
                <a:solidFill>
                  <a:schemeClr val="tx2"/>
                </a:solidFill>
              </a:rPr>
              <a:t>information about job applicants to decide who should be offered a job</a:t>
            </a:r>
          </a:p>
          <a:p>
            <a:r>
              <a:rPr lang="en-IN" altLang="en-US" b="1" dirty="0" smtClean="0">
                <a:solidFill>
                  <a:schemeClr val="tx2"/>
                </a:solidFill>
              </a:rPr>
              <a:t>Validation</a:t>
            </a:r>
            <a:r>
              <a:rPr lang="en-IN" altLang="en-US" dirty="0" smtClean="0">
                <a:solidFill>
                  <a:schemeClr val="tx2"/>
                </a:solidFill>
              </a:rPr>
              <a:t>: Process of determining how well a selection test or procedure predicts future job performance</a:t>
            </a:r>
          </a:p>
          <a:p>
            <a:pPr marL="639763" lvl="1" indent="-273050">
              <a:buFont typeface="Arial" panose="020B0604020202020204" pitchFamily="34" charset="0"/>
              <a:buChar char="•"/>
            </a:pPr>
            <a:r>
              <a:rPr lang="en-IN" altLang="en-US" dirty="0" smtClean="0">
                <a:solidFill>
                  <a:schemeClr val="tx2"/>
                </a:solidFill>
              </a:rPr>
              <a:t>Test is said to be </a:t>
            </a:r>
            <a:r>
              <a:rPr lang="en-IN" altLang="en-US" dirty="0">
                <a:solidFill>
                  <a:schemeClr val="tx2"/>
                </a:solidFill>
              </a:rPr>
              <a:t>more valid </a:t>
            </a:r>
            <a:r>
              <a:rPr lang="en-IN" altLang="en-US" dirty="0" smtClean="0">
                <a:solidFill>
                  <a:schemeClr val="tx2"/>
                </a:solidFill>
              </a:rPr>
              <a:t>when </a:t>
            </a:r>
            <a:r>
              <a:rPr lang="en-IN" altLang="en-US" dirty="0">
                <a:solidFill>
                  <a:schemeClr val="tx2"/>
                </a:solidFill>
              </a:rPr>
              <a:t>the prediction of future job </a:t>
            </a:r>
            <a:r>
              <a:rPr lang="en-IN" altLang="en-US" dirty="0" smtClean="0">
                <a:solidFill>
                  <a:schemeClr val="tx2"/>
                </a:solidFill>
              </a:rPr>
              <a:t>performance is </a:t>
            </a:r>
            <a:r>
              <a:rPr lang="en-IN" altLang="en-US" dirty="0">
                <a:solidFill>
                  <a:schemeClr val="tx2"/>
                </a:solidFill>
              </a:rPr>
              <a:t>better or more accurate</a:t>
            </a:r>
            <a:endParaRPr lang="en-IN"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2"/>
                </a:solidFill>
              </a:rPr>
              <a:t>Selection Procedures</a:t>
            </a:r>
            <a:endParaRPr lang="en-IN" dirty="0">
              <a:solidFill>
                <a:schemeClr val="tx2"/>
              </a:solidFill>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graphicFrame>
        <p:nvGraphicFramePr>
          <p:cNvPr id="4" name="Content Placeholder 3" descr="This table provides information regarding selection procedures. It has two columns and five rows. Row 1 contains column headers. The header of column 1 reads procedures and the header of column 2 reads description.&#10;In row 2, column 1 reads application forms and résumés and column 2 reads Organizations collect applicant's information in their own format for entry into a human resource information system (HRIS).&#10;In row 3, column 1 reads employment references and column 2 reads sources such as previous employers or co-workers who can provide job-related information about job candidates.&#10;In row 4, column 1 reads background checks and column 2 reads procedures used to verify the truthfulness and accuracy of information that applicants provide about themselves and to uncover negative, job-related background information not provided by applicants.&#10;In row 5, column 1 reads interviews and column 2 consists of two points. The first point reads unstructured: Interviewers are free to ask the applicants anything they want. The second point reads structured: All applicants are asked the same set of standardized questions." title="Selection Procedures"/>
          <p:cNvGraphicFramePr>
            <a:graphicFrameLocks noGrp="1"/>
          </p:cNvGraphicFramePr>
          <p:nvPr>
            <p:ph idx="1"/>
            <p:extLst>
              <p:ext uri="{D42A27DB-BD31-4B8C-83A1-F6EECF244321}">
                <p14:modId xmlns:p14="http://schemas.microsoft.com/office/powerpoint/2010/main" val="2891346921"/>
              </p:ext>
            </p:extLst>
          </p:nvPr>
        </p:nvGraphicFramePr>
        <p:xfrm>
          <a:off x="525764" y="1694889"/>
          <a:ext cx="8253671" cy="4380492"/>
        </p:xfrm>
        <a:graphic>
          <a:graphicData uri="http://schemas.openxmlformats.org/drawingml/2006/table">
            <a:tbl>
              <a:tblPr firstRow="1" bandRow="1">
                <a:tableStyleId>{5C22544A-7EE6-4342-B048-85BDC9FD1C3A}</a:tableStyleId>
              </a:tblPr>
              <a:tblGrid>
                <a:gridCol w="2536492"/>
                <a:gridCol w="5717179"/>
              </a:tblGrid>
              <a:tr h="342849">
                <a:tc>
                  <a:txBody>
                    <a:bodyPr/>
                    <a:lstStyle/>
                    <a:p>
                      <a:r>
                        <a:rPr lang="en-IN" dirty="0" smtClean="0"/>
                        <a:t>Procedures</a:t>
                      </a:r>
                      <a:endParaRPr lang="en-IN"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dirty="0" smtClean="0"/>
                        <a:t>Description</a:t>
                      </a:r>
                      <a:endParaRPr lang="en-IN" dirty="0"/>
                    </a:p>
                  </a:txBody>
                  <a:tcPr>
                    <a:lnB w="12700" cap="flat" cmpd="sng" algn="ctr">
                      <a:solidFill>
                        <a:schemeClr val="tx1"/>
                      </a:solidFill>
                      <a:prstDash val="solid"/>
                      <a:round/>
                      <a:headEnd type="none" w="med" len="med"/>
                      <a:tailEnd type="none" w="med" len="med"/>
                    </a:lnB>
                    <a:solidFill>
                      <a:srgbClr val="008CD1"/>
                    </a:solidFill>
                  </a:tcPr>
                </a:tc>
              </a:tr>
              <a:tr h="845381">
                <a:tc>
                  <a:txBody>
                    <a:bodyPr/>
                    <a:lstStyle/>
                    <a:p>
                      <a:r>
                        <a:rPr lang="en-IN" dirty="0" smtClean="0">
                          <a:solidFill>
                            <a:schemeClr val="tx2"/>
                          </a:solidFill>
                        </a:rPr>
                        <a:t>Application forms and résumés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solidFill>
                            <a:schemeClr val="tx2"/>
                          </a:solidFill>
                        </a:rPr>
                        <a:t>Organizations collect applicant's information in their own format for entry into a human resource information system (HRIS)</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22892">
                <a:tc>
                  <a:txBody>
                    <a:bodyPr/>
                    <a:lstStyle/>
                    <a:p>
                      <a:r>
                        <a:rPr lang="en-IN" dirty="0" smtClean="0">
                          <a:solidFill>
                            <a:schemeClr val="tx2"/>
                          </a:solidFill>
                        </a:rPr>
                        <a:t>Employment references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solidFill>
                            <a:schemeClr val="tx2"/>
                          </a:solidFill>
                        </a:rPr>
                        <a:t>Sources such as</a:t>
                      </a:r>
                      <a:r>
                        <a:rPr lang="en-IN" baseline="0" dirty="0" smtClean="0">
                          <a:solidFill>
                            <a:schemeClr val="tx2"/>
                          </a:solidFill>
                        </a:rPr>
                        <a:t> p</a:t>
                      </a:r>
                      <a:r>
                        <a:rPr lang="en-IN" dirty="0" smtClean="0">
                          <a:solidFill>
                            <a:schemeClr val="tx2"/>
                          </a:solidFill>
                        </a:rPr>
                        <a:t>revious employers or co-workers who can provide job-related information about job candidates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98995">
                <a:tc>
                  <a:txBody>
                    <a:bodyPr/>
                    <a:lstStyle/>
                    <a:p>
                      <a:r>
                        <a:rPr lang="en-IN" dirty="0" smtClean="0">
                          <a:solidFill>
                            <a:schemeClr val="tx2"/>
                          </a:solidFill>
                        </a:rPr>
                        <a:t>Background checks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solidFill>
                            <a:schemeClr val="tx2"/>
                          </a:solidFill>
                        </a:rPr>
                        <a:t>Procedures used to verify the truthfulness and accuracy of information that applicants provide about themselves and to uncover negative, job-related background information not provided by applicants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98995">
                <a:tc>
                  <a:txBody>
                    <a:bodyPr/>
                    <a:lstStyle/>
                    <a:p>
                      <a:r>
                        <a:rPr lang="en-IN" dirty="0" smtClean="0">
                          <a:solidFill>
                            <a:schemeClr val="tx2"/>
                          </a:solidFill>
                        </a:rPr>
                        <a:t>Interviews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1" dirty="0" smtClean="0">
                          <a:solidFill>
                            <a:schemeClr val="tx2"/>
                          </a:solidFill>
                        </a:rPr>
                        <a:t>Unstructured</a:t>
                      </a:r>
                      <a:r>
                        <a:rPr lang="en-IN" dirty="0" smtClean="0">
                          <a:solidFill>
                            <a:schemeClr val="tx2"/>
                          </a:solidFill>
                        </a:rPr>
                        <a:t>: Interviewers are free to ask the applicants anything they want</a:t>
                      </a:r>
                    </a:p>
                    <a:p>
                      <a:r>
                        <a:rPr lang="en-IN" b="1" dirty="0" smtClean="0">
                          <a:solidFill>
                            <a:schemeClr val="tx2"/>
                          </a:solidFill>
                        </a:rPr>
                        <a:t>Structured</a:t>
                      </a:r>
                      <a:r>
                        <a:rPr lang="en-IN" dirty="0" smtClean="0">
                          <a:solidFill>
                            <a:schemeClr val="tx2"/>
                          </a:solidFill>
                        </a:rPr>
                        <a:t>: All applicants are asked the same set of standardized questions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240935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2"/>
                </a:solidFill>
              </a:rPr>
              <a:t>Selection </a:t>
            </a:r>
            <a:r>
              <a:rPr lang="en-IN" dirty="0" smtClean="0">
                <a:solidFill>
                  <a:schemeClr val="tx2"/>
                </a:solidFill>
              </a:rPr>
              <a:t>Procedures </a:t>
            </a:r>
            <a:r>
              <a:rPr lang="en-IN" sz="2000" dirty="0" smtClean="0">
                <a:solidFill>
                  <a:schemeClr val="tx2"/>
                </a:solidFill>
              </a:rPr>
              <a:t>(continued)</a:t>
            </a:r>
            <a:endParaRPr lang="en-IN" sz="2000" dirty="0">
              <a:solidFill>
                <a:schemeClr val="tx2"/>
              </a:solidFill>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graphicFrame>
        <p:nvGraphicFramePr>
          <p:cNvPr id="4" name="Content Placeholder 3" descr="This table provides information regarding selection procedures. It has two columns and seven rows. Row 1 contains column headers. The header of column 1 reads selection tests and the header of column 2 reads description.&#10;In row 2, column 1 reads specific ability or aptitude tests and column 2 reads measure the extent to which applicants possess the particular kind of ability needed to do a job well.&#10;In row 3, column 1 reads cognitive ability tests and column 2 reads measure the extent to which applicants have abilities in perceptual speed, verbal comprehension, numerical aptitude, general reasoning, and spatial aptitude.&#10;In row 4, column 1 reads biographical data (biodata) and column 2 reads extensive surveys that ask applicants questions about their personal backgrounds and life experiences.&#10;In row 5, column 1 reads personality tests and column 2 reads measure the extent to which applicants possess different kinds of job-related personality dimensions.&#10;In row 6, column 1 reads work sample tests and column 2 reads require applicants to perform tasks that are actually done on the job.&#10;In row 7, column 1 reads assessment centers and column 2 reads series of managerial simulations used to determine applicants’ capability for managerial work." title="Selection Procedures (continued)"/>
          <p:cNvGraphicFramePr>
            <a:graphicFrameLocks noGrp="1"/>
          </p:cNvGraphicFramePr>
          <p:nvPr>
            <p:ph idx="1"/>
            <p:extLst>
              <p:ext uri="{D42A27DB-BD31-4B8C-83A1-F6EECF244321}">
                <p14:modId xmlns:p14="http://schemas.microsoft.com/office/powerpoint/2010/main" val="1265662127"/>
              </p:ext>
            </p:extLst>
          </p:nvPr>
        </p:nvGraphicFramePr>
        <p:xfrm>
          <a:off x="634669" y="1667995"/>
          <a:ext cx="8120695" cy="4611782"/>
        </p:xfrm>
        <a:graphic>
          <a:graphicData uri="http://schemas.openxmlformats.org/drawingml/2006/table">
            <a:tbl>
              <a:tblPr firstRow="1" bandRow="1">
                <a:tableStyleId>{5C22544A-7EE6-4342-B048-85BDC9FD1C3A}</a:tableStyleId>
              </a:tblPr>
              <a:tblGrid>
                <a:gridCol w="2495626"/>
                <a:gridCol w="5625069"/>
              </a:tblGrid>
              <a:tr h="370932">
                <a:tc>
                  <a:txBody>
                    <a:bodyPr/>
                    <a:lstStyle/>
                    <a:p>
                      <a:r>
                        <a:rPr lang="en-IN" dirty="0" smtClean="0"/>
                        <a:t>Selection tests</a:t>
                      </a:r>
                      <a:endParaRPr lang="en-IN"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dirty="0" smtClean="0"/>
                        <a:t>Description</a:t>
                      </a:r>
                      <a:endParaRPr lang="en-IN" dirty="0"/>
                    </a:p>
                  </a:txBody>
                  <a:tcPr>
                    <a:lnB w="12700" cap="flat" cmpd="sng" algn="ctr">
                      <a:solidFill>
                        <a:schemeClr val="tx1"/>
                      </a:solidFill>
                      <a:prstDash val="solid"/>
                      <a:round/>
                      <a:headEnd type="none" w="med" len="med"/>
                      <a:tailEnd type="none" w="med" len="med"/>
                    </a:lnB>
                    <a:solidFill>
                      <a:srgbClr val="008CD1"/>
                    </a:solidFill>
                  </a:tcPr>
                </a:tc>
              </a:tr>
              <a:tr h="692203">
                <a:tc>
                  <a:txBody>
                    <a:bodyPr/>
                    <a:lstStyle/>
                    <a:p>
                      <a:r>
                        <a:rPr lang="en-IN" dirty="0" smtClean="0">
                          <a:solidFill>
                            <a:schemeClr val="tx2"/>
                          </a:solidFill>
                        </a:rPr>
                        <a:t>Specific ability or aptitude tests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solidFill>
                            <a:schemeClr val="tx2"/>
                          </a:solidFill>
                        </a:rPr>
                        <a:t>Measure</a:t>
                      </a:r>
                      <a:r>
                        <a:rPr lang="en-IN" baseline="0" dirty="0" smtClean="0">
                          <a:solidFill>
                            <a:schemeClr val="tx2"/>
                          </a:solidFill>
                        </a:rPr>
                        <a:t> </a:t>
                      </a:r>
                      <a:r>
                        <a:rPr lang="en-IN" dirty="0" smtClean="0">
                          <a:solidFill>
                            <a:schemeClr val="tx2"/>
                          </a:solidFill>
                        </a:rPr>
                        <a:t>the extent to which applicants possess</a:t>
                      </a:r>
                      <a:r>
                        <a:rPr lang="en-IN" baseline="0" dirty="0" smtClean="0">
                          <a:solidFill>
                            <a:schemeClr val="tx2"/>
                          </a:solidFill>
                        </a:rPr>
                        <a:t> </a:t>
                      </a:r>
                      <a:r>
                        <a:rPr lang="en-IN" dirty="0" smtClean="0">
                          <a:solidFill>
                            <a:schemeClr val="tx2"/>
                          </a:solidFill>
                        </a:rPr>
                        <a:t>the particular kind of ability needed to do a job well</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27330">
                <a:tc>
                  <a:txBody>
                    <a:bodyPr/>
                    <a:lstStyle/>
                    <a:p>
                      <a:r>
                        <a:rPr lang="en-IN" dirty="0" smtClean="0">
                          <a:solidFill>
                            <a:schemeClr val="tx2"/>
                          </a:solidFill>
                        </a:rPr>
                        <a:t>Cognitive ability tests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solidFill>
                            <a:schemeClr val="tx2"/>
                          </a:solidFill>
                        </a:rPr>
                        <a:t>Measure</a:t>
                      </a:r>
                      <a:r>
                        <a:rPr lang="en-IN" baseline="0" dirty="0" smtClean="0">
                          <a:solidFill>
                            <a:schemeClr val="tx2"/>
                          </a:solidFill>
                        </a:rPr>
                        <a:t> </a:t>
                      </a:r>
                      <a:r>
                        <a:rPr lang="en-IN" dirty="0" smtClean="0">
                          <a:solidFill>
                            <a:schemeClr val="tx2"/>
                          </a:solidFill>
                        </a:rPr>
                        <a:t>the extent to which applicants have abilities</a:t>
                      </a:r>
                    </a:p>
                    <a:p>
                      <a:r>
                        <a:rPr lang="en-IN" dirty="0" smtClean="0">
                          <a:solidFill>
                            <a:schemeClr val="tx2"/>
                          </a:solidFill>
                        </a:rPr>
                        <a:t>in perceptual speed, verbal comprehension, numerical aptitude, general reasoning, and spatial aptitude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3101">
                <a:tc>
                  <a:txBody>
                    <a:bodyPr/>
                    <a:lstStyle/>
                    <a:p>
                      <a:r>
                        <a:rPr lang="en-IN" dirty="0" smtClean="0">
                          <a:solidFill>
                            <a:schemeClr val="tx2"/>
                          </a:solidFill>
                        </a:rPr>
                        <a:t>Biographical data</a:t>
                      </a:r>
                    </a:p>
                    <a:p>
                      <a:r>
                        <a:rPr lang="en-IN" dirty="0" smtClean="0">
                          <a:solidFill>
                            <a:schemeClr val="tx2"/>
                          </a:solidFill>
                        </a:rPr>
                        <a:t>(biodata)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solidFill>
                            <a:schemeClr val="tx2"/>
                          </a:solidFill>
                        </a:rPr>
                        <a:t>Extensive</a:t>
                      </a:r>
                      <a:r>
                        <a:rPr lang="en-IN" baseline="0" dirty="0" smtClean="0">
                          <a:solidFill>
                            <a:schemeClr val="tx2"/>
                          </a:solidFill>
                        </a:rPr>
                        <a:t> </a:t>
                      </a:r>
                      <a:r>
                        <a:rPr lang="en-IN" dirty="0" smtClean="0">
                          <a:solidFill>
                            <a:schemeClr val="tx2"/>
                          </a:solidFill>
                        </a:rPr>
                        <a:t>surveys that ask applicants questions about</a:t>
                      </a:r>
                    </a:p>
                    <a:p>
                      <a:r>
                        <a:rPr lang="en-IN" dirty="0" smtClean="0">
                          <a:solidFill>
                            <a:schemeClr val="tx2"/>
                          </a:solidFill>
                        </a:rPr>
                        <a:t>their personal backgrounds and life experiences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6072">
                <a:tc>
                  <a:txBody>
                    <a:bodyPr/>
                    <a:lstStyle/>
                    <a:p>
                      <a:r>
                        <a:rPr lang="en-IN" dirty="0" smtClean="0">
                          <a:solidFill>
                            <a:schemeClr val="tx2"/>
                          </a:solidFill>
                        </a:rPr>
                        <a:t>Personality tests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0" dirty="0" smtClean="0">
                          <a:solidFill>
                            <a:schemeClr val="tx2"/>
                          </a:solidFill>
                        </a:rPr>
                        <a:t>Measure</a:t>
                      </a:r>
                      <a:r>
                        <a:rPr lang="en-IN" b="0" baseline="0" dirty="0" smtClean="0">
                          <a:solidFill>
                            <a:schemeClr val="tx2"/>
                          </a:solidFill>
                        </a:rPr>
                        <a:t> </a:t>
                      </a:r>
                      <a:r>
                        <a:rPr lang="en-IN" b="0" dirty="0" smtClean="0">
                          <a:solidFill>
                            <a:schemeClr val="tx2"/>
                          </a:solidFill>
                        </a:rPr>
                        <a:t>the extent to which applicants possess different kinds of job-related personality dimensions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6072">
                <a:tc>
                  <a:txBody>
                    <a:bodyPr/>
                    <a:lstStyle/>
                    <a:p>
                      <a:r>
                        <a:rPr lang="en-IN" dirty="0" smtClean="0">
                          <a:solidFill>
                            <a:schemeClr val="tx2"/>
                          </a:solidFill>
                        </a:rPr>
                        <a:t>Work sample tests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dirty="0" smtClean="0">
                          <a:solidFill>
                            <a:schemeClr val="tx2"/>
                          </a:solidFill>
                        </a:rPr>
                        <a:t>Require applicants to perform tasks that are actually done on the job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6072">
                <a:tc>
                  <a:txBody>
                    <a:bodyPr/>
                    <a:lstStyle/>
                    <a:p>
                      <a:r>
                        <a:rPr lang="en-IN" dirty="0" smtClean="0">
                          <a:solidFill>
                            <a:schemeClr val="tx2"/>
                          </a:solidFill>
                        </a:rPr>
                        <a:t>Assessment centers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b="0" dirty="0" smtClean="0">
                          <a:solidFill>
                            <a:schemeClr val="tx2"/>
                          </a:solidFill>
                        </a:rPr>
                        <a:t>Series of managerial simulations used to determine applicants’ capability for managerial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7187890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Training</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
        <p:nvSpPr>
          <p:cNvPr id="24580"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smtClean="0">
                <a:solidFill>
                  <a:schemeClr val="tx2"/>
                </a:solidFill>
              </a:rPr>
              <a:t>Needs assessment</a:t>
            </a:r>
            <a:r>
              <a:rPr lang="en-IN" altLang="en-US" dirty="0" smtClean="0">
                <a:solidFill>
                  <a:schemeClr val="tx2"/>
                </a:solidFill>
              </a:rPr>
              <a:t>: Process of identifying and prioritizing the learning needs of employees</a:t>
            </a:r>
          </a:p>
          <a:p>
            <a:pPr eaLnBrk="1" hangingPunct="1">
              <a:buFont typeface="Arial" panose="020B0604020202020204" pitchFamily="34" charset="0"/>
              <a:buChar char="•"/>
            </a:pPr>
            <a:r>
              <a:rPr lang="en-IN" altLang="en-US" dirty="0" smtClean="0">
                <a:solidFill>
                  <a:schemeClr val="tx2"/>
                </a:solidFill>
              </a:rPr>
              <a:t>Criteria to select appropriate training methods</a:t>
            </a:r>
          </a:p>
          <a:p>
            <a:pPr marL="639763" lvl="1" indent="-273050" eaLnBrk="1" hangingPunct="1">
              <a:buFont typeface="Arial" panose="020B0604020202020204" pitchFamily="34" charset="0"/>
              <a:buChar char="•"/>
            </a:pPr>
            <a:r>
              <a:rPr lang="en-IN" altLang="en-US" dirty="0" smtClean="0">
                <a:solidFill>
                  <a:schemeClr val="tx2"/>
                </a:solidFill>
              </a:rPr>
              <a:t>Number of people to be trained</a:t>
            </a:r>
          </a:p>
          <a:p>
            <a:pPr marL="639763" lvl="1" indent="-273050" eaLnBrk="1" hangingPunct="1">
              <a:buFont typeface="Arial" panose="020B0604020202020204" pitchFamily="34" charset="0"/>
              <a:buChar char="•"/>
            </a:pPr>
            <a:r>
              <a:rPr lang="en-IN" altLang="en-US" dirty="0" smtClean="0">
                <a:solidFill>
                  <a:schemeClr val="tx2"/>
                </a:solidFill>
              </a:rPr>
              <a:t>Cost and objectives of the training</a:t>
            </a:r>
          </a:p>
          <a:p>
            <a:pPr marL="342583" indent="-273050" eaLnBrk="1" hangingPunct="1">
              <a:buFont typeface="Arial" panose="020B0604020202020204" pitchFamily="34" charset="0"/>
              <a:buChar char="•"/>
            </a:pPr>
            <a:r>
              <a:rPr lang="en-IN" altLang="en-US" dirty="0" smtClean="0">
                <a:solidFill>
                  <a:schemeClr val="tx2"/>
                </a:solidFill>
              </a:rPr>
              <a:t>Ways to evaluate training</a:t>
            </a:r>
          </a:p>
          <a:p>
            <a:pPr marL="639763" lvl="1" indent="-273050" eaLnBrk="1" hangingPunct="1">
              <a:buFont typeface="Arial" panose="020B0604020202020204" pitchFamily="34" charset="0"/>
              <a:buChar char="•"/>
            </a:pPr>
            <a:r>
              <a:rPr lang="en-IN" altLang="en-US" dirty="0">
                <a:solidFill>
                  <a:schemeClr val="tx2"/>
                </a:solidFill>
              </a:rPr>
              <a:t>Reactions, learning, </a:t>
            </a:r>
            <a:r>
              <a:rPr lang="en-IN" altLang="en-US" dirty="0" smtClean="0">
                <a:solidFill>
                  <a:schemeClr val="tx2"/>
                </a:solidFill>
              </a:rPr>
              <a:t>behavior</a:t>
            </a:r>
            <a:r>
              <a:rPr lang="en-IN" altLang="en-US" dirty="0">
                <a:solidFill>
                  <a:schemeClr val="tx2"/>
                </a:solidFill>
              </a:rPr>
              <a:t>, and </a:t>
            </a:r>
            <a:r>
              <a:rPr lang="en-IN" altLang="en-US" dirty="0" smtClean="0">
                <a:solidFill>
                  <a:schemeClr val="tx2"/>
                </a:solidFill>
              </a:rPr>
              <a:t>results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8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58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tx2"/>
                </a:solidFill>
              </a:rPr>
              <a:t>Training Methods</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
        <p:nvSpPr>
          <p:cNvPr id="4" name="Content Placeholder 4"/>
          <p:cNvSpPr>
            <a:spLocks noGrp="1"/>
          </p:cNvSpPr>
          <p:nvPr>
            <p:ph sz="half" idx="1"/>
          </p:nvPr>
        </p:nvSpPr>
        <p:spPr>
          <a:xfrm>
            <a:off x="457200" y="1600200"/>
            <a:ext cx="4038600" cy="4525963"/>
          </a:xfrm>
        </p:spPr>
        <p:txBody>
          <a:bodyPr/>
          <a:lstStyle/>
          <a:p>
            <a:r>
              <a:rPr lang="en-IN" sz="2800" dirty="0">
                <a:solidFill>
                  <a:schemeClr val="tx2"/>
                </a:solidFill>
              </a:rPr>
              <a:t>Films and videos</a:t>
            </a:r>
          </a:p>
          <a:p>
            <a:r>
              <a:rPr lang="en-IN" sz="2800" dirty="0">
                <a:solidFill>
                  <a:schemeClr val="tx2"/>
                </a:solidFill>
              </a:rPr>
              <a:t>Lectures</a:t>
            </a:r>
          </a:p>
          <a:p>
            <a:r>
              <a:rPr lang="en-IN" sz="2800" dirty="0">
                <a:solidFill>
                  <a:schemeClr val="tx2"/>
                </a:solidFill>
              </a:rPr>
              <a:t>Planned readings</a:t>
            </a:r>
          </a:p>
          <a:p>
            <a:r>
              <a:rPr lang="en-IN" sz="2800" dirty="0">
                <a:solidFill>
                  <a:schemeClr val="tx2"/>
                </a:solidFill>
              </a:rPr>
              <a:t>Case studies</a:t>
            </a:r>
          </a:p>
          <a:p>
            <a:r>
              <a:rPr lang="en-IN" sz="2800" dirty="0">
                <a:solidFill>
                  <a:schemeClr val="tx2"/>
                </a:solidFill>
              </a:rPr>
              <a:t>Coaching and </a:t>
            </a:r>
            <a:r>
              <a:rPr lang="en-IN" sz="2800" dirty="0" smtClean="0">
                <a:solidFill>
                  <a:schemeClr val="tx2"/>
                </a:solidFill>
              </a:rPr>
              <a:t>mentoring</a:t>
            </a:r>
          </a:p>
          <a:p>
            <a:r>
              <a:rPr lang="en-IN" sz="2800" dirty="0">
                <a:solidFill>
                  <a:schemeClr val="tx2"/>
                </a:solidFill>
              </a:rPr>
              <a:t>Group </a:t>
            </a:r>
            <a:r>
              <a:rPr lang="en-IN" sz="2800" dirty="0" smtClean="0">
                <a:solidFill>
                  <a:schemeClr val="tx2"/>
                </a:solidFill>
              </a:rPr>
              <a:t>discussions</a:t>
            </a:r>
            <a:endParaRPr lang="en-IN" sz="2800" dirty="0">
              <a:solidFill>
                <a:schemeClr val="tx2"/>
              </a:solidFill>
            </a:endParaRPr>
          </a:p>
        </p:txBody>
      </p:sp>
      <p:sp>
        <p:nvSpPr>
          <p:cNvPr id="5" name="Content Placeholder 5"/>
          <p:cNvSpPr txBox="1">
            <a:spLocks/>
          </p:cNvSpPr>
          <p:nvPr/>
        </p:nvSpPr>
        <p:spPr>
          <a:xfrm>
            <a:off x="4648200" y="1600200"/>
            <a:ext cx="4038600" cy="4525963"/>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B00027"/>
              </a:buClr>
              <a:buFont typeface="Lucida Grande"/>
              <a:buChar char="•"/>
            </a:pPr>
            <a:r>
              <a:rPr lang="en-IN" sz="2800" dirty="0">
                <a:solidFill>
                  <a:schemeClr val="tx2"/>
                </a:solidFill>
              </a:rPr>
              <a:t>On-the-job training</a:t>
            </a:r>
          </a:p>
          <a:p>
            <a:pPr>
              <a:lnSpc>
                <a:spcPct val="90000"/>
              </a:lnSpc>
              <a:buClr>
                <a:srgbClr val="B00027"/>
              </a:buClr>
              <a:buFont typeface="Lucida Grande"/>
              <a:buChar char="•"/>
            </a:pPr>
            <a:r>
              <a:rPr lang="en-IN" sz="2800" dirty="0">
                <a:solidFill>
                  <a:schemeClr val="tx2"/>
                </a:solidFill>
              </a:rPr>
              <a:t>Role-playing</a:t>
            </a:r>
          </a:p>
          <a:p>
            <a:pPr>
              <a:lnSpc>
                <a:spcPct val="90000"/>
              </a:lnSpc>
              <a:buClr>
                <a:srgbClr val="B00027"/>
              </a:buClr>
              <a:buFont typeface="Lucida Grande"/>
              <a:buChar char="•"/>
            </a:pPr>
            <a:r>
              <a:rPr lang="en-IN" sz="2800" dirty="0">
                <a:solidFill>
                  <a:schemeClr val="tx2"/>
                </a:solidFill>
              </a:rPr>
              <a:t>Simulations and games</a:t>
            </a:r>
          </a:p>
          <a:p>
            <a:pPr>
              <a:lnSpc>
                <a:spcPct val="90000"/>
              </a:lnSpc>
              <a:buClr>
                <a:srgbClr val="B00027"/>
              </a:buClr>
              <a:buFont typeface="Lucida Grande"/>
              <a:buChar char="•"/>
            </a:pPr>
            <a:r>
              <a:rPr lang="en-IN" sz="2800" dirty="0">
                <a:solidFill>
                  <a:schemeClr val="tx2"/>
                </a:solidFill>
              </a:rPr>
              <a:t>Vestibule training</a:t>
            </a:r>
          </a:p>
          <a:p>
            <a:pPr>
              <a:lnSpc>
                <a:spcPct val="90000"/>
              </a:lnSpc>
              <a:buClr>
                <a:srgbClr val="B00027"/>
              </a:buClr>
              <a:buFont typeface="Lucida Grande"/>
              <a:buChar char="•"/>
            </a:pPr>
            <a:r>
              <a:rPr lang="en-IN" sz="2800" dirty="0">
                <a:solidFill>
                  <a:schemeClr val="tx2"/>
                </a:solidFill>
              </a:rPr>
              <a:t>Computer-based learning</a:t>
            </a:r>
          </a:p>
        </p:txBody>
      </p:sp>
    </p:spTree>
    <p:extLst>
      <p:ext uri="{BB962C8B-B14F-4D97-AF65-F5344CB8AC3E}">
        <p14:creationId xmlns:p14="http://schemas.microsoft.com/office/powerpoint/2010/main" val="3706049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Performance Appraisal</a:t>
            </a:r>
            <a:endParaRPr lang="en-IN"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5</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smtClean="0">
                <a:solidFill>
                  <a:schemeClr val="tx2"/>
                </a:solidFill>
              </a:rPr>
              <a:t>Process of </a:t>
            </a:r>
            <a:r>
              <a:rPr lang="en-IN" dirty="0">
                <a:solidFill>
                  <a:schemeClr val="tx2"/>
                </a:solidFill>
              </a:rPr>
              <a:t>assessing how </a:t>
            </a:r>
            <a:r>
              <a:rPr lang="en-IN" dirty="0" smtClean="0">
                <a:solidFill>
                  <a:schemeClr val="tx2"/>
                </a:solidFill>
              </a:rPr>
              <a:t>well employees </a:t>
            </a:r>
            <a:r>
              <a:rPr lang="en-IN" dirty="0">
                <a:solidFill>
                  <a:schemeClr val="tx2"/>
                </a:solidFill>
              </a:rPr>
              <a:t>are doing their </a:t>
            </a:r>
            <a:r>
              <a:rPr lang="en-IN" dirty="0" smtClean="0">
                <a:solidFill>
                  <a:schemeClr val="tx2"/>
                </a:solidFill>
              </a:rPr>
              <a:t>jobs</a:t>
            </a:r>
          </a:p>
          <a:p>
            <a:r>
              <a:rPr lang="en-IN" dirty="0" smtClean="0">
                <a:solidFill>
                  <a:schemeClr val="tx2"/>
                </a:solidFill>
              </a:rPr>
              <a:t>Purposes</a:t>
            </a:r>
          </a:p>
          <a:p>
            <a:pPr lvl="1"/>
            <a:r>
              <a:rPr lang="en-IN" dirty="0" smtClean="0">
                <a:solidFill>
                  <a:schemeClr val="tx2"/>
                </a:solidFill>
              </a:rPr>
              <a:t>Making administrative decisions</a:t>
            </a:r>
          </a:p>
          <a:p>
            <a:pPr lvl="1"/>
            <a:r>
              <a:rPr lang="en-IN" dirty="0" smtClean="0">
                <a:solidFill>
                  <a:schemeClr val="tx2"/>
                </a:solidFill>
              </a:rPr>
              <a:t>Providing feedback for </a:t>
            </a:r>
            <a:r>
              <a:rPr lang="en-IN" dirty="0">
                <a:solidFill>
                  <a:schemeClr val="tx2"/>
                </a:solidFill>
              </a:rPr>
              <a:t>employee </a:t>
            </a:r>
            <a:r>
              <a:rPr lang="en-IN" dirty="0" smtClean="0">
                <a:solidFill>
                  <a:schemeClr val="tx2"/>
                </a:solidFill>
              </a:rPr>
              <a:t>development</a:t>
            </a:r>
          </a:p>
          <a:p>
            <a:pPr lvl="1"/>
            <a:r>
              <a:rPr lang="en-IN" dirty="0" smtClean="0">
                <a:solidFill>
                  <a:schemeClr val="tx2"/>
                </a:solidFill>
              </a:rPr>
              <a:t>Evaluating human </a:t>
            </a:r>
            <a:r>
              <a:rPr lang="en-IN" dirty="0">
                <a:solidFill>
                  <a:schemeClr val="tx2"/>
                </a:solidFill>
              </a:rPr>
              <a:t>resource programs</a:t>
            </a:r>
          </a:p>
          <a:p>
            <a:pPr lvl="1"/>
            <a:r>
              <a:rPr lang="en-IN" dirty="0" smtClean="0">
                <a:solidFill>
                  <a:schemeClr val="tx2"/>
                </a:solidFill>
              </a:rPr>
              <a:t>Documenting </a:t>
            </a:r>
            <a:r>
              <a:rPr lang="en-IN" dirty="0">
                <a:solidFill>
                  <a:schemeClr val="tx2"/>
                </a:solidFill>
              </a:rPr>
              <a:t>performance </a:t>
            </a:r>
            <a:r>
              <a:rPr lang="en-IN" dirty="0" smtClean="0">
                <a:solidFill>
                  <a:schemeClr val="tx2"/>
                </a:solidFill>
              </a:rPr>
              <a:t>ratings and </a:t>
            </a:r>
            <a:r>
              <a:rPr lang="en-IN" dirty="0">
                <a:solidFill>
                  <a:schemeClr val="tx2"/>
                </a:solidFill>
              </a:rPr>
              <a:t>decisions</a:t>
            </a:r>
          </a:p>
        </p:txBody>
      </p:sp>
    </p:spTree>
    <p:extLst>
      <p:ext uri="{BB962C8B-B14F-4D97-AF65-F5344CB8AC3E}">
        <p14:creationId xmlns:p14="http://schemas.microsoft.com/office/powerpoint/2010/main" val="1382928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a:xfrm>
            <a:off x="525463" y="3175"/>
            <a:ext cx="8229600" cy="1143000"/>
          </a:xfrm>
        </p:spPr>
        <p:txBody>
          <a:bodyPr>
            <a:normAutofit/>
          </a:bodyPr>
          <a:lstStyle/>
          <a:p>
            <a:pPr eaLnBrk="1" hangingPunct="1"/>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Ways to Improve Performance Appraisal Measures</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5</a:t>
            </a:r>
            <a:endParaRPr lang="en-IN" altLang="en-US" sz="2000" dirty="0">
              <a:solidFill>
                <a:schemeClr val="tx2"/>
              </a:solidFill>
            </a:endParaRPr>
          </a:p>
        </p:txBody>
      </p:sp>
      <p:grpSp>
        <p:nvGrpSpPr>
          <p:cNvPr id="13" name="Group 12" descr="There are four small rectangular boxes partially overlapping three large rectangular boxes. Each pair of small and large boxes is placed one below the other. The content in the large box explains the term provided in the small box. &#10;In the first pair of boxes, the small box is labeled objective performance measures. The content in the large box reads involve easily and directly counted or quantified measures.&#10;In the second pair of boxes, the small box is labeled subjective performance measures. The content in the large box reads require someone to judge or assess a worker’s performance.&#10;In the third pair of boxes, the small box is labeled behavior observation scales (BOSs). The content in the large box reads indicate the frequency with which workers perform specific behaviors that are representative of the job dimensions.&#10;In the fourth pair of boxes, the small box is labeled rater training. The content in the large box reads provides training on how to avoid rating errors and increase rating accuracy." title="Ways to Improve Performance Appraisal Measures"/>
          <p:cNvGrpSpPr/>
          <p:nvPr/>
        </p:nvGrpSpPr>
        <p:grpSpPr>
          <a:xfrm>
            <a:off x="728663" y="1700412"/>
            <a:ext cx="7917796" cy="918337"/>
            <a:chOff x="728663" y="1700412"/>
            <a:chExt cx="7917796" cy="918337"/>
          </a:xfrm>
        </p:grpSpPr>
        <p:sp>
          <p:nvSpPr>
            <p:cNvPr id="4" name="Freeform 3"/>
            <p:cNvSpPr/>
            <p:nvPr/>
          </p:nvSpPr>
          <p:spPr>
            <a:xfrm>
              <a:off x="728663" y="1921812"/>
              <a:ext cx="7917796" cy="696937"/>
            </a:xfrm>
            <a:custGeom>
              <a:avLst/>
              <a:gdLst>
                <a:gd name="connsiteX0" fmla="*/ 0 w 7917796"/>
                <a:gd name="connsiteY0" fmla="*/ 0 h 696937"/>
                <a:gd name="connsiteX1" fmla="*/ 7917796 w 7917796"/>
                <a:gd name="connsiteY1" fmla="*/ 0 h 696937"/>
                <a:gd name="connsiteX2" fmla="*/ 7917796 w 7917796"/>
                <a:gd name="connsiteY2" fmla="*/ 696937 h 696937"/>
                <a:gd name="connsiteX3" fmla="*/ 0 w 7917796"/>
                <a:gd name="connsiteY3" fmla="*/ 696937 h 696937"/>
                <a:gd name="connsiteX4" fmla="*/ 0 w 7917796"/>
                <a:gd name="connsiteY4" fmla="*/ 0 h 696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796" h="696937">
                  <a:moveTo>
                    <a:pt x="0" y="0"/>
                  </a:moveTo>
                  <a:lnTo>
                    <a:pt x="7917796" y="0"/>
                  </a:lnTo>
                  <a:lnTo>
                    <a:pt x="7917796" y="696937"/>
                  </a:lnTo>
                  <a:lnTo>
                    <a:pt x="0" y="696937"/>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4509" tIns="312420" rIns="614509" bIns="128016" numCol="1" spcCol="1270" anchor="t" anchorCtr="0">
              <a:noAutofit/>
            </a:bodyPr>
            <a:lstStyle/>
            <a:p>
              <a:pPr marL="171450" lvl="1" indent="-171450" algn="l" defTabSz="800100" rtl="0">
                <a:lnSpc>
                  <a:spcPct val="90000"/>
                </a:lnSpc>
                <a:spcBef>
                  <a:spcPct val="0"/>
                </a:spcBef>
                <a:spcAft>
                  <a:spcPct val="15000"/>
                </a:spcAft>
                <a:buChar char="••"/>
              </a:pPr>
              <a:r>
                <a:rPr lang="en-IN" sz="1800" b="0" i="1" kern="1200" dirty="0" smtClean="0">
                  <a:solidFill>
                    <a:schemeClr val="tx2"/>
                  </a:solidFill>
                </a:rPr>
                <a:t>Involve easily and directly counted or quantified measures</a:t>
              </a:r>
              <a:endParaRPr lang="en-IN" sz="1800" kern="1200" dirty="0">
                <a:solidFill>
                  <a:schemeClr val="tx2"/>
                </a:solidFill>
              </a:endParaRPr>
            </a:p>
          </p:txBody>
        </p:sp>
        <p:sp>
          <p:nvSpPr>
            <p:cNvPr id="5" name="Freeform 4"/>
            <p:cNvSpPr/>
            <p:nvPr/>
          </p:nvSpPr>
          <p:spPr>
            <a:xfrm>
              <a:off x="1124552" y="1700412"/>
              <a:ext cx="5542457" cy="442800"/>
            </a:xfrm>
            <a:custGeom>
              <a:avLst/>
              <a:gdLst>
                <a:gd name="connsiteX0" fmla="*/ 0 w 5542457"/>
                <a:gd name="connsiteY0" fmla="*/ 73801 h 442800"/>
                <a:gd name="connsiteX1" fmla="*/ 73801 w 5542457"/>
                <a:gd name="connsiteY1" fmla="*/ 0 h 442800"/>
                <a:gd name="connsiteX2" fmla="*/ 5468656 w 5542457"/>
                <a:gd name="connsiteY2" fmla="*/ 0 h 442800"/>
                <a:gd name="connsiteX3" fmla="*/ 5542457 w 5542457"/>
                <a:gd name="connsiteY3" fmla="*/ 73801 h 442800"/>
                <a:gd name="connsiteX4" fmla="*/ 5542457 w 5542457"/>
                <a:gd name="connsiteY4" fmla="*/ 368999 h 442800"/>
                <a:gd name="connsiteX5" fmla="*/ 5468656 w 5542457"/>
                <a:gd name="connsiteY5" fmla="*/ 442800 h 442800"/>
                <a:gd name="connsiteX6" fmla="*/ 73801 w 5542457"/>
                <a:gd name="connsiteY6" fmla="*/ 442800 h 442800"/>
                <a:gd name="connsiteX7" fmla="*/ 0 w 5542457"/>
                <a:gd name="connsiteY7" fmla="*/ 368999 h 442800"/>
                <a:gd name="connsiteX8" fmla="*/ 0 w 5542457"/>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42457" h="442800">
                  <a:moveTo>
                    <a:pt x="0" y="73801"/>
                  </a:moveTo>
                  <a:cubicBezTo>
                    <a:pt x="0" y="33042"/>
                    <a:pt x="33042" y="0"/>
                    <a:pt x="73801" y="0"/>
                  </a:cubicBezTo>
                  <a:lnTo>
                    <a:pt x="5468656" y="0"/>
                  </a:lnTo>
                  <a:cubicBezTo>
                    <a:pt x="5509415" y="0"/>
                    <a:pt x="5542457" y="33042"/>
                    <a:pt x="5542457" y="73801"/>
                  </a:cubicBezTo>
                  <a:lnTo>
                    <a:pt x="5542457" y="368999"/>
                  </a:lnTo>
                  <a:cubicBezTo>
                    <a:pt x="5542457" y="409758"/>
                    <a:pt x="5509415" y="442800"/>
                    <a:pt x="5468656" y="442800"/>
                  </a:cubicBezTo>
                  <a:lnTo>
                    <a:pt x="73801" y="442800"/>
                  </a:lnTo>
                  <a:cubicBezTo>
                    <a:pt x="33042" y="442800"/>
                    <a:pt x="0" y="409758"/>
                    <a:pt x="0" y="368999"/>
                  </a:cubicBezTo>
                  <a:lnTo>
                    <a:pt x="0" y="73801"/>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1108" tIns="21616" rIns="231108" bIns="21616" numCol="1" spcCol="1270" anchor="ctr" anchorCtr="0">
              <a:noAutofit/>
            </a:bodyPr>
            <a:lstStyle/>
            <a:p>
              <a:pPr lvl="0" algn="l" defTabSz="800100" rtl="0">
                <a:lnSpc>
                  <a:spcPct val="90000"/>
                </a:lnSpc>
                <a:spcBef>
                  <a:spcPct val="0"/>
                </a:spcBef>
                <a:spcAft>
                  <a:spcPct val="35000"/>
                </a:spcAft>
              </a:pPr>
              <a:r>
                <a:rPr lang="en-IN" sz="1800" b="0" kern="1200" dirty="0" smtClean="0"/>
                <a:t>Objective performance measures</a:t>
              </a:r>
              <a:endParaRPr lang="en-IN" sz="1800" b="0" kern="1200" dirty="0"/>
            </a:p>
          </p:txBody>
        </p:sp>
      </p:grpSp>
      <p:grpSp>
        <p:nvGrpSpPr>
          <p:cNvPr id="14" name="Group 13" descr="There are four small rectangular boxes partially overlapping three large rectangular boxes. Each pair of small and large boxes is placed one below the other. The content in the large box explains the term provided in the small box. &#10;In the first pair of boxes, the small box is labeled objective performance measures. The content in the large box reads involve easily and directly counted or quantified measures.&#10;In the second pair of boxes, the small box is labeled subjective performance measures. The content in the large box reads require someone to judge or assess a worker’s performance.&#10;In the third pair of boxes, the small box is labeled behavior observation scales (BOSs). The content in the large box reads indicate the frequency with which workers perform specific behaviors that are representative of the job dimensions.&#10;In the fourth pair of boxes, the small box is labeled rater training. The content in the large box reads provides training on how to avoid rating errors and increase rating accuracy." title="Ways to Improve Performance Appraisal Measures"/>
          <p:cNvGrpSpPr/>
          <p:nvPr/>
        </p:nvGrpSpPr>
        <p:grpSpPr>
          <a:xfrm>
            <a:off x="728663" y="2699750"/>
            <a:ext cx="7917796" cy="918337"/>
            <a:chOff x="728663" y="2699750"/>
            <a:chExt cx="7917796" cy="918337"/>
          </a:xfrm>
        </p:grpSpPr>
        <p:sp>
          <p:nvSpPr>
            <p:cNvPr id="7" name="Freeform 6"/>
            <p:cNvSpPr/>
            <p:nvPr/>
          </p:nvSpPr>
          <p:spPr>
            <a:xfrm>
              <a:off x="728663" y="2921150"/>
              <a:ext cx="7917796" cy="696937"/>
            </a:xfrm>
            <a:custGeom>
              <a:avLst/>
              <a:gdLst>
                <a:gd name="connsiteX0" fmla="*/ 0 w 7917796"/>
                <a:gd name="connsiteY0" fmla="*/ 0 h 696937"/>
                <a:gd name="connsiteX1" fmla="*/ 7917796 w 7917796"/>
                <a:gd name="connsiteY1" fmla="*/ 0 h 696937"/>
                <a:gd name="connsiteX2" fmla="*/ 7917796 w 7917796"/>
                <a:gd name="connsiteY2" fmla="*/ 696937 h 696937"/>
                <a:gd name="connsiteX3" fmla="*/ 0 w 7917796"/>
                <a:gd name="connsiteY3" fmla="*/ 696937 h 696937"/>
                <a:gd name="connsiteX4" fmla="*/ 0 w 7917796"/>
                <a:gd name="connsiteY4" fmla="*/ 0 h 696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796" h="696937">
                  <a:moveTo>
                    <a:pt x="0" y="0"/>
                  </a:moveTo>
                  <a:lnTo>
                    <a:pt x="7917796" y="0"/>
                  </a:lnTo>
                  <a:lnTo>
                    <a:pt x="7917796" y="696937"/>
                  </a:lnTo>
                  <a:lnTo>
                    <a:pt x="0" y="696937"/>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4509" tIns="312420" rIns="614509" bIns="128016" numCol="1" spcCol="1270" anchor="t" anchorCtr="0">
              <a:noAutofit/>
            </a:bodyPr>
            <a:lstStyle/>
            <a:p>
              <a:pPr marL="171450" lvl="1" indent="-171450" algn="l" defTabSz="800100" rtl="0">
                <a:lnSpc>
                  <a:spcPct val="90000"/>
                </a:lnSpc>
                <a:spcBef>
                  <a:spcPct val="0"/>
                </a:spcBef>
                <a:spcAft>
                  <a:spcPct val="15000"/>
                </a:spcAft>
                <a:buChar char="••"/>
              </a:pPr>
              <a:r>
                <a:rPr lang="en-IN" sz="1800" b="0" i="1" kern="1200" dirty="0" smtClean="0">
                  <a:solidFill>
                    <a:schemeClr val="tx2"/>
                  </a:solidFill>
                </a:rPr>
                <a:t>Require someone to judge or assess a worker’s performance</a:t>
              </a:r>
              <a:endParaRPr lang="en-IN" sz="1800" kern="1200" dirty="0">
                <a:solidFill>
                  <a:schemeClr val="tx2"/>
                </a:solidFill>
              </a:endParaRPr>
            </a:p>
          </p:txBody>
        </p:sp>
        <p:sp>
          <p:nvSpPr>
            <p:cNvPr id="8" name="Freeform 7"/>
            <p:cNvSpPr/>
            <p:nvPr/>
          </p:nvSpPr>
          <p:spPr>
            <a:xfrm>
              <a:off x="1124552" y="2699750"/>
              <a:ext cx="5542457" cy="442800"/>
            </a:xfrm>
            <a:custGeom>
              <a:avLst/>
              <a:gdLst>
                <a:gd name="connsiteX0" fmla="*/ 0 w 5542457"/>
                <a:gd name="connsiteY0" fmla="*/ 73801 h 442800"/>
                <a:gd name="connsiteX1" fmla="*/ 73801 w 5542457"/>
                <a:gd name="connsiteY1" fmla="*/ 0 h 442800"/>
                <a:gd name="connsiteX2" fmla="*/ 5468656 w 5542457"/>
                <a:gd name="connsiteY2" fmla="*/ 0 h 442800"/>
                <a:gd name="connsiteX3" fmla="*/ 5542457 w 5542457"/>
                <a:gd name="connsiteY3" fmla="*/ 73801 h 442800"/>
                <a:gd name="connsiteX4" fmla="*/ 5542457 w 5542457"/>
                <a:gd name="connsiteY4" fmla="*/ 368999 h 442800"/>
                <a:gd name="connsiteX5" fmla="*/ 5468656 w 5542457"/>
                <a:gd name="connsiteY5" fmla="*/ 442800 h 442800"/>
                <a:gd name="connsiteX6" fmla="*/ 73801 w 5542457"/>
                <a:gd name="connsiteY6" fmla="*/ 442800 h 442800"/>
                <a:gd name="connsiteX7" fmla="*/ 0 w 5542457"/>
                <a:gd name="connsiteY7" fmla="*/ 368999 h 442800"/>
                <a:gd name="connsiteX8" fmla="*/ 0 w 5542457"/>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42457" h="442800">
                  <a:moveTo>
                    <a:pt x="0" y="73801"/>
                  </a:moveTo>
                  <a:cubicBezTo>
                    <a:pt x="0" y="33042"/>
                    <a:pt x="33042" y="0"/>
                    <a:pt x="73801" y="0"/>
                  </a:cubicBezTo>
                  <a:lnTo>
                    <a:pt x="5468656" y="0"/>
                  </a:lnTo>
                  <a:cubicBezTo>
                    <a:pt x="5509415" y="0"/>
                    <a:pt x="5542457" y="33042"/>
                    <a:pt x="5542457" y="73801"/>
                  </a:cubicBezTo>
                  <a:lnTo>
                    <a:pt x="5542457" y="368999"/>
                  </a:lnTo>
                  <a:cubicBezTo>
                    <a:pt x="5542457" y="409758"/>
                    <a:pt x="5509415" y="442800"/>
                    <a:pt x="5468656" y="442800"/>
                  </a:cubicBezTo>
                  <a:lnTo>
                    <a:pt x="73801" y="442800"/>
                  </a:lnTo>
                  <a:cubicBezTo>
                    <a:pt x="33042" y="442800"/>
                    <a:pt x="0" y="409758"/>
                    <a:pt x="0" y="368999"/>
                  </a:cubicBezTo>
                  <a:lnTo>
                    <a:pt x="0" y="73801"/>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1108" tIns="21616" rIns="231108" bIns="21616" numCol="1" spcCol="1270" anchor="ctr" anchorCtr="0">
              <a:noAutofit/>
            </a:bodyPr>
            <a:lstStyle/>
            <a:p>
              <a:pPr lvl="0" algn="l" defTabSz="800100" rtl="0">
                <a:lnSpc>
                  <a:spcPct val="90000"/>
                </a:lnSpc>
                <a:spcBef>
                  <a:spcPct val="0"/>
                </a:spcBef>
                <a:spcAft>
                  <a:spcPct val="35000"/>
                </a:spcAft>
              </a:pPr>
              <a:r>
                <a:rPr lang="en-IN" sz="1800" b="0" kern="1200" dirty="0" smtClean="0"/>
                <a:t>Subjective performance measures</a:t>
              </a:r>
              <a:endParaRPr lang="en-IN" sz="1800" b="0" kern="1200" dirty="0"/>
            </a:p>
          </p:txBody>
        </p:sp>
      </p:grpSp>
      <p:grpSp>
        <p:nvGrpSpPr>
          <p:cNvPr id="15" name="Group 14" descr="There are four small rectangular boxes partially overlapping three large rectangular boxes. Each pair of small and large boxes is placed one below the other. The content in the large box explains the term provided in the small box. &#10;In the first pair of boxes, the small box is labeled objective performance measures. The content in the large box reads involve easily and directly counted or quantified measures.&#10;In the second pair of boxes, the small box is labeled subjective performance measures. The content in the large box reads require someone to judge or assess a worker’s performance.&#10;In the third pair of boxes, the small box is labeled behavior observation scales (BOSs). The content in the large box reads indicate the frequency with which workers perform specific behaviors that are representative of the job dimensions.&#10;In the fourth pair of boxes, the small box is labeled rater training. The content in the large box reads provides training on how to avoid rating errors and increase rating accuracy." title="Ways to Improve Performance Appraisal Measures"/>
          <p:cNvGrpSpPr/>
          <p:nvPr/>
        </p:nvGrpSpPr>
        <p:grpSpPr>
          <a:xfrm>
            <a:off x="728663" y="3699088"/>
            <a:ext cx="7917796" cy="1166400"/>
            <a:chOff x="728663" y="3699088"/>
            <a:chExt cx="7917796" cy="1166400"/>
          </a:xfrm>
        </p:grpSpPr>
        <p:sp>
          <p:nvSpPr>
            <p:cNvPr id="9" name="Freeform 8"/>
            <p:cNvSpPr/>
            <p:nvPr/>
          </p:nvSpPr>
          <p:spPr>
            <a:xfrm>
              <a:off x="728663" y="3920488"/>
              <a:ext cx="7917796" cy="945000"/>
            </a:xfrm>
            <a:custGeom>
              <a:avLst/>
              <a:gdLst>
                <a:gd name="connsiteX0" fmla="*/ 0 w 7917796"/>
                <a:gd name="connsiteY0" fmla="*/ 0 h 945000"/>
                <a:gd name="connsiteX1" fmla="*/ 7917796 w 7917796"/>
                <a:gd name="connsiteY1" fmla="*/ 0 h 945000"/>
                <a:gd name="connsiteX2" fmla="*/ 7917796 w 7917796"/>
                <a:gd name="connsiteY2" fmla="*/ 945000 h 945000"/>
                <a:gd name="connsiteX3" fmla="*/ 0 w 7917796"/>
                <a:gd name="connsiteY3" fmla="*/ 945000 h 945000"/>
                <a:gd name="connsiteX4" fmla="*/ 0 w 7917796"/>
                <a:gd name="connsiteY4" fmla="*/ 0 h 94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796" h="945000">
                  <a:moveTo>
                    <a:pt x="0" y="0"/>
                  </a:moveTo>
                  <a:lnTo>
                    <a:pt x="7917796" y="0"/>
                  </a:lnTo>
                  <a:lnTo>
                    <a:pt x="7917796" y="945000"/>
                  </a:lnTo>
                  <a:lnTo>
                    <a:pt x="0" y="945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4509" tIns="312420" rIns="614509" bIns="128016" numCol="1" spcCol="1270" anchor="t" anchorCtr="0">
              <a:noAutofit/>
            </a:bodyPr>
            <a:lstStyle/>
            <a:p>
              <a:pPr marL="171450" lvl="1" indent="-171450" algn="l" defTabSz="800100" rtl="0">
                <a:lnSpc>
                  <a:spcPct val="90000"/>
                </a:lnSpc>
                <a:spcBef>
                  <a:spcPct val="0"/>
                </a:spcBef>
                <a:spcAft>
                  <a:spcPct val="15000"/>
                </a:spcAft>
                <a:buChar char="••"/>
              </a:pPr>
              <a:r>
                <a:rPr lang="en-IN" sz="1800" b="0" i="1" kern="1200" dirty="0" smtClean="0">
                  <a:solidFill>
                    <a:schemeClr val="tx2"/>
                  </a:solidFill>
                </a:rPr>
                <a:t>Indicate the frequency with which workers perform specific behaviors that are representative of the job dimensions</a:t>
              </a:r>
              <a:endParaRPr lang="en-IN" sz="1800" kern="1200" dirty="0">
                <a:solidFill>
                  <a:schemeClr val="tx2"/>
                </a:solidFill>
              </a:endParaRPr>
            </a:p>
          </p:txBody>
        </p:sp>
        <p:sp>
          <p:nvSpPr>
            <p:cNvPr id="10" name="Freeform 9"/>
            <p:cNvSpPr/>
            <p:nvPr/>
          </p:nvSpPr>
          <p:spPr>
            <a:xfrm>
              <a:off x="1124552" y="3699088"/>
              <a:ext cx="5542457" cy="442800"/>
            </a:xfrm>
            <a:custGeom>
              <a:avLst/>
              <a:gdLst>
                <a:gd name="connsiteX0" fmla="*/ 0 w 5542457"/>
                <a:gd name="connsiteY0" fmla="*/ 73801 h 442800"/>
                <a:gd name="connsiteX1" fmla="*/ 73801 w 5542457"/>
                <a:gd name="connsiteY1" fmla="*/ 0 h 442800"/>
                <a:gd name="connsiteX2" fmla="*/ 5468656 w 5542457"/>
                <a:gd name="connsiteY2" fmla="*/ 0 h 442800"/>
                <a:gd name="connsiteX3" fmla="*/ 5542457 w 5542457"/>
                <a:gd name="connsiteY3" fmla="*/ 73801 h 442800"/>
                <a:gd name="connsiteX4" fmla="*/ 5542457 w 5542457"/>
                <a:gd name="connsiteY4" fmla="*/ 368999 h 442800"/>
                <a:gd name="connsiteX5" fmla="*/ 5468656 w 5542457"/>
                <a:gd name="connsiteY5" fmla="*/ 442800 h 442800"/>
                <a:gd name="connsiteX6" fmla="*/ 73801 w 5542457"/>
                <a:gd name="connsiteY6" fmla="*/ 442800 h 442800"/>
                <a:gd name="connsiteX7" fmla="*/ 0 w 5542457"/>
                <a:gd name="connsiteY7" fmla="*/ 368999 h 442800"/>
                <a:gd name="connsiteX8" fmla="*/ 0 w 5542457"/>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42457" h="442800">
                  <a:moveTo>
                    <a:pt x="0" y="73801"/>
                  </a:moveTo>
                  <a:cubicBezTo>
                    <a:pt x="0" y="33042"/>
                    <a:pt x="33042" y="0"/>
                    <a:pt x="73801" y="0"/>
                  </a:cubicBezTo>
                  <a:lnTo>
                    <a:pt x="5468656" y="0"/>
                  </a:lnTo>
                  <a:cubicBezTo>
                    <a:pt x="5509415" y="0"/>
                    <a:pt x="5542457" y="33042"/>
                    <a:pt x="5542457" y="73801"/>
                  </a:cubicBezTo>
                  <a:lnTo>
                    <a:pt x="5542457" y="368999"/>
                  </a:lnTo>
                  <a:cubicBezTo>
                    <a:pt x="5542457" y="409758"/>
                    <a:pt x="5509415" y="442800"/>
                    <a:pt x="5468656" y="442800"/>
                  </a:cubicBezTo>
                  <a:lnTo>
                    <a:pt x="73801" y="442800"/>
                  </a:lnTo>
                  <a:cubicBezTo>
                    <a:pt x="33042" y="442800"/>
                    <a:pt x="0" y="409758"/>
                    <a:pt x="0" y="368999"/>
                  </a:cubicBezTo>
                  <a:lnTo>
                    <a:pt x="0" y="73801"/>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1108" tIns="21616" rIns="231108" bIns="21616" numCol="1" spcCol="1270" anchor="ctr" anchorCtr="0">
              <a:noAutofit/>
            </a:bodyPr>
            <a:lstStyle/>
            <a:p>
              <a:pPr lvl="0" algn="l" defTabSz="800100" rtl="0">
                <a:lnSpc>
                  <a:spcPct val="90000"/>
                </a:lnSpc>
                <a:spcBef>
                  <a:spcPct val="0"/>
                </a:spcBef>
                <a:spcAft>
                  <a:spcPct val="35000"/>
                </a:spcAft>
              </a:pPr>
              <a:r>
                <a:rPr lang="en-IN" sz="1800" b="0" kern="1200" dirty="0" smtClean="0"/>
                <a:t>Behavior observation scales (BOSs)</a:t>
              </a:r>
              <a:endParaRPr lang="en-IN" sz="1800" b="0" kern="1200" dirty="0"/>
            </a:p>
          </p:txBody>
        </p:sp>
      </p:grpSp>
      <p:grpSp>
        <p:nvGrpSpPr>
          <p:cNvPr id="16" name="Group 15" descr="There are four small rectangular boxes partially overlapping three large rectangular boxes. Each pair of small and large boxes is placed one below the other. The content in the large box explains the term provided in the small box. &#10;In the first pair of boxes, the small box is labeled objective performance measures. The content in the large box reads involve easily and directly counted or quantified measures.&#10;In the second pair of boxes, the small box is labeled subjective performance measures. The content in the large box reads require someone to judge or assess a worker’s performance.&#10;In the third pair of boxes, the small box is labeled behavior observation scales (BOSs). The content in the large box reads indicate the frequency with which workers perform specific behaviors that are representative of the job dimensions.&#10;In the fourth pair of boxes, the small box is labeled rater training. The content in the large box reads provides training on how to avoid rating errors and increase rating accuracy." title="Ways to Improve Performance Appraisal Measures"/>
          <p:cNvGrpSpPr/>
          <p:nvPr/>
        </p:nvGrpSpPr>
        <p:grpSpPr>
          <a:xfrm>
            <a:off x="728663" y="4946488"/>
            <a:ext cx="7917796" cy="1166400"/>
            <a:chOff x="728663" y="4946488"/>
            <a:chExt cx="7917796" cy="1166400"/>
          </a:xfrm>
        </p:grpSpPr>
        <p:sp>
          <p:nvSpPr>
            <p:cNvPr id="11" name="Freeform 10"/>
            <p:cNvSpPr/>
            <p:nvPr/>
          </p:nvSpPr>
          <p:spPr>
            <a:xfrm>
              <a:off x="728663" y="5167888"/>
              <a:ext cx="7917796" cy="945000"/>
            </a:xfrm>
            <a:custGeom>
              <a:avLst/>
              <a:gdLst>
                <a:gd name="connsiteX0" fmla="*/ 0 w 7917796"/>
                <a:gd name="connsiteY0" fmla="*/ 0 h 945000"/>
                <a:gd name="connsiteX1" fmla="*/ 7917796 w 7917796"/>
                <a:gd name="connsiteY1" fmla="*/ 0 h 945000"/>
                <a:gd name="connsiteX2" fmla="*/ 7917796 w 7917796"/>
                <a:gd name="connsiteY2" fmla="*/ 945000 h 945000"/>
                <a:gd name="connsiteX3" fmla="*/ 0 w 7917796"/>
                <a:gd name="connsiteY3" fmla="*/ 945000 h 945000"/>
                <a:gd name="connsiteX4" fmla="*/ 0 w 7917796"/>
                <a:gd name="connsiteY4" fmla="*/ 0 h 94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796" h="945000">
                  <a:moveTo>
                    <a:pt x="0" y="0"/>
                  </a:moveTo>
                  <a:lnTo>
                    <a:pt x="7917796" y="0"/>
                  </a:lnTo>
                  <a:lnTo>
                    <a:pt x="7917796" y="945000"/>
                  </a:lnTo>
                  <a:lnTo>
                    <a:pt x="0" y="9450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14509" tIns="312420" rIns="614509" bIns="128016" numCol="1" spcCol="1270" anchor="t" anchorCtr="0">
              <a:noAutofit/>
            </a:bodyPr>
            <a:lstStyle/>
            <a:p>
              <a:pPr marL="171450" lvl="1" indent="-171450" algn="l" defTabSz="800100">
                <a:lnSpc>
                  <a:spcPct val="90000"/>
                </a:lnSpc>
                <a:spcBef>
                  <a:spcPct val="0"/>
                </a:spcBef>
                <a:spcAft>
                  <a:spcPct val="15000"/>
                </a:spcAft>
                <a:buChar char="••"/>
              </a:pPr>
              <a:r>
                <a:rPr lang="en-IN" sz="1800" kern="1200" dirty="0" smtClean="0">
                  <a:solidFill>
                    <a:schemeClr val="tx2"/>
                  </a:solidFill>
                </a:rPr>
                <a:t>Provides training on how to avoid rating errors and increase rating accuracy</a:t>
              </a:r>
              <a:endParaRPr lang="en-IN" sz="1800" kern="1200" dirty="0">
                <a:solidFill>
                  <a:schemeClr val="tx2"/>
                </a:solidFill>
              </a:endParaRPr>
            </a:p>
          </p:txBody>
        </p:sp>
        <p:sp>
          <p:nvSpPr>
            <p:cNvPr id="12" name="Freeform 11"/>
            <p:cNvSpPr/>
            <p:nvPr/>
          </p:nvSpPr>
          <p:spPr>
            <a:xfrm>
              <a:off x="1124552" y="4946488"/>
              <a:ext cx="5542457" cy="442800"/>
            </a:xfrm>
            <a:custGeom>
              <a:avLst/>
              <a:gdLst>
                <a:gd name="connsiteX0" fmla="*/ 0 w 5542457"/>
                <a:gd name="connsiteY0" fmla="*/ 73801 h 442800"/>
                <a:gd name="connsiteX1" fmla="*/ 73801 w 5542457"/>
                <a:gd name="connsiteY1" fmla="*/ 0 h 442800"/>
                <a:gd name="connsiteX2" fmla="*/ 5468656 w 5542457"/>
                <a:gd name="connsiteY2" fmla="*/ 0 h 442800"/>
                <a:gd name="connsiteX3" fmla="*/ 5542457 w 5542457"/>
                <a:gd name="connsiteY3" fmla="*/ 73801 h 442800"/>
                <a:gd name="connsiteX4" fmla="*/ 5542457 w 5542457"/>
                <a:gd name="connsiteY4" fmla="*/ 368999 h 442800"/>
                <a:gd name="connsiteX5" fmla="*/ 5468656 w 5542457"/>
                <a:gd name="connsiteY5" fmla="*/ 442800 h 442800"/>
                <a:gd name="connsiteX6" fmla="*/ 73801 w 5542457"/>
                <a:gd name="connsiteY6" fmla="*/ 442800 h 442800"/>
                <a:gd name="connsiteX7" fmla="*/ 0 w 5542457"/>
                <a:gd name="connsiteY7" fmla="*/ 368999 h 442800"/>
                <a:gd name="connsiteX8" fmla="*/ 0 w 5542457"/>
                <a:gd name="connsiteY8" fmla="*/ 73801 h 44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42457" h="442800">
                  <a:moveTo>
                    <a:pt x="0" y="73801"/>
                  </a:moveTo>
                  <a:cubicBezTo>
                    <a:pt x="0" y="33042"/>
                    <a:pt x="33042" y="0"/>
                    <a:pt x="73801" y="0"/>
                  </a:cubicBezTo>
                  <a:lnTo>
                    <a:pt x="5468656" y="0"/>
                  </a:lnTo>
                  <a:cubicBezTo>
                    <a:pt x="5509415" y="0"/>
                    <a:pt x="5542457" y="33042"/>
                    <a:pt x="5542457" y="73801"/>
                  </a:cubicBezTo>
                  <a:lnTo>
                    <a:pt x="5542457" y="368999"/>
                  </a:lnTo>
                  <a:cubicBezTo>
                    <a:pt x="5542457" y="409758"/>
                    <a:pt x="5509415" y="442800"/>
                    <a:pt x="5468656" y="442800"/>
                  </a:cubicBezTo>
                  <a:lnTo>
                    <a:pt x="73801" y="442800"/>
                  </a:lnTo>
                  <a:cubicBezTo>
                    <a:pt x="33042" y="442800"/>
                    <a:pt x="0" y="409758"/>
                    <a:pt x="0" y="368999"/>
                  </a:cubicBezTo>
                  <a:lnTo>
                    <a:pt x="0" y="73801"/>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1108" tIns="21616" rIns="231108" bIns="21616" numCol="1" spcCol="1270" anchor="ctr" anchorCtr="0">
              <a:noAutofit/>
            </a:bodyPr>
            <a:lstStyle/>
            <a:p>
              <a:pPr lvl="0" algn="l" defTabSz="800100" rtl="0">
                <a:lnSpc>
                  <a:spcPct val="90000"/>
                </a:lnSpc>
                <a:spcBef>
                  <a:spcPct val="0"/>
                </a:spcBef>
                <a:spcAft>
                  <a:spcPct val="35000"/>
                </a:spcAft>
              </a:pPr>
              <a:r>
                <a:rPr lang="en-IN" sz="1800" kern="1200" dirty="0" smtClean="0"/>
                <a:t>Rater training</a:t>
              </a:r>
              <a:endParaRPr lang="en-IN" sz="1800" kern="1200" dirty="0"/>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52563" y="429437"/>
            <a:ext cx="7536700" cy="983201"/>
          </a:xfrm>
        </p:spPr>
        <p:txBody>
          <a:bodyPr>
            <a:normAutofit fontScale="90000"/>
          </a:bodyPr>
          <a:lstStyle/>
          <a:p>
            <a:r>
              <a:rPr lang="en-IN" dirty="0" smtClean="0">
                <a:solidFill>
                  <a:schemeClr val="bg1"/>
                </a:solidFill>
              </a:rPr>
              <a:t>11.10</a:t>
            </a:r>
            <a:r>
              <a:rPr lang="en-IN" dirty="0" smtClean="0">
                <a:solidFill>
                  <a:schemeClr val="tx2"/>
                </a:solidFill>
              </a:rPr>
              <a:t>	How </a:t>
            </a:r>
            <a:r>
              <a:rPr lang="en-IN" dirty="0">
                <a:solidFill>
                  <a:schemeClr val="tx2"/>
                </a:solidFill>
              </a:rPr>
              <a:t>and What to Discuss in a </a:t>
            </a:r>
            <a:r>
              <a:rPr lang="en-IN" dirty="0" smtClean="0">
                <a:solidFill>
                  <a:schemeClr val="tx2"/>
                </a:solidFill>
              </a:rPr>
              <a:t>Performance Appraisal </a:t>
            </a:r>
            <a:r>
              <a:rPr lang="en-IN" dirty="0">
                <a:solidFill>
                  <a:schemeClr val="tx2"/>
                </a:solidFill>
              </a:rPr>
              <a:t>Feedback Session</a:t>
            </a:r>
          </a:p>
        </p:txBody>
      </p:sp>
      <p:pic>
        <p:nvPicPr>
          <p:cNvPr id="2" name="Picture 1" descr="The exhibit depicts how and what to discuss in a performance appraisal feedback session. There is table at the top that is labeled how to discuss performance feedback with an illustration of two people in conversation placed below it. The table has three columns and six rows. The header of column 1 is empty. The header of column 2 reads A. The header of column 3 reads B. In row 2, column 1 reads 1, column 2 reads don’t say, and column 3 reads instead say. In row 3, column 1 reads 2, column 2 reads what are we stuck on? Column 3 reads what are we doing really well? In row 4, column 1 reads 3, column 2 reads nice work, and column 3 reads you show great promise with. In row 5, column 1 reads 4, column 2 reads you need to get better at, and column 3 reads this is another way that’s been successful. In row 6, column 1 reads 5, column 2 reads we can’t do this, and column 3 reads we haven’t done this yet. The speech bubble over the illustration consists of five points. The first point reads overall progress, an analysis of accomplishments and shortcomings. The second point reads problems encountered in meeting job requirements. The third point reads opportunities to improve performance. The fourth point reads long-range plans and opportunities, for the job and for the individual’s career. The fifth point reads general discussion of possible plans and goals for the coming year." title="Exhibit 11.10 - How and What to Discuss in a Performance Appraisal Feedback Sess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856" y="1412638"/>
            <a:ext cx="3822289" cy="4891829"/>
          </a:xfrm>
          <a:prstGeom prst="rect">
            <a:avLst/>
          </a:prstGeom>
        </p:spPr>
      </p:pic>
    </p:spTree>
    <p:extLst>
      <p:ext uri="{BB962C8B-B14F-4D97-AF65-F5344CB8AC3E}">
        <p14:creationId xmlns:p14="http://schemas.microsoft.com/office/powerpoint/2010/main" val="2005698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525463" y="3175"/>
            <a:ext cx="8229600" cy="1143000"/>
          </a:xfrm>
        </p:spPr>
        <p:txBody>
          <a:bodyPr/>
          <a:lstStyle/>
          <a:p>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Compensation</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sp>
        <p:nvSpPr>
          <p:cNvPr id="3" name="Content Placeholder 2"/>
          <p:cNvSpPr>
            <a:spLocks noGrp="1"/>
          </p:cNvSpPr>
          <p:nvPr>
            <p:ph idx="1"/>
          </p:nvPr>
        </p:nvSpPr>
        <p:spPr>
          <a:xfrm>
            <a:off x="993775" y="1533525"/>
            <a:ext cx="7823200" cy="4227513"/>
          </a:xfrm>
        </p:spPr>
        <p:txBody>
          <a:bodyPr/>
          <a:lstStyle/>
          <a:p>
            <a:r>
              <a:rPr lang="en-IN" altLang="en-US" dirty="0" smtClean="0">
                <a:solidFill>
                  <a:schemeClr val="tx2"/>
                </a:solidFill>
              </a:rPr>
              <a:t>Financial and nonfinancial rewards that organizations give employees in exchange for their work</a:t>
            </a:r>
          </a:p>
          <a:p>
            <a:r>
              <a:rPr lang="en-IN" altLang="en-US" b="1" dirty="0" smtClean="0">
                <a:solidFill>
                  <a:schemeClr val="tx2"/>
                </a:solidFill>
              </a:rPr>
              <a:t>Job evaluation</a:t>
            </a:r>
            <a:r>
              <a:rPr lang="en-IN" altLang="en-US" dirty="0" smtClean="0">
                <a:solidFill>
                  <a:schemeClr val="tx2"/>
                </a:solidFill>
              </a:rPr>
              <a:t>:</a:t>
            </a:r>
            <a:r>
              <a:rPr lang="en-IN" altLang="en-US" b="1" dirty="0" smtClean="0">
                <a:solidFill>
                  <a:schemeClr val="tx2"/>
                </a:solidFill>
              </a:rPr>
              <a:t> </a:t>
            </a:r>
            <a:r>
              <a:rPr lang="en-IN" altLang="en-US" dirty="0" smtClean="0">
                <a:solidFill>
                  <a:schemeClr val="tx2"/>
                </a:solidFill>
              </a:rPr>
              <a:t>Process that determines the worth of each job in a company</a:t>
            </a:r>
          </a:p>
          <a:p>
            <a:pPr marL="639763" lvl="1" indent="-273050">
              <a:buFont typeface="Arial" panose="020B0604020202020204" pitchFamily="34" charset="0"/>
              <a:buChar char="•"/>
            </a:pPr>
            <a:r>
              <a:rPr lang="en-IN" altLang="en-US" dirty="0" smtClean="0">
                <a:solidFill>
                  <a:schemeClr val="tx2"/>
                </a:solidFill>
              </a:rPr>
              <a:t>Evaluates the market value of the knowledge, skills, and requirements needed to perform the job</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Compensation Decisions</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grpSp>
        <p:nvGrpSpPr>
          <p:cNvPr id="11" name="Group 10" descr="There are three small rectangular boxes partially overlapping three large rectangular boxes. Each pair of small and large boxes is placed one below the other. The content in the larger box explains the term provided in the smaller box. &#10;In the first pair of boxes, the small box is labeled pay-level. The content in the large box reads decisions about whether to pay workers at a level that is below, above, or at current market wages.&#10;In the second pair of boxes, the small box is labeled pay-variability. The content in the large box reads decisions concerning the extent to which employees’ pay varies with individual and organizational performance.&#10;In the third pair of boxes, the small box is labeled pay-structure. The content in the large box reads decisions concerning the extent to which people in the company receive very different levels of pay.&#10;" title="Compensation Decisions"/>
          <p:cNvGrpSpPr/>
          <p:nvPr/>
        </p:nvGrpSpPr>
        <p:grpSpPr>
          <a:xfrm>
            <a:off x="559559" y="1348474"/>
            <a:ext cx="8065826" cy="1563840"/>
            <a:chOff x="559559" y="1348474"/>
            <a:chExt cx="8065826" cy="1563840"/>
          </a:xfrm>
        </p:grpSpPr>
        <p:sp>
          <p:nvSpPr>
            <p:cNvPr id="4" name="Freeform 3"/>
            <p:cNvSpPr/>
            <p:nvPr/>
          </p:nvSpPr>
          <p:spPr>
            <a:xfrm>
              <a:off x="559559" y="1702714"/>
              <a:ext cx="8065826" cy="1209600"/>
            </a:xfrm>
            <a:custGeom>
              <a:avLst/>
              <a:gdLst>
                <a:gd name="connsiteX0" fmla="*/ 0 w 8065826"/>
                <a:gd name="connsiteY0" fmla="*/ 0 h 1209600"/>
                <a:gd name="connsiteX1" fmla="*/ 8065826 w 8065826"/>
                <a:gd name="connsiteY1" fmla="*/ 0 h 1209600"/>
                <a:gd name="connsiteX2" fmla="*/ 8065826 w 8065826"/>
                <a:gd name="connsiteY2" fmla="*/ 1209600 h 1209600"/>
                <a:gd name="connsiteX3" fmla="*/ 0 w 8065826"/>
                <a:gd name="connsiteY3" fmla="*/ 1209600 h 1209600"/>
                <a:gd name="connsiteX4" fmla="*/ 0 w 8065826"/>
                <a:gd name="connsiteY4" fmla="*/ 0 h 12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5826" h="1209600">
                  <a:moveTo>
                    <a:pt x="0" y="0"/>
                  </a:moveTo>
                  <a:lnTo>
                    <a:pt x="8065826" y="0"/>
                  </a:lnTo>
                  <a:lnTo>
                    <a:pt x="8065826" y="1209600"/>
                  </a:lnTo>
                  <a:lnTo>
                    <a:pt x="0" y="12096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5998" tIns="499872" rIns="625998"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kern="1200" dirty="0" smtClean="0">
                  <a:solidFill>
                    <a:schemeClr val="tx2"/>
                  </a:solidFill>
                </a:rPr>
                <a:t>Decisions about whether to pay workers at a level that is below, above, or at current market wages</a:t>
              </a:r>
              <a:endParaRPr lang="en-US" sz="2000" kern="1200" dirty="0">
                <a:solidFill>
                  <a:schemeClr val="tx2"/>
                </a:solidFill>
              </a:endParaRPr>
            </a:p>
          </p:txBody>
        </p:sp>
        <p:sp>
          <p:nvSpPr>
            <p:cNvPr id="5" name="Freeform 4"/>
            <p:cNvSpPr/>
            <p:nvPr/>
          </p:nvSpPr>
          <p:spPr>
            <a:xfrm>
              <a:off x="962850" y="1348474"/>
              <a:ext cx="5646078" cy="708480"/>
            </a:xfrm>
            <a:custGeom>
              <a:avLst/>
              <a:gdLst>
                <a:gd name="connsiteX0" fmla="*/ 0 w 5646078"/>
                <a:gd name="connsiteY0" fmla="*/ 118082 h 708480"/>
                <a:gd name="connsiteX1" fmla="*/ 118082 w 5646078"/>
                <a:gd name="connsiteY1" fmla="*/ 0 h 708480"/>
                <a:gd name="connsiteX2" fmla="*/ 5527996 w 5646078"/>
                <a:gd name="connsiteY2" fmla="*/ 0 h 708480"/>
                <a:gd name="connsiteX3" fmla="*/ 5646078 w 5646078"/>
                <a:gd name="connsiteY3" fmla="*/ 118082 h 708480"/>
                <a:gd name="connsiteX4" fmla="*/ 5646078 w 5646078"/>
                <a:gd name="connsiteY4" fmla="*/ 590398 h 708480"/>
                <a:gd name="connsiteX5" fmla="*/ 5527996 w 5646078"/>
                <a:gd name="connsiteY5" fmla="*/ 708480 h 708480"/>
                <a:gd name="connsiteX6" fmla="*/ 118082 w 5646078"/>
                <a:gd name="connsiteY6" fmla="*/ 708480 h 708480"/>
                <a:gd name="connsiteX7" fmla="*/ 0 w 5646078"/>
                <a:gd name="connsiteY7" fmla="*/ 590398 h 708480"/>
                <a:gd name="connsiteX8" fmla="*/ 0 w 5646078"/>
                <a:gd name="connsiteY8" fmla="*/ 118082 h 70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6078" h="708480">
                  <a:moveTo>
                    <a:pt x="0" y="118082"/>
                  </a:moveTo>
                  <a:cubicBezTo>
                    <a:pt x="0" y="52867"/>
                    <a:pt x="52867" y="0"/>
                    <a:pt x="118082" y="0"/>
                  </a:cubicBezTo>
                  <a:lnTo>
                    <a:pt x="5527996" y="0"/>
                  </a:lnTo>
                  <a:cubicBezTo>
                    <a:pt x="5593211" y="0"/>
                    <a:pt x="5646078" y="52867"/>
                    <a:pt x="5646078" y="118082"/>
                  </a:cubicBezTo>
                  <a:lnTo>
                    <a:pt x="5646078" y="590398"/>
                  </a:lnTo>
                  <a:cubicBezTo>
                    <a:pt x="5646078" y="655613"/>
                    <a:pt x="5593211" y="708480"/>
                    <a:pt x="5527996" y="708480"/>
                  </a:cubicBezTo>
                  <a:lnTo>
                    <a:pt x="118082" y="708480"/>
                  </a:lnTo>
                  <a:cubicBezTo>
                    <a:pt x="52867" y="708480"/>
                    <a:pt x="0" y="655613"/>
                    <a:pt x="0" y="590398"/>
                  </a:cubicBezTo>
                  <a:lnTo>
                    <a:pt x="0" y="118082"/>
                  </a:lnTo>
                  <a:close/>
                </a:path>
              </a:pathLst>
            </a:custGeom>
            <a:solidFill>
              <a:srgbClr val="008CD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47993" tIns="34585" rIns="247993" bIns="34585" numCol="1" spcCol="1270" anchor="ctr" anchorCtr="0">
              <a:noAutofit/>
            </a:bodyPr>
            <a:lstStyle/>
            <a:p>
              <a:pPr lvl="0" algn="l" defTabSz="889000">
                <a:lnSpc>
                  <a:spcPct val="90000"/>
                </a:lnSpc>
                <a:spcBef>
                  <a:spcPct val="0"/>
                </a:spcBef>
                <a:spcAft>
                  <a:spcPct val="35000"/>
                </a:spcAft>
              </a:pPr>
              <a:r>
                <a:rPr lang="en-IN" altLang="en-US" sz="2000" kern="1200" dirty="0" smtClean="0"/>
                <a:t>Pay-level</a:t>
              </a:r>
              <a:endParaRPr lang="en-US" sz="2000" kern="1200" dirty="0"/>
            </a:p>
          </p:txBody>
        </p:sp>
      </p:grpSp>
      <p:grpSp>
        <p:nvGrpSpPr>
          <p:cNvPr id="12" name="Group 11" descr="There are three small rectangular boxes partially overlapping three large rectangular boxes. Each pair of small and large boxes is placed one below the other. The content in the larger box explains the term provided in the smaller box. &#10;In the first pair of boxes, the small box is labeled pay-level. The content in the large box reads decisions about whether to pay workers at a level that is below, above, or at current market wages.&#10;In the second pair of boxes, the small box is labeled pay-variability. The content in the large box reads decisions concerning the extent to which employees’ pay varies with individual and organizational performance.&#10;In the third pair of boxes, the small box is labeled pay-structure. The content in the large box reads decisions concerning the extent to which people in the company receive very different levels of pay.&#10;" title="Compensation Decisions"/>
          <p:cNvGrpSpPr/>
          <p:nvPr/>
        </p:nvGrpSpPr>
        <p:grpSpPr>
          <a:xfrm>
            <a:off x="559559" y="3041914"/>
            <a:ext cx="8065826" cy="1563840"/>
            <a:chOff x="559559" y="3041914"/>
            <a:chExt cx="8065826" cy="1563840"/>
          </a:xfrm>
        </p:grpSpPr>
        <p:sp>
          <p:nvSpPr>
            <p:cNvPr id="7" name="Freeform 6"/>
            <p:cNvSpPr/>
            <p:nvPr/>
          </p:nvSpPr>
          <p:spPr>
            <a:xfrm>
              <a:off x="559559" y="3396154"/>
              <a:ext cx="8065826" cy="1209600"/>
            </a:xfrm>
            <a:custGeom>
              <a:avLst/>
              <a:gdLst>
                <a:gd name="connsiteX0" fmla="*/ 0 w 8065826"/>
                <a:gd name="connsiteY0" fmla="*/ 0 h 1209600"/>
                <a:gd name="connsiteX1" fmla="*/ 8065826 w 8065826"/>
                <a:gd name="connsiteY1" fmla="*/ 0 h 1209600"/>
                <a:gd name="connsiteX2" fmla="*/ 8065826 w 8065826"/>
                <a:gd name="connsiteY2" fmla="*/ 1209600 h 1209600"/>
                <a:gd name="connsiteX3" fmla="*/ 0 w 8065826"/>
                <a:gd name="connsiteY3" fmla="*/ 1209600 h 1209600"/>
                <a:gd name="connsiteX4" fmla="*/ 0 w 8065826"/>
                <a:gd name="connsiteY4" fmla="*/ 0 h 12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5826" h="1209600">
                  <a:moveTo>
                    <a:pt x="0" y="0"/>
                  </a:moveTo>
                  <a:lnTo>
                    <a:pt x="8065826" y="0"/>
                  </a:lnTo>
                  <a:lnTo>
                    <a:pt x="8065826" y="1209600"/>
                  </a:lnTo>
                  <a:lnTo>
                    <a:pt x="0" y="12096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5998" tIns="499872" rIns="625998"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kern="1200" dirty="0" smtClean="0">
                  <a:solidFill>
                    <a:schemeClr val="tx2"/>
                  </a:solidFill>
                </a:rPr>
                <a:t>Decisions concerning the extent to which employees’ pay varies with individual and organizational performance</a:t>
              </a:r>
              <a:endParaRPr lang="en-IN" altLang="en-US" sz="2000" kern="1200" dirty="0">
                <a:solidFill>
                  <a:schemeClr val="tx2"/>
                </a:solidFill>
              </a:endParaRPr>
            </a:p>
          </p:txBody>
        </p:sp>
        <p:sp>
          <p:nvSpPr>
            <p:cNvPr id="8" name="Freeform 7"/>
            <p:cNvSpPr/>
            <p:nvPr/>
          </p:nvSpPr>
          <p:spPr>
            <a:xfrm>
              <a:off x="962850" y="3041914"/>
              <a:ext cx="5646078" cy="708480"/>
            </a:xfrm>
            <a:custGeom>
              <a:avLst/>
              <a:gdLst>
                <a:gd name="connsiteX0" fmla="*/ 0 w 5646078"/>
                <a:gd name="connsiteY0" fmla="*/ 118082 h 708480"/>
                <a:gd name="connsiteX1" fmla="*/ 118082 w 5646078"/>
                <a:gd name="connsiteY1" fmla="*/ 0 h 708480"/>
                <a:gd name="connsiteX2" fmla="*/ 5527996 w 5646078"/>
                <a:gd name="connsiteY2" fmla="*/ 0 h 708480"/>
                <a:gd name="connsiteX3" fmla="*/ 5646078 w 5646078"/>
                <a:gd name="connsiteY3" fmla="*/ 118082 h 708480"/>
                <a:gd name="connsiteX4" fmla="*/ 5646078 w 5646078"/>
                <a:gd name="connsiteY4" fmla="*/ 590398 h 708480"/>
                <a:gd name="connsiteX5" fmla="*/ 5527996 w 5646078"/>
                <a:gd name="connsiteY5" fmla="*/ 708480 h 708480"/>
                <a:gd name="connsiteX6" fmla="*/ 118082 w 5646078"/>
                <a:gd name="connsiteY6" fmla="*/ 708480 h 708480"/>
                <a:gd name="connsiteX7" fmla="*/ 0 w 5646078"/>
                <a:gd name="connsiteY7" fmla="*/ 590398 h 708480"/>
                <a:gd name="connsiteX8" fmla="*/ 0 w 5646078"/>
                <a:gd name="connsiteY8" fmla="*/ 118082 h 70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6078" h="708480">
                  <a:moveTo>
                    <a:pt x="0" y="118082"/>
                  </a:moveTo>
                  <a:cubicBezTo>
                    <a:pt x="0" y="52867"/>
                    <a:pt x="52867" y="0"/>
                    <a:pt x="118082" y="0"/>
                  </a:cubicBezTo>
                  <a:lnTo>
                    <a:pt x="5527996" y="0"/>
                  </a:lnTo>
                  <a:cubicBezTo>
                    <a:pt x="5593211" y="0"/>
                    <a:pt x="5646078" y="52867"/>
                    <a:pt x="5646078" y="118082"/>
                  </a:cubicBezTo>
                  <a:lnTo>
                    <a:pt x="5646078" y="590398"/>
                  </a:lnTo>
                  <a:cubicBezTo>
                    <a:pt x="5646078" y="655613"/>
                    <a:pt x="5593211" y="708480"/>
                    <a:pt x="5527996" y="708480"/>
                  </a:cubicBezTo>
                  <a:lnTo>
                    <a:pt x="118082" y="708480"/>
                  </a:lnTo>
                  <a:cubicBezTo>
                    <a:pt x="52867" y="708480"/>
                    <a:pt x="0" y="655613"/>
                    <a:pt x="0" y="590398"/>
                  </a:cubicBezTo>
                  <a:lnTo>
                    <a:pt x="0" y="118082"/>
                  </a:lnTo>
                  <a:close/>
                </a:path>
              </a:pathLst>
            </a:custGeom>
            <a:solidFill>
              <a:srgbClr val="008CD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47993" tIns="34585" rIns="247993" bIns="34585" numCol="1" spcCol="1270" anchor="ctr" anchorCtr="0">
              <a:noAutofit/>
            </a:bodyPr>
            <a:lstStyle/>
            <a:p>
              <a:pPr lvl="0" algn="l" defTabSz="889000">
                <a:lnSpc>
                  <a:spcPct val="90000"/>
                </a:lnSpc>
                <a:spcBef>
                  <a:spcPct val="0"/>
                </a:spcBef>
                <a:spcAft>
                  <a:spcPct val="35000"/>
                </a:spcAft>
              </a:pPr>
              <a:r>
                <a:rPr lang="en-IN" altLang="en-US" sz="2000" kern="1200" dirty="0" smtClean="0"/>
                <a:t>Pay-variability</a:t>
              </a:r>
              <a:endParaRPr lang="en-IN" altLang="en-US" sz="2000" kern="1200" dirty="0"/>
            </a:p>
          </p:txBody>
        </p:sp>
      </p:grpSp>
      <p:grpSp>
        <p:nvGrpSpPr>
          <p:cNvPr id="13" name="Group 12" descr="There are three small rectangular boxes partially overlapping three large rectangular boxes. Each pair of small and large boxes is placed one below the other. The content in the larger box explains the term provided in the smaller box. &#10;In the first pair of boxes, the small box is labeled pay-level. The content in the large box reads decisions about whether to pay workers at a level that is below, above, or at current market wages.&#10;In the second pair of boxes, the small box is labeled pay-variability. The content in the large box reads decisions concerning the extent to which employees’ pay varies with individual and organizational performance.&#10;In the third pair of boxes, the small box is labeled pay-structure. The content in the large box reads decisions concerning the extent to which people in the company receive very different levels of pay.&#10;" title="Compensation Decisions"/>
          <p:cNvGrpSpPr/>
          <p:nvPr/>
        </p:nvGrpSpPr>
        <p:grpSpPr>
          <a:xfrm>
            <a:off x="559559" y="4735354"/>
            <a:ext cx="8065826" cy="1563840"/>
            <a:chOff x="559559" y="4735354"/>
            <a:chExt cx="8065826" cy="1563840"/>
          </a:xfrm>
        </p:grpSpPr>
        <p:sp>
          <p:nvSpPr>
            <p:cNvPr id="9" name="Freeform 8"/>
            <p:cNvSpPr/>
            <p:nvPr/>
          </p:nvSpPr>
          <p:spPr>
            <a:xfrm>
              <a:off x="559559" y="5089594"/>
              <a:ext cx="8065826" cy="1209600"/>
            </a:xfrm>
            <a:custGeom>
              <a:avLst/>
              <a:gdLst>
                <a:gd name="connsiteX0" fmla="*/ 0 w 8065826"/>
                <a:gd name="connsiteY0" fmla="*/ 0 h 1209600"/>
                <a:gd name="connsiteX1" fmla="*/ 8065826 w 8065826"/>
                <a:gd name="connsiteY1" fmla="*/ 0 h 1209600"/>
                <a:gd name="connsiteX2" fmla="*/ 8065826 w 8065826"/>
                <a:gd name="connsiteY2" fmla="*/ 1209600 h 1209600"/>
                <a:gd name="connsiteX3" fmla="*/ 0 w 8065826"/>
                <a:gd name="connsiteY3" fmla="*/ 1209600 h 1209600"/>
                <a:gd name="connsiteX4" fmla="*/ 0 w 8065826"/>
                <a:gd name="connsiteY4" fmla="*/ 0 h 12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5826" h="1209600">
                  <a:moveTo>
                    <a:pt x="0" y="0"/>
                  </a:moveTo>
                  <a:lnTo>
                    <a:pt x="8065826" y="0"/>
                  </a:lnTo>
                  <a:lnTo>
                    <a:pt x="8065826" y="1209600"/>
                  </a:lnTo>
                  <a:lnTo>
                    <a:pt x="0" y="12096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25998" tIns="499872" rIns="625998" bIns="142240" numCol="1" spcCol="1270" anchor="t" anchorCtr="0">
              <a:noAutofit/>
            </a:bodyPr>
            <a:lstStyle/>
            <a:p>
              <a:pPr marL="228600" lvl="1" indent="-228600" algn="l" defTabSz="889000">
                <a:lnSpc>
                  <a:spcPct val="90000"/>
                </a:lnSpc>
                <a:spcBef>
                  <a:spcPct val="0"/>
                </a:spcBef>
                <a:spcAft>
                  <a:spcPct val="15000"/>
                </a:spcAft>
                <a:buChar char="••"/>
              </a:pPr>
              <a:r>
                <a:rPr lang="en-IN" altLang="en-US" sz="2000" kern="1200" dirty="0" smtClean="0">
                  <a:solidFill>
                    <a:schemeClr val="tx2"/>
                  </a:solidFill>
                </a:rPr>
                <a:t>Decisions concerning the extent to which people in the company receive very different levels of pay</a:t>
              </a:r>
            </a:p>
          </p:txBody>
        </p:sp>
        <p:sp>
          <p:nvSpPr>
            <p:cNvPr id="10" name="Freeform 9"/>
            <p:cNvSpPr/>
            <p:nvPr/>
          </p:nvSpPr>
          <p:spPr>
            <a:xfrm>
              <a:off x="962850" y="4735354"/>
              <a:ext cx="5646078" cy="708480"/>
            </a:xfrm>
            <a:custGeom>
              <a:avLst/>
              <a:gdLst>
                <a:gd name="connsiteX0" fmla="*/ 0 w 5646078"/>
                <a:gd name="connsiteY0" fmla="*/ 118082 h 708480"/>
                <a:gd name="connsiteX1" fmla="*/ 118082 w 5646078"/>
                <a:gd name="connsiteY1" fmla="*/ 0 h 708480"/>
                <a:gd name="connsiteX2" fmla="*/ 5527996 w 5646078"/>
                <a:gd name="connsiteY2" fmla="*/ 0 h 708480"/>
                <a:gd name="connsiteX3" fmla="*/ 5646078 w 5646078"/>
                <a:gd name="connsiteY3" fmla="*/ 118082 h 708480"/>
                <a:gd name="connsiteX4" fmla="*/ 5646078 w 5646078"/>
                <a:gd name="connsiteY4" fmla="*/ 590398 h 708480"/>
                <a:gd name="connsiteX5" fmla="*/ 5527996 w 5646078"/>
                <a:gd name="connsiteY5" fmla="*/ 708480 h 708480"/>
                <a:gd name="connsiteX6" fmla="*/ 118082 w 5646078"/>
                <a:gd name="connsiteY6" fmla="*/ 708480 h 708480"/>
                <a:gd name="connsiteX7" fmla="*/ 0 w 5646078"/>
                <a:gd name="connsiteY7" fmla="*/ 590398 h 708480"/>
                <a:gd name="connsiteX8" fmla="*/ 0 w 5646078"/>
                <a:gd name="connsiteY8" fmla="*/ 118082 h 70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6078" h="708480">
                  <a:moveTo>
                    <a:pt x="0" y="118082"/>
                  </a:moveTo>
                  <a:cubicBezTo>
                    <a:pt x="0" y="52867"/>
                    <a:pt x="52867" y="0"/>
                    <a:pt x="118082" y="0"/>
                  </a:cubicBezTo>
                  <a:lnTo>
                    <a:pt x="5527996" y="0"/>
                  </a:lnTo>
                  <a:cubicBezTo>
                    <a:pt x="5593211" y="0"/>
                    <a:pt x="5646078" y="52867"/>
                    <a:pt x="5646078" y="118082"/>
                  </a:cubicBezTo>
                  <a:lnTo>
                    <a:pt x="5646078" y="590398"/>
                  </a:lnTo>
                  <a:cubicBezTo>
                    <a:pt x="5646078" y="655613"/>
                    <a:pt x="5593211" y="708480"/>
                    <a:pt x="5527996" y="708480"/>
                  </a:cubicBezTo>
                  <a:lnTo>
                    <a:pt x="118082" y="708480"/>
                  </a:lnTo>
                  <a:cubicBezTo>
                    <a:pt x="52867" y="708480"/>
                    <a:pt x="0" y="655613"/>
                    <a:pt x="0" y="590398"/>
                  </a:cubicBezTo>
                  <a:lnTo>
                    <a:pt x="0" y="118082"/>
                  </a:lnTo>
                  <a:close/>
                </a:path>
              </a:pathLst>
            </a:custGeom>
            <a:solidFill>
              <a:srgbClr val="008CD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247993" tIns="34585" rIns="247993" bIns="34585" numCol="1" spcCol="1270" anchor="ctr" anchorCtr="0">
              <a:noAutofit/>
            </a:bodyPr>
            <a:lstStyle/>
            <a:p>
              <a:pPr lvl="0" algn="l" defTabSz="889000">
                <a:lnSpc>
                  <a:spcPct val="90000"/>
                </a:lnSpc>
                <a:spcBef>
                  <a:spcPct val="0"/>
                </a:spcBef>
                <a:spcAft>
                  <a:spcPct val="35000"/>
                </a:spcAft>
              </a:pPr>
              <a:r>
                <a:rPr lang="en-IN" altLang="en-US" sz="2000" kern="1200" dirty="0" smtClean="0"/>
                <a:t>Pay-structure</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Employee Separation</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sp>
        <p:nvSpPr>
          <p:cNvPr id="25604" name="Content Placeholder 2"/>
          <p:cNvSpPr>
            <a:spLocks noGrp="1"/>
          </p:cNvSpPr>
          <p:nvPr>
            <p:ph idx="1"/>
          </p:nvPr>
        </p:nvSpPr>
        <p:spPr>
          <a:xfrm>
            <a:off x="993775" y="1533525"/>
            <a:ext cx="7823200" cy="4227513"/>
          </a:xfrm>
        </p:spPr>
        <p:txBody>
          <a:bodyPr/>
          <a:lstStyle/>
          <a:p>
            <a:pPr eaLnBrk="1" hangingPunct="1">
              <a:buFont typeface="Arial" pitchFamily="34" charset="0"/>
              <a:buChar char="•"/>
              <a:defRPr/>
            </a:pPr>
            <a:r>
              <a:rPr lang="en-IN" altLang="en-US" dirty="0" smtClean="0">
                <a:solidFill>
                  <a:schemeClr val="tx2"/>
                </a:solidFill>
              </a:rPr>
              <a:t>Voluntary or </a:t>
            </a:r>
            <a:r>
              <a:rPr lang="en-IN" altLang="en-US" dirty="0">
                <a:solidFill>
                  <a:schemeClr val="tx2"/>
                </a:solidFill>
              </a:rPr>
              <a:t>involuntary loss of an employee</a:t>
            </a:r>
          </a:p>
          <a:p>
            <a:pPr eaLnBrk="1" hangingPunct="1">
              <a:buFont typeface="Arial" pitchFamily="34" charset="0"/>
              <a:buChar char="•"/>
              <a:defRPr/>
            </a:pPr>
            <a:r>
              <a:rPr lang="en-IN" altLang="en-US" dirty="0" smtClean="0">
                <a:solidFill>
                  <a:schemeClr val="tx2"/>
                </a:solidFill>
              </a:rPr>
              <a:t>Termination should be for a good reason</a:t>
            </a:r>
          </a:p>
          <a:p>
            <a:pPr lvl="1">
              <a:defRPr/>
            </a:pPr>
            <a:r>
              <a:rPr lang="en-IN" altLang="en-US" b="1" dirty="0" smtClean="0">
                <a:solidFill>
                  <a:schemeClr val="tx2"/>
                </a:solidFill>
              </a:rPr>
              <a:t>Wrongful discharge</a:t>
            </a:r>
            <a:r>
              <a:rPr lang="en-IN" altLang="en-US" dirty="0" smtClean="0">
                <a:solidFill>
                  <a:schemeClr val="tx2"/>
                </a:solidFill>
              </a:rPr>
              <a:t>: L</a:t>
            </a:r>
            <a:r>
              <a:rPr lang="en-IN" dirty="0" smtClean="0">
                <a:solidFill>
                  <a:schemeClr val="tx2"/>
                </a:solidFill>
              </a:rPr>
              <a:t>egal </a:t>
            </a:r>
            <a:r>
              <a:rPr lang="en-IN" dirty="0">
                <a:solidFill>
                  <a:schemeClr val="tx2"/>
                </a:solidFill>
              </a:rPr>
              <a:t>doctrine that requires </a:t>
            </a:r>
            <a:r>
              <a:rPr lang="en-IN" dirty="0" smtClean="0">
                <a:solidFill>
                  <a:schemeClr val="tx2"/>
                </a:solidFill>
              </a:rPr>
              <a:t>employers to </a:t>
            </a:r>
            <a:r>
              <a:rPr lang="en-IN" dirty="0">
                <a:solidFill>
                  <a:schemeClr val="tx2"/>
                </a:solidFill>
              </a:rPr>
              <a:t>have a job-related reason to terminate employees</a:t>
            </a:r>
            <a:endParaRPr lang="en-IN" altLang="en-US" dirty="0" smtClean="0">
              <a:solidFill>
                <a:schemeClr val="tx2"/>
              </a:solidFill>
            </a:endParaRPr>
          </a:p>
          <a:p>
            <a:pPr marL="342583" indent="-273050" eaLnBrk="1" hangingPunct="1">
              <a:buFont typeface="Arial" pitchFamily="34" charset="0"/>
              <a:buChar char="•"/>
              <a:defRPr/>
            </a:pPr>
            <a:r>
              <a:rPr lang="en-IN" altLang="en-US" b="1" dirty="0">
                <a:solidFill>
                  <a:schemeClr val="tx2"/>
                </a:solidFill>
              </a:rPr>
              <a:t>Downsizing</a:t>
            </a:r>
            <a:r>
              <a:rPr lang="en-IN" altLang="en-US" dirty="0">
                <a:solidFill>
                  <a:schemeClr val="tx2"/>
                </a:solidFill>
              </a:rPr>
              <a:t>: </a:t>
            </a:r>
            <a:r>
              <a:rPr lang="en-IN" altLang="en-US" dirty="0" smtClean="0">
                <a:solidFill>
                  <a:schemeClr val="tx2"/>
                </a:solidFill>
              </a:rPr>
              <a:t>Planned elimination </a:t>
            </a:r>
            <a:r>
              <a:rPr lang="en-IN" altLang="en-US" dirty="0">
                <a:solidFill>
                  <a:schemeClr val="tx2"/>
                </a:solidFill>
              </a:rPr>
              <a:t>of jobs in </a:t>
            </a:r>
            <a:r>
              <a:rPr lang="en-IN" altLang="en-US" dirty="0" smtClean="0">
                <a:solidFill>
                  <a:schemeClr val="tx2"/>
                </a:solidFill>
              </a:rPr>
              <a:t>a company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p:txBody>
          <a:bodyPr/>
          <a:lstStyle/>
          <a:p>
            <a:r>
              <a:rPr lang="en-US" altLang="en-US" dirty="0" smtClean="0">
                <a:solidFill>
                  <a:schemeClr val="tx2"/>
                </a:solidFill>
              </a:rPr>
              <a:t>Employee Separation </a:t>
            </a:r>
            <a:r>
              <a:rPr lang="en-US" altLang="en-US" sz="2000"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 1)</a:t>
            </a:r>
            <a:endParaRPr lang="en-US" altLang="en-US" sz="2000" dirty="0" smtClean="0">
              <a:solidFill>
                <a:schemeClr val="tx2"/>
              </a:solidFill>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sp>
        <p:nvSpPr>
          <p:cNvPr id="25604" name="Content Placeholder 2"/>
          <p:cNvSpPr>
            <a:spLocks noGrp="1"/>
          </p:cNvSpPr>
          <p:nvPr>
            <p:ph idx="1"/>
          </p:nvPr>
        </p:nvSpPr>
        <p:spPr/>
        <p:txBody>
          <a:bodyPr/>
          <a:lstStyle/>
          <a:p>
            <a:r>
              <a:rPr lang="en-IN" altLang="en-US" dirty="0" smtClean="0">
                <a:solidFill>
                  <a:schemeClr val="tx2"/>
                </a:solidFill>
              </a:rPr>
              <a:t>Retirement</a:t>
            </a:r>
          </a:p>
          <a:p>
            <a:pPr lvl="1"/>
            <a:r>
              <a:rPr lang="en-IN" altLang="en-US" b="1" dirty="0" smtClean="0">
                <a:solidFill>
                  <a:schemeClr val="tx2"/>
                </a:solidFill>
              </a:rPr>
              <a:t>Early retirement incentive programs </a:t>
            </a:r>
            <a:r>
              <a:rPr lang="en-IN" altLang="en-US" dirty="0" smtClean="0">
                <a:solidFill>
                  <a:schemeClr val="tx2"/>
                </a:solidFill>
              </a:rPr>
              <a:t>(</a:t>
            </a:r>
            <a:r>
              <a:rPr lang="en-IN" altLang="en-US" b="1" dirty="0" smtClean="0">
                <a:solidFill>
                  <a:schemeClr val="tx2"/>
                </a:solidFill>
              </a:rPr>
              <a:t>ERIPs</a:t>
            </a:r>
            <a:r>
              <a:rPr lang="en-IN" altLang="en-US" dirty="0" smtClean="0">
                <a:solidFill>
                  <a:schemeClr val="tx2"/>
                </a:solidFill>
              </a:rPr>
              <a:t>)</a:t>
            </a:r>
          </a:p>
          <a:p>
            <a:pPr lvl="2"/>
            <a:r>
              <a:rPr lang="en-IN" altLang="en-US" dirty="0" smtClean="0">
                <a:solidFill>
                  <a:schemeClr val="tx2"/>
                </a:solidFill>
              </a:rPr>
              <a:t>Programs that offer financial benefits to employees to encourage them to retire early</a:t>
            </a:r>
          </a:p>
          <a:p>
            <a:pPr lvl="1"/>
            <a:r>
              <a:rPr lang="en-IN" altLang="en-US" b="1" dirty="0" smtClean="0">
                <a:solidFill>
                  <a:schemeClr val="tx2"/>
                </a:solidFill>
              </a:rPr>
              <a:t>Phased retirement</a:t>
            </a:r>
          </a:p>
          <a:p>
            <a:pPr lvl="2"/>
            <a:r>
              <a:rPr lang="en-IN" altLang="en-US" dirty="0" smtClean="0">
                <a:solidFill>
                  <a:schemeClr val="tx2"/>
                </a:solidFill>
              </a:rPr>
              <a:t>Employees transition </a:t>
            </a:r>
            <a:r>
              <a:rPr lang="en-IN" altLang="en-US" dirty="0">
                <a:solidFill>
                  <a:schemeClr val="tx2"/>
                </a:solidFill>
              </a:rPr>
              <a:t>to </a:t>
            </a:r>
            <a:r>
              <a:rPr lang="en-IN" altLang="en-US" dirty="0" smtClean="0">
                <a:solidFill>
                  <a:schemeClr val="tx2"/>
                </a:solidFill>
              </a:rPr>
              <a:t>retirement by </a:t>
            </a:r>
            <a:r>
              <a:rPr lang="en-IN" altLang="en-US" dirty="0">
                <a:solidFill>
                  <a:schemeClr val="tx2"/>
                </a:solidFill>
              </a:rPr>
              <a:t>working reduced hours over </a:t>
            </a:r>
            <a:r>
              <a:rPr lang="en-IN" altLang="en-US" dirty="0" smtClean="0">
                <a:solidFill>
                  <a:schemeClr val="tx2"/>
                </a:solidFill>
              </a:rPr>
              <a:t>a period </a:t>
            </a:r>
            <a:r>
              <a:rPr lang="en-IN" altLang="en-US" dirty="0">
                <a:solidFill>
                  <a:schemeClr val="tx2"/>
                </a:solidFill>
              </a:rPr>
              <a:t>of time before </a:t>
            </a:r>
            <a:r>
              <a:rPr lang="en-IN" altLang="en-US" dirty="0" smtClean="0">
                <a:solidFill>
                  <a:schemeClr val="tx2"/>
                </a:solidFill>
              </a:rPr>
              <a:t>completely retiring</a:t>
            </a:r>
            <a:endParaRPr lang="en-IN" altLang="en-US" dirty="0">
              <a:solidFill>
                <a:schemeClr val="tx2"/>
              </a:solidFill>
            </a:endParaRPr>
          </a:p>
        </p:txBody>
      </p:sp>
    </p:spTree>
    <p:extLst>
      <p:ext uri="{BB962C8B-B14F-4D97-AF65-F5344CB8AC3E}">
        <p14:creationId xmlns:p14="http://schemas.microsoft.com/office/powerpoint/2010/main" val="18107961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Employee Separation </a:t>
            </a:r>
            <a:r>
              <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 2)</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smtClean="0">
                <a:solidFill>
                  <a:schemeClr val="tx2"/>
                </a:solidFill>
              </a:rPr>
              <a:t>Employee turnover</a:t>
            </a:r>
            <a:r>
              <a:rPr lang="en-IN" altLang="en-US" dirty="0" smtClean="0">
                <a:solidFill>
                  <a:schemeClr val="tx2"/>
                </a:solidFill>
              </a:rPr>
              <a:t>: Loss of employees who voluntarily choose to leave the company</a:t>
            </a:r>
          </a:p>
          <a:p>
            <a:pPr marL="639763" lvl="1" indent="-273050" eaLnBrk="1" hangingPunct="1">
              <a:buFont typeface="Arial" panose="020B0604020202020204" pitchFamily="34" charset="0"/>
              <a:buChar char="•"/>
            </a:pPr>
            <a:r>
              <a:rPr lang="en-IN" altLang="en-US" b="1" dirty="0" smtClean="0">
                <a:solidFill>
                  <a:schemeClr val="tx2"/>
                </a:solidFill>
              </a:rPr>
              <a:t>Functional turnover</a:t>
            </a:r>
            <a:r>
              <a:rPr lang="en-IN" altLang="en-US" dirty="0" smtClean="0">
                <a:solidFill>
                  <a:schemeClr val="tx2"/>
                </a:solidFill>
              </a:rPr>
              <a:t>: Loss of poor-performing employees </a:t>
            </a:r>
          </a:p>
          <a:p>
            <a:pPr marL="639763" lvl="1" indent="-273050" eaLnBrk="1" hangingPunct="1">
              <a:buFont typeface="Arial" panose="020B0604020202020204" pitchFamily="34" charset="0"/>
              <a:buChar char="•"/>
            </a:pPr>
            <a:r>
              <a:rPr lang="en-IN" altLang="en-US" b="1" dirty="0" smtClean="0">
                <a:solidFill>
                  <a:schemeClr val="tx2"/>
                </a:solidFill>
              </a:rPr>
              <a:t>Dysfunctional turnover</a:t>
            </a:r>
            <a:r>
              <a:rPr lang="en-IN" altLang="en-US" dirty="0" smtClean="0">
                <a:solidFill>
                  <a:schemeClr val="tx2"/>
                </a:solidFill>
              </a:rPr>
              <a:t>: Loss of high-performing employees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a:t>
            </a:r>
            <a:r>
              <a:rPr lang="en-IN" dirty="0" smtClean="0"/>
              <a:t>Terms</a:t>
            </a:r>
            <a:endParaRPr lang="en-IN" dirty="0"/>
          </a:p>
        </p:txBody>
      </p:sp>
      <p:sp>
        <p:nvSpPr>
          <p:cNvPr id="31746" name="Content Placeholder 2"/>
          <p:cNvSpPr>
            <a:spLocks noGrp="1"/>
          </p:cNvSpPr>
          <p:nvPr>
            <p:ph idx="1"/>
          </p:nvPr>
        </p:nvSpPr>
        <p:spPr/>
        <p:txBody>
          <a:bodyPr>
            <a:noAutofit/>
          </a:bodyPr>
          <a:lstStyle/>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Human resource management (HRM)</a:t>
            </a:r>
          </a:p>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Bona fide occupational qualification (BFOQ)</a:t>
            </a:r>
          </a:p>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Disparate treatment</a:t>
            </a:r>
          </a:p>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Adverse impact</a:t>
            </a:r>
          </a:p>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Four-fifths (or 80%) rule</a:t>
            </a:r>
          </a:p>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Sexual harassment</a:t>
            </a:r>
          </a:p>
          <a:p>
            <a:pPr>
              <a:lnSpc>
                <a:spcPct val="90000"/>
              </a:lnSpc>
              <a:buClr>
                <a:srgbClr val="B00027"/>
              </a:buClr>
              <a:buFont typeface="Lucida Grande"/>
              <a:buChar cha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Quid pro quo sexual harassment</a:t>
            </a:r>
          </a:p>
        </p:txBody>
      </p:sp>
      <p:sp>
        <p:nvSpPr>
          <p:cNvPr id="31747" name="Content Placeholder 2"/>
          <p:cNvSpPr txBox="1">
            <a:spLocks/>
          </p:cNvSpPr>
          <p:nvPr/>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600" dirty="0">
                <a:solidFill>
                  <a:schemeClr val="tx2"/>
                </a:solidFill>
                <a:cs typeface="Arial" panose="020B0604020202020204" pitchFamily="34" charset="0"/>
              </a:rPr>
              <a:t>Hostile work environment</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Recruiting</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Job analysis</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Job description</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Job specifications</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Internal recruiting</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External recruiting</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Selection</a:t>
            </a:r>
          </a:p>
          <a:p>
            <a:pPr>
              <a:lnSpc>
                <a:spcPct val="90000"/>
              </a:lnSpc>
              <a:buClr>
                <a:srgbClr val="B00027"/>
              </a:buClr>
              <a:buFont typeface="Lucida Grande"/>
              <a:buChar char="•"/>
            </a:pPr>
            <a:r>
              <a:rPr lang="en-US" altLang="en-US" sz="2600" dirty="0">
                <a:solidFill>
                  <a:schemeClr val="tx2"/>
                </a:solidFill>
                <a:cs typeface="Arial" panose="020B0604020202020204" pitchFamily="34" charset="0"/>
              </a:rPr>
              <a:t>Validation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174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317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Terms (</a:t>
            </a:r>
            <a:r>
              <a:rPr lang="en-IN" dirty="0" smtClean="0"/>
              <a:t>continued 1)</a:t>
            </a:r>
            <a:endParaRPr lang="en-IN" dirty="0"/>
          </a:p>
        </p:txBody>
      </p:sp>
      <p:sp>
        <p:nvSpPr>
          <p:cNvPr id="31746" name="Content Placeholder 2"/>
          <p:cNvSpPr>
            <a:spLocks noGrp="1"/>
          </p:cNvSpPr>
          <p:nvPr>
            <p:ph idx="1"/>
          </p:nvPr>
        </p:nvSpPr>
        <p:spPr/>
        <p:txBody>
          <a:bodyPr>
            <a:noAutofit/>
          </a:bodyPr>
          <a:lstStyle/>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Human resource information system (HRIS)</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Employment references</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Background checks</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Specific ability tests (aptitude tests)</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Cognitive ability tests</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Biographical data (biodata)</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Personality test</a:t>
            </a:r>
          </a:p>
        </p:txBody>
      </p:sp>
      <p:sp>
        <p:nvSpPr>
          <p:cNvPr id="32771" name="Content Placeholder 2"/>
          <p:cNvSpPr txBox="1">
            <a:spLocks/>
          </p:cNvSpPr>
          <p:nvPr/>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Work sample tests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Assessment centers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Interview</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Unstructured interviews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Structured interviews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Training</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Needs assessment</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Performance appraisal</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Objective performance measures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Subjective performance measures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1746">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32771">
                                            <p:txEl>
                                              <p:pRg st="5" end="5"/>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32771">
                                            <p:txEl>
                                              <p:pRg st="6" end="6"/>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32771">
                                            <p:txEl>
                                              <p:pRg st="7" end="7"/>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32771">
                                            <p:txEl>
                                              <p:pRg st="8" end="8"/>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3277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Key Terms (continued 2)</a:t>
            </a:r>
            <a:endParaRPr lang="en-IN" dirty="0"/>
          </a:p>
        </p:txBody>
      </p:sp>
      <p:sp>
        <p:nvSpPr>
          <p:cNvPr id="32770" name="Content Placeholder 2"/>
          <p:cNvSpPr>
            <a:spLocks noGrp="1"/>
          </p:cNvSpPr>
          <p:nvPr>
            <p:ph idx="1"/>
          </p:nvPr>
        </p:nvSpPr>
        <p:spPr/>
        <p:txBody>
          <a:bodyPr>
            <a:noAutofit/>
          </a:bodyPr>
          <a:lstStyle/>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Behavior observation scales (BOSs)</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Rater training</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360-degree feedback</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Compensation</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Employee separation</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Job evaluation</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Piecework</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Commission</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Profit sharing</a:t>
            </a:r>
          </a:p>
          <a:p>
            <a:pPr>
              <a:lnSpc>
                <a:spcPct val="90000"/>
              </a:lnSpc>
              <a:buClr>
                <a:srgbClr val="B00027"/>
              </a:buClr>
              <a:buFont typeface="Lucida Grande"/>
              <a:buChar char="•"/>
              <a:defRPr/>
            </a:pPr>
            <a:r>
              <a:rPr lang="en-US" altLang="en-US" sz="26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Employee stock ownership plan (ESOP)</a:t>
            </a:r>
          </a:p>
        </p:txBody>
      </p:sp>
      <p:sp>
        <p:nvSpPr>
          <p:cNvPr id="33795" name="Content Placeholder 2"/>
          <p:cNvSpPr txBox="1">
            <a:spLocks/>
          </p:cNvSpPr>
          <p:nvPr/>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Stock options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Wrongful discharge</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Downsizing</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Outplacement services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Early retirement incentive programs (ERIPs)</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Phased retirement</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Employee turnover</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Functional turnover</a:t>
            </a:r>
          </a:p>
          <a:p>
            <a:pPr>
              <a:lnSpc>
                <a:spcPct val="90000"/>
              </a:lnSpc>
              <a:buClr>
                <a:srgbClr val="B00027"/>
              </a:buClr>
              <a:buFont typeface="Lucida Grande"/>
              <a:buChar char="•"/>
              <a:defRPr/>
            </a:pPr>
            <a:r>
              <a:rPr lang="en-US" altLang="en-US" sz="2600" dirty="0">
                <a:solidFill>
                  <a:schemeClr val="tx2"/>
                </a:solidFill>
                <a:cs typeface="Arial" panose="020B0604020202020204" pitchFamily="34" charset="0"/>
              </a:rPr>
              <a:t>Dysfunctional turnover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277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77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277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2770">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770">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2770">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3795">
                                            <p:txEl>
                                              <p:pRg st="0" end="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3795">
                                            <p:txEl>
                                              <p:pRg st="1" end="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33795">
                                            <p:txEl>
                                              <p:pRg st="5" end="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33795">
                                            <p:txEl>
                                              <p:pRg st="6" end="6"/>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33795">
                                            <p:txEl>
                                              <p:pRg st="7" end="7"/>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nodeType="clickEffect">
                                  <p:stCondLst>
                                    <p:cond delay="0"/>
                                  </p:stCondLst>
                                  <p:childTnLst>
                                    <p:set>
                                      <p:cBhvr>
                                        <p:cTn id="78"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Summary</a:t>
            </a:r>
          </a:p>
        </p:txBody>
      </p:sp>
      <p:sp>
        <p:nvSpPr>
          <p:cNvPr id="29698" name="Content Placeholder 4"/>
          <p:cNvSpPr>
            <a:spLocks noGrp="1"/>
          </p:cNvSpPr>
          <p:nvPr>
            <p:ph idx="12"/>
          </p:nvPr>
        </p:nvSpPr>
        <p:spPr/>
        <p:txBody>
          <a:bodyPr/>
          <a:lstStyle/>
          <a:p>
            <a:r>
              <a:rPr lang="en-IN" altLang="en-US" dirty="0" smtClean="0">
                <a:solidFill>
                  <a:schemeClr val="tx2"/>
                </a:solidFill>
              </a:rPr>
              <a:t>Several federal </a:t>
            </a:r>
            <a:r>
              <a:rPr lang="en-IN" altLang="en-US" dirty="0">
                <a:solidFill>
                  <a:schemeClr val="tx2"/>
                </a:solidFill>
              </a:rPr>
              <a:t>laws </a:t>
            </a:r>
            <a:r>
              <a:rPr lang="en-IN" altLang="en-US" dirty="0" smtClean="0">
                <a:solidFill>
                  <a:schemeClr val="tx2"/>
                </a:solidFill>
              </a:rPr>
              <a:t>govern </a:t>
            </a:r>
            <a:r>
              <a:rPr lang="en-IN" altLang="en-US" dirty="0">
                <a:solidFill>
                  <a:schemeClr val="tx2"/>
                </a:solidFill>
              </a:rPr>
              <a:t>human </a:t>
            </a:r>
            <a:r>
              <a:rPr lang="en-IN" altLang="en-US" dirty="0" smtClean="0">
                <a:solidFill>
                  <a:schemeClr val="tx2"/>
                </a:solidFill>
              </a:rPr>
              <a:t>resource management decisions</a:t>
            </a:r>
          </a:p>
          <a:p>
            <a:r>
              <a:rPr lang="en-US" altLang="en-US" dirty="0" smtClean="0">
                <a:solidFill>
                  <a:schemeClr val="tx2"/>
                </a:solidFill>
              </a:rPr>
              <a:t>Recruiting is the process of developing a pool of qualified job applicants</a:t>
            </a:r>
          </a:p>
          <a:p>
            <a:r>
              <a:rPr lang="en-US" altLang="en-US" dirty="0" smtClean="0">
                <a:solidFill>
                  <a:schemeClr val="tx2"/>
                </a:solidFill>
              </a:rPr>
              <a:t>Selection process determines which applicants have the best chance of performing well on the job</a:t>
            </a:r>
          </a:p>
          <a:p>
            <a:r>
              <a:rPr lang="en-US" altLang="en-US" dirty="0" smtClean="0">
                <a:solidFill>
                  <a:schemeClr val="tx2"/>
                </a:solidFill>
              </a:rPr>
              <a:t>Training provides opportunities for employees to improve their performance</a:t>
            </a:r>
          </a:p>
          <a:p>
            <a:endParaRPr lang="en-US"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69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69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Summary (continued)</a:t>
            </a:r>
            <a:endParaRPr lang="en-IN" dirty="0"/>
          </a:p>
        </p:txBody>
      </p:sp>
      <p:sp>
        <p:nvSpPr>
          <p:cNvPr id="30722" name="Content Placeholder 4"/>
          <p:cNvSpPr>
            <a:spLocks noGrp="1"/>
          </p:cNvSpPr>
          <p:nvPr>
            <p:ph idx="12"/>
          </p:nvPr>
        </p:nvSpPr>
        <p:spPr/>
        <p:txBody>
          <a:bodyPr/>
          <a:lstStyle/>
          <a:p>
            <a:r>
              <a:rPr lang="en-US" altLang="en-US" dirty="0" smtClean="0">
                <a:solidFill>
                  <a:schemeClr val="tx2"/>
                </a:solidFill>
              </a:rPr>
              <a:t>Performance appraisal is the process of assessing how well employees are doing their jobs</a:t>
            </a:r>
          </a:p>
          <a:p>
            <a:r>
              <a:rPr lang="en-US" altLang="en-US" dirty="0" smtClean="0">
                <a:solidFill>
                  <a:schemeClr val="tx2"/>
                </a:solidFill>
              </a:rPr>
              <a:t>Compensation includes financial and nonfinancial rewards that organizations give employees in exchange for their work</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1C3F1A-9E43-4C71-9701-5B4AFE2FB547}">
  <ds:schemaRefs>
    <ds:schemaRef ds:uri="http://schemas.openxmlformats.org/package/2006/metadata/core-properties"/>
    <ds:schemaRef ds:uri="http://purl.org/dc/dcmitype/"/>
    <ds:schemaRef ds:uri="5b47f0fb-e24d-44b9-89a4-ff46b5ce035f"/>
    <ds:schemaRef ds:uri="http://schemas.microsoft.com/office/2006/documentManagement/types"/>
    <ds:schemaRef ds:uri="http://purl.org/dc/elements/1.1/"/>
    <ds:schemaRef ds:uri="http://schemas.microsoft.com/office/2006/metadata/properties"/>
    <ds:schemaRef ds:uri="http://purl.org/dc/terms/"/>
    <ds:schemaRef ds:uri="http://schemas.microsoft.com/office/infopath/2007/PartnerControls"/>
    <ds:schemaRef ds:uri="dbac95d4-689a-4a2b-9845-ea50641fb23b"/>
    <ds:schemaRef ds:uri="http://www.w3.org/XML/1998/namespace"/>
  </ds:schemaRefs>
</ds:datastoreItem>
</file>

<file path=customXml/itemProps2.xml><?xml version="1.0" encoding="utf-8"?>
<ds:datastoreItem xmlns:ds="http://schemas.openxmlformats.org/officeDocument/2006/customXml" ds:itemID="{41829DBF-8AE7-4A28-B33B-D411026C7760}">
  <ds:schemaRefs>
    <ds:schemaRef ds:uri="http://schemas.microsoft.com/sharepoint/v3/contenttype/forms"/>
  </ds:schemaRefs>
</ds:datastoreItem>
</file>

<file path=customXml/itemProps3.xml><?xml version="1.0" encoding="utf-8"?>
<ds:datastoreItem xmlns:ds="http://schemas.openxmlformats.org/officeDocument/2006/customXml" ds:itemID="{9D380320-B72F-41C0-B424-451DCA2B5C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5008</TotalTime>
  <Words>1434</Words>
  <Application>Microsoft Office PowerPoint</Application>
  <PresentationFormat>On-screen Show (4:3)</PresentationFormat>
  <Paragraphs>234</Paragraphs>
  <Slides>32</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Chapter 11</vt:lpstr>
      <vt:lpstr>Learning Outcomes</vt:lpstr>
      <vt:lpstr>Learning Outcomes (continued)</vt:lpstr>
      <vt:lpstr>Human Resource Management (HRM)</vt:lpstr>
      <vt:lpstr>11.1       The Human Resource Management Process</vt:lpstr>
      <vt:lpstr>11.2  Summary of Major Federal Employment Laws</vt:lpstr>
      <vt:lpstr>11.2  Summary of Major Federal Employment Laws (continued)</vt:lpstr>
      <vt:lpstr>Other Federal Employment Laws</vt:lpstr>
      <vt:lpstr>Disparate Treatment</vt:lpstr>
      <vt:lpstr>Adverse Impact</vt:lpstr>
      <vt:lpstr>Sexual Harassment</vt:lpstr>
      <vt:lpstr>Recruiting</vt:lpstr>
      <vt:lpstr>Internal and External Recruiting</vt:lpstr>
      <vt:lpstr>Selection and Validation</vt:lpstr>
      <vt:lpstr>Selection Procedures</vt:lpstr>
      <vt:lpstr>Selection Procedures (continued)</vt:lpstr>
      <vt:lpstr>Training</vt:lpstr>
      <vt:lpstr>Training Methods</vt:lpstr>
      <vt:lpstr>Performance Appraisal</vt:lpstr>
      <vt:lpstr>Ways to Improve Performance Appraisal Measures</vt:lpstr>
      <vt:lpstr>11.10 How and What to Discuss in a Performance Appraisal Feedback Session</vt:lpstr>
      <vt:lpstr>Compensation</vt:lpstr>
      <vt:lpstr>Compensation Decisions</vt:lpstr>
      <vt:lpstr>Employee Separation</vt:lpstr>
      <vt:lpstr>Employee Separation (continued 1)</vt:lpstr>
      <vt:lpstr>Employee Separation (continued 2)</vt:lpstr>
      <vt:lpstr>Key Terms</vt:lpstr>
      <vt:lpstr>Key Terms (continued 1)</vt:lpstr>
      <vt:lpstr>Key Terms (continued 2)</vt:lpstr>
      <vt:lpstr>Summary</vt:lpstr>
      <vt:lpstr>Summary (continued)</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831</cp:revision>
  <cp:lastPrinted>1601-01-01T00:00:00Z</cp:lastPrinted>
  <dcterms:created xsi:type="dcterms:W3CDTF">2012-09-15T01:24:58Z</dcterms:created>
  <dcterms:modified xsi:type="dcterms:W3CDTF">2016-12-12T05:50:47Z</dcterms:modified>
</cp:coreProperties>
</file>