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9" r:id="rId4"/>
  </p:sldMasterIdLst>
  <p:notesMasterIdLst>
    <p:notesMasterId r:id="rId29"/>
  </p:notesMasterIdLst>
  <p:handoutMasterIdLst>
    <p:handoutMasterId r:id="rId30"/>
  </p:handoutMasterIdLst>
  <p:sldIdLst>
    <p:sldId id="260" r:id="rId5"/>
    <p:sldId id="281" r:id="rId6"/>
    <p:sldId id="424" r:id="rId7"/>
    <p:sldId id="329" r:id="rId8"/>
    <p:sldId id="413" r:id="rId9"/>
    <p:sldId id="393" r:id="rId10"/>
    <p:sldId id="418" r:id="rId11"/>
    <p:sldId id="419" r:id="rId12"/>
    <p:sldId id="395" r:id="rId13"/>
    <p:sldId id="396" r:id="rId14"/>
    <p:sldId id="402" r:id="rId15"/>
    <p:sldId id="421" r:id="rId16"/>
    <p:sldId id="422" r:id="rId17"/>
    <p:sldId id="423" r:id="rId18"/>
    <p:sldId id="399" r:id="rId19"/>
    <p:sldId id="400" r:id="rId20"/>
    <p:sldId id="398" r:id="rId21"/>
    <p:sldId id="405" r:id="rId22"/>
    <p:sldId id="406" r:id="rId23"/>
    <p:sldId id="407" r:id="rId24"/>
    <p:sldId id="409" r:id="rId25"/>
    <p:sldId id="410" r:id="rId26"/>
    <p:sldId id="408" r:id="rId27"/>
    <p:sldId id="411" r:id="rId28"/>
  </p:sldIdLst>
  <p:sldSz cx="9144000" cy="6858000" type="screen4x3"/>
  <p:notesSz cx="7315200" cy="960120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CD1"/>
    <a:srgbClr val="3366CC"/>
    <a:srgbClr val="0066CC"/>
    <a:srgbClr val="0033CC"/>
    <a:srgbClr val="FF0066"/>
    <a:srgbClr val="0066FF"/>
    <a:srgbClr val="3333FF"/>
    <a:srgbClr val="003399"/>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60" autoAdjust="0"/>
    <p:restoredTop sz="94660"/>
  </p:normalViewPr>
  <p:slideViewPr>
    <p:cSldViewPr snapToGrid="0">
      <p:cViewPr varScale="1">
        <p:scale>
          <a:sx n="67" d="100"/>
          <a:sy n="67" d="100"/>
        </p:scale>
        <p:origin x="306" y="54"/>
      </p:cViewPr>
      <p:guideLst>
        <p:guide orient="horz" pos="2160"/>
        <p:guide pos="2880"/>
      </p:guideLst>
    </p:cSldViewPr>
  </p:slideViewPr>
  <p:outlineViewPr>
    <p:cViewPr>
      <p:scale>
        <a:sx n="66" d="100"/>
        <a:sy n="66" d="100"/>
      </p:scale>
      <p:origin x="0" y="0"/>
    </p:cViewPr>
    <p:sldLst>
      <p:sld r:id="rId1" collapse="1"/>
    </p:sldLst>
  </p:outlineViewPr>
  <p:notesTextViewPr>
    <p:cViewPr>
      <p:scale>
        <a:sx n="75" d="100"/>
        <a:sy n="75" d="100"/>
      </p:scale>
      <p:origin x="0" y="0"/>
    </p:cViewPr>
  </p:notesTextViewPr>
  <p:sorterViewPr>
    <p:cViewPr>
      <p:scale>
        <a:sx n="200" d="100"/>
        <a:sy n="200" d="100"/>
      </p:scale>
      <p:origin x="0" y="0"/>
    </p:cViewPr>
  </p:sorterViewPr>
  <p:notesViewPr>
    <p:cSldViewPr snapToGrid="0">
      <p:cViewPr varScale="1">
        <p:scale>
          <a:sx n="51" d="100"/>
          <a:sy n="51" d="100"/>
        </p:scale>
        <p:origin x="2814" y="96"/>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2034" name="Rectangle 2"/>
          <p:cNvSpPr>
            <a:spLocks noGrp="1" noChangeArrowheads="1"/>
          </p:cNvSpPr>
          <p:nvPr>
            <p:ph type="hdr" sz="quarter"/>
          </p:nvPr>
        </p:nvSpPr>
        <p:spPr bwMode="auto">
          <a:xfrm>
            <a:off x="0" y="0"/>
            <a:ext cx="3170238"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defTabSz="966788" eaLnBrk="1" hangingPunct="1">
              <a:defRPr sz="1300">
                <a:latin typeface="Times New Roman" pitchFamily="-108" charset="0"/>
                <a:ea typeface="ＭＳ Ｐゴシック" pitchFamily="-108" charset="-128"/>
                <a:cs typeface="+mn-cs"/>
              </a:defRPr>
            </a:lvl1pPr>
          </a:lstStyle>
          <a:p>
            <a:pPr>
              <a:defRPr/>
            </a:pPr>
            <a:endParaRPr lang="en-US"/>
          </a:p>
        </p:txBody>
      </p:sp>
      <p:sp>
        <p:nvSpPr>
          <p:cNvPr id="172035" name="Rectangle 3"/>
          <p:cNvSpPr>
            <a:spLocks noGrp="1" noChangeArrowheads="1"/>
          </p:cNvSpPr>
          <p:nvPr>
            <p:ph type="dt" sz="quarter" idx="1"/>
          </p:nvPr>
        </p:nvSpPr>
        <p:spPr bwMode="auto">
          <a:xfrm>
            <a:off x="4143375" y="0"/>
            <a:ext cx="3170238"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algn="r" defTabSz="966788" eaLnBrk="1" hangingPunct="1">
              <a:defRPr sz="1300">
                <a:latin typeface="Times New Roman" pitchFamily="-108" charset="0"/>
                <a:ea typeface="ＭＳ Ｐゴシック" pitchFamily="-108" charset="-128"/>
                <a:cs typeface="+mn-cs"/>
              </a:defRPr>
            </a:lvl1pPr>
          </a:lstStyle>
          <a:p>
            <a:pPr>
              <a:defRPr/>
            </a:pPr>
            <a:endParaRPr lang="en-US"/>
          </a:p>
        </p:txBody>
      </p:sp>
      <p:sp>
        <p:nvSpPr>
          <p:cNvPr id="172036" name="Rectangle 4"/>
          <p:cNvSpPr>
            <a:spLocks noGrp="1" noChangeArrowheads="1"/>
          </p:cNvSpPr>
          <p:nvPr>
            <p:ph type="ftr" sz="quarter" idx="2"/>
          </p:nvPr>
        </p:nvSpPr>
        <p:spPr bwMode="auto">
          <a:xfrm>
            <a:off x="0" y="9120188"/>
            <a:ext cx="3170238"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defTabSz="966788" eaLnBrk="1" hangingPunct="1">
              <a:defRPr sz="1300">
                <a:latin typeface="Times New Roman" pitchFamily="-108" charset="0"/>
                <a:ea typeface="ＭＳ Ｐゴシック" pitchFamily="-108" charset="-128"/>
                <a:cs typeface="+mn-cs"/>
              </a:defRPr>
            </a:lvl1pPr>
          </a:lstStyle>
          <a:p>
            <a:pPr>
              <a:defRPr/>
            </a:pPr>
            <a:endParaRPr lang="en-US"/>
          </a:p>
        </p:txBody>
      </p:sp>
      <p:sp>
        <p:nvSpPr>
          <p:cNvPr id="172037" name="Rectangle 5"/>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algn="r" defTabSz="966788" eaLnBrk="1" hangingPunct="1">
              <a:defRPr sz="1300"/>
            </a:lvl1pPr>
          </a:lstStyle>
          <a:p>
            <a:pPr>
              <a:defRPr/>
            </a:pPr>
            <a:fld id="{2C368A95-9F97-491E-B66D-1959543E522E}" type="slidenum">
              <a:rPr lang="en-US" altLang="en-US"/>
              <a:pPr>
                <a:defRPr/>
              </a:pPr>
              <a:t>‹#›</a:t>
            </a:fld>
            <a:endParaRPr lang="en-US" altLang="en-US"/>
          </a:p>
        </p:txBody>
      </p:sp>
    </p:spTree>
    <p:extLst>
      <p:ext uri="{BB962C8B-B14F-4D97-AF65-F5344CB8AC3E}">
        <p14:creationId xmlns:p14="http://schemas.microsoft.com/office/powerpoint/2010/main" val="2726345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hdr" sz="quarter"/>
          </p:nvPr>
        </p:nvSpPr>
        <p:spPr bwMode="auto">
          <a:xfrm>
            <a:off x="0" y="0"/>
            <a:ext cx="3170238"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defTabSz="966788" eaLnBrk="1" hangingPunct="1">
              <a:defRPr sz="1300">
                <a:latin typeface="Times New Roman" pitchFamily="-108" charset="0"/>
                <a:ea typeface="ＭＳ Ｐゴシック" pitchFamily="-108" charset="-128"/>
                <a:cs typeface="+mn-cs"/>
              </a:defRPr>
            </a:lvl1pPr>
          </a:lstStyle>
          <a:p>
            <a:pPr>
              <a:defRPr/>
            </a:pPr>
            <a:endParaRPr lang="en-US"/>
          </a:p>
        </p:txBody>
      </p:sp>
      <p:sp>
        <p:nvSpPr>
          <p:cNvPr id="28675" name="Rectangle 3"/>
          <p:cNvSpPr>
            <a:spLocks noGrp="1" noChangeArrowheads="1"/>
          </p:cNvSpPr>
          <p:nvPr>
            <p:ph type="dt" idx="1"/>
          </p:nvPr>
        </p:nvSpPr>
        <p:spPr bwMode="auto">
          <a:xfrm>
            <a:off x="4144963" y="0"/>
            <a:ext cx="3170237"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algn="r" defTabSz="966788" eaLnBrk="1" hangingPunct="1">
              <a:defRPr sz="1300">
                <a:latin typeface="Times New Roman" pitchFamily="-108" charset="0"/>
                <a:ea typeface="ＭＳ Ｐゴシック" pitchFamily="-108" charset="-128"/>
                <a:cs typeface="+mn-cs"/>
              </a:defRPr>
            </a:lvl1pPr>
          </a:lstStyle>
          <a:p>
            <a:pPr>
              <a:defRPr/>
            </a:pPr>
            <a:endParaRPr lang="en-US"/>
          </a:p>
        </p:txBody>
      </p:sp>
      <p:sp>
        <p:nvSpPr>
          <p:cNvPr id="14340"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7" name="Rectangle 5"/>
          <p:cNvSpPr>
            <a:spLocks noGrp="1" noChangeArrowheads="1"/>
          </p:cNvSpPr>
          <p:nvPr>
            <p:ph type="body" sz="quarter" idx="3"/>
          </p:nvPr>
        </p:nvSpPr>
        <p:spPr bwMode="auto">
          <a:xfrm>
            <a:off x="974725" y="4560888"/>
            <a:ext cx="5365750" cy="4319587"/>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8678" name="Rectangle 6"/>
          <p:cNvSpPr>
            <a:spLocks noGrp="1" noChangeArrowheads="1"/>
          </p:cNvSpPr>
          <p:nvPr>
            <p:ph type="ftr" sz="quarter" idx="4"/>
          </p:nvPr>
        </p:nvSpPr>
        <p:spPr bwMode="auto">
          <a:xfrm>
            <a:off x="0" y="9121775"/>
            <a:ext cx="3170238"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defTabSz="966788" eaLnBrk="1" hangingPunct="1">
              <a:defRPr sz="1300">
                <a:latin typeface="Times New Roman" pitchFamily="-108" charset="0"/>
                <a:ea typeface="ＭＳ Ｐゴシック" pitchFamily="-108" charset="-128"/>
                <a:cs typeface="+mn-cs"/>
              </a:defRPr>
            </a:lvl1pPr>
          </a:lstStyle>
          <a:p>
            <a:pPr>
              <a:defRPr/>
            </a:pPr>
            <a:endParaRPr lang="en-US"/>
          </a:p>
        </p:txBody>
      </p:sp>
      <p:sp>
        <p:nvSpPr>
          <p:cNvPr id="28679" name="Rectangle 7"/>
          <p:cNvSpPr>
            <a:spLocks noGrp="1" noChangeArrowheads="1"/>
          </p:cNvSpPr>
          <p:nvPr>
            <p:ph type="sldNum" sz="quarter" idx="5"/>
          </p:nvPr>
        </p:nvSpPr>
        <p:spPr bwMode="auto">
          <a:xfrm>
            <a:off x="4144963" y="9121775"/>
            <a:ext cx="3170237"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algn="r" defTabSz="966788" eaLnBrk="1" hangingPunct="1">
              <a:defRPr sz="1300"/>
            </a:lvl1pPr>
          </a:lstStyle>
          <a:p>
            <a:pPr>
              <a:defRPr/>
            </a:pPr>
            <a:fld id="{09E75A4A-3F3D-4AD0-84D1-244EA7FE24D6}" type="slidenum">
              <a:rPr lang="en-US" altLang="en-US"/>
              <a:pPr>
                <a:defRPr/>
              </a:pPr>
              <a:t>‹#›</a:t>
            </a:fld>
            <a:endParaRPr lang="en-US" altLang="en-US"/>
          </a:p>
        </p:txBody>
      </p:sp>
    </p:spTree>
    <p:extLst>
      <p:ext uri="{BB962C8B-B14F-4D97-AF65-F5344CB8AC3E}">
        <p14:creationId xmlns:p14="http://schemas.microsoft.com/office/powerpoint/2010/main" val="362520597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ＭＳ Ｐゴシック" pitchFamily="-108" charset="-128"/>
        <a:cs typeface="ＭＳ Ｐゴシック" pitchFamily="-108" charset="-128"/>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ＭＳ Ｐゴシック" pitchFamily="-108" charset="-128"/>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ＭＳ Ｐゴシック" pitchFamily="-108" charset="-128"/>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ＭＳ Ｐゴシック" pitchFamily="-108" charset="-128"/>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ＭＳ Ｐゴシック" pitchFamily="-108"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20CDFD53-B7D6-4AC8-8CDB-EE4E9E736301}" type="slidenum">
              <a:rPr lang="en-US" altLang="en-US" sz="1300" smtClean="0"/>
              <a:pPr/>
              <a:t>1</a:t>
            </a:fld>
            <a:endParaRPr lang="en-US" altLang="en-US" sz="1300" smtClean="0"/>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ea typeface="ＭＳ Ｐゴシック" panose="020B0600070205080204" pitchFamily="34" charset="-128"/>
            </a:endParaRPr>
          </a:p>
        </p:txBody>
      </p:sp>
    </p:spTree>
    <p:extLst>
      <p:ext uri="{BB962C8B-B14F-4D97-AF65-F5344CB8AC3E}">
        <p14:creationId xmlns:p14="http://schemas.microsoft.com/office/powerpoint/2010/main" val="20121625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C75A55E0-1949-4941-BCC8-79DD6DA3011A}" type="slidenum">
              <a:rPr lang="en-US" altLang="en-US" sz="1300" smtClean="0"/>
              <a:pPr/>
              <a:t>2</a:t>
            </a:fld>
            <a:endParaRPr lang="en-US" altLang="en-US" sz="1300" smtClean="0"/>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ea typeface="ＭＳ Ｐゴシック" panose="020B0600070205080204" pitchFamily="34" charset="-128"/>
            </a:endParaRPr>
          </a:p>
        </p:txBody>
      </p:sp>
    </p:spTree>
    <p:extLst>
      <p:ext uri="{BB962C8B-B14F-4D97-AF65-F5344CB8AC3E}">
        <p14:creationId xmlns:p14="http://schemas.microsoft.com/office/powerpoint/2010/main" val="11918967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EE0EE625-0545-4CC4-B19A-9D1A80DA42E2}" type="slidenum">
              <a:rPr lang="en-US" altLang="en-US" sz="1300" smtClean="0"/>
              <a:pPr/>
              <a:t>4</a:t>
            </a:fld>
            <a:endParaRPr lang="en-US" altLang="en-US" sz="1300" smtClean="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ea typeface="ＭＳ Ｐゴシック" panose="020B0600070205080204" pitchFamily="34" charset="-128"/>
            </a:endParaRPr>
          </a:p>
        </p:txBody>
      </p:sp>
    </p:spTree>
    <p:extLst>
      <p:ext uri="{BB962C8B-B14F-4D97-AF65-F5344CB8AC3E}">
        <p14:creationId xmlns:p14="http://schemas.microsoft.com/office/powerpoint/2010/main" val="6603856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AA060940-EECA-407A-A0F7-D6E20BF3785A}" type="slidenum">
              <a:rPr lang="en-US" altLang="en-US" sz="1300" smtClean="0"/>
              <a:pPr/>
              <a:t>6</a:t>
            </a:fld>
            <a:endParaRPr lang="en-US" altLang="en-US" sz="1300" smtClean="0"/>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ea typeface="ＭＳ Ｐゴシック" panose="020B0600070205080204" pitchFamily="34" charset="-128"/>
            </a:endParaRPr>
          </a:p>
        </p:txBody>
      </p:sp>
    </p:spTree>
    <p:extLst>
      <p:ext uri="{BB962C8B-B14F-4D97-AF65-F5344CB8AC3E}">
        <p14:creationId xmlns:p14="http://schemas.microsoft.com/office/powerpoint/2010/main" val="6733808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1F954C30-8C4D-4927-BF4D-DDA711F58B33}" type="slidenum">
              <a:rPr lang="en-US" altLang="en-US" sz="1300" smtClean="0"/>
              <a:pPr/>
              <a:t>9</a:t>
            </a:fld>
            <a:endParaRPr lang="en-US" altLang="en-US" sz="1300" smtClean="0"/>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ea typeface="ＭＳ Ｐゴシック" panose="020B0600070205080204" pitchFamily="34" charset="-128"/>
            </a:endParaRPr>
          </a:p>
        </p:txBody>
      </p:sp>
    </p:spTree>
    <p:extLst>
      <p:ext uri="{BB962C8B-B14F-4D97-AF65-F5344CB8AC3E}">
        <p14:creationId xmlns:p14="http://schemas.microsoft.com/office/powerpoint/2010/main" val="30044701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F45A4C50-7CCF-47EF-BBE5-869EE1F91B33}" type="slidenum">
              <a:rPr lang="en-US" altLang="en-US" sz="1300" smtClean="0"/>
              <a:pPr/>
              <a:t>10</a:t>
            </a:fld>
            <a:endParaRPr lang="en-US" altLang="en-US" sz="1300" smtClean="0"/>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ea typeface="ＭＳ Ｐゴシック" panose="020B0600070205080204" pitchFamily="34" charset="-128"/>
            </a:endParaRPr>
          </a:p>
        </p:txBody>
      </p:sp>
    </p:spTree>
    <p:extLst>
      <p:ext uri="{BB962C8B-B14F-4D97-AF65-F5344CB8AC3E}">
        <p14:creationId xmlns:p14="http://schemas.microsoft.com/office/powerpoint/2010/main" val="25208773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3E4921EA-AE34-45E5-8CCF-70388BF935ED}" type="slidenum">
              <a:rPr lang="en-US" altLang="en-US" sz="1300" smtClean="0"/>
              <a:pPr/>
              <a:t>11</a:t>
            </a:fld>
            <a:endParaRPr lang="en-US" altLang="en-US" sz="1300"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ea typeface="ＭＳ Ｐゴシック" panose="020B0600070205080204" pitchFamily="34" charset="-128"/>
            </a:endParaRPr>
          </a:p>
        </p:txBody>
      </p:sp>
    </p:spTree>
    <p:extLst>
      <p:ext uri="{BB962C8B-B14F-4D97-AF65-F5344CB8AC3E}">
        <p14:creationId xmlns:p14="http://schemas.microsoft.com/office/powerpoint/2010/main" val="15413275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E0F72F79-DB16-41EA-952B-BDC17C838829}" type="slidenum">
              <a:rPr lang="en-US" altLang="en-US" sz="1300" smtClean="0"/>
              <a:pPr/>
              <a:t>15</a:t>
            </a:fld>
            <a:endParaRPr lang="en-US" altLang="en-US" sz="1300" smtClean="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ea typeface="ＭＳ Ｐゴシック" panose="020B0600070205080204" pitchFamily="34" charset="-128"/>
            </a:endParaRPr>
          </a:p>
        </p:txBody>
      </p:sp>
    </p:spTree>
    <p:extLst>
      <p:ext uri="{BB962C8B-B14F-4D97-AF65-F5344CB8AC3E}">
        <p14:creationId xmlns:p14="http://schemas.microsoft.com/office/powerpoint/2010/main" val="37954919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2F655B3E-2AED-4351-BDB2-8E8CC4172D61}" type="slidenum">
              <a:rPr lang="en-US" altLang="en-US" sz="1300" smtClean="0"/>
              <a:pPr/>
              <a:t>16</a:t>
            </a:fld>
            <a:endParaRPr lang="en-US" altLang="en-US" sz="1300" smtClean="0"/>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ea typeface="ＭＳ Ｐゴシック" panose="020B0600070205080204" pitchFamily="34" charset="-128"/>
            </a:endParaRPr>
          </a:p>
        </p:txBody>
      </p:sp>
    </p:spTree>
    <p:extLst>
      <p:ext uri="{BB962C8B-B14F-4D97-AF65-F5344CB8AC3E}">
        <p14:creationId xmlns:p14="http://schemas.microsoft.com/office/powerpoint/2010/main" val="25157078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D62B8C48-9C63-4A80-930E-332CCF699D25}" type="slidenum">
              <a:rPr lang="en-US" altLang="en-US" sz="1300" smtClean="0"/>
              <a:pPr/>
              <a:t>17</a:t>
            </a:fld>
            <a:endParaRPr lang="en-US" altLang="en-US" sz="1300" smtClean="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ea typeface="ＭＳ Ｐゴシック" panose="020B0600070205080204" pitchFamily="34" charset="-128"/>
            </a:endParaRPr>
          </a:p>
        </p:txBody>
      </p:sp>
    </p:spTree>
    <p:extLst>
      <p:ext uri="{BB962C8B-B14F-4D97-AF65-F5344CB8AC3E}">
        <p14:creationId xmlns:p14="http://schemas.microsoft.com/office/powerpoint/2010/main" val="11463399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FFB7546F-6B74-4396-92F0-998B2B94232C}" type="slidenum">
              <a:rPr lang="en-US" altLang="en-US" sz="1300" smtClean="0"/>
              <a:pPr/>
              <a:t>18</a:t>
            </a:fld>
            <a:endParaRPr lang="en-US" altLang="en-US" sz="1300" smtClean="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ea typeface="ＭＳ Ｐゴシック" panose="020B0600070205080204" pitchFamily="34" charset="-128"/>
            </a:endParaRPr>
          </a:p>
        </p:txBody>
      </p:sp>
    </p:spTree>
    <p:extLst>
      <p:ext uri="{BB962C8B-B14F-4D97-AF65-F5344CB8AC3E}">
        <p14:creationId xmlns:p14="http://schemas.microsoft.com/office/powerpoint/2010/main" val="33303130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67C6C686-CC05-4575-9FAF-31688B352070}" type="slidenum">
              <a:rPr lang="en-US" altLang="en-US" sz="1300" smtClean="0"/>
              <a:pPr/>
              <a:t>19</a:t>
            </a:fld>
            <a:endParaRPr lang="en-US" altLang="en-US" sz="1300" smtClean="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ea typeface="ＭＳ Ｐゴシック" panose="020B0600070205080204" pitchFamily="34" charset="-128"/>
            </a:endParaRPr>
          </a:p>
        </p:txBody>
      </p:sp>
    </p:spTree>
    <p:extLst>
      <p:ext uri="{BB962C8B-B14F-4D97-AF65-F5344CB8AC3E}">
        <p14:creationId xmlns:p14="http://schemas.microsoft.com/office/powerpoint/2010/main" val="26945523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3D576A64-87A9-4C8C-93D6-8A7E1823B0B4}" type="slidenum">
              <a:rPr lang="en-US" altLang="en-US" sz="1300" smtClean="0"/>
              <a:pPr/>
              <a:t>20</a:t>
            </a:fld>
            <a:endParaRPr lang="en-US" altLang="en-US" sz="1300" smtClean="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ea typeface="ＭＳ Ｐゴシック" panose="020B0600070205080204" pitchFamily="34" charset="-128"/>
            </a:endParaRPr>
          </a:p>
        </p:txBody>
      </p:sp>
    </p:spTree>
    <p:extLst>
      <p:ext uri="{BB962C8B-B14F-4D97-AF65-F5344CB8AC3E}">
        <p14:creationId xmlns:p14="http://schemas.microsoft.com/office/powerpoint/2010/main" val="12197646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p:cNvSpPr/>
          <p:nvPr userDrawn="1"/>
        </p:nvSpPr>
        <p:spPr>
          <a:xfrm>
            <a:off x="0" y="0"/>
            <a:ext cx="444500" cy="6858000"/>
          </a:xfrm>
          <a:prstGeom prst="rect">
            <a:avLst/>
          </a:prstGeom>
          <a:solidFill>
            <a:srgbClr val="3366CC"/>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3" name="Rectangle 2"/>
          <p:cNvSpPr/>
          <p:nvPr userDrawn="1"/>
        </p:nvSpPr>
        <p:spPr>
          <a:xfrm>
            <a:off x="0" y="-11664"/>
            <a:ext cx="9144000" cy="1287462"/>
          </a:xfrm>
          <a:prstGeom prst="rect">
            <a:avLst/>
          </a:prstGeom>
          <a:solidFill>
            <a:srgbClr val="008CD1"/>
          </a:solidFill>
          <a:ln>
            <a:solidFill>
              <a:srgbClr val="008CD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4" name="TextBox 3"/>
          <p:cNvSpPr txBox="1">
            <a:spLocks noChangeArrowheads="1"/>
          </p:cNvSpPr>
          <p:nvPr userDrawn="1"/>
        </p:nvSpPr>
        <p:spPr bwMode="auto">
          <a:xfrm>
            <a:off x="5402193" y="3074987"/>
            <a:ext cx="3622537"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spcBef>
                <a:spcPct val="50000"/>
              </a:spcBef>
              <a:defRPr/>
            </a:pPr>
            <a:r>
              <a:rPr lang="en-IN" altLang="en-US" sz="4000" dirty="0" smtClean="0">
                <a:solidFill>
                  <a:schemeClr val="tx2"/>
                </a:solidFill>
                <a:latin typeface="Arial" panose="020B0604020202020204" pitchFamily="34" charset="0"/>
                <a:cs typeface="Arial" pitchFamily="34" charset="0"/>
              </a:rPr>
              <a:t>Managing Individuals and a Diverse Workforce</a:t>
            </a:r>
            <a:endParaRPr lang="en-US" altLang="en-US" sz="4000" dirty="0" smtClean="0">
              <a:solidFill>
                <a:schemeClr val="tx2"/>
              </a:solidFill>
              <a:latin typeface="Arial" panose="020B0604020202020204" pitchFamily="34" charset="0"/>
              <a:cs typeface="Arial" pitchFamily="34" charset="0"/>
            </a:endParaRPr>
          </a:p>
        </p:txBody>
      </p:sp>
      <p:sp>
        <p:nvSpPr>
          <p:cNvPr id="5" name="TextBox 4"/>
          <p:cNvSpPr txBox="1">
            <a:spLocks noChangeArrowheads="1"/>
          </p:cNvSpPr>
          <p:nvPr userDrawn="1"/>
        </p:nvSpPr>
        <p:spPr bwMode="auto">
          <a:xfrm>
            <a:off x="5253470" y="1787525"/>
            <a:ext cx="132873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r>
              <a:rPr lang="en-US" altLang="en-US" sz="7200" dirty="0" smtClean="0">
                <a:solidFill>
                  <a:schemeClr val="tx2"/>
                </a:solidFill>
                <a:latin typeface="DINPro-CondBlack"/>
                <a:ea typeface="DINPro-CondBlack"/>
                <a:cs typeface="DINPro-CondBlack"/>
              </a:rPr>
              <a:t>12</a:t>
            </a:r>
          </a:p>
        </p:txBody>
      </p:sp>
      <p:cxnSp>
        <p:nvCxnSpPr>
          <p:cNvPr id="6" name="Straight Connector 5"/>
          <p:cNvCxnSpPr/>
          <p:nvPr userDrawn="1"/>
        </p:nvCxnSpPr>
        <p:spPr>
          <a:xfrm>
            <a:off x="4832350" y="2987675"/>
            <a:ext cx="4311650" cy="0"/>
          </a:xfrm>
          <a:prstGeom prst="line">
            <a:avLst/>
          </a:prstGeom>
          <a:ln w="38100" cmpd="sng">
            <a:solidFill>
              <a:srgbClr val="008CD1"/>
            </a:solidFill>
          </a:ln>
          <a:effectLst/>
        </p:spPr>
        <p:style>
          <a:lnRef idx="2">
            <a:schemeClr val="accent1"/>
          </a:lnRef>
          <a:fillRef idx="0">
            <a:schemeClr val="accent1"/>
          </a:fillRef>
          <a:effectRef idx="1">
            <a:schemeClr val="accent1"/>
          </a:effectRef>
          <a:fontRef idx="minor">
            <a:schemeClr val="tx1"/>
          </a:fontRef>
        </p:style>
      </p:cxnSp>
      <p:sp>
        <p:nvSpPr>
          <p:cNvPr id="7" name="TextBox 6"/>
          <p:cNvSpPr txBox="1">
            <a:spLocks noChangeArrowheads="1"/>
          </p:cNvSpPr>
          <p:nvPr userDrawn="1"/>
        </p:nvSpPr>
        <p:spPr bwMode="auto">
          <a:xfrm>
            <a:off x="444500" y="241300"/>
            <a:ext cx="3008313"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endParaRPr lang="en-US" altLang="en-US" sz="1800" dirty="0" smtClean="0">
              <a:solidFill>
                <a:schemeClr val="tx2"/>
              </a:solidFill>
              <a:latin typeface="Calibri" pitchFamily="34" charset="0"/>
            </a:endParaRPr>
          </a:p>
          <a:p>
            <a:pPr eaLnBrk="1" hangingPunct="1">
              <a:defRPr/>
            </a:pPr>
            <a:endParaRPr lang="en-US" altLang="en-US" dirty="0" smtClean="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5253470" cy="6858000"/>
          </a:xfrm>
          <a:prstGeom prst="rect">
            <a:avLst/>
          </a:prstGeom>
        </p:spPr>
      </p:pic>
      <p:sp>
        <p:nvSpPr>
          <p:cNvPr id="14"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Tree>
    <p:extLst>
      <p:ext uri="{BB962C8B-B14F-4D97-AF65-F5344CB8AC3E}">
        <p14:creationId xmlns:p14="http://schemas.microsoft.com/office/powerpoint/2010/main" val="32798548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p:cNvSpPr/>
          <p:nvPr userDrawn="1"/>
        </p:nvSpPr>
        <p:spPr>
          <a:xfrm flipV="1">
            <a:off x="1489" y="0"/>
            <a:ext cx="9144000" cy="2497593"/>
          </a:xfrm>
          <a:prstGeom prst="rect">
            <a:avLst/>
          </a:prstGeom>
          <a:gradFill flip="none" rotWithShape="1">
            <a:gsLst>
              <a:gs pos="0">
                <a:srgbClr val="B2BFBE">
                  <a:alpha val="61000"/>
                </a:srgbClr>
              </a:gs>
              <a:gs pos="85000">
                <a:srgbClr val="FFFFFF"/>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8FAA37E6-E92E-48A8-BED2-F018F26BDC13}" type="slidenum">
              <a:rPr lang="en-US" altLang="en-US" sz="1200" b="1" smtClean="0">
                <a:solidFill>
                  <a:srgbClr val="000000"/>
                </a:solidFill>
                <a:latin typeface="Calibri" panose="020F0502020204030204" pitchFamily="34" charset="0"/>
              </a:rPr>
              <a:pPr algn="r" eaLnBrk="1" hangingPunct="1">
                <a:defRPr/>
              </a:pPr>
              <a:t>‹#›</a:t>
            </a:fld>
            <a:endParaRPr lang="en-US" altLang="en-US" sz="1200" b="1" smtClean="0">
              <a:solidFill>
                <a:srgbClr val="000000"/>
              </a:solidFill>
              <a:latin typeface="Calibri" panose="020F0502020204030204" pitchFamily="34" charset="0"/>
            </a:endParaRPr>
          </a:p>
        </p:txBody>
      </p:sp>
      <p:sp>
        <p:nvSpPr>
          <p:cNvPr id="6" name="Footer Placeholder 1"/>
          <p:cNvSpPr txBox="1">
            <a:spLocks/>
          </p:cNvSpPr>
          <p:nvPr userDrawn="1"/>
        </p:nvSpPr>
        <p:spPr>
          <a:xfrm>
            <a:off x="273050"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 </a:t>
            </a:r>
            <a:endParaRPr lang="en-US" sz="1000" kern="700" spc="50" dirty="0">
              <a:solidFill>
                <a:schemeClr val="tx2"/>
              </a:solidFill>
              <a:latin typeface="Arial Narrow"/>
              <a:cs typeface="Arial Narrow"/>
            </a:endParaRPr>
          </a:p>
        </p:txBody>
      </p:sp>
      <p:sp>
        <p:nvSpPr>
          <p:cNvPr id="7"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CH12</a:t>
            </a:r>
            <a:endParaRPr lang="en-US" b="1" dirty="0">
              <a:solidFill>
                <a:srgbClr val="000000"/>
              </a:solidFill>
            </a:endParaRPr>
          </a:p>
        </p:txBody>
      </p:sp>
      <p:sp>
        <p:nvSpPr>
          <p:cNvPr id="8" name="Chord 7"/>
          <p:cNvSpPr/>
          <p:nvPr userDrawn="1"/>
        </p:nvSpPr>
        <p:spPr>
          <a:xfrm rot="13320000">
            <a:off x="-465138" y="155575"/>
            <a:ext cx="987426" cy="987425"/>
          </a:xfrm>
          <a:prstGeom prst="chord">
            <a:avLst>
              <a:gd name="adj1" fmla="val 2700000"/>
              <a:gd name="adj2" fmla="val 13872841"/>
            </a:avLst>
          </a:prstGeom>
          <a:solidFill>
            <a:srgbClr val="008CD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 name="Title 1"/>
          <p:cNvSpPr>
            <a:spLocks noGrp="1"/>
          </p:cNvSpPr>
          <p:nvPr>
            <p:ph type="title"/>
          </p:nvPr>
        </p:nvSpPr>
        <p:spPr>
          <a:xfrm>
            <a:off x="525764" y="3251"/>
            <a:ext cx="8229600" cy="1143000"/>
          </a:xfrm>
        </p:spPr>
        <p:txBody>
          <a:bodyPr>
            <a:normAutofit/>
          </a:bodyPr>
          <a:lstStyle>
            <a:lvl1pPr algn="l">
              <a:defRPr sz="3200" b="1">
                <a:solidFill>
                  <a:schemeClr val="tx2"/>
                </a:solidFill>
                <a:latin typeface="Franklin Gothic Medium"/>
                <a:cs typeface="Franklin Gothic Medium"/>
              </a:defRPr>
            </a:lvl1pPr>
          </a:lstStyle>
          <a:p>
            <a:r>
              <a:rPr lang="en-US" dirty="0"/>
              <a:t>Click to edit Master title style</a:t>
            </a:r>
          </a:p>
        </p:txBody>
      </p:sp>
      <p:sp>
        <p:nvSpPr>
          <p:cNvPr id="3" name="Content Placeholder 2"/>
          <p:cNvSpPr>
            <a:spLocks noGrp="1"/>
          </p:cNvSpPr>
          <p:nvPr>
            <p:ph idx="1"/>
          </p:nvPr>
        </p:nvSpPr>
        <p:spPr>
          <a:xfrm>
            <a:off x="994500" y="1532988"/>
            <a:ext cx="7821824" cy="4227731"/>
          </a:xfrm>
        </p:spPr>
        <p:txBody>
          <a:bodyPr/>
          <a:lstStyle>
            <a:lvl1pPr marL="342900" indent="-342900">
              <a:lnSpc>
                <a:spcPct val="90000"/>
              </a:lnSpc>
              <a:buClr>
                <a:srgbClr val="B00027"/>
              </a:buClr>
              <a:buFont typeface="Lucida Grande"/>
              <a:buChar char="•"/>
              <a:defRPr>
                <a:solidFill>
                  <a:schemeClr val="tx2"/>
                </a:solidFill>
              </a:defRPr>
            </a:lvl1pPr>
            <a:lvl2pPr marL="640080" indent="-274320">
              <a:lnSpc>
                <a:spcPct val="90000"/>
              </a:lnSpc>
              <a:buClr>
                <a:srgbClr val="B00027"/>
              </a:buClr>
              <a:buFont typeface="Arial"/>
              <a:buChar char="•"/>
              <a:defRPr b="0" i="1">
                <a:solidFill>
                  <a:schemeClr val="tx2"/>
                </a:solidFill>
              </a:defRPr>
            </a:lvl2pPr>
            <a:lvl3pPr marL="960120" indent="-320040">
              <a:lnSpc>
                <a:spcPct val="90000"/>
              </a:lnSpc>
              <a:buClr>
                <a:srgbClr val="B00027"/>
              </a:buClr>
              <a:buSzPct val="100000"/>
              <a:buFont typeface="Lucida Grande"/>
              <a:buChar char="-"/>
              <a:defRPr sz="2800">
                <a:solidFill>
                  <a:schemeClr val="tx2"/>
                </a:solidFill>
              </a:defRPr>
            </a:lvl3pPr>
            <a:lvl4pPr marL="1234440" indent="-228600">
              <a:lnSpc>
                <a:spcPct val="90000"/>
              </a:lnSpc>
              <a:buFont typeface="Arial"/>
              <a:buChar char="▸"/>
              <a:defRPr sz="2400">
                <a:solidFill>
                  <a:schemeClr val="tx2"/>
                </a:solidFill>
              </a:defRPr>
            </a:lvl4pPr>
            <a:lvl5pPr marL="1508760" indent="-228600">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Date Placeholder 3"/>
          <p:cNvSpPr>
            <a:spLocks noGrp="1"/>
          </p:cNvSpPr>
          <p:nvPr>
            <p:ph type="dt" sz="half" idx="10"/>
          </p:nvPr>
        </p:nvSpPr>
        <p:spPr>
          <a:xfrm>
            <a:off x="457200" y="6292850"/>
            <a:ext cx="2133600" cy="365125"/>
          </a:xfrm>
        </p:spPr>
        <p:txBody>
          <a:bodyPr/>
          <a:lstStyle>
            <a:lvl1pPr>
              <a:defRPr dirty="0"/>
            </a:lvl1pPr>
          </a:lstStyle>
          <a:p>
            <a:pPr>
              <a:defRPr/>
            </a:pPr>
            <a:endParaRPr lang="en-US"/>
          </a:p>
        </p:txBody>
      </p:sp>
      <p:sp>
        <p:nvSpPr>
          <p:cNvPr id="10" name="Footer Placeholder 4"/>
          <p:cNvSpPr>
            <a:spLocks noGrp="1"/>
          </p:cNvSpPr>
          <p:nvPr>
            <p:ph type="ftr" sz="quarter" idx="11"/>
          </p:nvPr>
        </p:nvSpPr>
        <p:spPr>
          <a:xfrm>
            <a:off x="3124200" y="6291263"/>
            <a:ext cx="2895600" cy="365125"/>
          </a:xfrm>
        </p:spPr>
        <p:txBody>
          <a:bodyPr/>
          <a:lstStyle>
            <a:lvl1pPr>
              <a:defRPr/>
            </a:lvl1pPr>
          </a:lstStyle>
          <a:p>
            <a:pPr>
              <a:defRPr/>
            </a:pPr>
            <a:endParaRPr lang="en-US"/>
          </a:p>
        </p:txBody>
      </p:sp>
      <p:sp>
        <p:nvSpPr>
          <p:cNvPr id="11" name="Slide Number Placeholder 5"/>
          <p:cNvSpPr>
            <a:spLocks noGrp="1"/>
          </p:cNvSpPr>
          <p:nvPr>
            <p:ph type="sldNum" sz="quarter" idx="12"/>
          </p:nvPr>
        </p:nvSpPr>
        <p:spPr>
          <a:xfrm>
            <a:off x="6553200" y="6291263"/>
            <a:ext cx="2133600" cy="365125"/>
          </a:xfrm>
        </p:spPr>
        <p:txBody>
          <a:bodyPr/>
          <a:lstStyle>
            <a:lvl1pPr>
              <a:defRPr/>
            </a:lvl1pPr>
          </a:lstStyle>
          <a:p>
            <a:pPr>
              <a:defRPr/>
            </a:pPr>
            <a:fld id="{C3EBECD0-3EC5-4E3A-A44D-D81F42A06653}" type="slidenum">
              <a:rPr lang="en-US" altLang="en-US"/>
              <a:pPr>
                <a:defRPr/>
              </a:pPr>
              <a:t>‹#›</a:t>
            </a:fld>
            <a:endParaRPr lang="en-US" altLang="en-US"/>
          </a:p>
        </p:txBody>
      </p:sp>
    </p:spTree>
    <p:extLst>
      <p:ext uri="{BB962C8B-B14F-4D97-AF65-F5344CB8AC3E}">
        <p14:creationId xmlns:p14="http://schemas.microsoft.com/office/powerpoint/2010/main" val="276519087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7_Title and Content">
    <p:spTree>
      <p:nvGrpSpPr>
        <p:cNvPr id="1" name=""/>
        <p:cNvGrpSpPr/>
        <p:nvPr/>
      </p:nvGrpSpPr>
      <p:grpSpPr>
        <a:xfrm>
          <a:off x="0" y="0"/>
          <a:ext cx="0" cy="0"/>
          <a:chOff x="0" y="0"/>
          <a:chExt cx="0" cy="0"/>
        </a:xfrm>
      </p:grpSpPr>
      <p:sp>
        <p:nvSpPr>
          <p:cNvPr id="4" name="Rectangle 3"/>
          <p:cNvSpPr/>
          <p:nvPr userDrawn="1"/>
        </p:nvSpPr>
        <p:spPr>
          <a:xfrm flipV="1">
            <a:off x="1489" y="0"/>
            <a:ext cx="9144000" cy="2497593"/>
          </a:xfrm>
          <a:prstGeom prst="rect">
            <a:avLst/>
          </a:prstGeom>
          <a:gradFill flip="none" rotWithShape="1">
            <a:gsLst>
              <a:gs pos="0">
                <a:srgbClr val="B2BFBE">
                  <a:alpha val="61000"/>
                </a:srgbClr>
              </a:gs>
              <a:gs pos="85000">
                <a:srgbClr val="FFFFFF"/>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79BE74A1-B0FB-4B29-965A-9BBF11FE5C73}" type="slidenum">
              <a:rPr lang="en-US" altLang="en-US" sz="1200" b="1" smtClean="0">
                <a:solidFill>
                  <a:srgbClr val="000000"/>
                </a:solidFill>
                <a:latin typeface="Calibri" panose="020F0502020204030204" pitchFamily="34" charset="0"/>
              </a:rPr>
              <a:pPr algn="r" eaLnBrk="1" hangingPunct="1">
                <a:defRPr/>
              </a:pPr>
              <a:t>‹#›</a:t>
            </a:fld>
            <a:endParaRPr lang="en-US" altLang="en-US" sz="1200" b="1" smtClean="0">
              <a:solidFill>
                <a:srgbClr val="000000"/>
              </a:solidFill>
              <a:latin typeface="Calibri" panose="020F0502020204030204" pitchFamily="34" charset="0"/>
            </a:endParaRPr>
          </a:p>
        </p:txBody>
      </p:sp>
      <p:sp>
        <p:nvSpPr>
          <p:cNvPr id="6" name="Footer Placeholder 1"/>
          <p:cNvSpPr txBox="1">
            <a:spLocks/>
          </p:cNvSpPr>
          <p:nvPr userDrawn="1"/>
        </p:nvSpPr>
        <p:spPr>
          <a:xfrm>
            <a:off x="274638"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 </a:t>
            </a:r>
            <a:endParaRPr lang="en-US" sz="1000" kern="700" spc="50" dirty="0">
              <a:solidFill>
                <a:schemeClr val="tx2"/>
              </a:solidFill>
              <a:latin typeface="Arial Narrow"/>
              <a:cs typeface="Arial Narrow"/>
            </a:endParaRPr>
          </a:p>
        </p:txBody>
      </p:sp>
      <p:sp>
        <p:nvSpPr>
          <p:cNvPr id="7"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CH12</a:t>
            </a:r>
            <a:endParaRPr lang="en-US" b="1" dirty="0">
              <a:solidFill>
                <a:srgbClr val="000000"/>
              </a:solidFill>
            </a:endParaRPr>
          </a:p>
        </p:txBody>
      </p:sp>
      <p:pic>
        <p:nvPicPr>
          <p:cNvPr id="8" name="Picture 10" descr="4LTR_colorStrip.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525"/>
            <a:ext cx="300038"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525764" y="3251"/>
            <a:ext cx="8229600" cy="1143000"/>
          </a:xfrm>
        </p:spPr>
        <p:txBody>
          <a:bodyPr>
            <a:normAutofit/>
          </a:bodyPr>
          <a:lstStyle>
            <a:lvl1pPr algn="l">
              <a:defRPr sz="3200" b="1">
                <a:latin typeface="Franklin Gothic Medium"/>
                <a:cs typeface="Franklin Gothic Medium"/>
              </a:defRPr>
            </a:lvl1pPr>
          </a:lstStyle>
          <a:p>
            <a:r>
              <a:rPr lang="en-US"/>
              <a:t>Click to edit Master title style</a:t>
            </a:r>
          </a:p>
        </p:txBody>
      </p:sp>
      <p:sp>
        <p:nvSpPr>
          <p:cNvPr id="3" name="Content Placeholder 2"/>
          <p:cNvSpPr>
            <a:spLocks noGrp="1"/>
          </p:cNvSpPr>
          <p:nvPr>
            <p:ph idx="1"/>
          </p:nvPr>
        </p:nvSpPr>
        <p:spPr>
          <a:xfrm>
            <a:off x="994500" y="1532988"/>
            <a:ext cx="7821824" cy="4227731"/>
          </a:xfrm>
        </p:spPr>
        <p:txBody>
          <a:bodyPr/>
          <a:lstStyle>
            <a:lvl1pPr marL="342900" indent="-342900">
              <a:lnSpc>
                <a:spcPct val="90000"/>
              </a:lnSpc>
              <a:buClr>
                <a:srgbClr val="B00027"/>
              </a:buClr>
              <a:buFont typeface="Lucida Grande"/>
              <a:buChar char="•"/>
              <a:defRPr/>
            </a:lvl1pPr>
            <a:lvl2pPr marL="640080" indent="-274320">
              <a:lnSpc>
                <a:spcPct val="90000"/>
              </a:lnSpc>
              <a:buClr>
                <a:srgbClr val="B00027"/>
              </a:buClr>
              <a:buFont typeface="Arial"/>
              <a:buChar char="•"/>
              <a:defRPr b="0" i="1"/>
            </a:lvl2pPr>
            <a:lvl3pPr marL="960120" indent="-320040">
              <a:lnSpc>
                <a:spcPct val="90000"/>
              </a:lnSpc>
              <a:buClr>
                <a:srgbClr val="B00027"/>
              </a:buClr>
              <a:buSzPct val="100000"/>
              <a:buFont typeface="Lucida Grande"/>
              <a:buChar char="-"/>
              <a:defRPr sz="2800"/>
            </a:lvl3pPr>
            <a:lvl4pPr marL="1234440" indent="-228600">
              <a:lnSpc>
                <a:spcPct val="90000"/>
              </a:lnSpc>
              <a:buFont typeface="Arial"/>
              <a:buChar char="▸"/>
              <a:defRPr sz="2400"/>
            </a:lvl4pPr>
            <a:lvl5pPr marL="1508760" indent="-2286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Date Placeholder 3"/>
          <p:cNvSpPr>
            <a:spLocks noGrp="1"/>
          </p:cNvSpPr>
          <p:nvPr>
            <p:ph type="dt" sz="half" idx="10"/>
          </p:nvPr>
        </p:nvSpPr>
        <p:spPr>
          <a:xfrm>
            <a:off x="447675" y="6300788"/>
            <a:ext cx="2133600" cy="365125"/>
          </a:xfrm>
        </p:spPr>
        <p:txBody>
          <a:bodyPr/>
          <a:lstStyle>
            <a:lvl1pPr>
              <a:defRPr dirty="0"/>
            </a:lvl1pPr>
          </a:lstStyle>
          <a:p>
            <a:pPr>
              <a:defRPr/>
            </a:pPr>
            <a:endParaRPr lang="en-US"/>
          </a:p>
        </p:txBody>
      </p:sp>
      <p:sp>
        <p:nvSpPr>
          <p:cNvPr id="10" name="Footer Placeholder 4"/>
          <p:cNvSpPr>
            <a:spLocks noGrp="1"/>
          </p:cNvSpPr>
          <p:nvPr>
            <p:ph type="ftr" sz="quarter" idx="11"/>
          </p:nvPr>
        </p:nvSpPr>
        <p:spPr>
          <a:xfrm>
            <a:off x="3119438" y="6300788"/>
            <a:ext cx="2895600" cy="365125"/>
          </a:xfrm>
        </p:spPr>
        <p:txBody>
          <a:bodyPr/>
          <a:lstStyle>
            <a:lvl1pPr>
              <a:defRPr dirty="0"/>
            </a:lvl1pPr>
          </a:lstStyle>
          <a:p>
            <a:pPr>
              <a:defRPr/>
            </a:pPr>
            <a:endParaRPr lang="en-US"/>
          </a:p>
        </p:txBody>
      </p:sp>
      <p:sp>
        <p:nvSpPr>
          <p:cNvPr id="11" name="Slide Number Placeholder 5"/>
          <p:cNvSpPr>
            <a:spLocks noGrp="1"/>
          </p:cNvSpPr>
          <p:nvPr>
            <p:ph type="sldNum" sz="quarter" idx="12"/>
          </p:nvPr>
        </p:nvSpPr>
        <p:spPr>
          <a:xfrm>
            <a:off x="6497638" y="6286500"/>
            <a:ext cx="2133600" cy="365125"/>
          </a:xfrm>
        </p:spPr>
        <p:txBody>
          <a:bodyPr/>
          <a:lstStyle>
            <a:lvl1pPr>
              <a:defRPr/>
            </a:lvl1pPr>
          </a:lstStyle>
          <a:p>
            <a:pPr>
              <a:defRPr/>
            </a:pPr>
            <a:fld id="{7CB52F89-A666-4A7B-B689-095FAB51CA76}" type="slidenum">
              <a:rPr lang="en-US" altLang="en-US"/>
              <a:pPr>
                <a:defRPr/>
              </a:pPr>
              <a:t>‹#›</a:t>
            </a:fld>
            <a:endParaRPr lang="en-US" altLang="en-US"/>
          </a:p>
        </p:txBody>
      </p:sp>
    </p:spTree>
    <p:extLst>
      <p:ext uri="{BB962C8B-B14F-4D97-AF65-F5344CB8AC3E}">
        <p14:creationId xmlns:p14="http://schemas.microsoft.com/office/powerpoint/2010/main" val="8110410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3" name="Rectangle 2"/>
          <p:cNvSpPr/>
          <p:nvPr userDrawn="1"/>
        </p:nvSpPr>
        <p:spPr>
          <a:xfrm flipV="1">
            <a:off x="1489" y="0"/>
            <a:ext cx="9144000" cy="2497593"/>
          </a:xfrm>
          <a:prstGeom prst="rect">
            <a:avLst/>
          </a:prstGeom>
          <a:gradFill flip="none" rotWithShape="1">
            <a:gsLst>
              <a:gs pos="0">
                <a:srgbClr val="B2BFBE">
                  <a:alpha val="61000"/>
                </a:srgbClr>
              </a:gs>
              <a:gs pos="85000">
                <a:srgbClr val="FFFFFF"/>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4"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FEC444E4-DBC0-4B00-A5B7-B057ABB42A78}" type="slidenum">
              <a:rPr lang="en-US" altLang="en-US" sz="1200" b="1" smtClean="0">
                <a:solidFill>
                  <a:srgbClr val="000000"/>
                </a:solidFill>
                <a:latin typeface="Calibri" panose="020F0502020204030204" pitchFamily="34" charset="0"/>
              </a:rPr>
              <a:pPr algn="r" eaLnBrk="1" hangingPunct="1">
                <a:defRPr/>
              </a:pPr>
              <a:t>‹#›</a:t>
            </a:fld>
            <a:endParaRPr lang="en-US" altLang="en-US" sz="1200" b="1" smtClean="0">
              <a:solidFill>
                <a:srgbClr val="000000"/>
              </a:solidFill>
              <a:latin typeface="Calibri" panose="020F0502020204030204" pitchFamily="34" charset="0"/>
            </a:endParaRPr>
          </a:p>
        </p:txBody>
      </p:sp>
      <p:sp>
        <p:nvSpPr>
          <p:cNvPr id="5" name="Footer Placeholder 1"/>
          <p:cNvSpPr txBox="1">
            <a:spLocks/>
          </p:cNvSpPr>
          <p:nvPr userDrawn="1"/>
        </p:nvSpPr>
        <p:spPr>
          <a:xfrm>
            <a:off x="274638" y="6483350"/>
            <a:ext cx="7285037" cy="388938"/>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 </a:t>
            </a:r>
            <a:endParaRPr lang="en-US" sz="1000" kern="700" spc="50" dirty="0">
              <a:solidFill>
                <a:schemeClr val="tx2"/>
              </a:solidFill>
              <a:latin typeface="Arial Narrow"/>
              <a:cs typeface="Arial Narrow"/>
            </a:endParaRPr>
          </a:p>
        </p:txBody>
      </p:sp>
      <p:sp>
        <p:nvSpPr>
          <p:cNvPr id="6"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CH12</a:t>
            </a:r>
            <a:endParaRPr lang="en-US" b="1" dirty="0">
              <a:solidFill>
                <a:srgbClr val="000000"/>
              </a:solidFill>
            </a:endParaRPr>
          </a:p>
        </p:txBody>
      </p:sp>
      <p:sp>
        <p:nvSpPr>
          <p:cNvPr id="7" name="Rectangle 6"/>
          <p:cNvSpPr/>
          <p:nvPr userDrawn="1"/>
        </p:nvSpPr>
        <p:spPr>
          <a:xfrm>
            <a:off x="0" y="368300"/>
            <a:ext cx="2600325" cy="584200"/>
          </a:xfrm>
          <a:prstGeom prst="rect">
            <a:avLst/>
          </a:prstGeom>
          <a:solidFill>
            <a:srgbClr val="008CD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8" name="TextBox 7"/>
          <p:cNvSpPr txBox="1">
            <a:spLocks noChangeArrowheads="1"/>
          </p:cNvSpPr>
          <p:nvPr userDrawn="1"/>
        </p:nvSpPr>
        <p:spPr bwMode="auto">
          <a:xfrm>
            <a:off x="1588" y="368300"/>
            <a:ext cx="1450975" cy="584200"/>
          </a:xfrm>
          <a:prstGeom prst="rect">
            <a:avLst/>
          </a:prstGeom>
          <a:solidFill>
            <a:srgbClr val="008CD1"/>
          </a:solidFill>
          <a:ln>
            <a:noFill/>
          </a:ln>
          <a:extLst/>
        </p:spPr>
        <p:txBody>
          <a:bodyPr anchor="ct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algn="r" eaLnBrk="1" hangingPunct="1">
              <a:defRPr/>
            </a:pPr>
            <a:r>
              <a:rPr lang="en-US" altLang="en-US" sz="3200" b="1" dirty="0" smtClean="0">
                <a:solidFill>
                  <a:schemeClr val="bg1"/>
                </a:solidFill>
                <a:latin typeface="Franklin Gothic Medium" pitchFamily="34" charset="0"/>
              </a:rPr>
              <a:t>Table</a:t>
            </a:r>
            <a:endParaRPr lang="en-US" altLang="en-US" sz="3200" b="1" i="1" dirty="0" smtClean="0">
              <a:solidFill>
                <a:schemeClr val="bg1"/>
              </a:solidFill>
              <a:latin typeface="Franklin Gothic Medium" pitchFamily="34" charset="0"/>
            </a:endParaRPr>
          </a:p>
        </p:txBody>
      </p:sp>
      <p:sp>
        <p:nvSpPr>
          <p:cNvPr id="2" name="Title 1"/>
          <p:cNvSpPr>
            <a:spLocks noGrp="1"/>
          </p:cNvSpPr>
          <p:nvPr>
            <p:ph type="title"/>
          </p:nvPr>
        </p:nvSpPr>
        <p:spPr>
          <a:xfrm>
            <a:off x="1453012" y="418404"/>
            <a:ext cx="7536700" cy="983201"/>
          </a:xfrm>
        </p:spPr>
        <p:txBody>
          <a:bodyPr anchor="t">
            <a:normAutofit/>
          </a:bodyPr>
          <a:lstStyle>
            <a:lvl1pPr marL="1280160" indent="-1280160" algn="l">
              <a:defRPr sz="2800" b="1">
                <a:solidFill>
                  <a:schemeClr val="tx2"/>
                </a:solidFill>
                <a:latin typeface="Franklin Gothic Medium"/>
                <a:cs typeface="Franklin Gothic Medium"/>
              </a:defRPr>
            </a:lvl1pPr>
          </a:lstStyle>
          <a:p>
            <a:r>
              <a:rPr lang="en-US" dirty="0" smtClean="0"/>
              <a:t>Click to edit Master title style</a:t>
            </a:r>
            <a:endParaRPr lang="en-US" dirty="0"/>
          </a:p>
        </p:txBody>
      </p:sp>
      <p:sp>
        <p:nvSpPr>
          <p:cNvPr id="9" name="Date Placeholder 3"/>
          <p:cNvSpPr>
            <a:spLocks noGrp="1"/>
          </p:cNvSpPr>
          <p:nvPr>
            <p:ph type="dt" sz="half" idx="10"/>
          </p:nvPr>
        </p:nvSpPr>
        <p:spPr>
          <a:xfrm>
            <a:off x="457200" y="6300788"/>
            <a:ext cx="2133600" cy="365125"/>
          </a:xfrm>
        </p:spPr>
        <p:txBody>
          <a:bodyPr/>
          <a:lstStyle>
            <a:lvl1pPr>
              <a:defRPr dirty="0"/>
            </a:lvl1pPr>
          </a:lstStyle>
          <a:p>
            <a:pPr>
              <a:defRPr/>
            </a:pPr>
            <a:endParaRPr lang="en-US"/>
          </a:p>
        </p:txBody>
      </p:sp>
      <p:sp>
        <p:nvSpPr>
          <p:cNvPr id="10" name="Footer Placeholder 4"/>
          <p:cNvSpPr>
            <a:spLocks noGrp="1"/>
          </p:cNvSpPr>
          <p:nvPr>
            <p:ph type="ftr" sz="quarter" idx="11"/>
          </p:nvPr>
        </p:nvSpPr>
        <p:spPr>
          <a:xfrm>
            <a:off x="3124200" y="6300788"/>
            <a:ext cx="2895600" cy="365125"/>
          </a:xfrm>
        </p:spPr>
        <p:txBody>
          <a:bodyPr/>
          <a:lstStyle>
            <a:lvl1pPr>
              <a:defRPr/>
            </a:lvl1pPr>
          </a:lstStyle>
          <a:p>
            <a:pPr>
              <a:defRPr/>
            </a:pPr>
            <a:endParaRPr lang="en-US"/>
          </a:p>
        </p:txBody>
      </p:sp>
      <p:sp>
        <p:nvSpPr>
          <p:cNvPr id="11" name="Slide Number Placeholder 5"/>
          <p:cNvSpPr>
            <a:spLocks noGrp="1"/>
          </p:cNvSpPr>
          <p:nvPr>
            <p:ph type="sldNum" sz="quarter" idx="12"/>
          </p:nvPr>
        </p:nvSpPr>
        <p:spPr>
          <a:xfrm>
            <a:off x="6553200" y="6300788"/>
            <a:ext cx="2133600" cy="365125"/>
          </a:xfrm>
        </p:spPr>
        <p:txBody>
          <a:bodyPr/>
          <a:lstStyle>
            <a:lvl1pPr>
              <a:defRPr/>
            </a:lvl1pPr>
          </a:lstStyle>
          <a:p>
            <a:pPr>
              <a:defRPr/>
            </a:pPr>
            <a:fld id="{A8D8881B-5E75-44F8-B1DA-D82AB5F8F5D3}" type="slidenum">
              <a:rPr lang="en-US" altLang="en-US"/>
              <a:pPr>
                <a:defRPr/>
              </a:pPr>
              <a:t>‹#›</a:t>
            </a:fld>
            <a:endParaRPr lang="en-US" altLang="en-US"/>
          </a:p>
        </p:txBody>
      </p:sp>
    </p:spTree>
    <p:extLst>
      <p:ext uri="{BB962C8B-B14F-4D97-AF65-F5344CB8AC3E}">
        <p14:creationId xmlns:p14="http://schemas.microsoft.com/office/powerpoint/2010/main" val="45174957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3" name="Rectangle 2"/>
          <p:cNvSpPr/>
          <p:nvPr userDrawn="1"/>
        </p:nvSpPr>
        <p:spPr>
          <a:xfrm flipV="1">
            <a:off x="1489" y="0"/>
            <a:ext cx="9144000" cy="2497593"/>
          </a:xfrm>
          <a:prstGeom prst="rect">
            <a:avLst/>
          </a:prstGeom>
          <a:gradFill flip="none" rotWithShape="1">
            <a:gsLst>
              <a:gs pos="0">
                <a:srgbClr val="B2BFBE">
                  <a:alpha val="61000"/>
                </a:srgbClr>
              </a:gs>
              <a:gs pos="85000">
                <a:srgbClr val="FFFFFF"/>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4"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361D8473-9212-493A-ADF6-99DF00C657ED}" type="slidenum">
              <a:rPr lang="en-US" altLang="en-US" sz="1200" b="1" smtClean="0">
                <a:solidFill>
                  <a:srgbClr val="000000"/>
                </a:solidFill>
                <a:latin typeface="Calibri" panose="020F0502020204030204" pitchFamily="34" charset="0"/>
              </a:rPr>
              <a:pPr algn="r" eaLnBrk="1" hangingPunct="1">
                <a:defRPr/>
              </a:pPr>
              <a:t>‹#›</a:t>
            </a:fld>
            <a:endParaRPr lang="en-US" altLang="en-US" sz="1200" b="1" smtClean="0">
              <a:solidFill>
                <a:srgbClr val="000000"/>
              </a:solidFill>
              <a:latin typeface="Calibri" panose="020F0502020204030204" pitchFamily="34" charset="0"/>
            </a:endParaRPr>
          </a:p>
        </p:txBody>
      </p:sp>
      <p:sp>
        <p:nvSpPr>
          <p:cNvPr id="5" name="Footer Placeholder 1"/>
          <p:cNvSpPr txBox="1">
            <a:spLocks/>
          </p:cNvSpPr>
          <p:nvPr userDrawn="1"/>
        </p:nvSpPr>
        <p:spPr>
          <a:xfrm>
            <a:off x="274638" y="6565900"/>
            <a:ext cx="7285037" cy="306388"/>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 </a:t>
            </a:r>
            <a:endParaRPr lang="en-US" sz="1000" kern="700" spc="50" dirty="0">
              <a:solidFill>
                <a:schemeClr val="tx2"/>
              </a:solidFill>
              <a:latin typeface="Arial Narrow"/>
              <a:cs typeface="Arial Narrow"/>
            </a:endParaRPr>
          </a:p>
        </p:txBody>
      </p:sp>
      <p:sp>
        <p:nvSpPr>
          <p:cNvPr id="6"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CH12</a:t>
            </a:r>
            <a:endParaRPr lang="en-US" b="1" dirty="0">
              <a:solidFill>
                <a:srgbClr val="000000"/>
              </a:solidFill>
            </a:endParaRPr>
          </a:p>
        </p:txBody>
      </p:sp>
      <p:sp>
        <p:nvSpPr>
          <p:cNvPr id="7" name="Rectangle 6"/>
          <p:cNvSpPr/>
          <p:nvPr userDrawn="1"/>
        </p:nvSpPr>
        <p:spPr>
          <a:xfrm>
            <a:off x="0" y="368300"/>
            <a:ext cx="2600325" cy="584200"/>
          </a:xfrm>
          <a:prstGeom prst="rect">
            <a:avLst/>
          </a:prstGeom>
          <a:solidFill>
            <a:srgbClr val="008CD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8" name="TextBox 7"/>
          <p:cNvSpPr txBox="1">
            <a:spLocks noChangeArrowheads="1"/>
          </p:cNvSpPr>
          <p:nvPr userDrawn="1"/>
        </p:nvSpPr>
        <p:spPr bwMode="auto">
          <a:xfrm>
            <a:off x="1588" y="368300"/>
            <a:ext cx="1450975" cy="584200"/>
          </a:xfrm>
          <a:prstGeom prst="rect">
            <a:avLst/>
          </a:prstGeom>
          <a:solidFill>
            <a:srgbClr val="008CD1"/>
          </a:solidFill>
          <a:ln>
            <a:noFill/>
          </a:ln>
          <a:extLst/>
        </p:spPr>
        <p:txBody>
          <a:bodyPr anchor="ct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algn="r" eaLnBrk="1" hangingPunct="1">
              <a:defRPr/>
            </a:pPr>
            <a:r>
              <a:rPr lang="en-US" altLang="en-US" sz="3200" b="1" dirty="0" smtClean="0">
                <a:solidFill>
                  <a:schemeClr val="bg1"/>
                </a:solidFill>
                <a:latin typeface="Franklin Gothic Medium" pitchFamily="34" charset="0"/>
              </a:rPr>
              <a:t>Figure</a:t>
            </a:r>
            <a:endParaRPr lang="en-US" altLang="en-US" sz="3200" b="1" i="1" dirty="0" smtClean="0">
              <a:solidFill>
                <a:schemeClr val="bg1"/>
              </a:solidFill>
              <a:latin typeface="Franklin Gothic Medium" pitchFamily="34" charset="0"/>
            </a:endParaRPr>
          </a:p>
        </p:txBody>
      </p:sp>
      <p:sp>
        <p:nvSpPr>
          <p:cNvPr id="2" name="Title 1"/>
          <p:cNvSpPr>
            <a:spLocks noGrp="1"/>
          </p:cNvSpPr>
          <p:nvPr>
            <p:ph type="title"/>
          </p:nvPr>
        </p:nvSpPr>
        <p:spPr>
          <a:xfrm>
            <a:off x="1453012" y="418404"/>
            <a:ext cx="7536700" cy="983201"/>
          </a:xfrm>
        </p:spPr>
        <p:txBody>
          <a:bodyPr anchor="t">
            <a:normAutofit/>
          </a:bodyPr>
          <a:lstStyle>
            <a:lvl1pPr marL="1280160" indent="-1280160" algn="l">
              <a:defRPr sz="2800" b="1">
                <a:solidFill>
                  <a:schemeClr val="tx2"/>
                </a:solidFill>
                <a:latin typeface="Franklin Gothic Medium"/>
                <a:cs typeface="Franklin Gothic Medium"/>
              </a:defRPr>
            </a:lvl1pPr>
          </a:lstStyle>
          <a:p>
            <a:r>
              <a:rPr lang="en-US" dirty="0" smtClean="0"/>
              <a:t>Click to edit Master title style</a:t>
            </a:r>
            <a:endParaRPr lang="en-US" dirty="0"/>
          </a:p>
        </p:txBody>
      </p:sp>
      <p:sp>
        <p:nvSpPr>
          <p:cNvPr id="9" name="Date Placeholder 3"/>
          <p:cNvSpPr>
            <a:spLocks noGrp="1"/>
          </p:cNvSpPr>
          <p:nvPr>
            <p:ph type="dt" sz="half" idx="10"/>
          </p:nvPr>
        </p:nvSpPr>
        <p:spPr>
          <a:xfrm>
            <a:off x="457200" y="6300788"/>
            <a:ext cx="2133600" cy="365125"/>
          </a:xfrm>
        </p:spPr>
        <p:txBody>
          <a:bodyPr/>
          <a:lstStyle>
            <a:lvl1pPr>
              <a:defRPr dirty="0"/>
            </a:lvl1pPr>
          </a:lstStyle>
          <a:p>
            <a:pPr>
              <a:defRPr/>
            </a:pPr>
            <a:endParaRPr lang="en-US"/>
          </a:p>
        </p:txBody>
      </p:sp>
      <p:sp>
        <p:nvSpPr>
          <p:cNvPr id="10" name="Footer Placeholder 4"/>
          <p:cNvSpPr>
            <a:spLocks noGrp="1"/>
          </p:cNvSpPr>
          <p:nvPr>
            <p:ph type="ftr" sz="quarter" idx="11"/>
          </p:nvPr>
        </p:nvSpPr>
        <p:spPr>
          <a:xfrm>
            <a:off x="3124200" y="6300788"/>
            <a:ext cx="2895600" cy="365125"/>
          </a:xfrm>
        </p:spPr>
        <p:txBody>
          <a:bodyPr/>
          <a:lstStyle>
            <a:lvl1pPr>
              <a:defRPr dirty="0"/>
            </a:lvl1pPr>
          </a:lstStyle>
          <a:p>
            <a:pPr>
              <a:defRPr/>
            </a:pPr>
            <a:endParaRPr lang="en-US"/>
          </a:p>
        </p:txBody>
      </p:sp>
      <p:sp>
        <p:nvSpPr>
          <p:cNvPr id="11" name="Slide Number Placeholder 5"/>
          <p:cNvSpPr>
            <a:spLocks noGrp="1"/>
          </p:cNvSpPr>
          <p:nvPr>
            <p:ph type="sldNum" sz="quarter" idx="12"/>
          </p:nvPr>
        </p:nvSpPr>
        <p:spPr>
          <a:xfrm>
            <a:off x="6553200" y="6294438"/>
            <a:ext cx="2133600" cy="365125"/>
          </a:xfrm>
        </p:spPr>
        <p:txBody>
          <a:bodyPr/>
          <a:lstStyle>
            <a:lvl1pPr>
              <a:defRPr/>
            </a:lvl1pPr>
          </a:lstStyle>
          <a:p>
            <a:pPr>
              <a:defRPr/>
            </a:pPr>
            <a:fld id="{4CAE3066-5EF9-4B97-B138-588FDAB7E785}" type="slidenum">
              <a:rPr lang="en-US" altLang="en-US"/>
              <a:pPr>
                <a:defRPr/>
              </a:pPr>
              <a:t>‹#›</a:t>
            </a:fld>
            <a:endParaRPr lang="en-US" altLang="en-US"/>
          </a:p>
        </p:txBody>
      </p:sp>
    </p:spTree>
    <p:extLst>
      <p:ext uri="{BB962C8B-B14F-4D97-AF65-F5344CB8AC3E}">
        <p14:creationId xmlns:p14="http://schemas.microsoft.com/office/powerpoint/2010/main" val="372772709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3" name="Rectangle 2"/>
          <p:cNvSpPr/>
          <p:nvPr userDrawn="1"/>
        </p:nvSpPr>
        <p:spPr>
          <a:xfrm flipV="1">
            <a:off x="1489" y="0"/>
            <a:ext cx="9144000" cy="2497593"/>
          </a:xfrm>
          <a:prstGeom prst="rect">
            <a:avLst/>
          </a:prstGeom>
          <a:gradFill flip="none" rotWithShape="1">
            <a:gsLst>
              <a:gs pos="0">
                <a:srgbClr val="B2BFBE">
                  <a:alpha val="61000"/>
                </a:srgbClr>
              </a:gs>
              <a:gs pos="85000">
                <a:srgbClr val="FFFFFF"/>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4"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B64AD584-3F74-40B4-A81F-A75A4B7A2D6A}" type="slidenum">
              <a:rPr lang="en-US" altLang="en-US" sz="1200" b="1" smtClean="0">
                <a:solidFill>
                  <a:srgbClr val="000000"/>
                </a:solidFill>
                <a:latin typeface="Calibri" panose="020F0502020204030204" pitchFamily="34" charset="0"/>
              </a:rPr>
              <a:pPr algn="r" eaLnBrk="1" hangingPunct="1">
                <a:defRPr/>
              </a:pPr>
              <a:t>‹#›</a:t>
            </a:fld>
            <a:endParaRPr lang="en-US" altLang="en-US" sz="1200" b="1" smtClean="0">
              <a:solidFill>
                <a:srgbClr val="000000"/>
              </a:solidFill>
              <a:latin typeface="Calibri" panose="020F0502020204030204" pitchFamily="34" charset="0"/>
            </a:endParaRPr>
          </a:p>
        </p:txBody>
      </p:sp>
      <p:sp>
        <p:nvSpPr>
          <p:cNvPr id="5" name="Footer Placeholder 1"/>
          <p:cNvSpPr txBox="1">
            <a:spLocks/>
          </p:cNvSpPr>
          <p:nvPr userDrawn="1"/>
        </p:nvSpPr>
        <p:spPr>
          <a:xfrm>
            <a:off x="274638" y="6483350"/>
            <a:ext cx="7194550" cy="388938"/>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 </a:t>
            </a:r>
            <a:endParaRPr lang="en-US" sz="1000" kern="700" spc="50" dirty="0">
              <a:solidFill>
                <a:schemeClr val="tx2"/>
              </a:solidFill>
              <a:latin typeface="Arial Narrow"/>
              <a:cs typeface="Arial Narrow"/>
            </a:endParaRPr>
          </a:p>
        </p:txBody>
      </p:sp>
      <p:sp>
        <p:nvSpPr>
          <p:cNvPr id="6"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CH12</a:t>
            </a:r>
            <a:endParaRPr lang="en-US" b="1" dirty="0">
              <a:solidFill>
                <a:srgbClr val="000000"/>
              </a:solidFill>
            </a:endParaRPr>
          </a:p>
        </p:txBody>
      </p:sp>
      <p:sp>
        <p:nvSpPr>
          <p:cNvPr id="7" name="Rectangle 6"/>
          <p:cNvSpPr/>
          <p:nvPr userDrawn="1"/>
        </p:nvSpPr>
        <p:spPr>
          <a:xfrm>
            <a:off x="0" y="368300"/>
            <a:ext cx="2600325" cy="584200"/>
          </a:xfrm>
          <a:prstGeom prst="rect">
            <a:avLst/>
          </a:prstGeom>
          <a:solidFill>
            <a:srgbClr val="008CD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8" name="TextBox 7"/>
          <p:cNvSpPr txBox="1">
            <a:spLocks noChangeArrowheads="1"/>
          </p:cNvSpPr>
          <p:nvPr userDrawn="1"/>
        </p:nvSpPr>
        <p:spPr bwMode="auto">
          <a:xfrm>
            <a:off x="1588" y="368300"/>
            <a:ext cx="1450975" cy="584200"/>
          </a:xfrm>
          <a:prstGeom prst="rect">
            <a:avLst/>
          </a:prstGeom>
          <a:solidFill>
            <a:srgbClr val="008CD1"/>
          </a:solidFill>
          <a:ln>
            <a:noFill/>
          </a:ln>
          <a:extLst/>
        </p:spPr>
        <p:txBody>
          <a:bodyPr anchor="ct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algn="r" eaLnBrk="1" hangingPunct="1">
              <a:defRPr/>
            </a:pPr>
            <a:r>
              <a:rPr lang="en-US" altLang="en-US" sz="3200" b="1" dirty="0" smtClean="0">
                <a:solidFill>
                  <a:schemeClr val="bg1"/>
                </a:solidFill>
                <a:latin typeface="Franklin Gothic Medium" pitchFamily="34" charset="0"/>
              </a:rPr>
              <a:t>Exhibit</a:t>
            </a:r>
            <a:endParaRPr lang="en-US" altLang="en-US" sz="3200" b="1" i="1" dirty="0" smtClean="0">
              <a:solidFill>
                <a:schemeClr val="bg1"/>
              </a:solidFill>
              <a:latin typeface="Franklin Gothic Medium" pitchFamily="34" charset="0"/>
            </a:endParaRPr>
          </a:p>
        </p:txBody>
      </p:sp>
      <p:sp>
        <p:nvSpPr>
          <p:cNvPr id="2" name="Title 1"/>
          <p:cNvSpPr>
            <a:spLocks noGrp="1"/>
          </p:cNvSpPr>
          <p:nvPr>
            <p:ph type="title"/>
          </p:nvPr>
        </p:nvSpPr>
        <p:spPr>
          <a:xfrm>
            <a:off x="1453012" y="418404"/>
            <a:ext cx="7536700" cy="983201"/>
          </a:xfrm>
        </p:spPr>
        <p:txBody>
          <a:bodyPr anchor="t">
            <a:normAutofit/>
          </a:bodyPr>
          <a:lstStyle>
            <a:lvl1pPr marL="1280160" indent="-1280160" algn="l">
              <a:defRPr sz="2800" b="1">
                <a:solidFill>
                  <a:schemeClr val="tx2"/>
                </a:solidFill>
                <a:latin typeface="Franklin Gothic Medium"/>
                <a:cs typeface="Franklin Gothic Medium"/>
              </a:defRPr>
            </a:lvl1pPr>
          </a:lstStyle>
          <a:p>
            <a:r>
              <a:rPr lang="en-US" dirty="0" smtClean="0"/>
              <a:t>Click to edit Master title style</a:t>
            </a:r>
            <a:endParaRPr lang="en-US" dirty="0"/>
          </a:p>
        </p:txBody>
      </p:sp>
      <p:sp>
        <p:nvSpPr>
          <p:cNvPr id="9" name="Date Placeholder 3"/>
          <p:cNvSpPr>
            <a:spLocks noGrp="1"/>
          </p:cNvSpPr>
          <p:nvPr>
            <p:ph type="dt" sz="half" idx="10"/>
          </p:nvPr>
        </p:nvSpPr>
        <p:spPr>
          <a:xfrm>
            <a:off x="457200" y="6300788"/>
            <a:ext cx="2133600" cy="365125"/>
          </a:xfrm>
        </p:spPr>
        <p:txBody>
          <a:bodyPr/>
          <a:lstStyle>
            <a:lvl1pPr>
              <a:defRPr dirty="0"/>
            </a:lvl1pPr>
          </a:lstStyle>
          <a:p>
            <a:pPr>
              <a:defRPr/>
            </a:pPr>
            <a:endParaRPr lang="en-US"/>
          </a:p>
        </p:txBody>
      </p:sp>
      <p:sp>
        <p:nvSpPr>
          <p:cNvPr id="10" name="Footer Placeholder 4"/>
          <p:cNvSpPr>
            <a:spLocks noGrp="1"/>
          </p:cNvSpPr>
          <p:nvPr>
            <p:ph type="ftr" sz="quarter" idx="11"/>
          </p:nvPr>
        </p:nvSpPr>
        <p:spPr>
          <a:xfrm>
            <a:off x="3124200" y="6300788"/>
            <a:ext cx="2895600" cy="365125"/>
          </a:xfrm>
        </p:spPr>
        <p:txBody>
          <a:bodyPr/>
          <a:lstStyle>
            <a:lvl1pPr>
              <a:defRPr dirty="0"/>
            </a:lvl1pPr>
          </a:lstStyle>
          <a:p>
            <a:pPr>
              <a:defRPr/>
            </a:pPr>
            <a:endParaRPr lang="en-US"/>
          </a:p>
        </p:txBody>
      </p:sp>
      <p:sp>
        <p:nvSpPr>
          <p:cNvPr id="11" name="Slide Number Placeholder 5"/>
          <p:cNvSpPr>
            <a:spLocks noGrp="1"/>
          </p:cNvSpPr>
          <p:nvPr>
            <p:ph type="sldNum" sz="quarter" idx="12"/>
          </p:nvPr>
        </p:nvSpPr>
        <p:spPr>
          <a:xfrm>
            <a:off x="6553200" y="6300788"/>
            <a:ext cx="2133600" cy="365125"/>
          </a:xfrm>
        </p:spPr>
        <p:txBody>
          <a:bodyPr/>
          <a:lstStyle>
            <a:lvl1pPr>
              <a:defRPr/>
            </a:lvl1pPr>
          </a:lstStyle>
          <a:p>
            <a:pPr>
              <a:defRPr/>
            </a:pPr>
            <a:fld id="{E4B21BC6-6C8C-449E-8D40-0BE00B30B376}" type="slidenum">
              <a:rPr lang="en-US" altLang="en-US"/>
              <a:pPr>
                <a:defRPr/>
              </a:pPr>
              <a:t>‹#›</a:t>
            </a:fld>
            <a:endParaRPr lang="en-US" altLang="en-US"/>
          </a:p>
        </p:txBody>
      </p:sp>
    </p:spTree>
    <p:extLst>
      <p:ext uri="{BB962C8B-B14F-4D97-AF65-F5344CB8AC3E}">
        <p14:creationId xmlns:p14="http://schemas.microsoft.com/office/powerpoint/2010/main" val="2224931289"/>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Rectangle 3"/>
          <p:cNvSpPr/>
          <p:nvPr userDrawn="1"/>
        </p:nvSpPr>
        <p:spPr>
          <a:xfrm flipV="1">
            <a:off x="0" y="0"/>
            <a:ext cx="9144000" cy="6858000"/>
          </a:xfrm>
          <a:prstGeom prst="rect">
            <a:avLst/>
          </a:prstGeom>
          <a:solidFill>
            <a:srgbClr val="E0E3E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Oval 4"/>
          <p:cNvSpPr/>
          <p:nvPr userDrawn="1"/>
        </p:nvSpPr>
        <p:spPr>
          <a:xfrm>
            <a:off x="1233488" y="58738"/>
            <a:ext cx="6669087" cy="6670675"/>
          </a:xfrm>
          <a:prstGeom prst="ellipse">
            <a:avLst/>
          </a:prstGeom>
          <a:solidFill>
            <a:schemeClr val="bg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Oval 5"/>
          <p:cNvSpPr/>
          <p:nvPr userDrawn="1"/>
        </p:nvSpPr>
        <p:spPr>
          <a:xfrm>
            <a:off x="1001713" y="250825"/>
            <a:ext cx="890587" cy="890588"/>
          </a:xfrm>
          <a:prstGeom prst="ellipse">
            <a:avLst/>
          </a:prstGeom>
          <a:solidFill>
            <a:srgbClr val="008CD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extBox 6"/>
          <p:cNvSpPr txBox="1">
            <a:spLocks noChangeArrowheads="1"/>
          </p:cNvSpPr>
          <p:nvPr userDrawn="1"/>
        </p:nvSpPr>
        <p:spPr bwMode="auto">
          <a:xfrm>
            <a:off x="1233488" y="393700"/>
            <a:ext cx="45815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r>
              <a:rPr lang="en-US" altLang="en-US" sz="3200" dirty="0" smtClean="0">
                <a:solidFill>
                  <a:srgbClr val="B00027"/>
                </a:solidFill>
                <a:latin typeface="Arial Narrow" pitchFamily="34" charset="0"/>
              </a:rPr>
              <a:t>LEARNING OUTCOMES</a:t>
            </a:r>
          </a:p>
        </p:txBody>
      </p:sp>
      <p:pic>
        <p:nvPicPr>
          <p:cNvPr id="8" name="Picture 10" descr="4LTR_colorStrip.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525"/>
            <a:ext cx="300038"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54C6AB55-F264-4A84-BD45-548EFD92DC41}" type="slidenum">
              <a:rPr lang="en-US" altLang="en-US" sz="1200" b="1" smtClean="0">
                <a:solidFill>
                  <a:srgbClr val="000000"/>
                </a:solidFill>
                <a:latin typeface="Calibri" panose="020F0502020204030204" pitchFamily="34" charset="0"/>
              </a:rPr>
              <a:pPr algn="r" eaLnBrk="1" hangingPunct="1">
                <a:defRPr/>
              </a:pPr>
              <a:t>‹#›</a:t>
            </a:fld>
            <a:endParaRPr lang="en-US" altLang="en-US" sz="1200" b="1" smtClean="0">
              <a:solidFill>
                <a:srgbClr val="000000"/>
              </a:solidFill>
              <a:latin typeface="Calibri" panose="020F0502020204030204" pitchFamily="34" charset="0"/>
            </a:endParaRPr>
          </a:p>
        </p:txBody>
      </p:sp>
      <p:sp>
        <p:nvSpPr>
          <p:cNvPr id="10" name="Footer Placeholder 1"/>
          <p:cNvSpPr txBox="1">
            <a:spLocks/>
          </p:cNvSpPr>
          <p:nvPr userDrawn="1"/>
        </p:nvSpPr>
        <p:spPr>
          <a:xfrm>
            <a:off x="295275" y="6565900"/>
            <a:ext cx="7235825" cy="306388"/>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 </a:t>
            </a:r>
            <a:endParaRPr lang="en-US" sz="1000" kern="700" spc="50" dirty="0">
              <a:solidFill>
                <a:schemeClr val="tx2"/>
              </a:solidFill>
              <a:latin typeface="Arial Narrow"/>
              <a:cs typeface="Arial Narrow"/>
            </a:endParaRPr>
          </a:p>
        </p:txBody>
      </p:sp>
      <p:sp>
        <p:nvSpPr>
          <p:cNvPr id="11"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CH12</a:t>
            </a:r>
            <a:endParaRPr lang="en-US" b="1" dirty="0">
              <a:solidFill>
                <a:srgbClr val="000000"/>
              </a:solidFill>
            </a:endParaRPr>
          </a:p>
        </p:txBody>
      </p:sp>
      <p:sp>
        <p:nvSpPr>
          <p:cNvPr id="3" name="Content Placeholder 2"/>
          <p:cNvSpPr>
            <a:spLocks noGrp="1"/>
          </p:cNvSpPr>
          <p:nvPr>
            <p:ph idx="1"/>
          </p:nvPr>
        </p:nvSpPr>
        <p:spPr>
          <a:xfrm>
            <a:off x="1215073" y="1456105"/>
            <a:ext cx="7431087" cy="3471496"/>
          </a:xfrm>
        </p:spPr>
        <p:txBody>
          <a:bodyPr>
            <a:normAutofit/>
          </a:bodyPr>
          <a:lstStyle>
            <a:lvl1pPr marL="420624" indent="-420624">
              <a:lnSpc>
                <a:spcPct val="90000"/>
              </a:lnSpc>
              <a:spcBef>
                <a:spcPts val="600"/>
              </a:spcBef>
              <a:buClrTx/>
              <a:buFont typeface="Wingdings" charset="2"/>
              <a:buAutoNum type="arabicPlain"/>
              <a:defRPr sz="2600">
                <a:latin typeface="Rockwell"/>
                <a:cs typeface="Rockwell"/>
              </a:defRPr>
            </a:lvl1pPr>
            <a:lvl2pPr marL="640080" indent="-274320">
              <a:lnSpc>
                <a:spcPct val="90000"/>
              </a:lnSpc>
              <a:buClr>
                <a:srgbClr val="B00027"/>
              </a:buClr>
              <a:buFont typeface="Arial"/>
              <a:buChar char="•"/>
              <a:defRPr b="0" i="1"/>
            </a:lvl2pPr>
            <a:lvl3pPr marL="960120" indent="-320040">
              <a:lnSpc>
                <a:spcPct val="90000"/>
              </a:lnSpc>
              <a:buClr>
                <a:srgbClr val="B00027"/>
              </a:buClr>
              <a:buSzPct val="100000"/>
              <a:buFont typeface="Lucida Grande"/>
              <a:buChar char="-"/>
              <a:defRPr sz="2800"/>
            </a:lvl3pPr>
            <a:lvl4pPr marL="1234440" indent="-228600">
              <a:lnSpc>
                <a:spcPct val="90000"/>
              </a:lnSpc>
              <a:buFont typeface="Arial"/>
              <a:buChar char="▸"/>
              <a:defRPr sz="2400"/>
            </a:lvl4pPr>
            <a:lvl5pPr marL="1508760" indent="-228600">
              <a:defRPr/>
            </a:lvl5pPr>
          </a:lstStyle>
          <a:p>
            <a:pPr lvl="0"/>
            <a:r>
              <a:rPr lang="en-US"/>
              <a:t>Click to edit Master text styles</a:t>
            </a:r>
          </a:p>
        </p:txBody>
      </p:sp>
      <p:sp>
        <p:nvSpPr>
          <p:cNvPr id="12" name="Date Placeholder 3"/>
          <p:cNvSpPr>
            <a:spLocks noGrp="1"/>
          </p:cNvSpPr>
          <p:nvPr>
            <p:ph type="dt" sz="half" idx="10"/>
          </p:nvPr>
        </p:nvSpPr>
        <p:spPr>
          <a:xfrm>
            <a:off x="458788" y="6300788"/>
            <a:ext cx="2133600" cy="365125"/>
          </a:xfrm>
        </p:spPr>
        <p:txBody>
          <a:bodyPr/>
          <a:lstStyle>
            <a:lvl1pPr>
              <a:defRPr dirty="0"/>
            </a:lvl1pPr>
          </a:lstStyle>
          <a:p>
            <a:pPr>
              <a:defRPr/>
            </a:pPr>
            <a:endParaRPr lang="en-US"/>
          </a:p>
        </p:txBody>
      </p:sp>
      <p:sp>
        <p:nvSpPr>
          <p:cNvPr id="13" name="Footer Placeholder 4"/>
          <p:cNvSpPr>
            <a:spLocks noGrp="1"/>
          </p:cNvSpPr>
          <p:nvPr>
            <p:ph type="ftr" sz="quarter" idx="11"/>
          </p:nvPr>
        </p:nvSpPr>
        <p:spPr>
          <a:xfrm>
            <a:off x="3111500" y="6300788"/>
            <a:ext cx="2895600" cy="365125"/>
          </a:xfrm>
        </p:spPr>
        <p:txBody>
          <a:bodyPr/>
          <a:lstStyle>
            <a:lvl1pPr>
              <a:defRPr dirty="0"/>
            </a:lvl1pPr>
          </a:lstStyle>
          <a:p>
            <a:pPr>
              <a:defRPr/>
            </a:pPr>
            <a:endParaRPr lang="en-US"/>
          </a:p>
        </p:txBody>
      </p:sp>
      <p:sp>
        <p:nvSpPr>
          <p:cNvPr id="14"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Tree>
    <p:extLst>
      <p:ext uri="{BB962C8B-B14F-4D97-AF65-F5344CB8AC3E}">
        <p14:creationId xmlns:p14="http://schemas.microsoft.com/office/powerpoint/2010/main" val="300402688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4" name="Rectangle 3"/>
          <p:cNvSpPr/>
          <p:nvPr userDrawn="1"/>
        </p:nvSpPr>
        <p:spPr>
          <a:xfrm flipV="1">
            <a:off x="0" y="0"/>
            <a:ext cx="9144000" cy="6858000"/>
          </a:xfrm>
          <a:prstGeom prst="rect">
            <a:avLst/>
          </a:prstGeom>
          <a:solidFill>
            <a:srgbClr val="E0E3E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Oval 4"/>
          <p:cNvSpPr/>
          <p:nvPr userDrawn="1"/>
        </p:nvSpPr>
        <p:spPr>
          <a:xfrm>
            <a:off x="1233488" y="58738"/>
            <a:ext cx="6669087" cy="6670675"/>
          </a:xfrm>
          <a:prstGeom prst="ellipse">
            <a:avLst/>
          </a:prstGeom>
          <a:solidFill>
            <a:schemeClr val="bg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pic>
        <p:nvPicPr>
          <p:cNvPr id="6" name="Picture 8" descr="4LTR_colorStrip.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525"/>
            <a:ext cx="300038"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EA8F0F82-91A4-485E-82E0-7652DD2C7E3B}" type="slidenum">
              <a:rPr lang="en-US" altLang="en-US" sz="1200" b="1" smtClean="0">
                <a:solidFill>
                  <a:srgbClr val="000000"/>
                </a:solidFill>
                <a:latin typeface="Calibri" panose="020F0502020204030204" pitchFamily="34" charset="0"/>
              </a:rPr>
              <a:pPr algn="r" eaLnBrk="1" hangingPunct="1">
                <a:defRPr/>
              </a:pPr>
              <a:t>‹#›</a:t>
            </a:fld>
            <a:endParaRPr lang="en-US" altLang="en-US" sz="1200" b="1" smtClean="0">
              <a:solidFill>
                <a:srgbClr val="000000"/>
              </a:solidFill>
              <a:latin typeface="Calibri" panose="020F0502020204030204" pitchFamily="34" charset="0"/>
            </a:endParaRPr>
          </a:p>
        </p:txBody>
      </p:sp>
      <p:sp>
        <p:nvSpPr>
          <p:cNvPr id="8" name="Footer Placeholder 1"/>
          <p:cNvSpPr txBox="1">
            <a:spLocks/>
          </p:cNvSpPr>
          <p:nvPr userDrawn="1"/>
        </p:nvSpPr>
        <p:spPr>
          <a:xfrm>
            <a:off x="295275"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700" kern="700" spc="50" dirty="0" smtClean="0">
                <a:latin typeface="Arial Narrow"/>
                <a:cs typeface="Arial Narrow"/>
              </a:rPr>
              <a:t>Copyright ©2017 Cengage Learning. All Rights Reserved. May not be scanned, copied or duplicated, or posted to a publicly accessible website, in whole or in part. </a:t>
            </a:r>
            <a:endParaRPr lang="en-US" sz="700" kern="700" spc="50" dirty="0">
              <a:latin typeface="Arial Narrow"/>
              <a:cs typeface="Arial Narrow"/>
            </a:endParaRPr>
          </a:p>
        </p:txBody>
      </p:sp>
      <p:sp>
        <p:nvSpPr>
          <p:cNvPr id="9"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MGMT9 | CH1</a:t>
            </a:r>
            <a:endParaRPr lang="en-US" b="1" dirty="0">
              <a:solidFill>
                <a:srgbClr val="000000"/>
              </a:solidFill>
            </a:endParaRPr>
          </a:p>
        </p:txBody>
      </p:sp>
      <p:sp>
        <p:nvSpPr>
          <p:cNvPr id="10" name="TextBox 9"/>
          <p:cNvSpPr txBox="1">
            <a:spLocks noChangeArrowheads="1"/>
          </p:cNvSpPr>
          <p:nvPr userDrawn="1"/>
        </p:nvSpPr>
        <p:spPr bwMode="auto">
          <a:xfrm>
            <a:off x="1001713" y="220663"/>
            <a:ext cx="69151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r>
              <a:rPr lang="en-US" altLang="en-US" dirty="0" smtClean="0">
                <a:solidFill>
                  <a:srgbClr val="B00027"/>
                </a:solidFill>
                <a:latin typeface="Arial Narrow" pitchFamily="34" charset="0"/>
              </a:rPr>
              <a:t>LEARNING OUTCOMES </a:t>
            </a:r>
            <a:r>
              <a:rPr lang="en-US" altLang="en-US" sz="2000" i="1" dirty="0" smtClean="0">
                <a:solidFill>
                  <a:srgbClr val="B00027"/>
                </a:solidFill>
                <a:latin typeface="Arial Narrow" pitchFamily="34" charset="0"/>
              </a:rPr>
              <a:t>(continued)</a:t>
            </a:r>
          </a:p>
        </p:txBody>
      </p:sp>
      <p:sp>
        <p:nvSpPr>
          <p:cNvPr id="3" name="Content Placeholder 2"/>
          <p:cNvSpPr>
            <a:spLocks noGrp="1"/>
          </p:cNvSpPr>
          <p:nvPr>
            <p:ph idx="1"/>
          </p:nvPr>
        </p:nvSpPr>
        <p:spPr>
          <a:xfrm>
            <a:off x="1022033" y="1456105"/>
            <a:ext cx="7431087" cy="3471496"/>
          </a:xfrm>
        </p:spPr>
        <p:txBody>
          <a:bodyPr>
            <a:normAutofit/>
          </a:bodyPr>
          <a:lstStyle>
            <a:lvl1pPr marL="420624" indent="-420624">
              <a:lnSpc>
                <a:spcPct val="90000"/>
              </a:lnSpc>
              <a:spcBef>
                <a:spcPts val="600"/>
              </a:spcBef>
              <a:buClrTx/>
              <a:buFont typeface="Wingdings" charset="2"/>
              <a:buAutoNum type="arabicPlain"/>
              <a:defRPr sz="2600">
                <a:latin typeface="Rockwell"/>
                <a:cs typeface="Rockwell"/>
              </a:defRPr>
            </a:lvl1pPr>
            <a:lvl2pPr marL="640080" indent="-274320">
              <a:lnSpc>
                <a:spcPct val="90000"/>
              </a:lnSpc>
              <a:buClr>
                <a:srgbClr val="B00027"/>
              </a:buClr>
              <a:buFont typeface="Arial"/>
              <a:buChar char="•"/>
              <a:defRPr b="0" i="1"/>
            </a:lvl2pPr>
            <a:lvl3pPr marL="960120" indent="-320040">
              <a:lnSpc>
                <a:spcPct val="90000"/>
              </a:lnSpc>
              <a:buClr>
                <a:srgbClr val="B00027"/>
              </a:buClr>
              <a:buSzPct val="100000"/>
              <a:buFont typeface="Lucida Grande"/>
              <a:buChar char="-"/>
              <a:defRPr sz="2800"/>
            </a:lvl3pPr>
            <a:lvl4pPr marL="1234440" indent="-228600">
              <a:lnSpc>
                <a:spcPct val="90000"/>
              </a:lnSpc>
              <a:buFont typeface="Arial"/>
              <a:buChar char="▸"/>
              <a:defRPr sz="2400"/>
            </a:lvl4pPr>
            <a:lvl5pPr marL="1508760" indent="-228600">
              <a:defRPr/>
            </a:lvl5pPr>
          </a:lstStyle>
          <a:p>
            <a:pPr lvl="0"/>
            <a:r>
              <a:rPr lang="en-US"/>
              <a:t>Click to edit Master text styles</a:t>
            </a:r>
          </a:p>
        </p:txBody>
      </p:sp>
      <p:sp>
        <p:nvSpPr>
          <p:cNvPr id="11" name="Date Placeholder 3"/>
          <p:cNvSpPr>
            <a:spLocks noGrp="1"/>
          </p:cNvSpPr>
          <p:nvPr>
            <p:ph type="dt" sz="half" idx="10"/>
          </p:nvPr>
        </p:nvSpPr>
        <p:spPr/>
        <p:txBody>
          <a:bodyPr/>
          <a:lstStyle>
            <a:lvl1pPr>
              <a:defRPr/>
            </a:lvl1pPr>
          </a:lstStyle>
          <a:p>
            <a:pPr>
              <a:defRPr/>
            </a:pPr>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spTree>
    <p:extLst>
      <p:ext uri="{BB962C8B-B14F-4D97-AF65-F5344CB8AC3E}">
        <p14:creationId xmlns:p14="http://schemas.microsoft.com/office/powerpoint/2010/main" val="3612077807"/>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4" name="Rectangle 3"/>
          <p:cNvSpPr/>
          <p:nvPr userDrawn="1"/>
        </p:nvSpPr>
        <p:spPr>
          <a:xfrm flipV="1">
            <a:off x="0" y="0"/>
            <a:ext cx="9144000" cy="6858000"/>
          </a:xfrm>
          <a:prstGeom prst="rect">
            <a:avLst/>
          </a:prstGeom>
          <a:solidFill>
            <a:srgbClr val="E0E3E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Oval 4"/>
          <p:cNvSpPr/>
          <p:nvPr userDrawn="1"/>
        </p:nvSpPr>
        <p:spPr>
          <a:xfrm>
            <a:off x="1233488" y="58738"/>
            <a:ext cx="6669087" cy="6670675"/>
          </a:xfrm>
          <a:prstGeom prst="ellipse">
            <a:avLst/>
          </a:prstGeom>
          <a:solidFill>
            <a:schemeClr val="bg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Oval 5"/>
          <p:cNvSpPr/>
          <p:nvPr userDrawn="1"/>
        </p:nvSpPr>
        <p:spPr>
          <a:xfrm>
            <a:off x="1001713" y="250825"/>
            <a:ext cx="890587" cy="890588"/>
          </a:xfrm>
          <a:prstGeom prst="ellipse">
            <a:avLst/>
          </a:prstGeom>
          <a:solidFill>
            <a:srgbClr val="008CD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extBox 6"/>
          <p:cNvSpPr txBox="1">
            <a:spLocks noChangeArrowheads="1"/>
          </p:cNvSpPr>
          <p:nvPr userDrawn="1"/>
        </p:nvSpPr>
        <p:spPr bwMode="auto">
          <a:xfrm>
            <a:off x="1233488" y="393700"/>
            <a:ext cx="45815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r>
              <a:rPr lang="en-US" altLang="en-US" sz="3200" dirty="0" smtClean="0">
                <a:solidFill>
                  <a:srgbClr val="B00027"/>
                </a:solidFill>
                <a:latin typeface="Arial Narrow" pitchFamily="34" charset="0"/>
              </a:rPr>
              <a:t>KEY TERMS</a:t>
            </a:r>
          </a:p>
        </p:txBody>
      </p:sp>
      <p:pic>
        <p:nvPicPr>
          <p:cNvPr id="8" name="Picture 10" descr="4LTR_colorStrip.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525"/>
            <a:ext cx="300038"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E9AFC7A3-5DC8-4D94-A317-248584BAEFF4}" type="slidenum">
              <a:rPr lang="en-US" altLang="en-US" sz="1200" b="1" smtClean="0">
                <a:solidFill>
                  <a:srgbClr val="000000"/>
                </a:solidFill>
                <a:latin typeface="Calibri" panose="020F0502020204030204" pitchFamily="34" charset="0"/>
              </a:rPr>
              <a:pPr algn="r" eaLnBrk="1" hangingPunct="1">
                <a:defRPr/>
              </a:pPr>
              <a:t>‹#›</a:t>
            </a:fld>
            <a:endParaRPr lang="en-US" altLang="en-US" sz="1200" b="1" smtClean="0">
              <a:solidFill>
                <a:srgbClr val="000000"/>
              </a:solidFill>
              <a:latin typeface="Calibri" panose="020F0502020204030204" pitchFamily="34" charset="0"/>
            </a:endParaRPr>
          </a:p>
        </p:txBody>
      </p:sp>
      <p:sp>
        <p:nvSpPr>
          <p:cNvPr id="10" name="Footer Placeholder 1"/>
          <p:cNvSpPr txBox="1">
            <a:spLocks/>
          </p:cNvSpPr>
          <p:nvPr userDrawn="1"/>
        </p:nvSpPr>
        <p:spPr>
          <a:xfrm>
            <a:off x="295275" y="6573838"/>
            <a:ext cx="7215188" cy="29845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 </a:t>
            </a:r>
            <a:endParaRPr lang="en-US" sz="1000" kern="700" spc="50" dirty="0">
              <a:solidFill>
                <a:schemeClr val="tx2"/>
              </a:solidFill>
              <a:latin typeface="Arial Narrow"/>
              <a:cs typeface="Arial Narrow"/>
            </a:endParaRPr>
          </a:p>
        </p:txBody>
      </p:sp>
      <p:sp>
        <p:nvSpPr>
          <p:cNvPr id="11"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CH12</a:t>
            </a:r>
            <a:endParaRPr lang="en-US" b="1" dirty="0">
              <a:solidFill>
                <a:srgbClr val="000000"/>
              </a:solidFill>
            </a:endParaRPr>
          </a:p>
        </p:txBody>
      </p:sp>
      <p:sp>
        <p:nvSpPr>
          <p:cNvPr id="12" name="Date Placeholder 3"/>
          <p:cNvSpPr>
            <a:spLocks noGrp="1"/>
          </p:cNvSpPr>
          <p:nvPr>
            <p:ph type="dt" sz="half" idx="10"/>
          </p:nvPr>
        </p:nvSpPr>
        <p:spPr>
          <a:xfrm>
            <a:off x="434975" y="6300788"/>
            <a:ext cx="2133600" cy="365125"/>
          </a:xfrm>
        </p:spPr>
        <p:txBody>
          <a:bodyPr/>
          <a:lstStyle>
            <a:lvl1pPr>
              <a:defRPr dirty="0"/>
            </a:lvl1pPr>
          </a:lstStyle>
          <a:p>
            <a:pPr>
              <a:defRPr/>
            </a:pPr>
            <a:endParaRPr lang="en-US"/>
          </a:p>
        </p:txBody>
      </p:sp>
      <p:sp>
        <p:nvSpPr>
          <p:cNvPr id="13" name="Footer Placeholder 4"/>
          <p:cNvSpPr>
            <a:spLocks noGrp="1"/>
          </p:cNvSpPr>
          <p:nvPr>
            <p:ph type="ftr" sz="quarter" idx="11"/>
          </p:nvPr>
        </p:nvSpPr>
        <p:spPr>
          <a:xfrm>
            <a:off x="3119438" y="6307138"/>
            <a:ext cx="2895600" cy="365125"/>
          </a:xfrm>
        </p:spPr>
        <p:txBody>
          <a:bodyPr/>
          <a:lstStyle>
            <a:lvl1pPr>
              <a:defRPr dirty="0"/>
            </a:lvl1pPr>
          </a:lstStyle>
          <a:p>
            <a:pPr>
              <a:defRPr/>
            </a:pPr>
            <a:endParaRPr lang="en-US"/>
          </a:p>
        </p:txBody>
      </p:sp>
      <p:sp>
        <p:nvSpPr>
          <p:cNvPr id="14" name="Content Placeholder 2"/>
          <p:cNvSpPr>
            <a:spLocks noGrp="1"/>
          </p:cNvSpPr>
          <p:nvPr>
            <p:ph idx="1"/>
          </p:nvPr>
        </p:nvSpPr>
        <p:spPr>
          <a:xfrm>
            <a:off x="1235075" y="1508125"/>
            <a:ext cx="3609975" cy="4587875"/>
          </a:xfrm>
        </p:spPr>
        <p:txBody>
          <a:bodyPr>
            <a:noAutofit/>
          </a:bodyPr>
          <a:lstStyle>
            <a:lvl1pPr marL="342900" indent="-342900" algn="l" defTabSz="457200" rtl="0" eaLnBrk="0" fontAlgn="base" hangingPunct="0">
              <a:lnSpc>
                <a:spcPct val="90000"/>
              </a:lnSpc>
              <a:spcBef>
                <a:spcPct val="20000"/>
              </a:spcBef>
              <a:spcAft>
                <a:spcPct val="0"/>
              </a:spcAft>
              <a:buClr>
                <a:srgbClr val="B00027"/>
              </a:buClr>
              <a:buFont typeface="Lucida Grande"/>
              <a:buChar char="•"/>
              <a:defRPr lang="en-US" altLang="en-US" sz="2800" kern="1200" dirty="0" smtClean="0">
                <a:solidFill>
                  <a:schemeClr val="tx2"/>
                </a:solidFill>
                <a:latin typeface="Calibri" panose="020F0502020204030204" pitchFamily="34" charset="0"/>
                <a:ea typeface="ＭＳ Ｐゴシック" panose="020B0600070205080204" pitchFamily="34" charset="-128"/>
                <a:cs typeface="Arial" pitchFamily="34" charset="0"/>
              </a:defRPr>
            </a:lvl1pPr>
          </a:lstStyle>
          <a:p>
            <a:pPr marL="342900" indent="-342900">
              <a:spcBef>
                <a:spcPct val="20000"/>
              </a:spcBef>
              <a:buClr>
                <a:srgbClr val="B00027"/>
              </a:buClr>
              <a:buFont typeface="Lucida Grande"/>
              <a:buChar char="•"/>
              <a:defRPr/>
            </a:pPr>
            <a:endParaRPr lang="en-US" altLang="en-US" dirty="0" smtClean="0">
              <a:solidFill>
                <a:schemeClr val="tx2"/>
              </a:solidFill>
            </a:endParaRPr>
          </a:p>
        </p:txBody>
      </p:sp>
      <p:sp>
        <p:nvSpPr>
          <p:cNvPr id="15" name="Content Placeholder 2"/>
          <p:cNvSpPr txBox="1">
            <a:spLocks/>
          </p:cNvSpPr>
          <p:nvPr userDrawn="1"/>
        </p:nvSpPr>
        <p:spPr bwMode="auto">
          <a:xfrm>
            <a:off x="5145088" y="1508125"/>
            <a:ext cx="3878262" cy="499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a:spcBef>
                <a:spcPct val="20000"/>
              </a:spcBef>
              <a:buFont typeface="Arial" panose="020B0604020202020204" pitchFamily="34" charset="0"/>
              <a:buChar char="•"/>
              <a:defRPr sz="3200">
                <a:solidFill>
                  <a:schemeClr val="tx1"/>
                </a:solidFill>
                <a:latin typeface="Calibri" panose="020F0502020204030204" pitchFamily="34" charset="0"/>
              </a:defRPr>
            </a:lvl1pPr>
            <a:lvl2pPr marL="639763" indent="-273050" defTabSz="457200">
              <a:spcBef>
                <a:spcPct val="20000"/>
              </a:spcBef>
              <a:buFont typeface="Arial" panose="020B0604020202020204" pitchFamily="34" charset="0"/>
              <a:buChar char="–"/>
              <a:defRPr sz="2800">
                <a:solidFill>
                  <a:schemeClr val="tx1"/>
                </a:solidFill>
                <a:latin typeface="Calibri" panose="020F0502020204030204" pitchFamily="34" charset="0"/>
              </a:defRPr>
            </a:lvl2pPr>
            <a:lvl3pPr marL="958850" indent="-319088" defTabSz="4572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233488" indent="-228600" defTabSz="457200">
              <a:spcBef>
                <a:spcPct val="20000"/>
              </a:spcBef>
              <a:buFont typeface="Arial" panose="020B0604020202020204" pitchFamily="34" charset="0"/>
              <a:buChar char="–"/>
              <a:defRPr sz="2000">
                <a:solidFill>
                  <a:schemeClr val="tx1"/>
                </a:solidFill>
                <a:latin typeface="Calibri" panose="020F0502020204030204" pitchFamily="34" charset="0"/>
              </a:defRPr>
            </a:lvl4pPr>
            <a:lvl5pPr marL="1508125" indent="-228600" defTabSz="457200">
              <a:spcBef>
                <a:spcPct val="20000"/>
              </a:spcBef>
              <a:buFont typeface="Arial" panose="020B0604020202020204" pitchFamily="34" charset="0"/>
              <a:buChar char="»"/>
              <a:defRPr sz="2000">
                <a:solidFill>
                  <a:schemeClr val="tx1"/>
                </a:solidFill>
                <a:latin typeface="Calibri" panose="020F0502020204030204" pitchFamily="34" charset="0"/>
              </a:defRPr>
            </a:lvl5pPr>
            <a:lvl6pPr marL="1965325"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422525"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2879725"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336925"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90000"/>
              </a:lnSpc>
              <a:buClr>
                <a:srgbClr val="B00027"/>
              </a:buClr>
              <a:buFont typeface="Lucida Grande"/>
              <a:buChar char="•"/>
            </a:pPr>
            <a:endParaRPr lang="en-US" altLang="en-US" sz="2800" dirty="0">
              <a:solidFill>
                <a:schemeClr val="tx2"/>
              </a:solidFill>
              <a:cs typeface="Arial" panose="020B0604020202020204" pitchFamily="34" charset="0"/>
            </a:endParaRPr>
          </a:p>
        </p:txBody>
      </p:sp>
      <p:sp>
        <p:nvSpPr>
          <p:cNvPr id="1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Tree>
    <p:extLst>
      <p:ext uri="{BB962C8B-B14F-4D97-AF65-F5344CB8AC3E}">
        <p14:creationId xmlns:p14="http://schemas.microsoft.com/office/powerpoint/2010/main" val="221956264"/>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3" name="Rectangle 2"/>
          <p:cNvSpPr/>
          <p:nvPr userDrawn="1"/>
        </p:nvSpPr>
        <p:spPr>
          <a:xfrm flipV="1">
            <a:off x="0" y="0"/>
            <a:ext cx="9144000" cy="6858000"/>
          </a:xfrm>
          <a:prstGeom prst="rect">
            <a:avLst/>
          </a:prstGeom>
          <a:solidFill>
            <a:srgbClr val="E0E3E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4" name="Oval 3"/>
          <p:cNvSpPr/>
          <p:nvPr userDrawn="1"/>
        </p:nvSpPr>
        <p:spPr>
          <a:xfrm>
            <a:off x="1233488" y="58738"/>
            <a:ext cx="6669087" cy="6670675"/>
          </a:xfrm>
          <a:prstGeom prst="ellipse">
            <a:avLst/>
          </a:prstGeom>
          <a:solidFill>
            <a:schemeClr val="bg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Oval 4"/>
          <p:cNvSpPr/>
          <p:nvPr userDrawn="1"/>
        </p:nvSpPr>
        <p:spPr>
          <a:xfrm>
            <a:off x="1001713" y="250825"/>
            <a:ext cx="890587" cy="890588"/>
          </a:xfrm>
          <a:prstGeom prst="ellipse">
            <a:avLst/>
          </a:prstGeom>
          <a:solidFill>
            <a:srgbClr val="008CD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TextBox 5"/>
          <p:cNvSpPr txBox="1">
            <a:spLocks noChangeArrowheads="1"/>
          </p:cNvSpPr>
          <p:nvPr userDrawn="1"/>
        </p:nvSpPr>
        <p:spPr bwMode="auto">
          <a:xfrm>
            <a:off x="1233488" y="393700"/>
            <a:ext cx="45815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r>
              <a:rPr lang="en-US" altLang="en-US" sz="3200" dirty="0" smtClean="0">
                <a:solidFill>
                  <a:srgbClr val="B00027"/>
                </a:solidFill>
                <a:latin typeface="Arial Narrow" pitchFamily="34" charset="0"/>
              </a:rPr>
              <a:t>SUMMARY</a:t>
            </a:r>
          </a:p>
        </p:txBody>
      </p:sp>
      <p:pic>
        <p:nvPicPr>
          <p:cNvPr id="7" name="Picture 10" descr="4LTR_colorStrip.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525"/>
            <a:ext cx="300038"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4F0D9E53-6666-4494-B115-24591C87193F}" type="slidenum">
              <a:rPr lang="en-US" altLang="en-US" sz="1200" b="1" smtClean="0">
                <a:solidFill>
                  <a:srgbClr val="000000"/>
                </a:solidFill>
                <a:latin typeface="Calibri" panose="020F0502020204030204" pitchFamily="34" charset="0"/>
              </a:rPr>
              <a:pPr algn="r" eaLnBrk="1" hangingPunct="1">
                <a:defRPr/>
              </a:pPr>
              <a:t>‹#›</a:t>
            </a:fld>
            <a:endParaRPr lang="en-US" altLang="en-US" sz="1200" b="1" smtClean="0">
              <a:solidFill>
                <a:srgbClr val="000000"/>
              </a:solidFill>
              <a:latin typeface="Calibri" panose="020F0502020204030204" pitchFamily="34" charset="0"/>
            </a:endParaRPr>
          </a:p>
        </p:txBody>
      </p:sp>
      <p:sp>
        <p:nvSpPr>
          <p:cNvPr id="9" name="Footer Placeholder 1"/>
          <p:cNvSpPr txBox="1">
            <a:spLocks/>
          </p:cNvSpPr>
          <p:nvPr userDrawn="1"/>
        </p:nvSpPr>
        <p:spPr>
          <a:xfrm>
            <a:off x="295275" y="6565900"/>
            <a:ext cx="7215188" cy="306388"/>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 </a:t>
            </a:r>
            <a:endParaRPr lang="en-US" sz="1000" kern="700" spc="50" dirty="0">
              <a:solidFill>
                <a:schemeClr val="tx2"/>
              </a:solidFill>
              <a:latin typeface="Arial Narrow"/>
              <a:cs typeface="Arial Narrow"/>
            </a:endParaRPr>
          </a:p>
        </p:txBody>
      </p:sp>
      <p:sp>
        <p:nvSpPr>
          <p:cNvPr id="10"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CH12</a:t>
            </a:r>
            <a:endParaRPr lang="en-US" b="1" dirty="0">
              <a:solidFill>
                <a:srgbClr val="000000"/>
              </a:solidFill>
            </a:endParaRPr>
          </a:p>
        </p:txBody>
      </p:sp>
      <p:sp>
        <p:nvSpPr>
          <p:cNvPr id="14" name="Content Placeholder 2"/>
          <p:cNvSpPr>
            <a:spLocks noGrp="1"/>
          </p:cNvSpPr>
          <p:nvPr>
            <p:ph idx="12"/>
          </p:nvPr>
        </p:nvSpPr>
        <p:spPr>
          <a:xfrm>
            <a:off x="1232969" y="1482188"/>
            <a:ext cx="7821824" cy="4227731"/>
          </a:xfrm>
        </p:spPr>
        <p:txBody>
          <a:bodyPr/>
          <a:lstStyle>
            <a:lvl1pPr marL="342900" indent="-342900">
              <a:lnSpc>
                <a:spcPct val="90000"/>
              </a:lnSpc>
              <a:buClr>
                <a:srgbClr val="B00027"/>
              </a:buClr>
              <a:buFont typeface="Lucida Grande"/>
              <a:buChar char="•"/>
              <a:defRPr/>
            </a:lvl1pPr>
            <a:lvl2pPr marL="640080" indent="-274320">
              <a:lnSpc>
                <a:spcPct val="90000"/>
              </a:lnSpc>
              <a:buClr>
                <a:srgbClr val="B00027"/>
              </a:buClr>
              <a:buFont typeface="Arial"/>
              <a:buChar char="•"/>
              <a:defRPr b="0" i="1"/>
            </a:lvl2pPr>
            <a:lvl3pPr marL="960120" indent="-320040">
              <a:lnSpc>
                <a:spcPct val="90000"/>
              </a:lnSpc>
              <a:buClr>
                <a:srgbClr val="B00027"/>
              </a:buClr>
              <a:buSzPct val="100000"/>
              <a:buFont typeface="Lucida Grande"/>
              <a:buChar char="-"/>
              <a:defRPr sz="2800"/>
            </a:lvl3pPr>
            <a:lvl4pPr marL="1234440" indent="-228600">
              <a:lnSpc>
                <a:spcPct val="90000"/>
              </a:lnSpc>
              <a:buFont typeface="Arial"/>
              <a:buChar char="▸"/>
              <a:defRPr sz="2400"/>
            </a:lvl4pPr>
            <a:lvl5pPr marL="1508760" indent="-2286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Date Placeholder 3"/>
          <p:cNvSpPr>
            <a:spLocks noGrp="1"/>
          </p:cNvSpPr>
          <p:nvPr>
            <p:ph type="dt" sz="half" idx="13"/>
          </p:nvPr>
        </p:nvSpPr>
        <p:spPr>
          <a:xfrm>
            <a:off x="458788" y="6300788"/>
            <a:ext cx="2133600" cy="365125"/>
          </a:xfrm>
        </p:spPr>
        <p:txBody>
          <a:bodyPr/>
          <a:lstStyle>
            <a:lvl1pPr>
              <a:defRPr/>
            </a:lvl1pPr>
          </a:lstStyle>
          <a:p>
            <a:pPr>
              <a:defRPr/>
            </a:pPr>
            <a:endParaRPr lang="en-US"/>
          </a:p>
        </p:txBody>
      </p:sp>
      <p:sp>
        <p:nvSpPr>
          <p:cNvPr id="12" name="Footer Placeholder 4"/>
          <p:cNvSpPr>
            <a:spLocks noGrp="1"/>
          </p:cNvSpPr>
          <p:nvPr>
            <p:ph type="ftr" sz="quarter" idx="14"/>
          </p:nvPr>
        </p:nvSpPr>
        <p:spPr>
          <a:xfrm>
            <a:off x="3119438" y="6307138"/>
            <a:ext cx="2895600" cy="365125"/>
          </a:xfrm>
        </p:spPr>
        <p:txBody>
          <a:bodyPr/>
          <a:lstStyle>
            <a:lvl1pPr>
              <a:defRPr dirty="0"/>
            </a:lvl1pPr>
          </a:lstStyle>
          <a:p>
            <a:pPr>
              <a:defRPr/>
            </a:pPr>
            <a:endParaRPr lang="en-US"/>
          </a:p>
        </p:txBody>
      </p:sp>
      <p:sp>
        <p:nvSpPr>
          <p:cNvPr id="13"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Tree>
    <p:extLst>
      <p:ext uri="{BB962C8B-B14F-4D97-AF65-F5344CB8AC3E}">
        <p14:creationId xmlns:p14="http://schemas.microsoft.com/office/powerpoint/2010/main" val="2798727458"/>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solidFill>
            <a:srgbClr val="008CD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pic>
        <p:nvPicPr>
          <p:cNvPr id="3" name="Picture 2" descr="4ltr_logo_new_REVISEDbw.psd"/>
          <p:cNvPicPr>
            <a:picLocks noChangeAspect="1"/>
          </p:cNvPicPr>
          <p:nvPr userDrawn="1"/>
        </p:nvPicPr>
        <p:blipFill rotWithShape="1">
          <a:blip r:embed="rId2">
            <a:extLst>
              <a:ext uri="{28A0092B-C50C-407E-A947-70E740481C1C}">
                <a14:useLocalDpi xmlns:a14="http://schemas.microsoft.com/office/drawing/2010/main" val="0"/>
              </a:ext>
            </a:extLst>
          </a:blip>
          <a:srcRect l="6824" t="6983" r="7072" b="4960"/>
          <a:stretch/>
        </p:blipFill>
        <p:spPr>
          <a:xfrm>
            <a:off x="3465147" y="2078159"/>
            <a:ext cx="2204181" cy="2210533"/>
          </a:xfrm>
          <a:prstGeom prst="ellipse">
            <a:avLst/>
          </a:prstGeom>
        </p:spPr>
      </p:pic>
      <p:sp>
        <p:nvSpPr>
          <p:cNvPr id="4"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CE2725CB-109F-4B4B-8A11-328473DC5291}" type="slidenum">
              <a:rPr lang="en-US" altLang="en-US" sz="1200" b="1" smtClean="0">
                <a:solidFill>
                  <a:srgbClr val="000000"/>
                </a:solidFill>
                <a:latin typeface="Calibri" panose="020F0502020204030204" pitchFamily="34" charset="0"/>
              </a:rPr>
              <a:pPr algn="r" eaLnBrk="1" hangingPunct="1">
                <a:defRPr/>
              </a:pPr>
              <a:t>‹#›</a:t>
            </a:fld>
            <a:endParaRPr lang="en-US" altLang="en-US" sz="1200" b="1" smtClean="0">
              <a:solidFill>
                <a:srgbClr val="000000"/>
              </a:solidFill>
              <a:latin typeface="Calibri" panose="020F0502020204030204" pitchFamily="34" charset="0"/>
            </a:endParaRPr>
          </a:p>
        </p:txBody>
      </p:sp>
      <p:sp>
        <p:nvSpPr>
          <p:cNvPr id="5" name="Footer Placeholder 1"/>
          <p:cNvSpPr txBox="1">
            <a:spLocks/>
          </p:cNvSpPr>
          <p:nvPr userDrawn="1"/>
        </p:nvSpPr>
        <p:spPr>
          <a:xfrm>
            <a:off x="295275"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 </a:t>
            </a:r>
            <a:endParaRPr lang="en-US" sz="1000" kern="700" spc="50" dirty="0">
              <a:solidFill>
                <a:schemeClr val="tx2"/>
              </a:solidFill>
              <a:latin typeface="Arial Narrow"/>
              <a:cs typeface="Arial Narrow"/>
            </a:endParaRPr>
          </a:p>
        </p:txBody>
      </p:sp>
      <p:sp>
        <p:nvSpPr>
          <p:cNvPr id="6"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CH12</a:t>
            </a:r>
            <a:endParaRPr lang="en-US" b="1" dirty="0">
              <a:solidFill>
                <a:srgbClr val="000000"/>
              </a:solidFill>
            </a:endParaRPr>
          </a:p>
        </p:txBody>
      </p:sp>
      <p:sp>
        <p:nvSpPr>
          <p:cNvPr id="7" name="Date Placeholder 3"/>
          <p:cNvSpPr>
            <a:spLocks noGrp="1"/>
          </p:cNvSpPr>
          <p:nvPr>
            <p:ph type="dt" sz="half" idx="10"/>
          </p:nvPr>
        </p:nvSpPr>
        <p:spPr>
          <a:xfrm>
            <a:off x="495300" y="6227763"/>
            <a:ext cx="2133600" cy="365125"/>
          </a:xfrm>
        </p:spPr>
        <p:txBody>
          <a:bodyPr/>
          <a:lstStyle>
            <a:lvl1pPr>
              <a:defRPr/>
            </a:lvl1pPr>
          </a:lstStyle>
          <a:p>
            <a:pPr>
              <a:defRPr/>
            </a:pPr>
            <a:endParaRPr lang="en-US"/>
          </a:p>
        </p:txBody>
      </p:sp>
      <p:sp>
        <p:nvSpPr>
          <p:cNvPr id="8" name="Footer Placeholder 4"/>
          <p:cNvSpPr>
            <a:spLocks noGrp="1"/>
          </p:cNvSpPr>
          <p:nvPr>
            <p:ph type="ftr" sz="quarter" idx="11"/>
          </p:nvPr>
        </p:nvSpPr>
        <p:spPr>
          <a:xfrm>
            <a:off x="3124200" y="6234113"/>
            <a:ext cx="2895600" cy="365125"/>
          </a:xfrm>
        </p:spPr>
        <p:txBody>
          <a:bodyPr/>
          <a:lstStyle>
            <a:lvl1pPr>
              <a:defRPr dirty="0"/>
            </a:lvl1pPr>
          </a:lstStyle>
          <a:p>
            <a:pPr>
              <a:defRPr/>
            </a:pPr>
            <a:endParaRPr lang="en-US"/>
          </a:p>
        </p:txBody>
      </p:sp>
    </p:spTree>
    <p:extLst>
      <p:ext uri="{BB962C8B-B14F-4D97-AF65-F5344CB8AC3E}">
        <p14:creationId xmlns:p14="http://schemas.microsoft.com/office/powerpoint/2010/main" val="2637486255"/>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D574E74-A164-4F9D-8553-C14A9D0730B5}" type="slidenum">
              <a:rPr lang="en-US" altLang="en-US"/>
              <a:pPr>
                <a:defRPr/>
              </a:pPr>
              <a:t>‹#›</a:t>
            </a:fld>
            <a:endParaRPr lang="en-US" altLang="en-US"/>
          </a:p>
        </p:txBody>
      </p:sp>
    </p:spTree>
    <p:extLst>
      <p:ext uri="{BB962C8B-B14F-4D97-AF65-F5344CB8AC3E}">
        <p14:creationId xmlns:p14="http://schemas.microsoft.com/office/powerpoint/2010/main" val="26426830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EA3C56C-493D-47DD-98E3-7CE13C92D077}" type="slidenum">
              <a:rPr lang="en-US" altLang="en-US"/>
              <a:pPr>
                <a:defRPr/>
              </a:pPr>
              <a:t>‹#›</a:t>
            </a:fld>
            <a:endParaRPr lang="en-US" altLang="en-US"/>
          </a:p>
        </p:txBody>
      </p:sp>
    </p:spTree>
    <p:extLst>
      <p:ext uri="{BB962C8B-B14F-4D97-AF65-F5344CB8AC3E}">
        <p14:creationId xmlns:p14="http://schemas.microsoft.com/office/powerpoint/2010/main" val="10919743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9ED14B14-D13B-4A93-A0FB-68CFE98FDDAA}" type="slidenum">
              <a:rPr lang="en-US" altLang="en-US"/>
              <a:pPr>
                <a:defRPr/>
              </a:pPr>
              <a:t>‹#›</a:t>
            </a:fld>
            <a:endParaRPr lang="en-US" altLang="en-US"/>
          </a:p>
        </p:txBody>
      </p:sp>
    </p:spTree>
    <p:extLst>
      <p:ext uri="{BB962C8B-B14F-4D97-AF65-F5344CB8AC3E}">
        <p14:creationId xmlns:p14="http://schemas.microsoft.com/office/powerpoint/2010/main" val="18731626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8AC582E5-68E2-48C8-BD12-E956377DD729}" type="slidenum">
              <a:rPr lang="en-US" altLang="en-US"/>
              <a:pPr>
                <a:defRPr/>
              </a:pPr>
              <a:t>‹#›</a:t>
            </a:fld>
            <a:endParaRPr lang="en-US" altLang="en-US"/>
          </a:p>
        </p:txBody>
      </p:sp>
    </p:spTree>
    <p:extLst>
      <p:ext uri="{BB962C8B-B14F-4D97-AF65-F5344CB8AC3E}">
        <p14:creationId xmlns:p14="http://schemas.microsoft.com/office/powerpoint/2010/main" val="37612082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474E6A2C-6476-489A-AB7E-DE4585F1C829}" type="slidenum">
              <a:rPr lang="en-US" altLang="en-US"/>
              <a:pPr>
                <a:defRPr/>
              </a:pPr>
              <a:t>‹#›</a:t>
            </a:fld>
            <a:endParaRPr lang="en-US" altLang="en-US"/>
          </a:p>
        </p:txBody>
      </p:sp>
    </p:spTree>
    <p:extLst>
      <p:ext uri="{BB962C8B-B14F-4D97-AF65-F5344CB8AC3E}">
        <p14:creationId xmlns:p14="http://schemas.microsoft.com/office/powerpoint/2010/main" val="30442876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DA41070-7604-4C9E-B29C-3351A03460AC}" type="slidenum">
              <a:rPr lang="en-US" altLang="en-US"/>
              <a:pPr>
                <a:defRPr/>
              </a:pPr>
              <a:t>‹#›</a:t>
            </a:fld>
            <a:endParaRPr lang="en-US" altLang="en-US"/>
          </a:p>
        </p:txBody>
      </p:sp>
    </p:spTree>
    <p:extLst>
      <p:ext uri="{BB962C8B-B14F-4D97-AF65-F5344CB8AC3E}">
        <p14:creationId xmlns:p14="http://schemas.microsoft.com/office/powerpoint/2010/main" val="2941782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302DBE8-5E25-46AC-9B90-603663C1AD7A}" type="slidenum">
              <a:rPr lang="en-US" altLang="en-US"/>
              <a:pPr>
                <a:defRPr/>
              </a:pPr>
              <a:t>‹#›</a:t>
            </a:fld>
            <a:endParaRPr lang="en-US" altLang="en-US"/>
          </a:p>
        </p:txBody>
      </p:sp>
    </p:spTree>
    <p:extLst>
      <p:ext uri="{BB962C8B-B14F-4D97-AF65-F5344CB8AC3E}">
        <p14:creationId xmlns:p14="http://schemas.microsoft.com/office/powerpoint/2010/main" val="17946964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A5CCA98-B727-4AF5-87A4-38D99A43B512}" type="slidenum">
              <a:rPr lang="en-US" altLang="en-US"/>
              <a:pPr>
                <a:defRPr/>
              </a:pPr>
              <a:t>‹#›</a:t>
            </a:fld>
            <a:endParaRPr lang="en-US" altLang="en-US"/>
          </a:p>
        </p:txBody>
      </p:sp>
    </p:spTree>
    <p:extLst>
      <p:ext uri="{BB962C8B-B14F-4D97-AF65-F5344CB8AC3E}">
        <p14:creationId xmlns:p14="http://schemas.microsoft.com/office/powerpoint/2010/main" val="17618009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7112C95-8010-42BC-A84B-E469B1DBAE9F}" type="slidenum">
              <a:rPr lang="en-US" altLang="en-US"/>
              <a:pPr>
                <a:defRPr/>
              </a:pPr>
              <a:t>‹#›</a:t>
            </a:fld>
            <a:endParaRPr lang="en-US" altLang="en-US"/>
          </a:p>
        </p:txBody>
      </p:sp>
    </p:spTree>
    <p:extLst>
      <p:ext uri="{BB962C8B-B14F-4D97-AF65-F5344CB8AC3E}">
        <p14:creationId xmlns:p14="http://schemas.microsoft.com/office/powerpoint/2010/main" val="25092294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29000259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hangingPunct="1">
              <a:defRPr sz="1200">
                <a:solidFill>
                  <a:schemeClr val="tx1">
                    <a:tint val="75000"/>
                  </a:schemeClr>
                </a:solidFill>
                <a:cs typeface="Arial" pitchFamily="34" charset="0"/>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hangingPunct="1">
              <a:defRPr sz="1200">
                <a:solidFill>
                  <a:schemeClr val="tx1">
                    <a:tint val="75000"/>
                  </a:schemeClr>
                </a:solidFill>
                <a:cs typeface="Arial" pitchFamily="34" charset="0"/>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9EACB8"/>
                </a:solidFill>
              </a:defRPr>
            </a:lvl1pPr>
          </a:lstStyle>
          <a:p>
            <a:pPr>
              <a:defRPr/>
            </a:pPr>
            <a:fld id="{6E743944-EF2F-4464-AE8E-864E058BFA9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4756" r:id="rId1"/>
    <p:sldLayoutId id="2147484757" r:id="rId2"/>
    <p:sldLayoutId id="2147484758" r:id="rId3"/>
    <p:sldLayoutId id="2147484759" r:id="rId4"/>
    <p:sldLayoutId id="2147484760" r:id="rId5"/>
    <p:sldLayoutId id="2147484761" r:id="rId6"/>
    <p:sldLayoutId id="2147484762" r:id="rId7"/>
    <p:sldLayoutId id="2147484763" r:id="rId8"/>
    <p:sldLayoutId id="2147484764" r:id="rId9"/>
    <p:sldLayoutId id="2147484765" r:id="rId10"/>
    <p:sldLayoutId id="2147484766" r:id="rId11"/>
    <p:sldLayoutId id="2147484747" r:id="rId12"/>
    <p:sldLayoutId id="2147484748" r:id="rId13"/>
    <p:sldLayoutId id="2147484749" r:id="rId14"/>
    <p:sldLayoutId id="2147484750" r:id="rId15"/>
    <p:sldLayoutId id="2147484751" r:id="rId16"/>
    <p:sldLayoutId id="2147484752" r:id="rId17"/>
    <p:sldLayoutId id="2147484753" r:id="rId18"/>
    <p:sldLayoutId id="2147484754" r:id="rId19"/>
    <p:sldLayoutId id="2147484755" r:id="rId20"/>
    <p:sldLayoutId id="2147484767" r:id="rId21"/>
  </p:sldLayoutIdLst>
  <p:timing>
    <p:tnLst>
      <p:par>
        <p:cTn id="1" dur="indefinite" restart="never" nodeType="tmRoot"/>
      </p:par>
    </p:tnLst>
  </p:timing>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itchFamily="34" charset="0"/>
        </a:defRPr>
      </a:lvl2pPr>
      <a:lvl3pPr algn="ctr" defTabSz="457200" rtl="0" eaLnBrk="0" fontAlgn="base" hangingPunct="0">
        <a:spcBef>
          <a:spcPct val="0"/>
        </a:spcBef>
        <a:spcAft>
          <a:spcPct val="0"/>
        </a:spcAft>
        <a:defRPr sz="4400">
          <a:solidFill>
            <a:schemeClr val="tx1"/>
          </a:solidFill>
          <a:latin typeface="Calibri" pitchFamily="34" charset="0"/>
        </a:defRPr>
      </a:lvl3pPr>
      <a:lvl4pPr algn="ctr" defTabSz="457200" rtl="0" eaLnBrk="0" fontAlgn="base" hangingPunct="0">
        <a:spcBef>
          <a:spcPct val="0"/>
        </a:spcBef>
        <a:spcAft>
          <a:spcPct val="0"/>
        </a:spcAft>
        <a:defRPr sz="4400">
          <a:solidFill>
            <a:schemeClr val="tx1"/>
          </a:solidFill>
          <a:latin typeface="Calibri" pitchFamily="34" charset="0"/>
        </a:defRPr>
      </a:lvl4pPr>
      <a:lvl5pPr algn="ctr" defTabSz="457200" rtl="0" eaLnBrk="0" fontAlgn="base" hangingPunct="0">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p:nvPr>
        </p:nvSpPr>
        <p:spPr/>
        <p:txBody>
          <a:bodyPr/>
          <a:lstStyle/>
          <a:p>
            <a:r>
              <a:rPr lang="en-IN" dirty="0" smtClean="0"/>
              <a:t>Chapter 12</a:t>
            </a:r>
            <a:endParaRPr lang="en-IN" dirty="0"/>
          </a:p>
        </p:txBody>
      </p:sp>
      <p:sp>
        <p:nvSpPr>
          <p:cNvPr id="3" name="Footer Placeholder 1"/>
          <p:cNvSpPr txBox="1">
            <a:spLocks/>
          </p:cNvSpPr>
          <p:nvPr/>
        </p:nvSpPr>
        <p:spPr>
          <a:xfrm>
            <a:off x="5508625" y="6374653"/>
            <a:ext cx="3635375" cy="474663"/>
          </a:xfrm>
          <a:prstGeom prst="rect">
            <a:avLst/>
          </a:prstGeom>
        </p:spPr>
        <p:txBody>
          <a:bodyPr vert="horz" lIns="91440" tIns="45720" rIns="91440" bIns="45720" rtlCol="0" anchor="ctr"/>
          <a:lstStyle>
            <a:defPPr>
              <a:defRPr lang="en-US"/>
            </a:defPPr>
            <a:lvl1pPr algn="ctr" rtl="0" eaLnBrk="1" fontAlgn="base" hangingPunct="1">
              <a:spcBef>
                <a:spcPct val="0"/>
              </a:spcBef>
              <a:spcAft>
                <a:spcPct val="0"/>
              </a:spcAft>
              <a:defRPr sz="1200" kern="1200">
                <a:solidFill>
                  <a:schemeClr val="tx1">
                    <a:tint val="75000"/>
                  </a:schemeClr>
                </a:solidFill>
                <a:latin typeface="Times New Roman" panose="02020603050405020304" pitchFamily="18" charset="0"/>
                <a:ea typeface="ＭＳ Ｐゴシック" panose="020B0600070205080204" pitchFamily="34" charset="-128"/>
                <a:cs typeface="Arial" pitchFamily="34" charset="0"/>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9pPr>
          </a:lstStyle>
          <a:p>
            <a:pPr>
              <a:defRPr/>
            </a:pPr>
            <a:r>
              <a:rPr lang="en-US" sz="1000" dirty="0" smtClean="0">
                <a:solidFill>
                  <a:schemeClr val="tx2"/>
                </a:solidFill>
                <a:latin typeface="Arial Narrow" panose="020B0606020202030204" pitchFamily="34" charset="0"/>
              </a:rPr>
              <a:t>Copyright ©2017 Cengage Learning. All Rights Reserved. May not be scanned, copied or duplicated, or posted to a publicly accessible website, in whole or in part. </a:t>
            </a:r>
            <a:endParaRPr lang="en-US" sz="1000" dirty="0">
              <a:solidFill>
                <a:schemeClr val="tx2"/>
              </a:solidFill>
              <a:latin typeface="Arial Narrow" panose="020B060602020203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IN" dirty="0" smtClean="0"/>
              <a:t>Learning Outcomes</a:t>
            </a:r>
            <a:endParaRPr lang="en-IN" dirty="0"/>
          </a:p>
        </p:txBody>
      </p:sp>
      <p:sp>
        <p:nvSpPr>
          <p:cNvPr id="15363" name="Content Placeholder 2"/>
          <p:cNvSpPr>
            <a:spLocks noGrp="1"/>
          </p:cNvSpPr>
          <p:nvPr>
            <p:ph idx="1"/>
          </p:nvPr>
        </p:nvSpPr>
        <p:spPr/>
        <p:txBody>
          <a:bodyPr>
            <a:noAutofit/>
          </a:bodyPr>
          <a:lstStyle/>
          <a:p>
            <a:pPr eaLnBrk="1" hangingPunct="1">
              <a:spcAft>
                <a:spcPts val="600"/>
              </a:spcAft>
              <a:buFont typeface="+mj-lt"/>
              <a:buAutoNum type="arabicPeriod"/>
              <a:defRPr/>
            </a:pPr>
            <a:r>
              <a:rPr lang="en-IN" altLang="en-US" dirty="0" smtClean="0">
                <a:solidFill>
                  <a:schemeClr val="tx2"/>
                </a:solidFill>
                <a:latin typeface="Rockwell" pitchFamily="18" charset="0"/>
                <a:ea typeface="Rockwell" pitchFamily="18" charset="0"/>
                <a:cs typeface="Rockwell" pitchFamily="18" charset="0"/>
              </a:rPr>
              <a:t>Describe diversity and explain why it matters</a:t>
            </a:r>
          </a:p>
          <a:p>
            <a:pPr eaLnBrk="1" hangingPunct="1">
              <a:spcAft>
                <a:spcPts val="600"/>
              </a:spcAft>
              <a:buFont typeface="+mj-lt"/>
              <a:buAutoNum type="arabicPeriod"/>
              <a:defRPr/>
            </a:pPr>
            <a:r>
              <a:rPr lang="en-IN" altLang="en-US" dirty="0" smtClean="0">
                <a:solidFill>
                  <a:schemeClr val="tx2"/>
                </a:solidFill>
                <a:latin typeface="Rockwell" pitchFamily="18" charset="0"/>
                <a:ea typeface="Rockwell" pitchFamily="18" charset="0"/>
                <a:cs typeface="Rockwell" pitchFamily="18" charset="0"/>
              </a:rPr>
              <a:t>Understand the special challenges that the dimensions of surface-level diversity pose for managers</a:t>
            </a:r>
          </a:p>
          <a:p>
            <a:pPr eaLnBrk="1" hangingPunct="1">
              <a:spcAft>
                <a:spcPts val="600"/>
              </a:spcAft>
              <a:buFont typeface="+mj-lt"/>
              <a:buAutoNum type="arabicPeriod"/>
              <a:defRPr/>
            </a:pPr>
            <a:r>
              <a:rPr lang="en-IN" altLang="en-US" dirty="0" smtClean="0">
                <a:solidFill>
                  <a:schemeClr val="tx2"/>
                </a:solidFill>
                <a:latin typeface="Rockwell" pitchFamily="18" charset="0"/>
                <a:ea typeface="Rockwell" pitchFamily="18" charset="0"/>
                <a:cs typeface="Rockwell" pitchFamily="18" charset="0"/>
              </a:rPr>
              <a:t>Explain how the dimensions of deep-level diversity affect individual </a:t>
            </a:r>
            <a:r>
              <a:rPr lang="en-IN" altLang="en-US" dirty="0" err="1" smtClean="0">
                <a:solidFill>
                  <a:schemeClr val="tx2"/>
                </a:solidFill>
                <a:latin typeface="Rockwell" pitchFamily="18" charset="0"/>
                <a:ea typeface="Rockwell" pitchFamily="18" charset="0"/>
                <a:cs typeface="Rockwell" pitchFamily="18" charset="0"/>
              </a:rPr>
              <a:t>behavior</a:t>
            </a:r>
            <a:r>
              <a:rPr lang="en-IN" altLang="en-US" dirty="0" smtClean="0">
                <a:solidFill>
                  <a:schemeClr val="tx2"/>
                </a:solidFill>
                <a:latin typeface="Rockwell" pitchFamily="18" charset="0"/>
                <a:ea typeface="Rockwell" pitchFamily="18" charset="0"/>
                <a:cs typeface="Rockwell" pitchFamily="18" charset="0"/>
              </a:rPr>
              <a:t> and interactions in the workplace</a:t>
            </a:r>
          </a:p>
          <a:p>
            <a:pPr eaLnBrk="1" hangingPunct="1">
              <a:spcAft>
                <a:spcPts val="600"/>
              </a:spcAft>
              <a:buFont typeface="+mj-lt"/>
              <a:buAutoNum type="arabicPeriod"/>
              <a:defRPr/>
            </a:pPr>
            <a:r>
              <a:rPr lang="en-IN" altLang="en-US" dirty="0" smtClean="0">
                <a:solidFill>
                  <a:schemeClr val="tx2"/>
                </a:solidFill>
                <a:latin typeface="Rockwell" pitchFamily="18" charset="0"/>
                <a:ea typeface="Rockwell" pitchFamily="18" charset="0"/>
                <a:cs typeface="Rockwell" pitchFamily="18" charset="0"/>
              </a:rPr>
              <a:t>Explain the basic principles and practices that can be used to manage diversity</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36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36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36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IN" dirty="0" smtClean="0">
                <a:solidFill>
                  <a:schemeClr val="bg1"/>
                </a:solidFill>
              </a:rPr>
              <a:t>12.1</a:t>
            </a:r>
            <a:r>
              <a:rPr lang="en-IN" dirty="0" smtClean="0"/>
              <a:t>	</a:t>
            </a:r>
            <a:r>
              <a:rPr lang="en-IN" sz="2600" dirty="0" smtClean="0"/>
              <a:t>Percent of the Projected Population by Race and Hispanic Origin for the United States: 2015–2016 </a:t>
            </a:r>
            <a:endParaRPr lang="en-IN" sz="2600" dirty="0"/>
          </a:p>
        </p:txBody>
      </p:sp>
      <p:sp>
        <p:nvSpPr>
          <p:cNvPr id="6"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1</a:t>
            </a:r>
            <a:endParaRPr lang="en-IN" altLang="en-US" sz="2000" dirty="0">
              <a:solidFill>
                <a:schemeClr val="tx2"/>
              </a:solidFill>
            </a:endParaRPr>
          </a:p>
        </p:txBody>
      </p:sp>
      <p:pic>
        <p:nvPicPr>
          <p:cNvPr id="2" name="Picture 1" descr="This is a graphical representation of the percent of the projected population by race and Hispanic origin for the United States from the year 2015 to 2016. The x-axis marks the progression of years. The left end of the x-axis is labeled 2015, and the right end is labeled 2060.The y-axis marks the predicted U.S. population starting at 0 and ending at 70. The percentage of whites in the general population is expected to decline from 61.7 percent in 2015 to 43.7 percent by 2060. Hispanics are expected to increase from 17.7 percent of the total population in 2015 to 28.6 percent by 2060. The percentage of black Americans will increase from 12.4 in 2015 to 13 by 2016, as will the percentage of Asian Americans from 5.3 in 2015 to 9.1 in 2016. The proportion of Native Americans will decline slightly from 0.7 to 0.6 percent." title="Exhibit 12.1 - Percent of the Projected Population by Race and Hispanic Origin for the United States: 2015–20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500" y="1961296"/>
            <a:ext cx="8001000" cy="4209387"/>
          </a:xfrm>
          <a:prstGeom prst="rect">
            <a:avLst/>
          </a:prstGeom>
        </p:spPr>
      </p:pic>
    </p:spTree>
    <p:extLst>
      <p:ext uri="{BB962C8B-B14F-4D97-AF65-F5344CB8AC3E}">
        <p14:creationId xmlns:p14="http://schemas.microsoft.com/office/powerpoint/2010/main" val="26682613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Title 1"/>
          <p:cNvSpPr>
            <a:spLocks noGrp="1"/>
          </p:cNvSpPr>
          <p:nvPr>
            <p:ph type="title"/>
          </p:nvPr>
        </p:nvSpPr>
        <p:spPr/>
        <p:txBody>
          <a:bodyPr/>
          <a:lstStyle/>
          <a:p>
            <a:r>
              <a:rPr lang="en-US" altLang="en-US" smtClean="0"/>
              <a:t>Diversity</a:t>
            </a:r>
          </a:p>
        </p:txBody>
      </p:sp>
      <p:sp>
        <p:nvSpPr>
          <p:cNvPr id="6"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1</a:t>
            </a:r>
            <a:endParaRPr lang="en-IN" altLang="en-US" sz="2000" dirty="0">
              <a:solidFill>
                <a:schemeClr val="tx2"/>
              </a:solidFill>
            </a:endParaRPr>
          </a:p>
        </p:txBody>
      </p:sp>
      <p:sp>
        <p:nvSpPr>
          <p:cNvPr id="16388" name="Content Placeholder 2"/>
          <p:cNvSpPr>
            <a:spLocks noGrp="1"/>
          </p:cNvSpPr>
          <p:nvPr>
            <p:ph idx="1"/>
          </p:nvPr>
        </p:nvSpPr>
        <p:spPr/>
        <p:txBody>
          <a:bodyPr/>
          <a:lstStyle/>
          <a:p>
            <a:r>
              <a:rPr lang="en-IN" altLang="en-US" dirty="0" smtClean="0"/>
              <a:t>Variety of demographic, cultural, and personal differences among an organization's employees and customers</a:t>
            </a:r>
          </a:p>
          <a:p>
            <a:r>
              <a:rPr lang="en-IN" altLang="en-US" dirty="0" smtClean="0"/>
              <a:t>Not an affirmative action</a:t>
            </a:r>
          </a:p>
          <a:p>
            <a:pPr lvl="1"/>
            <a:r>
              <a:rPr lang="en-IN" altLang="en-US" b="1" dirty="0" smtClean="0"/>
              <a:t>Affirmative action</a:t>
            </a:r>
            <a:r>
              <a:rPr lang="en-IN" altLang="en-US" dirty="0" smtClean="0"/>
              <a:t>: Purposeful steps taken by an organization to create employment opportunities for minorities and women</a:t>
            </a:r>
          </a:p>
          <a:p>
            <a:r>
              <a:rPr lang="en-IN" altLang="en-US" dirty="0" smtClean="0"/>
              <a:t>Purpose - Create </a:t>
            </a:r>
            <a:r>
              <a:rPr lang="en-IN" altLang="en-US" dirty="0"/>
              <a:t>a positive work environment </a:t>
            </a:r>
            <a:r>
              <a:rPr lang="en-IN" altLang="en-US" dirty="0" smtClean="0"/>
              <a:t>where no </a:t>
            </a:r>
            <a:r>
              <a:rPr lang="en-IN" altLang="en-US" dirty="0"/>
              <a:t>one is advantaged or </a:t>
            </a:r>
            <a:r>
              <a:rPr lang="en-IN" altLang="en-US" dirty="0" smtClean="0"/>
              <a:t>disadvantaged</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638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6388">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638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38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525463" y="3175"/>
            <a:ext cx="8229600" cy="1143000"/>
          </a:xfrm>
        </p:spPr>
        <p:txBody>
          <a:bodyPr/>
          <a:lstStyle/>
          <a:p>
            <a:r>
              <a:rPr lang="en-IN" altLang="en-US" dirty="0"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Diversity </a:t>
            </a:r>
            <a:r>
              <a:rPr lang="en-IN" altLang="en-US" sz="2000" dirty="0"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(continued)</a:t>
            </a:r>
            <a:endParaRPr lang="en-US" altLang="en-US" sz="2000" dirty="0"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endParaRPr>
          </a:p>
        </p:txBody>
      </p:sp>
      <p:sp>
        <p:nvSpPr>
          <p:cNvPr id="24580" name="TextBox 3"/>
          <p:cNvSpPr txBox="1">
            <a:spLocks noChangeArrowheads="1"/>
          </p:cNvSpPr>
          <p:nvPr/>
        </p:nvSpPr>
        <p:spPr bwMode="auto">
          <a:xfrm>
            <a:off x="8318501" y="3175"/>
            <a:ext cx="8255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1</a:t>
            </a:r>
            <a:endParaRPr lang="en-US" altLang="en-US" sz="2000" dirty="0">
              <a:solidFill>
                <a:schemeClr val="tx2"/>
              </a:solidFill>
            </a:endParaRPr>
          </a:p>
        </p:txBody>
      </p:sp>
      <p:sp>
        <p:nvSpPr>
          <p:cNvPr id="3" name="Content Placeholder 2"/>
          <p:cNvSpPr>
            <a:spLocks noGrp="1"/>
          </p:cNvSpPr>
          <p:nvPr>
            <p:ph idx="1"/>
          </p:nvPr>
        </p:nvSpPr>
        <p:spPr>
          <a:xfrm>
            <a:off x="993775" y="1533525"/>
            <a:ext cx="7823200" cy="4227513"/>
          </a:xfrm>
        </p:spPr>
        <p:txBody>
          <a:bodyPr/>
          <a:lstStyle/>
          <a:p>
            <a:r>
              <a:rPr lang="en-IN" altLang="en-US" dirty="0" smtClean="0"/>
              <a:t>Makes good business sense</a:t>
            </a:r>
          </a:p>
          <a:p>
            <a:pPr lvl="1"/>
            <a:r>
              <a:rPr lang="en-IN" altLang="en-US" dirty="0" smtClean="0"/>
              <a:t>Helping </a:t>
            </a:r>
            <a:r>
              <a:rPr lang="en-IN" i="0" dirty="0"/>
              <a:t>with </a:t>
            </a:r>
            <a:r>
              <a:rPr lang="en-IN" dirty="0"/>
              <a:t>cost </a:t>
            </a:r>
            <a:r>
              <a:rPr lang="en-IN" dirty="0" smtClean="0"/>
              <a:t>savings by</a:t>
            </a:r>
            <a:r>
              <a:rPr lang="en-IN" altLang="en-US" dirty="0" smtClean="0"/>
              <a:t> reducing </a:t>
            </a:r>
            <a:r>
              <a:rPr lang="en-IN" altLang="en-US" dirty="0"/>
              <a:t>turnover, </a:t>
            </a:r>
            <a:r>
              <a:rPr lang="en-IN" altLang="en-US" dirty="0" smtClean="0"/>
              <a:t>decreasing </a:t>
            </a:r>
            <a:r>
              <a:rPr lang="en-IN" altLang="en-US" dirty="0"/>
              <a:t>absenteeism, </a:t>
            </a:r>
            <a:r>
              <a:rPr lang="en-IN" altLang="en-US" dirty="0" smtClean="0"/>
              <a:t>and avoiding discrimination lawsuits</a:t>
            </a:r>
            <a:endParaRPr lang="en-IN" altLang="en-US" dirty="0"/>
          </a:p>
          <a:p>
            <a:pPr marL="639763" lvl="1" indent="-273050">
              <a:buFont typeface="Arial" panose="020B0604020202020204" pitchFamily="34" charset="0"/>
              <a:buChar char="•"/>
            </a:pPr>
            <a:r>
              <a:rPr lang="en-IN" altLang="en-US" dirty="0" smtClean="0">
                <a:solidFill>
                  <a:schemeClr val="tx2"/>
                </a:solidFill>
              </a:rPr>
              <a:t>Attracting and retaining talented workers</a:t>
            </a:r>
          </a:p>
          <a:p>
            <a:pPr marL="639763" lvl="1" indent="-273050">
              <a:buFont typeface="Arial" panose="020B0604020202020204" pitchFamily="34" charset="0"/>
              <a:buChar char="•"/>
            </a:pPr>
            <a:r>
              <a:rPr lang="en-IN" altLang="en-US" dirty="0" smtClean="0">
                <a:solidFill>
                  <a:schemeClr val="tx2"/>
                </a:solidFill>
              </a:rPr>
              <a:t>Driving business growth</a:t>
            </a:r>
          </a:p>
          <a:p>
            <a:pPr marL="639763" lvl="1" indent="-273050">
              <a:buFont typeface="Arial" panose="020B0604020202020204" pitchFamily="34" charset="0"/>
              <a:buChar char="•"/>
            </a:pPr>
            <a:r>
              <a:rPr lang="en-IN" altLang="en-US" dirty="0" smtClean="0"/>
              <a:t>Helping companies </a:t>
            </a:r>
            <a:r>
              <a:rPr lang="en-IN" altLang="en-US" dirty="0"/>
              <a:t>grow </a:t>
            </a:r>
            <a:r>
              <a:rPr lang="en-IN" altLang="en-US" dirty="0" smtClean="0"/>
              <a:t>through higher-quality </a:t>
            </a:r>
            <a:r>
              <a:rPr lang="en-IN" altLang="en-US" dirty="0" smtClean="0">
                <a:solidFill>
                  <a:schemeClr val="tx2"/>
                </a:solidFill>
              </a:rPr>
              <a:t>problem solving</a:t>
            </a:r>
            <a:endParaRPr lang="en-US" altLang="en-US" dirty="0" smtClean="0">
              <a:solidFill>
                <a:schemeClr val="tx2"/>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Title 1"/>
          <p:cNvSpPr>
            <a:spLocks noGrp="1"/>
          </p:cNvSpPr>
          <p:nvPr>
            <p:ph type="title"/>
          </p:nvPr>
        </p:nvSpPr>
        <p:spPr/>
        <p:txBody>
          <a:bodyPr/>
          <a:lstStyle/>
          <a:p>
            <a:r>
              <a:rPr lang="en-US" altLang="en-US" dirty="0" smtClean="0"/>
              <a:t>Surface-Level Diversity</a:t>
            </a:r>
          </a:p>
        </p:txBody>
      </p:sp>
      <p:sp>
        <p:nvSpPr>
          <p:cNvPr id="6" name="TextBox 3"/>
          <p:cNvSpPr txBox="1">
            <a:spLocks noChangeArrowheads="1"/>
          </p:cNvSpPr>
          <p:nvPr/>
        </p:nvSpPr>
        <p:spPr bwMode="auto">
          <a:xfrm>
            <a:off x="8318501" y="3175"/>
            <a:ext cx="8255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2</a:t>
            </a:r>
            <a:endParaRPr lang="en-US" altLang="en-US" sz="2000" dirty="0">
              <a:solidFill>
                <a:schemeClr val="tx2"/>
              </a:solidFill>
            </a:endParaRPr>
          </a:p>
        </p:txBody>
      </p:sp>
      <p:sp>
        <p:nvSpPr>
          <p:cNvPr id="17412" name="Content Placeholder 2"/>
          <p:cNvSpPr>
            <a:spLocks noGrp="1"/>
          </p:cNvSpPr>
          <p:nvPr>
            <p:ph idx="1"/>
          </p:nvPr>
        </p:nvSpPr>
        <p:spPr/>
        <p:txBody>
          <a:bodyPr/>
          <a:lstStyle/>
          <a:p>
            <a:r>
              <a:rPr lang="en-IN" altLang="en-US" dirty="0" smtClean="0"/>
              <a:t>Differences that are observable, typically unchangeable, and easy to measure</a:t>
            </a:r>
          </a:p>
          <a:p>
            <a:pPr lvl="1"/>
            <a:r>
              <a:rPr lang="en-IN" altLang="en-US" dirty="0" smtClean="0"/>
              <a:t>Age, sex, race/ethnicity, and physical disabilities</a:t>
            </a:r>
          </a:p>
          <a:p>
            <a:r>
              <a:rPr lang="en-IN" altLang="en-US" dirty="0" smtClean="0"/>
              <a:t>Initial impressions and categorizations of </a:t>
            </a:r>
            <a:r>
              <a:rPr lang="en-IN" altLang="en-US" dirty="0" err="1" smtClean="0"/>
              <a:t>coworkers</a:t>
            </a:r>
            <a:r>
              <a:rPr lang="en-IN" altLang="en-US" dirty="0" smtClean="0"/>
              <a:t>, bosses, customers, or job applicants are formed</a:t>
            </a:r>
          </a:p>
          <a:p>
            <a:pPr lvl="1"/>
            <a:r>
              <a:rPr lang="en-IN" altLang="en-US" dirty="0" smtClean="0"/>
              <a:t>Lead to </a:t>
            </a:r>
            <a:r>
              <a:rPr lang="en-IN" altLang="en-US" dirty="0"/>
              <a:t>decisions or </a:t>
            </a:r>
            <a:r>
              <a:rPr lang="en-IN" altLang="en-US" dirty="0" err="1"/>
              <a:t>behaviors</a:t>
            </a:r>
            <a:r>
              <a:rPr lang="en-IN" altLang="en-US" dirty="0"/>
              <a:t> that discriminate</a:t>
            </a:r>
            <a:endParaRPr lang="en-IN" altLang="en-US" dirty="0" smtClean="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74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41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41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41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t>Dimensions of Surface-Level </a:t>
            </a:r>
            <a:r>
              <a:rPr lang="en-US" altLang="en-US" dirty="0"/>
              <a:t>Diversity</a:t>
            </a:r>
            <a:endParaRPr lang="en-IN" dirty="0"/>
          </a:p>
        </p:txBody>
      </p:sp>
      <p:sp>
        <p:nvSpPr>
          <p:cNvPr id="5" name="TextBox 3"/>
          <p:cNvSpPr txBox="1">
            <a:spLocks noChangeArrowheads="1"/>
          </p:cNvSpPr>
          <p:nvPr/>
        </p:nvSpPr>
        <p:spPr bwMode="auto">
          <a:xfrm>
            <a:off x="8318501" y="3175"/>
            <a:ext cx="8255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2</a:t>
            </a:r>
            <a:endParaRPr lang="en-US" altLang="en-US" sz="2000" dirty="0">
              <a:solidFill>
                <a:schemeClr val="tx2"/>
              </a:solidFill>
            </a:endParaRPr>
          </a:p>
        </p:txBody>
      </p:sp>
      <p:graphicFrame>
        <p:nvGraphicFramePr>
          <p:cNvPr id="4" name="Content Placeholder 3" descr="This table provides information regarding dimensions of surface-level diversity. It has three columns and three rows. Row 1 contains column headers. The header of column 1 reads discrimination, the header of column 2 reads description, and the header of column 3 reads ways to reduce discrimination.&#10;In row 2, column 1 reads age, column 2 reads treating people differently because of their age, and column 3 consists of three points. The first point reads recognizing that age discrimination is much more pervasive than expected. The second point reads monitoring the extent to which older workers receive training. The third point reads ensuring that younger and older workers interact with each other.&#10;In row 3, column 1 reads sex, column 2 reads treating people differently because of their sex, and column 3 consists of two points. The first point reads mentoring, or pairing promising female executives with senior executives from whom they can seek advice and support. The second point reads ensuring that male-dominated social activities do not unintentionally exclude women." title="Dimensions of Surface-Level Diversity"/>
          <p:cNvGraphicFramePr>
            <a:graphicFrameLocks noGrp="1"/>
          </p:cNvGraphicFramePr>
          <p:nvPr>
            <p:ph idx="1"/>
            <p:extLst>
              <p:ext uri="{D42A27DB-BD31-4B8C-83A1-F6EECF244321}">
                <p14:modId xmlns:p14="http://schemas.microsoft.com/office/powerpoint/2010/main" val="1485569883"/>
              </p:ext>
            </p:extLst>
          </p:nvPr>
        </p:nvGraphicFramePr>
        <p:xfrm>
          <a:off x="728960" y="1460576"/>
          <a:ext cx="7823208" cy="4617720"/>
        </p:xfrm>
        <a:graphic>
          <a:graphicData uri="http://schemas.openxmlformats.org/drawingml/2006/table">
            <a:tbl>
              <a:tblPr firstRow="1" bandRow="1">
                <a:tableStyleId>{5C22544A-7EE6-4342-B048-85BDC9FD1C3A}</a:tableStyleId>
              </a:tblPr>
              <a:tblGrid>
                <a:gridCol w="1785639"/>
                <a:gridCol w="2243138"/>
                <a:gridCol w="3794431"/>
              </a:tblGrid>
              <a:tr h="370840">
                <a:tc>
                  <a:txBody>
                    <a:bodyPr/>
                    <a:lstStyle/>
                    <a:p>
                      <a:r>
                        <a:rPr lang="en-IN" sz="1900" baseline="0" dirty="0" smtClean="0"/>
                        <a:t>Discrimination</a:t>
                      </a:r>
                      <a:endParaRPr lang="en-IN" sz="1900" dirty="0"/>
                    </a:p>
                  </a:txBody>
                  <a:tcPr>
                    <a:lnB w="12700" cap="flat" cmpd="sng" algn="ctr">
                      <a:solidFill>
                        <a:schemeClr val="tx1"/>
                      </a:solidFill>
                      <a:prstDash val="solid"/>
                      <a:round/>
                      <a:headEnd type="none" w="med" len="med"/>
                      <a:tailEnd type="none" w="med" len="med"/>
                    </a:lnB>
                    <a:solidFill>
                      <a:srgbClr val="008CD1"/>
                    </a:solidFill>
                  </a:tcPr>
                </a:tc>
                <a:tc>
                  <a:txBody>
                    <a:bodyPr/>
                    <a:lstStyle/>
                    <a:p>
                      <a:r>
                        <a:rPr lang="en-IN" sz="1900" dirty="0" smtClean="0"/>
                        <a:t>Description</a:t>
                      </a:r>
                      <a:endParaRPr lang="en-IN" sz="1900" dirty="0"/>
                    </a:p>
                  </a:txBody>
                  <a:tcPr>
                    <a:lnB w="12700" cap="flat" cmpd="sng" algn="ctr">
                      <a:solidFill>
                        <a:schemeClr val="tx1"/>
                      </a:solidFill>
                      <a:prstDash val="solid"/>
                      <a:round/>
                      <a:headEnd type="none" w="med" len="med"/>
                      <a:tailEnd type="none" w="med" len="med"/>
                    </a:lnB>
                    <a:solidFill>
                      <a:srgbClr val="008CD1"/>
                    </a:solidFill>
                  </a:tcPr>
                </a:tc>
                <a:tc>
                  <a:txBody>
                    <a:bodyPr/>
                    <a:lstStyle/>
                    <a:p>
                      <a:r>
                        <a:rPr lang="en-IN" sz="1900" baseline="0" dirty="0" smtClean="0"/>
                        <a:t>Ways to reduce discrimination</a:t>
                      </a:r>
                      <a:endParaRPr lang="en-IN" sz="1900" dirty="0"/>
                    </a:p>
                  </a:txBody>
                  <a:tcPr>
                    <a:lnB w="12700" cap="flat" cmpd="sng" algn="ctr">
                      <a:solidFill>
                        <a:schemeClr val="tx1"/>
                      </a:solidFill>
                      <a:prstDash val="solid"/>
                      <a:round/>
                      <a:headEnd type="none" w="med" len="med"/>
                      <a:tailEnd type="none" w="med" len="med"/>
                    </a:lnB>
                    <a:solidFill>
                      <a:srgbClr val="008CD1"/>
                    </a:solidFill>
                  </a:tcPr>
                </a:tc>
              </a:tr>
              <a:tr h="370840">
                <a:tc>
                  <a:txBody>
                    <a:bodyPr/>
                    <a:lstStyle/>
                    <a:p>
                      <a:r>
                        <a:rPr lang="en-IN" sz="1900" dirty="0" smtClean="0">
                          <a:solidFill>
                            <a:schemeClr val="tx2"/>
                          </a:solidFill>
                        </a:rPr>
                        <a:t>Age</a:t>
                      </a:r>
                      <a:endParaRPr lang="en-IN" sz="190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buFont typeface="Arial" panose="020B0604020202020204" pitchFamily="34" charset="0"/>
                        <a:buNone/>
                      </a:pPr>
                      <a:r>
                        <a:rPr lang="en-IN" sz="1900" dirty="0" smtClean="0">
                          <a:solidFill>
                            <a:schemeClr val="tx2"/>
                          </a:solidFill>
                        </a:rPr>
                        <a:t>Treating people differently because of their age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IN" sz="1900" dirty="0" smtClean="0">
                          <a:solidFill>
                            <a:schemeClr val="tx2"/>
                          </a:solidFill>
                        </a:rPr>
                        <a:t>Recognizing</a:t>
                      </a:r>
                      <a:r>
                        <a:rPr lang="en-IN" sz="1900" baseline="0" dirty="0" smtClean="0">
                          <a:solidFill>
                            <a:schemeClr val="tx2"/>
                          </a:solidFill>
                        </a:rPr>
                        <a:t> </a:t>
                      </a:r>
                      <a:r>
                        <a:rPr lang="en-IN" sz="1900" dirty="0" smtClean="0">
                          <a:solidFill>
                            <a:schemeClr val="tx2"/>
                          </a:solidFill>
                        </a:rPr>
                        <a:t>that age discrimination is much more pervasive than</a:t>
                      </a:r>
                      <a:r>
                        <a:rPr lang="en-IN" sz="1900" baseline="0" dirty="0" smtClean="0">
                          <a:solidFill>
                            <a:schemeClr val="tx2"/>
                          </a:solidFill>
                        </a:rPr>
                        <a:t> expected</a:t>
                      </a:r>
                      <a:endParaRPr lang="en-IN" sz="1900" dirty="0" smtClean="0">
                        <a:solidFill>
                          <a:schemeClr val="tx2"/>
                        </a:solidFill>
                      </a:endParaRPr>
                    </a:p>
                    <a:p>
                      <a:pPr marL="285750" indent="-285750">
                        <a:buFont typeface="Arial" panose="020B0604020202020204" pitchFamily="34" charset="0"/>
                        <a:buChar char="•"/>
                      </a:pPr>
                      <a:r>
                        <a:rPr lang="en-IN" sz="1900" dirty="0" smtClean="0">
                          <a:solidFill>
                            <a:schemeClr val="tx2"/>
                          </a:solidFill>
                        </a:rPr>
                        <a:t>Monitoring</a:t>
                      </a:r>
                      <a:r>
                        <a:rPr lang="en-IN" sz="1900" baseline="0" dirty="0" smtClean="0">
                          <a:solidFill>
                            <a:schemeClr val="tx2"/>
                          </a:solidFill>
                        </a:rPr>
                        <a:t> </a:t>
                      </a:r>
                      <a:r>
                        <a:rPr lang="en-IN" sz="1900" dirty="0" smtClean="0">
                          <a:solidFill>
                            <a:schemeClr val="tx2"/>
                          </a:solidFill>
                        </a:rPr>
                        <a:t>the extent to which older workers receive training</a:t>
                      </a:r>
                    </a:p>
                    <a:p>
                      <a:pPr marL="285750" indent="-285750">
                        <a:buFont typeface="Arial" panose="020B0604020202020204" pitchFamily="34" charset="0"/>
                        <a:buChar char="•"/>
                      </a:pPr>
                      <a:r>
                        <a:rPr lang="en-IN" sz="1900" dirty="0" smtClean="0">
                          <a:solidFill>
                            <a:schemeClr val="tx2"/>
                          </a:solidFill>
                        </a:rPr>
                        <a:t>Ensuring that younger and older workers interact</a:t>
                      </a:r>
                      <a:r>
                        <a:rPr lang="en-IN" sz="1900" baseline="0" dirty="0" smtClean="0">
                          <a:solidFill>
                            <a:schemeClr val="tx2"/>
                          </a:solidFill>
                        </a:rPr>
                        <a:t> </a:t>
                      </a:r>
                      <a:r>
                        <a:rPr lang="en-IN" sz="1900" dirty="0" smtClean="0">
                          <a:solidFill>
                            <a:schemeClr val="tx2"/>
                          </a:solidFill>
                        </a:rPr>
                        <a:t>with each other</a:t>
                      </a:r>
                      <a:endParaRPr lang="en-IN" sz="190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en-IN" sz="1900" dirty="0" smtClean="0">
                          <a:solidFill>
                            <a:schemeClr val="tx2"/>
                          </a:solidFill>
                        </a:rPr>
                        <a:t>Sex</a:t>
                      </a:r>
                      <a:endParaRPr lang="en-IN" sz="190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buFont typeface="Arial" panose="020B0604020202020204" pitchFamily="34" charset="0"/>
                        <a:buNone/>
                      </a:pPr>
                      <a:r>
                        <a:rPr lang="en-IN" altLang="en-US" sz="1900" dirty="0" smtClean="0">
                          <a:solidFill>
                            <a:schemeClr val="tx2"/>
                          </a:solidFill>
                        </a:rPr>
                        <a:t>Treating people differently because of their sex</a:t>
                      </a:r>
                      <a:endParaRPr lang="en-IN" sz="190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IN" sz="1900" dirty="0" smtClean="0">
                          <a:solidFill>
                            <a:schemeClr val="tx2"/>
                          </a:solidFill>
                        </a:rPr>
                        <a:t>Mentoring or pairing promising female executives with senior executives from whom they can seek advice and support</a:t>
                      </a:r>
                    </a:p>
                    <a:p>
                      <a:pPr marL="285750" indent="-285750">
                        <a:buFont typeface="Arial" panose="020B0604020202020204" pitchFamily="34" charset="0"/>
                        <a:buChar char="•"/>
                      </a:pPr>
                      <a:r>
                        <a:rPr lang="en-IN" sz="1900" dirty="0" smtClean="0">
                          <a:solidFill>
                            <a:schemeClr val="tx2"/>
                          </a:solidFill>
                        </a:rPr>
                        <a:t>Ensuring that male-dominated social activities do not unintentionally exclude women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28679439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t>Dimensions of Surface-Level Diversity </a:t>
            </a:r>
            <a:r>
              <a:rPr lang="en-US" altLang="en-US" sz="2000" dirty="0" smtClean="0"/>
              <a:t>(continued)</a:t>
            </a:r>
            <a:endParaRPr lang="en-IN" sz="2000" dirty="0"/>
          </a:p>
        </p:txBody>
      </p:sp>
      <p:sp>
        <p:nvSpPr>
          <p:cNvPr id="5" name="TextBox 3"/>
          <p:cNvSpPr txBox="1">
            <a:spLocks noChangeArrowheads="1"/>
          </p:cNvSpPr>
          <p:nvPr/>
        </p:nvSpPr>
        <p:spPr bwMode="auto">
          <a:xfrm>
            <a:off x="8318501" y="3175"/>
            <a:ext cx="8255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2</a:t>
            </a:r>
            <a:endParaRPr lang="en-US" altLang="en-US" sz="2000" dirty="0">
              <a:solidFill>
                <a:schemeClr val="tx2"/>
              </a:solidFill>
            </a:endParaRPr>
          </a:p>
        </p:txBody>
      </p:sp>
      <p:graphicFrame>
        <p:nvGraphicFramePr>
          <p:cNvPr id="4" name="Content Placeholder 3" descr="This table provides information regarding dimensions of surface-level diversity. It has three columns and three rows. Row 1 contains column headers. The header of column 1 reads discrimination, the header of column 2 reads description, and the header of column 3 reads ways to reduce discrimination.&#10;In row 2, column 1 reads racial and ethnic, column 2 reads treating people differently because of their race or ethnicity, and column 3 consists of four points. The first point reads comparing the hiring rates of whites with the hiring rates for racial and ethnic applicants. The second point reads surveying employees to compare white and nonwhite employees' job satisfaction. The third point reads considering employing a private firm to test the hiring system. The fourth point reads eliminating unclear selection and promotion criteria.&#10;In row 3, column 1 reads disability, column 2 reads treating people differently because of their mental or physical disabilities, and column 3 consists of three points. The first point reads committing to reasonable workplace accommodations. The second point reads providing workers with assistive technology. The third point reads actively recruiting qualified workers with disabilities." title="Dimensions of Surface-Level Diversity (continued)"/>
          <p:cNvGraphicFramePr>
            <a:graphicFrameLocks noGrp="1"/>
          </p:cNvGraphicFramePr>
          <p:nvPr>
            <p:ph idx="1"/>
            <p:extLst>
              <p:ext uri="{D42A27DB-BD31-4B8C-83A1-F6EECF244321}">
                <p14:modId xmlns:p14="http://schemas.microsoft.com/office/powerpoint/2010/main" val="4170977840"/>
              </p:ext>
            </p:extLst>
          </p:nvPr>
        </p:nvGraphicFramePr>
        <p:xfrm>
          <a:off x="554487" y="1360564"/>
          <a:ext cx="8172153" cy="4942840"/>
        </p:xfrm>
        <a:graphic>
          <a:graphicData uri="http://schemas.openxmlformats.org/drawingml/2006/table">
            <a:tbl>
              <a:tblPr firstRow="1" bandRow="1">
                <a:tableStyleId>{5C22544A-7EE6-4342-B048-85BDC9FD1C3A}</a:tableStyleId>
              </a:tblPr>
              <a:tblGrid>
                <a:gridCol w="1563085"/>
                <a:gridCol w="2397129"/>
                <a:gridCol w="4211939"/>
              </a:tblGrid>
              <a:tr h="370840">
                <a:tc>
                  <a:txBody>
                    <a:bodyPr/>
                    <a:lstStyle/>
                    <a:p>
                      <a:r>
                        <a:rPr lang="en-IN" sz="1800" baseline="0" dirty="0" smtClean="0"/>
                        <a:t>Discrimination</a:t>
                      </a:r>
                      <a:endParaRPr lang="en-IN" sz="1800" dirty="0"/>
                    </a:p>
                  </a:txBody>
                  <a:tcPr>
                    <a:lnB w="12700" cap="flat" cmpd="sng" algn="ctr">
                      <a:solidFill>
                        <a:schemeClr val="tx1"/>
                      </a:solidFill>
                      <a:prstDash val="solid"/>
                      <a:round/>
                      <a:headEnd type="none" w="med" len="med"/>
                      <a:tailEnd type="none" w="med" len="med"/>
                    </a:lnB>
                    <a:solidFill>
                      <a:srgbClr val="008CD1"/>
                    </a:solidFill>
                  </a:tcPr>
                </a:tc>
                <a:tc>
                  <a:txBody>
                    <a:bodyPr/>
                    <a:lstStyle/>
                    <a:p>
                      <a:r>
                        <a:rPr lang="en-IN" sz="1800" dirty="0" smtClean="0"/>
                        <a:t>Description</a:t>
                      </a:r>
                      <a:endParaRPr lang="en-IN" sz="1800" dirty="0"/>
                    </a:p>
                  </a:txBody>
                  <a:tcPr>
                    <a:lnB w="12700" cap="flat" cmpd="sng" algn="ctr">
                      <a:solidFill>
                        <a:schemeClr val="tx1"/>
                      </a:solidFill>
                      <a:prstDash val="solid"/>
                      <a:round/>
                      <a:headEnd type="none" w="med" len="med"/>
                      <a:tailEnd type="none" w="med" len="med"/>
                    </a:lnB>
                    <a:solidFill>
                      <a:srgbClr val="008CD1"/>
                    </a:solidFill>
                  </a:tcPr>
                </a:tc>
                <a:tc>
                  <a:txBody>
                    <a:bodyPr/>
                    <a:lstStyle/>
                    <a:p>
                      <a:r>
                        <a:rPr lang="en-IN" sz="1800" baseline="0" dirty="0" smtClean="0"/>
                        <a:t>Ways to reduce discrimination</a:t>
                      </a:r>
                      <a:endParaRPr lang="en-IN" sz="1800" dirty="0"/>
                    </a:p>
                  </a:txBody>
                  <a:tcPr>
                    <a:lnB w="12700" cap="flat" cmpd="sng" algn="ctr">
                      <a:solidFill>
                        <a:schemeClr val="tx1"/>
                      </a:solidFill>
                      <a:prstDash val="solid"/>
                      <a:round/>
                      <a:headEnd type="none" w="med" len="med"/>
                      <a:tailEnd type="none" w="med" len="med"/>
                    </a:lnB>
                    <a:solidFill>
                      <a:srgbClr val="008CD1"/>
                    </a:solidFill>
                  </a:tcPr>
                </a:tc>
              </a:tr>
              <a:tr h="370840">
                <a:tc>
                  <a:txBody>
                    <a:bodyPr/>
                    <a:lstStyle/>
                    <a:p>
                      <a:r>
                        <a:rPr lang="en-IN" sz="1800" dirty="0" smtClean="0">
                          <a:solidFill>
                            <a:schemeClr val="tx2"/>
                          </a:solidFill>
                        </a:rPr>
                        <a:t>Racial and ethnic </a:t>
                      </a:r>
                      <a:endParaRPr lang="en-IN" sz="180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buFont typeface="Arial" panose="020B0604020202020204" pitchFamily="34" charset="0"/>
                        <a:buNone/>
                      </a:pPr>
                      <a:r>
                        <a:rPr lang="en-IN" sz="1800" dirty="0" smtClean="0">
                          <a:solidFill>
                            <a:schemeClr val="tx2"/>
                          </a:solidFill>
                        </a:rPr>
                        <a:t>Treating people differently because of their race or ethnicity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IN" sz="1800" dirty="0" smtClean="0">
                          <a:solidFill>
                            <a:schemeClr val="tx2"/>
                          </a:solidFill>
                        </a:rPr>
                        <a:t>Comparing</a:t>
                      </a:r>
                      <a:r>
                        <a:rPr lang="en-IN" sz="1800" baseline="0" dirty="0" smtClean="0">
                          <a:solidFill>
                            <a:schemeClr val="tx2"/>
                          </a:solidFill>
                        </a:rPr>
                        <a:t> </a:t>
                      </a:r>
                      <a:r>
                        <a:rPr lang="en-IN" sz="1800" dirty="0" smtClean="0">
                          <a:solidFill>
                            <a:schemeClr val="tx2"/>
                          </a:solidFill>
                        </a:rPr>
                        <a:t>the hiring rates of whites with the hiring rates for racial and ethnic applicants</a:t>
                      </a:r>
                    </a:p>
                    <a:p>
                      <a:pPr marL="285750" indent="-285750">
                        <a:buFont typeface="Arial" panose="020B0604020202020204" pitchFamily="34" charset="0"/>
                        <a:buChar char="•"/>
                      </a:pPr>
                      <a:r>
                        <a:rPr lang="en-IN" sz="1800" dirty="0" smtClean="0">
                          <a:solidFill>
                            <a:schemeClr val="tx2"/>
                          </a:solidFill>
                        </a:rPr>
                        <a:t>Surveying employees to compare white and </a:t>
                      </a:r>
                      <a:r>
                        <a:rPr lang="en-IN" sz="1800" dirty="0" err="1" smtClean="0">
                          <a:solidFill>
                            <a:schemeClr val="tx2"/>
                          </a:solidFill>
                        </a:rPr>
                        <a:t>nonwhite</a:t>
                      </a:r>
                      <a:r>
                        <a:rPr lang="en-IN" sz="1800" dirty="0" smtClean="0">
                          <a:solidFill>
                            <a:schemeClr val="tx2"/>
                          </a:solidFill>
                        </a:rPr>
                        <a:t> employees'</a:t>
                      </a:r>
                      <a:r>
                        <a:rPr lang="en-IN" sz="1800" baseline="0" dirty="0" smtClean="0">
                          <a:solidFill>
                            <a:schemeClr val="tx2"/>
                          </a:solidFill>
                        </a:rPr>
                        <a:t> job </a:t>
                      </a:r>
                      <a:r>
                        <a:rPr lang="en-IN" sz="1800" dirty="0" smtClean="0">
                          <a:solidFill>
                            <a:schemeClr val="tx2"/>
                          </a:solidFill>
                        </a:rPr>
                        <a:t>satisfaction</a:t>
                      </a:r>
                    </a:p>
                    <a:p>
                      <a:pPr marL="285750" indent="-285750">
                        <a:buFont typeface="Arial" panose="020B0604020202020204" pitchFamily="34" charset="0"/>
                        <a:buChar char="•"/>
                      </a:pPr>
                      <a:r>
                        <a:rPr lang="en-IN" sz="1800" dirty="0" smtClean="0">
                          <a:solidFill>
                            <a:schemeClr val="tx2"/>
                          </a:solidFill>
                        </a:rPr>
                        <a:t>Considering employing a private firm to test the hiring system</a:t>
                      </a:r>
                    </a:p>
                    <a:p>
                      <a:pPr marL="285750" indent="-285750">
                        <a:buFont typeface="Arial" panose="020B0604020202020204" pitchFamily="34" charset="0"/>
                        <a:buChar char="•"/>
                      </a:pPr>
                      <a:r>
                        <a:rPr lang="en-IN" sz="1800" dirty="0" smtClean="0">
                          <a:solidFill>
                            <a:schemeClr val="tx2"/>
                          </a:solidFill>
                        </a:rPr>
                        <a:t>Eliminating unclear selection and promotion criteria</a:t>
                      </a:r>
                      <a:endParaRPr lang="en-IN" sz="180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en-IN" sz="1800" dirty="0" smtClean="0">
                          <a:solidFill>
                            <a:schemeClr val="tx2"/>
                          </a:solidFill>
                        </a:rPr>
                        <a:t>Disability</a:t>
                      </a:r>
                      <a:endParaRPr lang="en-IN" sz="180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buFont typeface="Arial" panose="020B0604020202020204" pitchFamily="34" charset="0"/>
                        <a:buNone/>
                      </a:pPr>
                      <a:r>
                        <a:rPr lang="en-IN" altLang="en-US" sz="1800" dirty="0" smtClean="0">
                          <a:solidFill>
                            <a:schemeClr val="tx2"/>
                          </a:solidFill>
                        </a:rPr>
                        <a:t>Treating people differently because of their mental or physical disabilities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IN" sz="1800" dirty="0" smtClean="0">
                          <a:solidFill>
                            <a:schemeClr val="tx2"/>
                          </a:solidFill>
                        </a:rPr>
                        <a:t>Committing to reasonable workplace accommodations</a:t>
                      </a:r>
                    </a:p>
                    <a:p>
                      <a:pPr marL="285750" indent="-285750">
                        <a:buFont typeface="Arial" panose="020B0604020202020204" pitchFamily="34" charset="0"/>
                        <a:buChar char="•"/>
                      </a:pPr>
                      <a:r>
                        <a:rPr lang="en-IN" sz="1800" dirty="0" smtClean="0">
                          <a:solidFill>
                            <a:schemeClr val="tx2"/>
                          </a:solidFill>
                        </a:rPr>
                        <a:t>Providing workers with assistive technology</a:t>
                      </a:r>
                    </a:p>
                    <a:p>
                      <a:pPr marL="285750" indent="-285750">
                        <a:buFont typeface="Arial" panose="020B0604020202020204" pitchFamily="34" charset="0"/>
                        <a:buChar char="•"/>
                      </a:pPr>
                      <a:r>
                        <a:rPr lang="en-IN" sz="1800" dirty="0" smtClean="0">
                          <a:solidFill>
                            <a:schemeClr val="tx2"/>
                          </a:solidFill>
                        </a:rPr>
                        <a:t>Actively</a:t>
                      </a:r>
                      <a:r>
                        <a:rPr lang="en-IN" sz="1800" baseline="0" dirty="0" smtClean="0">
                          <a:solidFill>
                            <a:schemeClr val="tx2"/>
                          </a:solidFill>
                        </a:rPr>
                        <a:t> </a:t>
                      </a:r>
                      <a:r>
                        <a:rPr lang="en-IN" sz="1800" dirty="0" smtClean="0">
                          <a:solidFill>
                            <a:schemeClr val="tx2"/>
                          </a:solidFill>
                        </a:rPr>
                        <a:t>recruiting qualified workers with disabilities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8154324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Title 1"/>
          <p:cNvSpPr>
            <a:spLocks noGrp="1"/>
          </p:cNvSpPr>
          <p:nvPr>
            <p:ph type="title"/>
          </p:nvPr>
        </p:nvSpPr>
        <p:spPr>
          <a:xfrm>
            <a:off x="525463" y="3175"/>
            <a:ext cx="8229600" cy="1143000"/>
          </a:xfrm>
        </p:spPr>
        <p:txBody>
          <a:bodyPr/>
          <a:lstStyle/>
          <a:p>
            <a:pPr eaLnBrk="1" hangingPunct="1"/>
            <a:r>
              <a:rPr lang="en-US" altLang="en-US"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Deep-Level Diversity</a:t>
            </a:r>
          </a:p>
        </p:txBody>
      </p:sp>
      <p:sp>
        <p:nvSpPr>
          <p:cNvPr id="6" name="TextBox 3"/>
          <p:cNvSpPr txBox="1">
            <a:spLocks noChangeArrowheads="1"/>
          </p:cNvSpPr>
          <p:nvPr/>
        </p:nvSpPr>
        <p:spPr bwMode="auto">
          <a:xfrm>
            <a:off x="8318501" y="3175"/>
            <a:ext cx="8255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3</a:t>
            </a:r>
            <a:endParaRPr lang="en-US" altLang="en-US" sz="2000" dirty="0">
              <a:solidFill>
                <a:schemeClr val="tx2"/>
              </a:solidFill>
            </a:endParaRPr>
          </a:p>
        </p:txBody>
      </p:sp>
      <p:sp>
        <p:nvSpPr>
          <p:cNvPr id="19460" name="Content Placeholder 2"/>
          <p:cNvSpPr>
            <a:spLocks noGrp="1"/>
          </p:cNvSpPr>
          <p:nvPr>
            <p:ph idx="1"/>
          </p:nvPr>
        </p:nvSpPr>
        <p:spPr>
          <a:xfrm>
            <a:off x="993775" y="1533525"/>
            <a:ext cx="7823200" cy="4227513"/>
          </a:xfrm>
        </p:spPr>
        <p:txBody>
          <a:bodyPr/>
          <a:lstStyle/>
          <a:p>
            <a:pPr eaLnBrk="1" hangingPunct="1">
              <a:buFont typeface="Arial" panose="020B0604020202020204" pitchFamily="34" charset="0"/>
              <a:buChar char="•"/>
            </a:pPr>
            <a:r>
              <a:rPr lang="en-US" altLang="en-US" dirty="0" smtClean="0">
                <a:solidFill>
                  <a:schemeClr val="tx2"/>
                </a:solidFill>
              </a:rPr>
              <a:t>Differences </a:t>
            </a:r>
            <a:r>
              <a:rPr lang="en-IN" altLang="en-US" dirty="0" smtClean="0"/>
              <a:t>communicated </a:t>
            </a:r>
            <a:r>
              <a:rPr lang="en-IN" altLang="en-US" dirty="0"/>
              <a:t>through verbal </a:t>
            </a:r>
            <a:r>
              <a:rPr lang="en-IN" altLang="en-US" dirty="0" smtClean="0"/>
              <a:t>and nonverbal </a:t>
            </a:r>
            <a:r>
              <a:rPr lang="en-IN" altLang="en-US" dirty="0" err="1"/>
              <a:t>behaviors</a:t>
            </a:r>
            <a:r>
              <a:rPr lang="en-IN" altLang="en-US" dirty="0"/>
              <a:t> and </a:t>
            </a:r>
            <a:r>
              <a:rPr lang="en-IN" altLang="en-US" dirty="0" smtClean="0"/>
              <a:t>learned only </a:t>
            </a:r>
            <a:r>
              <a:rPr lang="en-IN" altLang="en-US" dirty="0"/>
              <a:t>through extended </a:t>
            </a:r>
            <a:r>
              <a:rPr lang="en-IN" altLang="en-US" dirty="0" smtClean="0"/>
              <a:t>interaction with others</a:t>
            </a:r>
            <a:endParaRPr lang="en-US" altLang="en-US" dirty="0" smtClean="0">
              <a:solidFill>
                <a:schemeClr val="tx2"/>
              </a:solidFill>
            </a:endParaRPr>
          </a:p>
          <a:p>
            <a:pPr marL="639763" lvl="1" indent="-273050" eaLnBrk="1" hangingPunct="1">
              <a:buFont typeface="Arial" panose="020B0604020202020204" pitchFamily="34" charset="0"/>
              <a:buChar char="•"/>
            </a:pPr>
            <a:r>
              <a:rPr lang="en-US" altLang="en-US" dirty="0" smtClean="0">
                <a:solidFill>
                  <a:schemeClr val="tx2"/>
                </a:solidFill>
              </a:rPr>
              <a:t>Personality, attitudes, beliefs, and values</a:t>
            </a:r>
          </a:p>
          <a:p>
            <a:pPr eaLnBrk="1" hangingPunct="1">
              <a:buFont typeface="Arial" panose="020B0604020202020204" pitchFamily="34" charset="0"/>
              <a:buChar char="•"/>
            </a:pPr>
            <a:r>
              <a:rPr lang="en-US" altLang="en-US" dirty="0" smtClean="0">
                <a:solidFill>
                  <a:schemeClr val="tx2"/>
                </a:solidFill>
              </a:rPr>
              <a:t>Can lead to less prejudice, discrimination, and conflict in the workplace, thus resulting in better </a:t>
            </a:r>
            <a:r>
              <a:rPr lang="en-US" altLang="en-US" b="1" dirty="0" smtClean="0">
                <a:solidFill>
                  <a:schemeClr val="tx2"/>
                </a:solidFill>
              </a:rPr>
              <a:t>social integration</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946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46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46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Title 1"/>
          <p:cNvSpPr>
            <a:spLocks noGrp="1"/>
          </p:cNvSpPr>
          <p:nvPr>
            <p:ph type="title"/>
          </p:nvPr>
        </p:nvSpPr>
        <p:spPr>
          <a:xfrm>
            <a:off x="525463" y="3175"/>
            <a:ext cx="8229600" cy="1143000"/>
          </a:xfrm>
        </p:spPr>
        <p:txBody>
          <a:bodyPr/>
          <a:lstStyle/>
          <a:p>
            <a:pPr eaLnBrk="1" hangingPunct="1"/>
            <a:r>
              <a:rPr lang="en-US" altLang="en-US" dirty="0">
                <a:latin typeface="Franklin Gothic Medium" panose="020B0603020102020204" pitchFamily="34" charset="0"/>
                <a:ea typeface="Franklin Gothic Medium" panose="020B0603020102020204" pitchFamily="34" charset="0"/>
                <a:cs typeface="Franklin Gothic Medium" panose="020B0603020102020204" pitchFamily="34" charset="0"/>
              </a:rPr>
              <a:t>Big Five Personality Dimensions</a:t>
            </a:r>
          </a:p>
        </p:txBody>
      </p:sp>
      <p:sp>
        <p:nvSpPr>
          <p:cNvPr id="6" name="TextBox 3"/>
          <p:cNvSpPr txBox="1">
            <a:spLocks noChangeArrowheads="1"/>
          </p:cNvSpPr>
          <p:nvPr/>
        </p:nvSpPr>
        <p:spPr bwMode="auto">
          <a:xfrm>
            <a:off x="8318501" y="3175"/>
            <a:ext cx="8255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3</a:t>
            </a:r>
            <a:endParaRPr lang="en-US" altLang="en-US" sz="2000" dirty="0">
              <a:solidFill>
                <a:schemeClr val="tx2"/>
              </a:solidFill>
            </a:endParaRPr>
          </a:p>
        </p:txBody>
      </p:sp>
      <p:sp>
        <p:nvSpPr>
          <p:cNvPr id="20484" name="Content Placeholder 2"/>
          <p:cNvSpPr>
            <a:spLocks noGrp="1"/>
          </p:cNvSpPr>
          <p:nvPr>
            <p:ph idx="1"/>
          </p:nvPr>
        </p:nvSpPr>
        <p:spPr>
          <a:xfrm>
            <a:off x="993775" y="1533525"/>
            <a:ext cx="7823200" cy="4227513"/>
          </a:xfrm>
        </p:spPr>
        <p:txBody>
          <a:bodyPr/>
          <a:lstStyle/>
          <a:p>
            <a:pPr marL="342583" indent="-273050" eaLnBrk="1" hangingPunct="1">
              <a:buFont typeface="Arial" panose="020B0604020202020204" pitchFamily="34" charset="0"/>
              <a:buChar char="•"/>
            </a:pPr>
            <a:r>
              <a:rPr lang="en-IN" altLang="en-US" b="1" dirty="0" smtClean="0">
                <a:solidFill>
                  <a:schemeClr val="tx2"/>
                </a:solidFill>
              </a:rPr>
              <a:t>Extraversion</a:t>
            </a:r>
            <a:r>
              <a:rPr lang="en-IN" altLang="en-US" dirty="0" smtClean="0">
                <a:solidFill>
                  <a:schemeClr val="tx2"/>
                </a:solidFill>
              </a:rPr>
              <a:t>: Degree to which someone is active, assertive, gregarious, sociable, talkative, and energized by others</a:t>
            </a:r>
          </a:p>
          <a:p>
            <a:pPr marL="342583" indent="-273050" eaLnBrk="1" hangingPunct="1">
              <a:buFont typeface="Arial" panose="020B0604020202020204" pitchFamily="34" charset="0"/>
              <a:buChar char="•"/>
            </a:pPr>
            <a:r>
              <a:rPr lang="en-IN" altLang="en-US" b="1" dirty="0" smtClean="0">
                <a:solidFill>
                  <a:schemeClr val="tx2"/>
                </a:solidFill>
              </a:rPr>
              <a:t>Emotional stability</a:t>
            </a:r>
            <a:r>
              <a:rPr lang="en-IN" altLang="en-US" dirty="0" smtClean="0">
                <a:solidFill>
                  <a:schemeClr val="tx2"/>
                </a:solidFill>
              </a:rPr>
              <a:t>: Degree to which someone is not angry, depressed, anxious, emotional, insecure, and excitable</a:t>
            </a:r>
          </a:p>
          <a:p>
            <a:pPr marL="342583" indent="-273050" eaLnBrk="1" hangingPunct="1">
              <a:buFont typeface="Arial" panose="020B0604020202020204" pitchFamily="34" charset="0"/>
              <a:buChar char="•"/>
            </a:pPr>
            <a:r>
              <a:rPr lang="en-IN" altLang="en-US" b="1" dirty="0" smtClean="0">
                <a:solidFill>
                  <a:schemeClr val="tx2"/>
                </a:solidFill>
              </a:rPr>
              <a:t>Agreeableness</a:t>
            </a:r>
            <a:r>
              <a:rPr lang="en-IN" altLang="en-US" dirty="0" smtClean="0">
                <a:solidFill>
                  <a:schemeClr val="tx2"/>
                </a:solidFill>
              </a:rPr>
              <a:t>: Degree to which someone is cooperative, polite, flexible, forgiving, good-natured, tolerant, and trusting</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048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0484">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048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Title 1"/>
          <p:cNvSpPr>
            <a:spLocks noGrp="1"/>
          </p:cNvSpPr>
          <p:nvPr>
            <p:ph type="title"/>
          </p:nvPr>
        </p:nvSpPr>
        <p:spPr>
          <a:xfrm>
            <a:off x="525463" y="3175"/>
            <a:ext cx="8229600" cy="1143000"/>
          </a:xfrm>
        </p:spPr>
        <p:txBody>
          <a:bodyPr/>
          <a:lstStyle/>
          <a:p>
            <a:pPr eaLnBrk="1" hangingPunct="1"/>
            <a:r>
              <a:rPr lang="en-US" altLang="en-US" dirty="0">
                <a:latin typeface="Franklin Gothic Medium" panose="020B0603020102020204" pitchFamily="34" charset="0"/>
                <a:ea typeface="Franklin Gothic Medium" panose="020B0603020102020204" pitchFamily="34" charset="0"/>
                <a:cs typeface="Franklin Gothic Medium" panose="020B0603020102020204" pitchFamily="34" charset="0"/>
              </a:rPr>
              <a:t>Big Five Personality </a:t>
            </a:r>
            <a:r>
              <a:rPr lang="en-US" altLang="en-US" dirty="0" smtClean="0">
                <a:latin typeface="Franklin Gothic Medium" panose="020B0603020102020204" pitchFamily="34" charset="0"/>
                <a:ea typeface="Franklin Gothic Medium" panose="020B0603020102020204" pitchFamily="34" charset="0"/>
                <a:cs typeface="Franklin Gothic Medium" panose="020B0603020102020204" pitchFamily="34" charset="0"/>
              </a:rPr>
              <a:t>Dimensions </a:t>
            </a:r>
            <a:r>
              <a:rPr lang="en-US" altLang="en-US" sz="2000" dirty="0" smtClean="0">
                <a:latin typeface="Franklin Gothic Medium" panose="020B0603020102020204" pitchFamily="34" charset="0"/>
                <a:ea typeface="Franklin Gothic Medium" panose="020B0603020102020204" pitchFamily="34" charset="0"/>
                <a:cs typeface="Franklin Gothic Medium" panose="020B0603020102020204" pitchFamily="34" charset="0"/>
              </a:rPr>
              <a:t>(continued)</a:t>
            </a:r>
            <a:endParaRPr lang="en-US" altLang="en-US" sz="2000" dirty="0"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endParaRPr>
          </a:p>
        </p:txBody>
      </p:sp>
      <p:sp>
        <p:nvSpPr>
          <p:cNvPr id="6" name="TextBox 3"/>
          <p:cNvSpPr txBox="1">
            <a:spLocks noChangeArrowheads="1"/>
          </p:cNvSpPr>
          <p:nvPr/>
        </p:nvSpPr>
        <p:spPr bwMode="auto">
          <a:xfrm>
            <a:off x="8318501" y="3175"/>
            <a:ext cx="8255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3</a:t>
            </a:r>
            <a:endParaRPr lang="en-US" altLang="en-US" sz="2000" dirty="0">
              <a:solidFill>
                <a:schemeClr val="tx2"/>
              </a:solidFill>
            </a:endParaRPr>
          </a:p>
        </p:txBody>
      </p:sp>
      <p:sp>
        <p:nvSpPr>
          <p:cNvPr id="21508" name="Content Placeholder 2"/>
          <p:cNvSpPr>
            <a:spLocks noGrp="1"/>
          </p:cNvSpPr>
          <p:nvPr>
            <p:ph idx="1"/>
          </p:nvPr>
        </p:nvSpPr>
        <p:spPr>
          <a:xfrm>
            <a:off x="993775" y="1533525"/>
            <a:ext cx="7823200" cy="4227513"/>
          </a:xfrm>
        </p:spPr>
        <p:txBody>
          <a:bodyPr/>
          <a:lstStyle/>
          <a:p>
            <a:pPr marL="342583" indent="-273050" eaLnBrk="1" hangingPunct="1">
              <a:buFont typeface="Arial" panose="020B0604020202020204" pitchFamily="34" charset="0"/>
              <a:buChar char="•"/>
            </a:pPr>
            <a:r>
              <a:rPr lang="en-IN" altLang="en-US" b="1" dirty="0" smtClean="0">
                <a:solidFill>
                  <a:schemeClr val="tx2"/>
                </a:solidFill>
              </a:rPr>
              <a:t>Conscientiousness</a:t>
            </a:r>
            <a:r>
              <a:rPr lang="en-IN" altLang="en-US" dirty="0" smtClean="0">
                <a:solidFill>
                  <a:schemeClr val="tx2"/>
                </a:solidFill>
              </a:rPr>
              <a:t>: Degree to which someone is organized, hardworking, responsible, persevering, and achievement oriented</a:t>
            </a:r>
          </a:p>
          <a:p>
            <a:pPr marL="342583" indent="-273050" eaLnBrk="1" hangingPunct="1">
              <a:buFont typeface="Arial" panose="020B0604020202020204" pitchFamily="34" charset="0"/>
              <a:buChar char="•"/>
            </a:pPr>
            <a:r>
              <a:rPr lang="en-IN" altLang="en-US" b="1" dirty="0" smtClean="0">
                <a:solidFill>
                  <a:schemeClr val="tx2"/>
                </a:solidFill>
              </a:rPr>
              <a:t>Openness to experience</a:t>
            </a:r>
            <a:r>
              <a:rPr lang="en-IN" altLang="en-US" dirty="0" smtClean="0">
                <a:solidFill>
                  <a:schemeClr val="tx2"/>
                </a:solidFill>
              </a:rPr>
              <a:t>: Degree to which someone is curious, broad-minded, and open to new ideas, things, and experiences</a:t>
            </a:r>
            <a:endParaRPr lang="en-US" altLang="en-US" dirty="0" smtClean="0">
              <a:solidFill>
                <a:schemeClr val="tx2"/>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50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50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dirty="0">
                <a:latin typeface="Franklin Gothic Medium" panose="020B0603020102020204" pitchFamily="34" charset="0"/>
                <a:ea typeface="Franklin Gothic Medium" panose="020B0603020102020204" pitchFamily="34" charset="0"/>
                <a:cs typeface="Franklin Gothic Medium" panose="020B0603020102020204" pitchFamily="34" charset="0"/>
              </a:rPr>
              <a:t>Diversity Paradigms</a:t>
            </a:r>
          </a:p>
        </p:txBody>
      </p:sp>
      <p:sp>
        <p:nvSpPr>
          <p:cNvPr id="5" name="TextBox 3"/>
          <p:cNvSpPr txBox="1">
            <a:spLocks noChangeArrowheads="1"/>
          </p:cNvSpPr>
          <p:nvPr/>
        </p:nvSpPr>
        <p:spPr bwMode="auto">
          <a:xfrm>
            <a:off x="8318501" y="3175"/>
            <a:ext cx="8255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4</a:t>
            </a:r>
            <a:endParaRPr lang="en-US" altLang="en-US" sz="2000" dirty="0">
              <a:solidFill>
                <a:schemeClr val="tx2"/>
              </a:solidFill>
            </a:endParaRPr>
          </a:p>
        </p:txBody>
      </p:sp>
      <p:graphicFrame>
        <p:nvGraphicFramePr>
          <p:cNvPr id="4" name="Content Placeholder 3" descr="This table provides information regarding diversity paradigms. It has four columns and three rows. Row 1 contains column headers. The header of column 1 reads paradigms, the header of column 2 reads description, the header of column 3 reads advantages,  and the header of column 4 reads disadvantages.&#10;In row 2, column 1 reads discrimination and fairness, column 2 reads equal opportunity, fair treatment, recruitment of minorities, and strict compliance with the equal employment opportunity laws, column 3 reads fairer treatment of employees and increase in demographic diversity, and column 4 reads focus of diversity remains on the surface-level diversity dimensions of sex, race, and ethnicity.&#10;In row 3, column 1 reads access and legitimacy, column 2 reads acceptance and celebration of differences to ensure that the diversity within the company matches the diversity found among primary stakeholders, column 3 reads clear business reason for diversity is established, and column 4 reads focus is only on the surface-level diversity dimensions of sex, race, and ethnicity." title="Diversity Paradigms"/>
          <p:cNvGraphicFramePr>
            <a:graphicFrameLocks noGrp="1"/>
          </p:cNvGraphicFramePr>
          <p:nvPr>
            <p:ph idx="1"/>
            <p:extLst>
              <p:ext uri="{D42A27DB-BD31-4B8C-83A1-F6EECF244321}">
                <p14:modId xmlns:p14="http://schemas.microsoft.com/office/powerpoint/2010/main" val="1297023448"/>
              </p:ext>
            </p:extLst>
          </p:nvPr>
        </p:nvGraphicFramePr>
        <p:xfrm>
          <a:off x="395739" y="1495348"/>
          <a:ext cx="8489649" cy="4619701"/>
        </p:xfrm>
        <a:graphic>
          <a:graphicData uri="http://schemas.openxmlformats.org/drawingml/2006/table">
            <a:tbl>
              <a:tblPr firstRow="1" bandRow="1">
                <a:tableStyleId>{5C22544A-7EE6-4342-B048-85BDC9FD1C3A}</a:tableStyleId>
              </a:tblPr>
              <a:tblGrid>
                <a:gridCol w="1617361"/>
                <a:gridCol w="2671764"/>
                <a:gridCol w="1944707"/>
                <a:gridCol w="2255817"/>
              </a:tblGrid>
              <a:tr h="378387">
                <a:tc>
                  <a:txBody>
                    <a:bodyPr/>
                    <a:lstStyle/>
                    <a:p>
                      <a:r>
                        <a:rPr lang="en-IN" sz="1800" baseline="0" dirty="0" smtClean="0"/>
                        <a:t>Paradigms</a:t>
                      </a:r>
                      <a:endParaRPr lang="en-IN" sz="1800" dirty="0"/>
                    </a:p>
                  </a:txBody>
                  <a:tcPr>
                    <a:lnB w="12700" cap="flat" cmpd="sng" algn="ctr">
                      <a:solidFill>
                        <a:schemeClr val="tx1"/>
                      </a:solidFill>
                      <a:prstDash val="solid"/>
                      <a:round/>
                      <a:headEnd type="none" w="med" len="med"/>
                      <a:tailEnd type="none" w="med" len="med"/>
                    </a:lnB>
                    <a:solidFill>
                      <a:srgbClr val="008CD1"/>
                    </a:solidFill>
                  </a:tcPr>
                </a:tc>
                <a:tc>
                  <a:txBody>
                    <a:bodyPr/>
                    <a:lstStyle/>
                    <a:p>
                      <a:r>
                        <a:rPr lang="en-IN" sz="1800" dirty="0" smtClean="0"/>
                        <a:t>Description</a:t>
                      </a:r>
                      <a:endParaRPr lang="en-IN" sz="1800" dirty="0"/>
                    </a:p>
                  </a:txBody>
                  <a:tcPr>
                    <a:lnB w="12700" cap="flat" cmpd="sng" algn="ctr">
                      <a:solidFill>
                        <a:schemeClr val="tx1"/>
                      </a:solidFill>
                      <a:prstDash val="solid"/>
                      <a:round/>
                      <a:headEnd type="none" w="med" len="med"/>
                      <a:tailEnd type="none" w="med" len="med"/>
                    </a:lnB>
                    <a:solidFill>
                      <a:srgbClr val="008CD1"/>
                    </a:solidFill>
                  </a:tcPr>
                </a:tc>
                <a:tc>
                  <a:txBody>
                    <a:bodyPr/>
                    <a:lstStyle/>
                    <a:p>
                      <a:r>
                        <a:rPr lang="en-IN" sz="1800" baseline="0" dirty="0" smtClean="0"/>
                        <a:t>Advantages</a:t>
                      </a:r>
                      <a:endParaRPr lang="en-IN" sz="1800" dirty="0"/>
                    </a:p>
                  </a:txBody>
                  <a:tcPr>
                    <a:lnB w="12700" cap="flat" cmpd="sng" algn="ctr">
                      <a:solidFill>
                        <a:schemeClr val="tx1"/>
                      </a:solidFill>
                      <a:prstDash val="solid"/>
                      <a:round/>
                      <a:headEnd type="none" w="med" len="med"/>
                      <a:tailEnd type="none" w="med" len="med"/>
                    </a:lnB>
                    <a:solidFill>
                      <a:srgbClr val="008CD1"/>
                    </a:solidFill>
                  </a:tcPr>
                </a:tc>
                <a:tc>
                  <a:txBody>
                    <a:bodyPr/>
                    <a:lstStyle/>
                    <a:p>
                      <a:r>
                        <a:rPr lang="en-IN" sz="1800" dirty="0" smtClean="0"/>
                        <a:t>Disadvantages</a:t>
                      </a:r>
                      <a:endParaRPr lang="en-IN" sz="1800" dirty="0"/>
                    </a:p>
                  </a:txBody>
                  <a:tcPr>
                    <a:lnB w="12700" cap="flat" cmpd="sng" algn="ctr">
                      <a:solidFill>
                        <a:schemeClr val="tx1"/>
                      </a:solidFill>
                      <a:prstDash val="solid"/>
                      <a:round/>
                      <a:headEnd type="none" w="med" len="med"/>
                      <a:tailEnd type="none" w="med" len="med"/>
                    </a:lnB>
                    <a:solidFill>
                      <a:srgbClr val="008CD1"/>
                    </a:solidFill>
                  </a:tcPr>
                </a:tc>
              </a:tr>
              <a:tr h="1841014">
                <a:tc>
                  <a:txBody>
                    <a:bodyPr/>
                    <a:lstStyle/>
                    <a:p>
                      <a:r>
                        <a:rPr lang="en-IN" sz="1800" dirty="0" smtClean="0">
                          <a:solidFill>
                            <a:schemeClr val="tx2"/>
                          </a:solidFill>
                        </a:rPr>
                        <a:t>Discrimination</a:t>
                      </a:r>
                      <a:r>
                        <a:rPr lang="en-IN" sz="1800" baseline="0" dirty="0" smtClean="0">
                          <a:solidFill>
                            <a:schemeClr val="tx2"/>
                          </a:solidFill>
                        </a:rPr>
                        <a:t> </a:t>
                      </a:r>
                      <a:r>
                        <a:rPr lang="en-IN" sz="1800" dirty="0" smtClean="0">
                          <a:solidFill>
                            <a:schemeClr val="tx2"/>
                          </a:solidFill>
                        </a:rPr>
                        <a:t>and fairness</a:t>
                      </a:r>
                      <a:endParaRPr lang="en-IN" sz="180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buFont typeface="Arial" panose="020B0604020202020204" pitchFamily="34" charset="0"/>
                        <a:buNone/>
                      </a:pPr>
                      <a:r>
                        <a:rPr lang="en-IN" sz="1800" dirty="0" smtClean="0">
                          <a:solidFill>
                            <a:schemeClr val="tx2"/>
                          </a:solidFill>
                        </a:rPr>
                        <a:t>Equal opportunity, fair treatment, recruitment</a:t>
                      </a:r>
                      <a:r>
                        <a:rPr lang="en-IN" sz="1800" baseline="0" dirty="0" smtClean="0">
                          <a:solidFill>
                            <a:schemeClr val="tx2"/>
                          </a:solidFill>
                        </a:rPr>
                        <a:t> </a:t>
                      </a:r>
                      <a:r>
                        <a:rPr lang="en-IN" sz="1800" dirty="0" smtClean="0">
                          <a:solidFill>
                            <a:schemeClr val="tx2"/>
                          </a:solidFill>
                        </a:rPr>
                        <a:t>of minorities, and strict</a:t>
                      </a:r>
                      <a:r>
                        <a:rPr lang="en-IN" sz="1800" baseline="0" dirty="0" smtClean="0">
                          <a:solidFill>
                            <a:schemeClr val="tx2"/>
                          </a:solidFill>
                        </a:rPr>
                        <a:t> </a:t>
                      </a:r>
                      <a:r>
                        <a:rPr lang="en-IN" sz="1800" dirty="0" smtClean="0">
                          <a:solidFill>
                            <a:schemeClr val="tx2"/>
                          </a:solidFill>
                        </a:rPr>
                        <a:t>compliance with the</a:t>
                      </a:r>
                      <a:r>
                        <a:rPr lang="en-IN" sz="1800" baseline="0" dirty="0" smtClean="0">
                          <a:solidFill>
                            <a:schemeClr val="tx2"/>
                          </a:solidFill>
                        </a:rPr>
                        <a:t> </a:t>
                      </a:r>
                      <a:r>
                        <a:rPr lang="en-IN" sz="1800" dirty="0" smtClean="0">
                          <a:solidFill>
                            <a:schemeClr val="tx2"/>
                          </a:solidFill>
                        </a:rPr>
                        <a:t>equal employment</a:t>
                      </a:r>
                      <a:r>
                        <a:rPr lang="en-IN" sz="1800" baseline="0" dirty="0" smtClean="0">
                          <a:solidFill>
                            <a:schemeClr val="tx2"/>
                          </a:solidFill>
                        </a:rPr>
                        <a:t> </a:t>
                      </a:r>
                      <a:r>
                        <a:rPr lang="en-IN" sz="1800" dirty="0" smtClean="0">
                          <a:solidFill>
                            <a:schemeClr val="tx2"/>
                          </a:solidFill>
                        </a:rPr>
                        <a:t>opportunity laws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buFont typeface="Arial" panose="020B0604020202020204" pitchFamily="34" charset="0"/>
                        <a:buNone/>
                      </a:pPr>
                      <a:r>
                        <a:rPr lang="en-IN" sz="1800" kern="1200" dirty="0" smtClean="0">
                          <a:solidFill>
                            <a:schemeClr val="tx2"/>
                          </a:solidFill>
                          <a:latin typeface="+mn-lt"/>
                          <a:ea typeface="+mn-ea"/>
                          <a:cs typeface="+mn-cs"/>
                        </a:rPr>
                        <a:t>Fairer</a:t>
                      </a:r>
                      <a:r>
                        <a:rPr lang="en-IN" sz="1800" kern="1200" baseline="0" dirty="0" smtClean="0">
                          <a:solidFill>
                            <a:schemeClr val="tx2"/>
                          </a:solidFill>
                          <a:latin typeface="+mn-lt"/>
                          <a:ea typeface="+mn-ea"/>
                          <a:cs typeface="+mn-cs"/>
                        </a:rPr>
                        <a:t> </a:t>
                      </a:r>
                      <a:r>
                        <a:rPr lang="en-IN" sz="1800" kern="1200" dirty="0" smtClean="0">
                          <a:solidFill>
                            <a:schemeClr val="tx2"/>
                          </a:solidFill>
                          <a:latin typeface="+mn-lt"/>
                          <a:ea typeface="+mn-ea"/>
                          <a:cs typeface="+mn-cs"/>
                        </a:rPr>
                        <a:t>treatment</a:t>
                      </a:r>
                      <a:r>
                        <a:rPr lang="en-IN" sz="1800" kern="1200" baseline="0" dirty="0" smtClean="0">
                          <a:solidFill>
                            <a:schemeClr val="tx2"/>
                          </a:solidFill>
                          <a:latin typeface="+mn-lt"/>
                          <a:ea typeface="+mn-ea"/>
                          <a:cs typeface="+mn-cs"/>
                        </a:rPr>
                        <a:t> </a:t>
                      </a:r>
                      <a:r>
                        <a:rPr lang="en-IN" sz="1800" kern="1200" dirty="0" smtClean="0">
                          <a:solidFill>
                            <a:schemeClr val="tx2"/>
                          </a:solidFill>
                          <a:latin typeface="+mn-lt"/>
                          <a:ea typeface="+mn-ea"/>
                          <a:cs typeface="+mn-cs"/>
                        </a:rPr>
                        <a:t>of employees</a:t>
                      </a:r>
                      <a:r>
                        <a:rPr lang="en-IN" sz="1800" kern="1200" baseline="0" dirty="0" smtClean="0">
                          <a:solidFill>
                            <a:schemeClr val="tx2"/>
                          </a:solidFill>
                          <a:latin typeface="+mn-lt"/>
                          <a:ea typeface="+mn-ea"/>
                          <a:cs typeface="+mn-cs"/>
                        </a:rPr>
                        <a:t> </a:t>
                      </a:r>
                      <a:r>
                        <a:rPr lang="en-IN" sz="1800" kern="1200" dirty="0" smtClean="0">
                          <a:solidFill>
                            <a:schemeClr val="tx2"/>
                          </a:solidFill>
                          <a:latin typeface="+mn-lt"/>
                          <a:ea typeface="+mn-ea"/>
                          <a:cs typeface="+mn-cs"/>
                        </a:rPr>
                        <a:t>and increase</a:t>
                      </a:r>
                      <a:r>
                        <a:rPr lang="en-IN" sz="1800" kern="1200" baseline="0" dirty="0" smtClean="0">
                          <a:solidFill>
                            <a:schemeClr val="tx2"/>
                          </a:solidFill>
                          <a:latin typeface="+mn-lt"/>
                          <a:ea typeface="+mn-ea"/>
                          <a:cs typeface="+mn-cs"/>
                        </a:rPr>
                        <a:t> in </a:t>
                      </a:r>
                      <a:r>
                        <a:rPr lang="en-IN" sz="1800" kern="1200" dirty="0" smtClean="0">
                          <a:solidFill>
                            <a:schemeClr val="tx2"/>
                          </a:solidFill>
                          <a:latin typeface="+mn-lt"/>
                          <a:ea typeface="+mn-ea"/>
                          <a:cs typeface="+mn-cs"/>
                        </a:rPr>
                        <a:t>demographic diversity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IN" sz="1800" kern="1200" dirty="0" smtClean="0">
                          <a:solidFill>
                            <a:schemeClr val="tx2"/>
                          </a:solidFill>
                          <a:latin typeface="+mn-lt"/>
                          <a:ea typeface="+mn-ea"/>
                          <a:cs typeface="+mn-cs"/>
                        </a:rPr>
                        <a:t>Focus of diversity remains on the surface-level diversity dimensions of sex, race, and ethnicity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400300">
                <a:tc>
                  <a:txBody>
                    <a:bodyPr/>
                    <a:lstStyle/>
                    <a:p>
                      <a:r>
                        <a:rPr lang="en-IN" sz="1800" dirty="0" smtClean="0">
                          <a:solidFill>
                            <a:schemeClr val="tx2"/>
                          </a:solidFill>
                        </a:rPr>
                        <a:t>Access</a:t>
                      </a:r>
                      <a:r>
                        <a:rPr lang="en-IN" sz="1800" baseline="0" dirty="0" smtClean="0">
                          <a:solidFill>
                            <a:schemeClr val="tx2"/>
                          </a:solidFill>
                        </a:rPr>
                        <a:t> </a:t>
                      </a:r>
                      <a:r>
                        <a:rPr lang="en-IN" sz="1800" dirty="0" smtClean="0">
                          <a:solidFill>
                            <a:schemeClr val="tx2"/>
                          </a:solidFill>
                        </a:rPr>
                        <a:t>and legitimacy</a:t>
                      </a:r>
                      <a:endParaRPr lang="en-IN" sz="180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buFont typeface="Arial" panose="020B0604020202020204" pitchFamily="34" charset="0"/>
                        <a:buNone/>
                      </a:pPr>
                      <a:r>
                        <a:rPr lang="en-IN" altLang="en-US" sz="1800" dirty="0" smtClean="0">
                          <a:solidFill>
                            <a:schemeClr val="tx2"/>
                          </a:solidFill>
                        </a:rPr>
                        <a:t>Acceptance and</a:t>
                      </a:r>
                      <a:r>
                        <a:rPr lang="en-IN" altLang="en-US" sz="1800" baseline="0" dirty="0" smtClean="0">
                          <a:solidFill>
                            <a:schemeClr val="tx2"/>
                          </a:solidFill>
                        </a:rPr>
                        <a:t> </a:t>
                      </a:r>
                      <a:r>
                        <a:rPr lang="en-IN" altLang="en-US" sz="1800" dirty="0" smtClean="0">
                          <a:solidFill>
                            <a:schemeClr val="tx2"/>
                          </a:solidFill>
                        </a:rPr>
                        <a:t>celebration of</a:t>
                      </a:r>
                      <a:r>
                        <a:rPr lang="en-IN" altLang="en-US" sz="1800" baseline="0" dirty="0" smtClean="0">
                          <a:solidFill>
                            <a:schemeClr val="tx2"/>
                          </a:solidFill>
                        </a:rPr>
                        <a:t> </a:t>
                      </a:r>
                      <a:r>
                        <a:rPr lang="en-IN" altLang="en-US" sz="1800" dirty="0" smtClean="0">
                          <a:solidFill>
                            <a:schemeClr val="tx2"/>
                          </a:solidFill>
                        </a:rPr>
                        <a:t>differences to</a:t>
                      </a:r>
                      <a:r>
                        <a:rPr lang="en-IN" altLang="en-US" sz="1800" baseline="0" dirty="0" smtClean="0">
                          <a:solidFill>
                            <a:schemeClr val="tx2"/>
                          </a:solidFill>
                        </a:rPr>
                        <a:t> </a:t>
                      </a:r>
                      <a:r>
                        <a:rPr lang="en-IN" altLang="en-US" sz="1800" dirty="0" smtClean="0">
                          <a:solidFill>
                            <a:schemeClr val="tx2"/>
                          </a:solidFill>
                        </a:rPr>
                        <a:t>ensure that the</a:t>
                      </a:r>
                      <a:r>
                        <a:rPr lang="en-IN" altLang="en-US" sz="1800" baseline="0" dirty="0" smtClean="0">
                          <a:solidFill>
                            <a:schemeClr val="tx2"/>
                          </a:solidFill>
                        </a:rPr>
                        <a:t> </a:t>
                      </a:r>
                      <a:r>
                        <a:rPr lang="en-IN" altLang="en-US" sz="1800" dirty="0" smtClean="0">
                          <a:solidFill>
                            <a:schemeClr val="tx2"/>
                          </a:solidFill>
                        </a:rPr>
                        <a:t>diversity within the company matches the diversity found</a:t>
                      </a:r>
                      <a:r>
                        <a:rPr lang="en-IN" altLang="en-US" sz="1800" baseline="0" dirty="0" smtClean="0">
                          <a:solidFill>
                            <a:schemeClr val="tx2"/>
                          </a:solidFill>
                        </a:rPr>
                        <a:t> </a:t>
                      </a:r>
                      <a:r>
                        <a:rPr lang="en-IN" altLang="en-US" sz="1800" dirty="0" smtClean="0">
                          <a:solidFill>
                            <a:schemeClr val="tx2"/>
                          </a:solidFill>
                        </a:rPr>
                        <a:t>among primary stakeholders</a:t>
                      </a:r>
                      <a:endParaRPr lang="en-IN" sz="180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l" defTabSz="457200" rtl="0" eaLnBrk="1" latinLnBrk="0" hangingPunct="1">
                        <a:buFont typeface="Arial" panose="020B0604020202020204" pitchFamily="34" charset="0"/>
                        <a:buNone/>
                      </a:pPr>
                      <a:r>
                        <a:rPr lang="en-IN" sz="1800" kern="1200" dirty="0" smtClean="0">
                          <a:solidFill>
                            <a:schemeClr val="tx2"/>
                          </a:solidFill>
                          <a:latin typeface="+mn-lt"/>
                          <a:ea typeface="+mn-ea"/>
                          <a:cs typeface="+mn-cs"/>
                        </a:rPr>
                        <a:t>Clear business reason for diversity is established</a:t>
                      </a:r>
                      <a:endParaRPr lang="en-IN" sz="1800" kern="1200" dirty="0">
                        <a:solidFill>
                          <a:schemeClr val="tx2"/>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buFont typeface="Arial" panose="020B0604020202020204" pitchFamily="34" charset="0"/>
                        <a:buNone/>
                      </a:pPr>
                      <a:r>
                        <a:rPr lang="en-IN" sz="1800" dirty="0" smtClean="0">
                          <a:solidFill>
                            <a:schemeClr val="tx2"/>
                          </a:solidFill>
                        </a:rPr>
                        <a:t>Focus</a:t>
                      </a:r>
                      <a:r>
                        <a:rPr lang="en-IN" sz="1800" baseline="0" dirty="0" smtClean="0">
                          <a:solidFill>
                            <a:schemeClr val="tx2"/>
                          </a:solidFill>
                        </a:rPr>
                        <a:t> is </a:t>
                      </a:r>
                      <a:r>
                        <a:rPr lang="en-IN" sz="1800" dirty="0" smtClean="0">
                          <a:solidFill>
                            <a:schemeClr val="tx2"/>
                          </a:solidFill>
                        </a:rPr>
                        <a:t>only on the surface-level diversity dimensions of sex, race, and ethnicity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4608346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dirty="0">
                <a:latin typeface="Franklin Gothic Medium" panose="020B0603020102020204" pitchFamily="34" charset="0"/>
                <a:ea typeface="Franklin Gothic Medium" panose="020B0603020102020204" pitchFamily="34" charset="0"/>
                <a:cs typeface="Franklin Gothic Medium" panose="020B0603020102020204" pitchFamily="34" charset="0"/>
              </a:rPr>
              <a:t>Diversity Paradigms </a:t>
            </a:r>
            <a:r>
              <a:rPr lang="en-IN" sz="2000" dirty="0">
                <a:latin typeface="Franklin Gothic Medium" panose="020B0603020102020204" pitchFamily="34" charset="0"/>
                <a:ea typeface="Franklin Gothic Medium" panose="020B0603020102020204" pitchFamily="34" charset="0"/>
                <a:cs typeface="Franklin Gothic Medium" panose="020B0603020102020204" pitchFamily="34" charset="0"/>
              </a:rPr>
              <a:t>(continued)</a:t>
            </a:r>
          </a:p>
        </p:txBody>
      </p:sp>
      <p:sp>
        <p:nvSpPr>
          <p:cNvPr id="5" name="TextBox 3"/>
          <p:cNvSpPr txBox="1">
            <a:spLocks noChangeArrowheads="1"/>
          </p:cNvSpPr>
          <p:nvPr/>
        </p:nvSpPr>
        <p:spPr bwMode="auto">
          <a:xfrm>
            <a:off x="8318501" y="3175"/>
            <a:ext cx="8255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4</a:t>
            </a:r>
            <a:endParaRPr lang="en-US" altLang="en-US" sz="2000" dirty="0">
              <a:solidFill>
                <a:schemeClr val="tx2"/>
              </a:solidFill>
            </a:endParaRPr>
          </a:p>
        </p:txBody>
      </p:sp>
      <p:graphicFrame>
        <p:nvGraphicFramePr>
          <p:cNvPr id="4" name="Content Placeholder 3" descr="This table provides information regarding diversity paradigms. It has three columns and two rows. Row 1 contains column headers. The header of column 1 reads paradigms, the header of column 2 reads description, and the header of column 3 reads advantages.&#10;In row 2, column 1 reads learning and effectiveness, column 2 reads integration of deep-level diversity differences, such as personality, attitudes, beliefs, and values, into the actual work of the organization, and column 3 consists of four points. The first point reads common ground is valued. The second point reads distinction is made between individual and group differences. The third point reads conflict, backlash, and divisiveness associated with diversity programs are less likely to be encountered. The fourth point reads different talents and perspectives are brought together." title="Diversity Paradigms (continued)"/>
          <p:cNvGraphicFramePr>
            <a:graphicFrameLocks noGrp="1"/>
          </p:cNvGraphicFramePr>
          <p:nvPr>
            <p:ph idx="1"/>
            <p:extLst>
              <p:ext uri="{D42A27DB-BD31-4B8C-83A1-F6EECF244321}">
                <p14:modId xmlns:p14="http://schemas.microsoft.com/office/powerpoint/2010/main" val="1145475817"/>
              </p:ext>
            </p:extLst>
          </p:nvPr>
        </p:nvGraphicFramePr>
        <p:xfrm>
          <a:off x="756767" y="1843088"/>
          <a:ext cx="7767594" cy="3476918"/>
        </p:xfrm>
        <a:graphic>
          <a:graphicData uri="http://schemas.openxmlformats.org/drawingml/2006/table">
            <a:tbl>
              <a:tblPr firstRow="1" bandRow="1">
                <a:tableStyleId>{5C22544A-7EE6-4342-B048-85BDC9FD1C3A}</a:tableStyleId>
              </a:tblPr>
              <a:tblGrid>
                <a:gridCol w="1947413"/>
                <a:gridCol w="2603603"/>
                <a:gridCol w="3216578"/>
              </a:tblGrid>
              <a:tr h="367958">
                <a:tc>
                  <a:txBody>
                    <a:bodyPr/>
                    <a:lstStyle/>
                    <a:p>
                      <a:r>
                        <a:rPr lang="en-IN" sz="1800" baseline="0" dirty="0" smtClean="0"/>
                        <a:t>Paradigms</a:t>
                      </a:r>
                      <a:endParaRPr lang="en-IN" sz="1800" dirty="0"/>
                    </a:p>
                  </a:txBody>
                  <a:tcPr>
                    <a:lnB w="12700" cap="flat" cmpd="sng" algn="ctr">
                      <a:solidFill>
                        <a:schemeClr val="tx1"/>
                      </a:solidFill>
                      <a:prstDash val="solid"/>
                      <a:round/>
                      <a:headEnd type="none" w="med" len="med"/>
                      <a:tailEnd type="none" w="med" len="med"/>
                    </a:lnB>
                    <a:solidFill>
                      <a:srgbClr val="008CD1"/>
                    </a:solidFill>
                  </a:tcPr>
                </a:tc>
                <a:tc>
                  <a:txBody>
                    <a:bodyPr/>
                    <a:lstStyle/>
                    <a:p>
                      <a:r>
                        <a:rPr lang="en-IN" sz="1800" dirty="0" smtClean="0"/>
                        <a:t>Description</a:t>
                      </a:r>
                      <a:endParaRPr lang="en-IN" sz="1800" dirty="0"/>
                    </a:p>
                  </a:txBody>
                  <a:tcPr>
                    <a:lnB w="12700" cap="flat" cmpd="sng" algn="ctr">
                      <a:solidFill>
                        <a:schemeClr val="tx1"/>
                      </a:solidFill>
                      <a:prstDash val="solid"/>
                      <a:round/>
                      <a:headEnd type="none" w="med" len="med"/>
                      <a:tailEnd type="none" w="med" len="med"/>
                    </a:lnB>
                    <a:solidFill>
                      <a:srgbClr val="008CD1"/>
                    </a:solidFill>
                  </a:tcPr>
                </a:tc>
                <a:tc>
                  <a:txBody>
                    <a:bodyPr/>
                    <a:lstStyle/>
                    <a:p>
                      <a:r>
                        <a:rPr lang="en-IN" sz="1800" baseline="0" dirty="0" smtClean="0"/>
                        <a:t>Advantages</a:t>
                      </a:r>
                      <a:endParaRPr lang="en-IN" sz="1800" dirty="0"/>
                    </a:p>
                  </a:txBody>
                  <a:tcPr>
                    <a:lnB w="12700" cap="flat" cmpd="sng" algn="ctr">
                      <a:solidFill>
                        <a:schemeClr val="tx1"/>
                      </a:solidFill>
                      <a:prstDash val="solid"/>
                      <a:round/>
                      <a:headEnd type="none" w="med" len="med"/>
                      <a:tailEnd type="none" w="med" len="med"/>
                    </a:lnB>
                    <a:solidFill>
                      <a:srgbClr val="008CD1"/>
                    </a:solidFill>
                  </a:tcPr>
                </a:tc>
              </a:tr>
              <a:tr h="2023769">
                <a:tc>
                  <a:txBody>
                    <a:bodyPr/>
                    <a:lstStyle/>
                    <a:p>
                      <a:r>
                        <a:rPr lang="en-IN" sz="1800" dirty="0" smtClean="0">
                          <a:solidFill>
                            <a:schemeClr val="tx2"/>
                          </a:solidFill>
                        </a:rPr>
                        <a:t>Learning</a:t>
                      </a:r>
                      <a:r>
                        <a:rPr lang="en-IN" sz="1800" baseline="0" dirty="0" smtClean="0">
                          <a:solidFill>
                            <a:schemeClr val="tx2"/>
                          </a:solidFill>
                        </a:rPr>
                        <a:t> </a:t>
                      </a:r>
                      <a:r>
                        <a:rPr lang="en-IN" sz="1800" dirty="0" smtClean="0">
                          <a:solidFill>
                            <a:schemeClr val="tx2"/>
                          </a:solidFill>
                        </a:rPr>
                        <a:t>and effectiveness</a:t>
                      </a:r>
                      <a:endParaRPr lang="en-IN" sz="180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buFont typeface="Arial" panose="020B0604020202020204" pitchFamily="34" charset="0"/>
                        <a:buNone/>
                      </a:pPr>
                      <a:r>
                        <a:rPr lang="en-IN" sz="1800" dirty="0" smtClean="0">
                          <a:solidFill>
                            <a:schemeClr val="tx2"/>
                          </a:solidFill>
                        </a:rPr>
                        <a:t>Integration</a:t>
                      </a:r>
                      <a:r>
                        <a:rPr lang="en-IN" sz="1800" baseline="0" dirty="0" smtClean="0">
                          <a:solidFill>
                            <a:schemeClr val="tx2"/>
                          </a:solidFill>
                        </a:rPr>
                        <a:t> of </a:t>
                      </a:r>
                      <a:r>
                        <a:rPr lang="en-IN" sz="1800" dirty="0" smtClean="0">
                          <a:solidFill>
                            <a:schemeClr val="tx2"/>
                          </a:solidFill>
                        </a:rPr>
                        <a:t>deep-level diversity differences, such as personality, attitudes, beliefs, and values, into the actual work of the organization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42900" indent="-342900">
                        <a:buFont typeface="Arial" panose="020B0604020202020204" pitchFamily="34" charset="0"/>
                        <a:buChar char="•"/>
                      </a:pPr>
                      <a:r>
                        <a:rPr lang="en-IN" sz="1800" kern="1200" dirty="0" smtClean="0">
                          <a:solidFill>
                            <a:schemeClr val="tx2"/>
                          </a:solidFill>
                          <a:latin typeface="+mn-lt"/>
                          <a:ea typeface="+mn-ea"/>
                          <a:cs typeface="+mn-cs"/>
                        </a:rPr>
                        <a:t>Common ground is valued</a:t>
                      </a:r>
                    </a:p>
                    <a:p>
                      <a:pPr marL="342900" indent="-342900">
                        <a:buFont typeface="Arial" panose="020B0604020202020204" pitchFamily="34" charset="0"/>
                        <a:buChar char="•"/>
                      </a:pPr>
                      <a:r>
                        <a:rPr lang="en-IN" sz="1800" kern="1200" dirty="0" smtClean="0">
                          <a:solidFill>
                            <a:schemeClr val="tx2"/>
                          </a:solidFill>
                          <a:latin typeface="+mn-lt"/>
                          <a:ea typeface="+mn-ea"/>
                          <a:cs typeface="+mn-cs"/>
                        </a:rPr>
                        <a:t>Distinction is made between individual and group differences</a:t>
                      </a:r>
                    </a:p>
                    <a:p>
                      <a:pPr marL="342900" indent="-342900">
                        <a:buFont typeface="Arial" panose="020B0604020202020204" pitchFamily="34" charset="0"/>
                        <a:buChar char="•"/>
                      </a:pPr>
                      <a:r>
                        <a:rPr lang="en-IN" sz="1800" kern="1200" dirty="0" smtClean="0">
                          <a:solidFill>
                            <a:schemeClr val="tx2"/>
                          </a:solidFill>
                          <a:latin typeface="+mn-lt"/>
                          <a:ea typeface="+mn-ea"/>
                          <a:cs typeface="+mn-cs"/>
                        </a:rPr>
                        <a:t>Conflict, backlash, and divisiveness associated with diversity programs</a:t>
                      </a:r>
                      <a:r>
                        <a:rPr lang="en-IN" sz="1800" kern="1200" baseline="0" dirty="0" smtClean="0">
                          <a:solidFill>
                            <a:schemeClr val="tx2"/>
                          </a:solidFill>
                          <a:latin typeface="+mn-lt"/>
                          <a:ea typeface="+mn-ea"/>
                          <a:cs typeface="+mn-cs"/>
                        </a:rPr>
                        <a:t> are less likely to be encountered</a:t>
                      </a:r>
                    </a:p>
                    <a:p>
                      <a:pPr marL="342900" indent="-342900">
                        <a:buFont typeface="Arial" panose="020B0604020202020204" pitchFamily="34" charset="0"/>
                        <a:buChar char="•"/>
                      </a:pPr>
                      <a:r>
                        <a:rPr lang="en-IN" sz="1800" kern="1200" dirty="0" smtClean="0">
                          <a:solidFill>
                            <a:schemeClr val="tx2"/>
                          </a:solidFill>
                          <a:latin typeface="+mn-lt"/>
                          <a:ea typeface="+mn-ea"/>
                          <a:cs typeface="+mn-cs"/>
                        </a:rPr>
                        <a:t>Different talents and perspectives are brought together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19200106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Organizational Plurality</a:t>
            </a:r>
            <a:endParaRPr lang="en-IN" dirty="0"/>
          </a:p>
        </p:txBody>
      </p:sp>
      <p:sp>
        <p:nvSpPr>
          <p:cNvPr id="4" name="TextBox 3"/>
          <p:cNvSpPr txBox="1">
            <a:spLocks noChangeArrowheads="1"/>
          </p:cNvSpPr>
          <p:nvPr/>
        </p:nvSpPr>
        <p:spPr bwMode="auto">
          <a:xfrm>
            <a:off x="8318501" y="3175"/>
            <a:ext cx="8255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4</a:t>
            </a:r>
            <a:endParaRPr lang="en-US" altLang="en-US" sz="2000" dirty="0">
              <a:solidFill>
                <a:schemeClr val="tx2"/>
              </a:solidFill>
            </a:endParaRPr>
          </a:p>
        </p:txBody>
      </p:sp>
      <p:sp>
        <p:nvSpPr>
          <p:cNvPr id="3" name="Content Placeholder 2"/>
          <p:cNvSpPr>
            <a:spLocks noGrp="1"/>
          </p:cNvSpPr>
          <p:nvPr>
            <p:ph idx="1"/>
          </p:nvPr>
        </p:nvSpPr>
        <p:spPr/>
        <p:txBody>
          <a:bodyPr/>
          <a:lstStyle/>
          <a:p>
            <a:r>
              <a:rPr lang="en-IN" dirty="0" smtClean="0"/>
              <a:t>Work environment where:</a:t>
            </a:r>
            <a:endParaRPr lang="en-IN" dirty="0"/>
          </a:p>
          <a:p>
            <a:pPr lvl="1"/>
            <a:r>
              <a:rPr lang="en-IN" dirty="0" smtClean="0"/>
              <a:t>All </a:t>
            </a:r>
            <a:r>
              <a:rPr lang="en-IN" dirty="0"/>
              <a:t>members are empowered </a:t>
            </a:r>
            <a:r>
              <a:rPr lang="en-IN" dirty="0" smtClean="0"/>
              <a:t>to contribute </a:t>
            </a:r>
            <a:r>
              <a:rPr lang="en-IN" dirty="0"/>
              <a:t>in a way that </a:t>
            </a:r>
            <a:r>
              <a:rPr lang="en-IN" dirty="0" smtClean="0"/>
              <a:t>maximizes the </a:t>
            </a:r>
            <a:r>
              <a:rPr lang="en-IN" dirty="0"/>
              <a:t>benefits to the </a:t>
            </a:r>
            <a:r>
              <a:rPr lang="en-IN" dirty="0" smtClean="0"/>
              <a:t>organization, customers</a:t>
            </a:r>
            <a:r>
              <a:rPr lang="en-IN" dirty="0"/>
              <a:t>, and </a:t>
            </a:r>
            <a:r>
              <a:rPr lang="en-IN" dirty="0" smtClean="0"/>
              <a:t>themselves</a:t>
            </a:r>
            <a:endParaRPr lang="en-IN" dirty="0"/>
          </a:p>
          <a:p>
            <a:pPr lvl="1"/>
            <a:r>
              <a:rPr lang="en-IN" dirty="0" smtClean="0"/>
              <a:t>Individuality of </a:t>
            </a:r>
            <a:r>
              <a:rPr lang="en-IN" dirty="0"/>
              <a:t>each </a:t>
            </a:r>
            <a:r>
              <a:rPr lang="en-IN" dirty="0" smtClean="0"/>
              <a:t>member is </a:t>
            </a:r>
            <a:r>
              <a:rPr lang="en-IN" dirty="0"/>
              <a:t>respected by not segmenting </a:t>
            </a:r>
            <a:r>
              <a:rPr lang="en-IN" dirty="0" smtClean="0"/>
              <a:t>or polarizing </a:t>
            </a:r>
            <a:r>
              <a:rPr lang="en-IN" dirty="0"/>
              <a:t>people on the basis </a:t>
            </a:r>
            <a:r>
              <a:rPr lang="en-IN" dirty="0" smtClean="0"/>
              <a:t>of their </a:t>
            </a:r>
            <a:r>
              <a:rPr lang="en-IN" dirty="0"/>
              <a:t>membership in a </a:t>
            </a:r>
            <a:r>
              <a:rPr lang="en-IN" dirty="0" smtClean="0"/>
              <a:t>particular group</a:t>
            </a:r>
          </a:p>
          <a:p>
            <a:r>
              <a:rPr lang="en-IN" dirty="0" smtClean="0"/>
              <a:t>Consistent </a:t>
            </a:r>
            <a:r>
              <a:rPr lang="en-IN" dirty="0"/>
              <a:t>with learning and effectiveness paradigm</a:t>
            </a:r>
          </a:p>
        </p:txBody>
      </p:sp>
    </p:spTree>
    <p:extLst>
      <p:ext uri="{BB962C8B-B14F-4D97-AF65-F5344CB8AC3E}">
        <p14:creationId xmlns:p14="http://schemas.microsoft.com/office/powerpoint/2010/main" val="19310317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Title 1"/>
          <p:cNvSpPr>
            <a:spLocks noGrp="1"/>
          </p:cNvSpPr>
          <p:nvPr>
            <p:ph type="title"/>
          </p:nvPr>
        </p:nvSpPr>
        <p:spPr>
          <a:xfrm>
            <a:off x="525463" y="3175"/>
            <a:ext cx="8229600" cy="1143000"/>
          </a:xfrm>
        </p:spPr>
        <p:txBody>
          <a:bodyPr/>
          <a:lstStyle/>
          <a:p>
            <a:pPr eaLnBrk="1" hangingPunct="1"/>
            <a:r>
              <a:rPr lang="en-US" altLang="en-US"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Diversity Principles</a:t>
            </a:r>
          </a:p>
        </p:txBody>
      </p:sp>
      <p:sp>
        <p:nvSpPr>
          <p:cNvPr id="6" name="TextBox 3"/>
          <p:cNvSpPr txBox="1">
            <a:spLocks noChangeArrowheads="1"/>
          </p:cNvSpPr>
          <p:nvPr/>
        </p:nvSpPr>
        <p:spPr bwMode="auto">
          <a:xfrm>
            <a:off x="8318501" y="3175"/>
            <a:ext cx="8255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4</a:t>
            </a:r>
            <a:endParaRPr lang="en-US" altLang="en-US" sz="2000" dirty="0">
              <a:solidFill>
                <a:schemeClr val="tx2"/>
              </a:solidFill>
            </a:endParaRPr>
          </a:p>
        </p:txBody>
      </p:sp>
      <p:sp>
        <p:nvSpPr>
          <p:cNvPr id="24580" name="Content Placeholder 2"/>
          <p:cNvSpPr>
            <a:spLocks noGrp="1"/>
          </p:cNvSpPr>
          <p:nvPr>
            <p:ph idx="1"/>
          </p:nvPr>
        </p:nvSpPr>
        <p:spPr>
          <a:xfrm>
            <a:off x="993775" y="1533525"/>
            <a:ext cx="7823200" cy="4227513"/>
          </a:xfrm>
        </p:spPr>
        <p:txBody>
          <a:bodyPr/>
          <a:lstStyle/>
          <a:p>
            <a:pPr eaLnBrk="1" hangingPunct="1">
              <a:buFont typeface="Arial" panose="020B0604020202020204" pitchFamily="34" charset="0"/>
              <a:buChar char="•"/>
            </a:pPr>
            <a:r>
              <a:rPr lang="en-IN" altLang="en-US" dirty="0" smtClean="0">
                <a:solidFill>
                  <a:schemeClr val="tx2"/>
                </a:solidFill>
              </a:rPr>
              <a:t>Carefully and faithfully following and enforcing federal and state laws regarding equal opportunity employment</a:t>
            </a:r>
          </a:p>
          <a:p>
            <a:pPr eaLnBrk="1" hangingPunct="1">
              <a:buFont typeface="Arial" panose="020B0604020202020204" pitchFamily="34" charset="0"/>
              <a:buChar char="•"/>
            </a:pPr>
            <a:r>
              <a:rPr lang="en-IN" altLang="en-US" dirty="0" smtClean="0">
                <a:solidFill>
                  <a:schemeClr val="tx2"/>
                </a:solidFill>
              </a:rPr>
              <a:t>Treating group differences as important but not special</a:t>
            </a:r>
          </a:p>
          <a:p>
            <a:pPr eaLnBrk="1" hangingPunct="1">
              <a:buFont typeface="Arial" panose="020B0604020202020204" pitchFamily="34" charset="0"/>
              <a:buChar char="•"/>
            </a:pPr>
            <a:r>
              <a:rPr lang="en-IN" altLang="en-US" dirty="0" smtClean="0">
                <a:solidFill>
                  <a:schemeClr val="tx2"/>
                </a:solidFill>
              </a:rPr>
              <a:t>Finding the common ground</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58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58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58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Title 1"/>
          <p:cNvSpPr>
            <a:spLocks noGrp="1"/>
          </p:cNvSpPr>
          <p:nvPr>
            <p:ph type="title"/>
          </p:nvPr>
        </p:nvSpPr>
        <p:spPr>
          <a:xfrm>
            <a:off x="525463" y="3175"/>
            <a:ext cx="8229600" cy="1143000"/>
          </a:xfrm>
        </p:spPr>
        <p:txBody>
          <a:bodyPr/>
          <a:lstStyle/>
          <a:p>
            <a:pPr eaLnBrk="1" hangingPunct="1"/>
            <a:r>
              <a:rPr lang="en-US" altLang="en-US" dirty="0"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Diversity Principles </a:t>
            </a:r>
            <a:r>
              <a:rPr lang="en-US" altLang="en-US" sz="2000" dirty="0"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(continued)</a:t>
            </a:r>
          </a:p>
        </p:txBody>
      </p:sp>
      <p:sp>
        <p:nvSpPr>
          <p:cNvPr id="6" name="TextBox 3"/>
          <p:cNvSpPr txBox="1">
            <a:spLocks noChangeArrowheads="1"/>
          </p:cNvSpPr>
          <p:nvPr/>
        </p:nvSpPr>
        <p:spPr bwMode="auto">
          <a:xfrm>
            <a:off x="8318501" y="3175"/>
            <a:ext cx="8255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4</a:t>
            </a:r>
            <a:endParaRPr lang="en-US" altLang="en-US" sz="2000" dirty="0">
              <a:solidFill>
                <a:schemeClr val="tx2"/>
              </a:solidFill>
            </a:endParaRPr>
          </a:p>
        </p:txBody>
      </p:sp>
      <p:sp>
        <p:nvSpPr>
          <p:cNvPr id="25604" name="Content Placeholder 2"/>
          <p:cNvSpPr>
            <a:spLocks noGrp="1"/>
          </p:cNvSpPr>
          <p:nvPr>
            <p:ph idx="1"/>
          </p:nvPr>
        </p:nvSpPr>
        <p:spPr>
          <a:xfrm>
            <a:off x="993775" y="1533525"/>
            <a:ext cx="7823200" cy="4227513"/>
          </a:xfrm>
        </p:spPr>
        <p:txBody>
          <a:bodyPr/>
          <a:lstStyle/>
          <a:p>
            <a:pPr eaLnBrk="1" hangingPunct="1">
              <a:buFont typeface="Arial" panose="020B0604020202020204" pitchFamily="34" charset="0"/>
              <a:buChar char="•"/>
            </a:pPr>
            <a:r>
              <a:rPr lang="en-IN" altLang="en-US" dirty="0" smtClean="0">
                <a:solidFill>
                  <a:schemeClr val="tx2"/>
                </a:solidFill>
              </a:rPr>
              <a:t>Tailoring opportunities to individuals, not groups</a:t>
            </a:r>
          </a:p>
          <a:p>
            <a:pPr eaLnBrk="1" hangingPunct="1">
              <a:buFont typeface="Arial" panose="020B0604020202020204" pitchFamily="34" charset="0"/>
              <a:buChar char="•"/>
            </a:pPr>
            <a:r>
              <a:rPr lang="en-IN" altLang="en-US" dirty="0" smtClean="0">
                <a:solidFill>
                  <a:schemeClr val="tx2"/>
                </a:solidFill>
              </a:rPr>
              <a:t>Maintaining high standards</a:t>
            </a:r>
          </a:p>
          <a:p>
            <a:pPr eaLnBrk="1" hangingPunct="1">
              <a:buFont typeface="Arial" panose="020B0604020202020204" pitchFamily="34" charset="0"/>
              <a:buChar char="•"/>
            </a:pPr>
            <a:r>
              <a:rPr lang="en-IN" altLang="en-US" dirty="0" smtClean="0">
                <a:solidFill>
                  <a:schemeClr val="tx2"/>
                </a:solidFill>
              </a:rPr>
              <a:t>Soliciting negative as well as positive feedback</a:t>
            </a:r>
          </a:p>
          <a:p>
            <a:pPr eaLnBrk="1" hangingPunct="1">
              <a:buFont typeface="Arial" panose="020B0604020202020204" pitchFamily="34" charset="0"/>
              <a:buChar char="•"/>
            </a:pPr>
            <a:r>
              <a:rPr lang="en-IN" altLang="en-US" dirty="0" smtClean="0">
                <a:solidFill>
                  <a:schemeClr val="tx2"/>
                </a:solidFill>
              </a:rPr>
              <a:t>Setting high but realistic goals</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60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60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60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60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Title 1"/>
          <p:cNvSpPr>
            <a:spLocks noGrp="1"/>
          </p:cNvSpPr>
          <p:nvPr>
            <p:ph type="title"/>
          </p:nvPr>
        </p:nvSpPr>
        <p:spPr>
          <a:xfrm>
            <a:off x="525463" y="3175"/>
            <a:ext cx="8229600" cy="1143000"/>
          </a:xfrm>
        </p:spPr>
        <p:txBody>
          <a:bodyPr/>
          <a:lstStyle/>
          <a:p>
            <a:pPr eaLnBrk="1" hangingPunct="1"/>
            <a:r>
              <a:rPr lang="en-US" altLang="en-US"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Diversity Training and Practices</a:t>
            </a:r>
          </a:p>
        </p:txBody>
      </p:sp>
      <p:sp>
        <p:nvSpPr>
          <p:cNvPr id="6" name="TextBox 3"/>
          <p:cNvSpPr txBox="1">
            <a:spLocks noChangeArrowheads="1"/>
          </p:cNvSpPr>
          <p:nvPr/>
        </p:nvSpPr>
        <p:spPr bwMode="auto">
          <a:xfrm>
            <a:off x="8318501" y="3175"/>
            <a:ext cx="8255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4</a:t>
            </a:r>
            <a:endParaRPr lang="en-US" altLang="en-US" sz="2000" dirty="0">
              <a:solidFill>
                <a:schemeClr val="tx2"/>
              </a:solidFill>
            </a:endParaRPr>
          </a:p>
        </p:txBody>
      </p:sp>
      <p:sp>
        <p:nvSpPr>
          <p:cNvPr id="28676" name="Content Placeholder 2"/>
          <p:cNvSpPr>
            <a:spLocks noGrp="1"/>
          </p:cNvSpPr>
          <p:nvPr>
            <p:ph idx="1"/>
          </p:nvPr>
        </p:nvSpPr>
        <p:spPr>
          <a:xfrm>
            <a:off x="993775" y="1533525"/>
            <a:ext cx="7823200" cy="4227513"/>
          </a:xfrm>
        </p:spPr>
        <p:txBody>
          <a:bodyPr/>
          <a:lstStyle/>
          <a:p>
            <a:pPr eaLnBrk="1" hangingPunct="1">
              <a:buFont typeface="Arial" pitchFamily="34" charset="0"/>
              <a:buChar char="•"/>
              <a:defRPr/>
            </a:pPr>
            <a:r>
              <a:rPr lang="en-US" altLang="en-US" b="1" dirty="0" smtClean="0">
                <a:solidFill>
                  <a:schemeClr val="tx2"/>
                </a:solidFill>
              </a:rPr>
              <a:t>Skills-based diversity training</a:t>
            </a:r>
            <a:r>
              <a:rPr lang="en-US" altLang="en-US" dirty="0" smtClean="0">
                <a:solidFill>
                  <a:schemeClr val="tx2"/>
                </a:solidFill>
              </a:rPr>
              <a:t>: </a:t>
            </a:r>
            <a:r>
              <a:rPr lang="en-IN" altLang="en-US" dirty="0" smtClean="0">
                <a:solidFill>
                  <a:schemeClr val="tx2"/>
                </a:solidFill>
              </a:rPr>
              <a:t>Teaches employees the practical skills they need for managing a diverse workforce</a:t>
            </a:r>
          </a:p>
          <a:p>
            <a:pPr marL="639763" lvl="1" indent="-273050" eaLnBrk="1" hangingPunct="1">
              <a:buFont typeface="Arial" pitchFamily="34" charset="0"/>
              <a:buChar char="•"/>
              <a:defRPr/>
            </a:pPr>
            <a:r>
              <a:rPr lang="en-IN" altLang="en-US" dirty="0" smtClean="0">
                <a:solidFill>
                  <a:schemeClr val="tx2"/>
                </a:solidFill>
              </a:rPr>
              <a:t>Flexibility and adaptability</a:t>
            </a:r>
          </a:p>
          <a:p>
            <a:pPr marL="639763" lvl="1" indent="-273050" eaLnBrk="1" hangingPunct="1">
              <a:buFont typeface="Arial" pitchFamily="34" charset="0"/>
              <a:buChar char="•"/>
              <a:defRPr/>
            </a:pPr>
            <a:r>
              <a:rPr lang="en-IN" altLang="en-US" dirty="0" smtClean="0">
                <a:solidFill>
                  <a:schemeClr val="tx2"/>
                </a:solidFill>
              </a:rPr>
              <a:t>Negotiation and problem solving</a:t>
            </a:r>
          </a:p>
          <a:p>
            <a:pPr marL="639763" lvl="1" indent="-273050" eaLnBrk="1" hangingPunct="1">
              <a:buFont typeface="Arial" pitchFamily="34" charset="0"/>
              <a:buChar char="•"/>
              <a:defRPr/>
            </a:pPr>
            <a:r>
              <a:rPr lang="en-IN" altLang="en-US" dirty="0" smtClean="0">
                <a:solidFill>
                  <a:schemeClr val="tx2"/>
                </a:solidFill>
              </a:rPr>
              <a:t>Conflict resolution</a:t>
            </a:r>
            <a:endParaRPr lang="en-US" altLang="en-US" dirty="0" smtClean="0">
              <a:solidFill>
                <a:schemeClr val="tx2"/>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67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67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67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867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Title 1"/>
          <p:cNvSpPr>
            <a:spLocks noGrp="1"/>
          </p:cNvSpPr>
          <p:nvPr>
            <p:ph type="title"/>
          </p:nvPr>
        </p:nvSpPr>
        <p:spPr>
          <a:xfrm>
            <a:off x="525463" y="3175"/>
            <a:ext cx="8229600" cy="1143000"/>
          </a:xfrm>
        </p:spPr>
        <p:txBody>
          <a:bodyPr/>
          <a:lstStyle/>
          <a:p>
            <a:pPr eaLnBrk="1" hangingPunct="1"/>
            <a:r>
              <a:rPr lang="en-US" altLang="en-US" dirty="0"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Diversity Training and </a:t>
            </a:r>
            <a:r>
              <a:rPr lang="en-US" altLang="en-US" dirty="0">
                <a:latin typeface="Franklin Gothic Medium" panose="020B0603020102020204" pitchFamily="34" charset="0"/>
                <a:ea typeface="Franklin Gothic Medium" panose="020B0603020102020204" pitchFamily="34" charset="0"/>
                <a:cs typeface="Franklin Gothic Medium" panose="020B0603020102020204" pitchFamily="34" charset="0"/>
              </a:rPr>
              <a:t>Practices </a:t>
            </a:r>
            <a:r>
              <a:rPr lang="en-US" altLang="en-US" sz="2000" dirty="0">
                <a:latin typeface="Franklin Gothic Medium" panose="020B0603020102020204" pitchFamily="34" charset="0"/>
                <a:ea typeface="Franklin Gothic Medium" panose="020B0603020102020204" pitchFamily="34" charset="0"/>
                <a:cs typeface="Franklin Gothic Medium" panose="020B0603020102020204" pitchFamily="34" charset="0"/>
              </a:rPr>
              <a:t>(continued)</a:t>
            </a:r>
            <a:endParaRPr lang="en-US" altLang="en-US" sz="2000" dirty="0"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endParaRPr>
          </a:p>
        </p:txBody>
      </p:sp>
      <p:sp>
        <p:nvSpPr>
          <p:cNvPr id="6" name="TextBox 3"/>
          <p:cNvSpPr txBox="1">
            <a:spLocks noChangeArrowheads="1"/>
          </p:cNvSpPr>
          <p:nvPr/>
        </p:nvSpPr>
        <p:spPr bwMode="auto">
          <a:xfrm>
            <a:off x="8318501" y="3175"/>
            <a:ext cx="8255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4</a:t>
            </a:r>
            <a:endParaRPr lang="en-US" altLang="en-US" sz="2000" dirty="0">
              <a:solidFill>
                <a:schemeClr val="tx2"/>
              </a:solidFill>
            </a:endParaRPr>
          </a:p>
        </p:txBody>
      </p:sp>
      <p:sp>
        <p:nvSpPr>
          <p:cNvPr id="27652" name="Content Placeholder 2"/>
          <p:cNvSpPr>
            <a:spLocks noGrp="1"/>
          </p:cNvSpPr>
          <p:nvPr>
            <p:ph idx="1"/>
          </p:nvPr>
        </p:nvSpPr>
        <p:spPr>
          <a:xfrm>
            <a:off x="993775" y="1533525"/>
            <a:ext cx="7823200" cy="4227513"/>
          </a:xfrm>
        </p:spPr>
        <p:txBody>
          <a:bodyPr/>
          <a:lstStyle/>
          <a:p>
            <a:pPr eaLnBrk="1" hangingPunct="1">
              <a:buFont typeface="Arial" panose="020B0604020202020204" pitchFamily="34" charset="0"/>
              <a:buChar char="•"/>
            </a:pPr>
            <a:r>
              <a:rPr lang="en-US" altLang="en-US" b="1" dirty="0" smtClean="0">
                <a:solidFill>
                  <a:schemeClr val="tx2"/>
                </a:solidFill>
              </a:rPr>
              <a:t>Awareness training</a:t>
            </a:r>
            <a:r>
              <a:rPr lang="en-US" altLang="en-US" dirty="0" smtClean="0">
                <a:solidFill>
                  <a:schemeClr val="tx2"/>
                </a:solidFill>
              </a:rPr>
              <a:t>: Designed to:</a:t>
            </a:r>
          </a:p>
          <a:p>
            <a:pPr marL="638175" lvl="1" indent="-319088" eaLnBrk="1" hangingPunct="1">
              <a:buFont typeface="Arial" panose="020B0604020202020204" pitchFamily="34" charset="0"/>
              <a:buChar char="•"/>
            </a:pPr>
            <a:r>
              <a:rPr lang="en-IN" altLang="en-US" dirty="0" smtClean="0">
                <a:solidFill>
                  <a:schemeClr val="tx2"/>
                </a:solidFill>
              </a:rPr>
              <a:t>Raise employees’ awareness of diversity issues</a:t>
            </a:r>
          </a:p>
          <a:p>
            <a:pPr marL="638175" lvl="1" indent="-319088" eaLnBrk="1" hangingPunct="1">
              <a:buFont typeface="Arial" panose="020B0604020202020204" pitchFamily="34" charset="0"/>
              <a:buChar char="•"/>
            </a:pPr>
            <a:r>
              <a:rPr lang="en-IN" altLang="en-US" dirty="0" smtClean="0">
                <a:solidFill>
                  <a:schemeClr val="tx2"/>
                </a:solidFill>
              </a:rPr>
              <a:t>Challenge underlying assumptions or stereotypes employees may have about others</a:t>
            </a:r>
            <a:endParaRPr lang="en-US" altLang="en-US" dirty="0" smtClean="0">
              <a:solidFill>
                <a:schemeClr val="tx2"/>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65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65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765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Title 1"/>
          <p:cNvSpPr>
            <a:spLocks noGrp="1"/>
          </p:cNvSpPr>
          <p:nvPr>
            <p:ph type="title"/>
          </p:nvPr>
        </p:nvSpPr>
        <p:spPr/>
        <p:txBody>
          <a:bodyPr/>
          <a:lstStyle/>
          <a:p>
            <a:r>
              <a:rPr lang="en-US" altLang="en-US" smtClean="0"/>
              <a:t>Diversity Audits</a:t>
            </a:r>
            <a:endParaRPr lang="en-US" altLang="en-US" dirty="0" smtClean="0"/>
          </a:p>
        </p:txBody>
      </p:sp>
      <p:sp>
        <p:nvSpPr>
          <p:cNvPr id="8" name="TextBox 3"/>
          <p:cNvSpPr txBox="1">
            <a:spLocks noChangeArrowheads="1"/>
          </p:cNvSpPr>
          <p:nvPr/>
        </p:nvSpPr>
        <p:spPr bwMode="auto">
          <a:xfrm>
            <a:off x="8318501" y="3175"/>
            <a:ext cx="8255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4</a:t>
            </a:r>
            <a:endParaRPr lang="en-US" altLang="en-US" sz="2000" dirty="0">
              <a:solidFill>
                <a:schemeClr val="tx2"/>
              </a:solidFill>
            </a:endParaRPr>
          </a:p>
        </p:txBody>
      </p:sp>
      <p:sp>
        <p:nvSpPr>
          <p:cNvPr id="28676" name="Content Placeholder 2"/>
          <p:cNvSpPr>
            <a:spLocks noGrp="1"/>
          </p:cNvSpPr>
          <p:nvPr>
            <p:ph idx="1"/>
          </p:nvPr>
        </p:nvSpPr>
        <p:spPr/>
        <p:txBody>
          <a:bodyPr/>
          <a:lstStyle/>
          <a:p>
            <a:r>
              <a:rPr lang="en-IN" altLang="en-US" dirty="0" smtClean="0"/>
              <a:t>Formal assessments that:</a:t>
            </a:r>
          </a:p>
          <a:p>
            <a:pPr lvl="1"/>
            <a:r>
              <a:rPr lang="en-IN" altLang="en-US" dirty="0" smtClean="0"/>
              <a:t>Measure employee and management attitudes</a:t>
            </a:r>
          </a:p>
          <a:p>
            <a:pPr lvl="1"/>
            <a:r>
              <a:rPr lang="en-IN" altLang="en-US" dirty="0" smtClean="0"/>
              <a:t>Investigate the extent to which people are advantaged or disadvantaged with respect to hiring and promotions</a:t>
            </a:r>
          </a:p>
          <a:p>
            <a:pPr lvl="1"/>
            <a:r>
              <a:rPr lang="en-IN" altLang="en-US" dirty="0" smtClean="0"/>
              <a:t>Review companies' diversity-related policies and procedures</a:t>
            </a:r>
            <a:endParaRPr lang="en-US" altLang="en-US" dirty="0" smtClean="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67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67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67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867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Title 1"/>
          <p:cNvSpPr>
            <a:spLocks noGrp="1"/>
          </p:cNvSpPr>
          <p:nvPr>
            <p:ph type="title"/>
          </p:nvPr>
        </p:nvSpPr>
        <p:spPr>
          <a:xfrm>
            <a:off x="525463" y="3175"/>
            <a:ext cx="8229600" cy="1143000"/>
          </a:xfrm>
        </p:spPr>
        <p:txBody>
          <a:bodyPr/>
          <a:lstStyle/>
          <a:p>
            <a:pPr eaLnBrk="1" hangingPunct="1"/>
            <a:r>
              <a:rPr lang="en-US" altLang="en-US" dirty="0"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Diversity Pairing</a:t>
            </a:r>
          </a:p>
        </p:txBody>
      </p:sp>
      <p:sp>
        <p:nvSpPr>
          <p:cNvPr id="6" name="TextBox 3"/>
          <p:cNvSpPr txBox="1">
            <a:spLocks noChangeArrowheads="1"/>
          </p:cNvSpPr>
          <p:nvPr/>
        </p:nvSpPr>
        <p:spPr bwMode="auto">
          <a:xfrm>
            <a:off x="8318501" y="3175"/>
            <a:ext cx="8255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4</a:t>
            </a:r>
            <a:endParaRPr lang="en-US" altLang="en-US" sz="2000" dirty="0">
              <a:solidFill>
                <a:schemeClr val="tx2"/>
              </a:solidFill>
            </a:endParaRPr>
          </a:p>
        </p:txBody>
      </p:sp>
      <p:sp>
        <p:nvSpPr>
          <p:cNvPr id="29700" name="Content Placeholder 2"/>
          <p:cNvSpPr>
            <a:spLocks noGrp="1"/>
          </p:cNvSpPr>
          <p:nvPr>
            <p:ph idx="1"/>
          </p:nvPr>
        </p:nvSpPr>
        <p:spPr>
          <a:xfrm>
            <a:off x="993775" y="1533525"/>
            <a:ext cx="7823200" cy="4227513"/>
          </a:xfrm>
        </p:spPr>
        <p:txBody>
          <a:bodyPr/>
          <a:lstStyle/>
          <a:p>
            <a:pPr eaLnBrk="1" hangingPunct="1">
              <a:buFont typeface="Arial" panose="020B0604020202020204" pitchFamily="34" charset="0"/>
              <a:buChar char="•"/>
            </a:pPr>
            <a:r>
              <a:rPr lang="en-IN" altLang="en-US" dirty="0" smtClean="0">
                <a:solidFill>
                  <a:schemeClr val="tx2"/>
                </a:solidFill>
              </a:rPr>
              <a:t>Mentoring program in which people of different cultural backgrounds, sexes, or races/ethnicities are paired together </a:t>
            </a:r>
          </a:p>
          <a:p>
            <a:pPr marL="638810" lvl="1" indent="-319088" eaLnBrk="1" hangingPunct="1">
              <a:buFont typeface="Arial" panose="020B0604020202020204" pitchFamily="34" charset="0"/>
              <a:buChar char="•"/>
            </a:pPr>
            <a:r>
              <a:rPr lang="en-IN" altLang="en-US" dirty="0" smtClean="0">
                <a:solidFill>
                  <a:schemeClr val="tx2"/>
                </a:solidFill>
              </a:rPr>
              <a:t>To get to know about each other </a:t>
            </a:r>
          </a:p>
          <a:p>
            <a:pPr marL="638810" lvl="1" indent="-319088" eaLnBrk="1" hangingPunct="1">
              <a:buFont typeface="Arial" panose="020B0604020202020204" pitchFamily="34" charset="0"/>
              <a:buChar char="•"/>
            </a:pPr>
            <a:r>
              <a:rPr lang="en-IN" altLang="en-US" dirty="0" smtClean="0">
                <a:solidFill>
                  <a:schemeClr val="tx2"/>
                </a:solidFill>
              </a:rPr>
              <a:t>To change stereotypical beliefs and attitudes</a:t>
            </a:r>
            <a:endParaRPr lang="en-US" altLang="en-US" dirty="0" smtClean="0">
              <a:solidFill>
                <a:schemeClr val="tx2"/>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70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970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970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IN" dirty="0" smtClean="0"/>
              <a:t>Key Terms</a:t>
            </a:r>
            <a:endParaRPr lang="en-IN" dirty="0"/>
          </a:p>
        </p:txBody>
      </p:sp>
      <p:sp>
        <p:nvSpPr>
          <p:cNvPr id="31747" name="Content Placeholder 2"/>
          <p:cNvSpPr>
            <a:spLocks noGrp="1"/>
          </p:cNvSpPr>
          <p:nvPr>
            <p:ph idx="1"/>
          </p:nvPr>
        </p:nvSpPr>
        <p:spPr/>
        <p:txBody>
          <a:bodyPr>
            <a:noAutofit/>
          </a:bodyPr>
          <a:lstStyle/>
          <a:p>
            <a:pPr>
              <a:lnSpc>
                <a:spcPct val="90000"/>
              </a:lnSpc>
              <a:buClr>
                <a:srgbClr val="B00027"/>
              </a:buClr>
              <a:buFont typeface="Lucida Grande"/>
              <a:buChar char="•"/>
              <a:defRPr/>
            </a:pPr>
            <a:r>
              <a:rPr lang="en-US" altLang="en-US" sz="2800" dirty="0">
                <a:solidFill>
                  <a:schemeClr val="tx2"/>
                </a:solidFill>
                <a:latin typeface="Calibri" panose="020F0502020204030204" pitchFamily="34" charset="0"/>
                <a:ea typeface="ＭＳ Ｐゴシック" panose="020B0600070205080204" pitchFamily="34" charset="-128"/>
                <a:cs typeface="Arial" pitchFamily="34" charset="0"/>
              </a:rPr>
              <a:t>Diversity</a:t>
            </a:r>
          </a:p>
          <a:p>
            <a:pPr>
              <a:lnSpc>
                <a:spcPct val="90000"/>
              </a:lnSpc>
              <a:buClr>
                <a:srgbClr val="B00027"/>
              </a:buClr>
              <a:buFont typeface="Lucida Grande"/>
              <a:buChar char="•"/>
              <a:defRPr/>
            </a:pPr>
            <a:r>
              <a:rPr lang="en-US" altLang="en-US" sz="2800" dirty="0">
                <a:solidFill>
                  <a:schemeClr val="tx2"/>
                </a:solidFill>
                <a:latin typeface="Calibri" panose="020F0502020204030204" pitchFamily="34" charset="0"/>
                <a:ea typeface="ＭＳ Ｐゴシック" panose="020B0600070205080204" pitchFamily="34" charset="-128"/>
                <a:cs typeface="Arial" pitchFamily="34" charset="0"/>
              </a:rPr>
              <a:t>Affirmative action</a:t>
            </a:r>
          </a:p>
          <a:p>
            <a:pPr>
              <a:lnSpc>
                <a:spcPct val="90000"/>
              </a:lnSpc>
              <a:buClr>
                <a:srgbClr val="B00027"/>
              </a:buClr>
              <a:buFont typeface="Lucida Grande"/>
              <a:buChar char="•"/>
              <a:defRPr/>
            </a:pPr>
            <a:r>
              <a:rPr lang="en-US" altLang="en-US" sz="2800" dirty="0">
                <a:solidFill>
                  <a:schemeClr val="tx2"/>
                </a:solidFill>
                <a:latin typeface="Calibri" panose="020F0502020204030204" pitchFamily="34" charset="0"/>
                <a:ea typeface="ＭＳ Ｐゴシック" panose="020B0600070205080204" pitchFamily="34" charset="-128"/>
                <a:cs typeface="Arial" pitchFamily="34" charset="0"/>
              </a:rPr>
              <a:t>Surface-level diversity</a:t>
            </a:r>
          </a:p>
          <a:p>
            <a:pPr>
              <a:lnSpc>
                <a:spcPct val="90000"/>
              </a:lnSpc>
              <a:buClr>
                <a:srgbClr val="B00027"/>
              </a:buClr>
              <a:buFont typeface="Lucida Grande"/>
              <a:buChar char="•"/>
              <a:defRPr/>
            </a:pPr>
            <a:r>
              <a:rPr lang="en-US" altLang="en-US" sz="2800" dirty="0">
                <a:solidFill>
                  <a:schemeClr val="tx2"/>
                </a:solidFill>
                <a:latin typeface="Calibri" panose="020F0502020204030204" pitchFamily="34" charset="0"/>
                <a:ea typeface="ＭＳ Ｐゴシック" panose="020B0600070205080204" pitchFamily="34" charset="-128"/>
                <a:cs typeface="Arial" pitchFamily="34" charset="0"/>
              </a:rPr>
              <a:t>Deep-level diversity</a:t>
            </a:r>
          </a:p>
          <a:p>
            <a:pPr>
              <a:lnSpc>
                <a:spcPct val="90000"/>
              </a:lnSpc>
              <a:buClr>
                <a:srgbClr val="B00027"/>
              </a:buClr>
              <a:buFont typeface="Lucida Grande"/>
              <a:buChar char="•"/>
              <a:defRPr/>
            </a:pPr>
            <a:r>
              <a:rPr lang="en-US" altLang="en-US" sz="2800" dirty="0">
                <a:solidFill>
                  <a:schemeClr val="tx2"/>
                </a:solidFill>
                <a:latin typeface="Calibri" panose="020F0502020204030204" pitchFamily="34" charset="0"/>
                <a:ea typeface="ＭＳ Ｐゴシック" panose="020B0600070205080204" pitchFamily="34" charset="-128"/>
                <a:cs typeface="Arial" pitchFamily="34" charset="0"/>
              </a:rPr>
              <a:t>Social integration</a:t>
            </a:r>
          </a:p>
          <a:p>
            <a:pPr>
              <a:lnSpc>
                <a:spcPct val="90000"/>
              </a:lnSpc>
              <a:buClr>
                <a:srgbClr val="B00027"/>
              </a:buClr>
              <a:buFont typeface="Lucida Grande"/>
              <a:buChar char="•"/>
              <a:defRPr/>
            </a:pPr>
            <a:r>
              <a:rPr lang="en-US" altLang="en-US" sz="2800" dirty="0">
                <a:solidFill>
                  <a:schemeClr val="tx2"/>
                </a:solidFill>
                <a:latin typeface="Calibri" panose="020F0502020204030204" pitchFamily="34" charset="0"/>
                <a:ea typeface="ＭＳ Ｐゴシック" panose="020B0600070205080204" pitchFamily="34" charset="-128"/>
                <a:cs typeface="Arial" pitchFamily="34" charset="0"/>
              </a:rPr>
              <a:t>Age discrimination</a:t>
            </a:r>
          </a:p>
          <a:p>
            <a:pPr>
              <a:lnSpc>
                <a:spcPct val="90000"/>
              </a:lnSpc>
              <a:buClr>
                <a:srgbClr val="B00027"/>
              </a:buClr>
              <a:buFont typeface="Lucida Grande"/>
              <a:buChar char="•"/>
              <a:defRPr/>
            </a:pPr>
            <a:r>
              <a:rPr lang="en-US" altLang="en-US" sz="2800" dirty="0">
                <a:solidFill>
                  <a:schemeClr val="tx2"/>
                </a:solidFill>
                <a:latin typeface="Calibri" panose="020F0502020204030204" pitchFamily="34" charset="0"/>
                <a:ea typeface="ＭＳ Ｐゴシック" panose="020B0600070205080204" pitchFamily="34" charset="-128"/>
                <a:cs typeface="Arial" pitchFamily="34" charset="0"/>
              </a:rPr>
              <a:t>Sex discrimination</a:t>
            </a:r>
          </a:p>
          <a:p>
            <a:pPr>
              <a:lnSpc>
                <a:spcPct val="90000"/>
              </a:lnSpc>
              <a:buClr>
                <a:srgbClr val="B00027"/>
              </a:buClr>
              <a:buFont typeface="Lucida Grande"/>
              <a:buChar char="•"/>
              <a:defRPr/>
            </a:pPr>
            <a:r>
              <a:rPr lang="en-US" altLang="en-US" sz="2800" dirty="0">
                <a:solidFill>
                  <a:schemeClr val="tx2"/>
                </a:solidFill>
                <a:latin typeface="Calibri" panose="020F0502020204030204" pitchFamily="34" charset="0"/>
                <a:ea typeface="ＭＳ Ｐゴシック" panose="020B0600070205080204" pitchFamily="34" charset="-128"/>
                <a:cs typeface="Arial" pitchFamily="34" charset="0"/>
              </a:rPr>
              <a:t>Glass </a:t>
            </a:r>
            <a:r>
              <a:rPr lang="en-US" altLang="en-US" sz="2800" dirty="0" smtClean="0">
                <a:solidFill>
                  <a:schemeClr val="tx2"/>
                </a:solidFill>
                <a:latin typeface="Calibri" panose="020F0502020204030204" pitchFamily="34" charset="0"/>
                <a:ea typeface="ＭＳ Ｐゴシック" panose="020B0600070205080204" pitchFamily="34" charset="-128"/>
                <a:cs typeface="Arial" pitchFamily="34" charset="0"/>
              </a:rPr>
              <a:t>ceiling</a:t>
            </a:r>
            <a:endParaRPr lang="en-US" altLang="en-US" dirty="0" smtClean="0">
              <a:solidFill>
                <a:schemeClr val="tx2"/>
              </a:solidFill>
            </a:endParaRPr>
          </a:p>
        </p:txBody>
      </p:sp>
      <p:sp>
        <p:nvSpPr>
          <p:cNvPr id="56323" name="Content Placeholder 2"/>
          <p:cNvSpPr txBox="1">
            <a:spLocks/>
          </p:cNvSpPr>
          <p:nvPr/>
        </p:nvSpPr>
        <p:spPr bwMode="auto">
          <a:xfrm>
            <a:off x="5145088" y="1508125"/>
            <a:ext cx="3878262" cy="499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a:spcBef>
                <a:spcPct val="20000"/>
              </a:spcBef>
              <a:buFont typeface="Arial" panose="020B0604020202020204" pitchFamily="34" charset="0"/>
              <a:buChar char="•"/>
              <a:defRPr sz="3200">
                <a:solidFill>
                  <a:schemeClr val="tx1"/>
                </a:solidFill>
                <a:latin typeface="Calibri" panose="020F0502020204030204" pitchFamily="34" charset="0"/>
              </a:defRPr>
            </a:lvl1pPr>
            <a:lvl2pPr marL="639763" indent="-273050" defTabSz="457200">
              <a:spcBef>
                <a:spcPct val="20000"/>
              </a:spcBef>
              <a:buFont typeface="Arial" panose="020B0604020202020204" pitchFamily="34" charset="0"/>
              <a:buChar char="–"/>
              <a:defRPr sz="2800">
                <a:solidFill>
                  <a:schemeClr val="tx1"/>
                </a:solidFill>
                <a:latin typeface="Calibri" panose="020F0502020204030204" pitchFamily="34" charset="0"/>
              </a:defRPr>
            </a:lvl2pPr>
            <a:lvl3pPr marL="958850" indent="-319088" defTabSz="4572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233488" indent="-228600" defTabSz="457200">
              <a:spcBef>
                <a:spcPct val="20000"/>
              </a:spcBef>
              <a:buFont typeface="Arial" panose="020B0604020202020204" pitchFamily="34" charset="0"/>
              <a:buChar char="–"/>
              <a:defRPr sz="2000">
                <a:solidFill>
                  <a:schemeClr val="tx1"/>
                </a:solidFill>
                <a:latin typeface="Calibri" panose="020F0502020204030204" pitchFamily="34" charset="0"/>
              </a:defRPr>
            </a:lvl4pPr>
            <a:lvl5pPr marL="1508125" indent="-228600" defTabSz="457200">
              <a:spcBef>
                <a:spcPct val="20000"/>
              </a:spcBef>
              <a:buFont typeface="Arial" panose="020B0604020202020204" pitchFamily="34" charset="0"/>
              <a:buChar char="»"/>
              <a:defRPr sz="2000">
                <a:solidFill>
                  <a:schemeClr val="tx1"/>
                </a:solidFill>
                <a:latin typeface="Calibri" panose="020F0502020204030204" pitchFamily="34" charset="0"/>
              </a:defRPr>
            </a:lvl5pPr>
            <a:lvl6pPr marL="1965325"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422525"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2879725"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336925"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90000"/>
              </a:lnSpc>
              <a:buClr>
                <a:srgbClr val="B00027"/>
              </a:buClr>
              <a:buFont typeface="Lucida Grande"/>
              <a:buChar char="•"/>
            </a:pPr>
            <a:r>
              <a:rPr lang="en-US" altLang="en-US" sz="2800" dirty="0">
                <a:solidFill>
                  <a:schemeClr val="tx2"/>
                </a:solidFill>
                <a:cs typeface="Arial" pitchFamily="34" charset="0"/>
              </a:rPr>
              <a:t>Racial and ethnic discrimination</a:t>
            </a:r>
          </a:p>
          <a:p>
            <a:pPr>
              <a:lnSpc>
                <a:spcPct val="90000"/>
              </a:lnSpc>
              <a:buClr>
                <a:srgbClr val="B00027"/>
              </a:buClr>
              <a:buFont typeface="Lucida Grande"/>
              <a:buChar char="•"/>
            </a:pPr>
            <a:r>
              <a:rPr lang="en-US" altLang="en-US" sz="2800" dirty="0" smtClean="0">
                <a:solidFill>
                  <a:schemeClr val="tx2"/>
                </a:solidFill>
                <a:cs typeface="Arial" panose="020B0604020202020204" pitchFamily="34" charset="0"/>
              </a:rPr>
              <a:t>Disability</a:t>
            </a:r>
            <a:endParaRPr lang="en-US" altLang="en-US" sz="2800" dirty="0">
              <a:solidFill>
                <a:schemeClr val="tx2"/>
              </a:solidFill>
              <a:cs typeface="Arial" panose="020B0604020202020204" pitchFamily="34" charset="0"/>
            </a:endParaRPr>
          </a:p>
          <a:p>
            <a:pPr>
              <a:lnSpc>
                <a:spcPct val="90000"/>
              </a:lnSpc>
              <a:buClr>
                <a:srgbClr val="B00027"/>
              </a:buClr>
              <a:buFont typeface="Lucida Grande"/>
              <a:buChar char="•"/>
            </a:pPr>
            <a:r>
              <a:rPr lang="en-US" altLang="en-US" sz="2800" dirty="0">
                <a:solidFill>
                  <a:schemeClr val="tx2"/>
                </a:solidFill>
                <a:cs typeface="Arial" panose="020B0604020202020204" pitchFamily="34" charset="0"/>
              </a:rPr>
              <a:t>Disability discrimination</a:t>
            </a:r>
          </a:p>
          <a:p>
            <a:pPr>
              <a:lnSpc>
                <a:spcPct val="90000"/>
              </a:lnSpc>
              <a:buClr>
                <a:srgbClr val="B00027"/>
              </a:buClr>
              <a:buFont typeface="Lucida Grande"/>
              <a:buChar char="•"/>
            </a:pPr>
            <a:r>
              <a:rPr lang="en-US" altLang="en-US" sz="2800" dirty="0">
                <a:solidFill>
                  <a:schemeClr val="tx2"/>
                </a:solidFill>
                <a:cs typeface="Arial" panose="020B0604020202020204" pitchFamily="34" charset="0"/>
              </a:rPr>
              <a:t>Disposition</a:t>
            </a:r>
          </a:p>
          <a:p>
            <a:pPr>
              <a:lnSpc>
                <a:spcPct val="90000"/>
              </a:lnSpc>
              <a:buClr>
                <a:srgbClr val="B00027"/>
              </a:buClr>
              <a:buFont typeface="Lucida Grande"/>
              <a:buChar char="•"/>
            </a:pPr>
            <a:r>
              <a:rPr lang="en-US" altLang="en-US" sz="2800" dirty="0">
                <a:solidFill>
                  <a:schemeClr val="tx2"/>
                </a:solidFill>
                <a:cs typeface="Arial" panose="020B0604020202020204" pitchFamily="34" charset="0"/>
              </a:rPr>
              <a:t>Personality</a:t>
            </a:r>
          </a:p>
          <a:p>
            <a:pPr>
              <a:lnSpc>
                <a:spcPct val="90000"/>
              </a:lnSpc>
              <a:buClr>
                <a:srgbClr val="B00027"/>
              </a:buClr>
              <a:buFont typeface="Lucida Grande"/>
              <a:buChar char="•"/>
            </a:pPr>
            <a:r>
              <a:rPr lang="en-US" altLang="en-US" sz="2800" dirty="0">
                <a:solidFill>
                  <a:schemeClr val="tx2"/>
                </a:solidFill>
                <a:cs typeface="Arial" panose="020B0604020202020204" pitchFamily="34" charset="0"/>
              </a:rPr>
              <a:t>Extraversion</a:t>
            </a:r>
          </a:p>
          <a:p>
            <a:pPr>
              <a:lnSpc>
                <a:spcPct val="90000"/>
              </a:lnSpc>
              <a:buClr>
                <a:srgbClr val="B00027"/>
              </a:buClr>
              <a:buFont typeface="Lucida Grande"/>
              <a:buChar char="•"/>
            </a:pPr>
            <a:r>
              <a:rPr lang="en-US" altLang="en-US" sz="2800" dirty="0">
                <a:solidFill>
                  <a:schemeClr val="tx2"/>
                </a:solidFill>
                <a:cs typeface="Arial" panose="020B0604020202020204" pitchFamily="34" charset="0"/>
              </a:rPr>
              <a:t>Emotional stability</a:t>
            </a:r>
          </a:p>
          <a:p>
            <a:pPr>
              <a:lnSpc>
                <a:spcPct val="90000"/>
              </a:lnSpc>
              <a:buClr>
                <a:srgbClr val="B00027"/>
              </a:buClr>
              <a:buFont typeface="Lucida Grande"/>
              <a:buChar char="•"/>
            </a:pPr>
            <a:r>
              <a:rPr lang="en-US" altLang="en-US" sz="2800" dirty="0" smtClean="0">
                <a:solidFill>
                  <a:schemeClr val="tx2"/>
                </a:solidFill>
                <a:cs typeface="Arial" panose="020B0604020202020204" pitchFamily="34" charset="0"/>
              </a:rPr>
              <a:t>Agreeableness</a:t>
            </a:r>
            <a:endParaRPr lang="en-US" altLang="en-US" sz="2800" dirty="0">
              <a:solidFill>
                <a:schemeClr val="tx2"/>
              </a:solidFill>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7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74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174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174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174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174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1747">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1747">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6323">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6323">
                                            <p:txEl>
                                              <p:pRg st="1" end="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56323">
                                            <p:txEl>
                                              <p:pRg st="2" end="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56323">
                                            <p:txEl>
                                              <p:pRg st="3" end="3"/>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56323">
                                            <p:txEl>
                                              <p:pRg st="4" end="4"/>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56323">
                                            <p:txEl>
                                              <p:pRg st="5" end="5"/>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56323">
                                            <p:txEl>
                                              <p:pRg st="6" end="6"/>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5632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IN" dirty="0"/>
              <a:t>Key </a:t>
            </a:r>
            <a:r>
              <a:rPr lang="en-IN" dirty="0" smtClean="0"/>
              <a:t>Terms (continued)</a:t>
            </a:r>
            <a:endParaRPr lang="en-IN" dirty="0"/>
          </a:p>
        </p:txBody>
      </p:sp>
      <p:sp>
        <p:nvSpPr>
          <p:cNvPr id="57346" name="Content Placeholder 2"/>
          <p:cNvSpPr>
            <a:spLocks noGrp="1"/>
          </p:cNvSpPr>
          <p:nvPr>
            <p:ph idx="1"/>
          </p:nvPr>
        </p:nvSpPr>
        <p:spPr/>
        <p:txBody>
          <a:bodyPr/>
          <a:lstStyle/>
          <a:p>
            <a:pPr>
              <a:lnSpc>
                <a:spcPct val="90000"/>
              </a:lnSpc>
              <a:buClr>
                <a:srgbClr val="B00027"/>
              </a:buClr>
              <a:buFont typeface="Lucida Grande"/>
              <a:buChar char="•"/>
            </a:pPr>
            <a:r>
              <a:rPr lang="en-US" altLang="en-US" sz="2800" dirty="0">
                <a:solidFill>
                  <a:schemeClr val="tx2"/>
                </a:solidFill>
                <a:latin typeface="Calibri" panose="020F0502020204030204" pitchFamily="34" charset="0"/>
                <a:ea typeface="ＭＳ Ｐゴシック" panose="020B0600070205080204" pitchFamily="34" charset="-128"/>
                <a:cs typeface="Arial" pitchFamily="34" charset="0"/>
              </a:rPr>
              <a:t>Conscientiousness</a:t>
            </a:r>
          </a:p>
          <a:p>
            <a:pPr>
              <a:lnSpc>
                <a:spcPct val="90000"/>
              </a:lnSpc>
              <a:buClr>
                <a:srgbClr val="B00027"/>
              </a:buClr>
              <a:buFont typeface="Lucida Grande"/>
              <a:buChar char="•"/>
            </a:pPr>
            <a:r>
              <a:rPr lang="en-US" altLang="en-US" sz="2800" dirty="0">
                <a:solidFill>
                  <a:schemeClr val="tx2"/>
                </a:solidFill>
                <a:latin typeface="Calibri" panose="020F0502020204030204" pitchFamily="34" charset="0"/>
                <a:ea typeface="ＭＳ Ｐゴシック" panose="020B0600070205080204" pitchFamily="34" charset="-128"/>
                <a:cs typeface="Arial" pitchFamily="34" charset="0"/>
              </a:rPr>
              <a:t>Openness to experience</a:t>
            </a:r>
          </a:p>
          <a:p>
            <a:pPr>
              <a:lnSpc>
                <a:spcPct val="90000"/>
              </a:lnSpc>
              <a:buClr>
                <a:srgbClr val="B00027"/>
              </a:buClr>
              <a:buFont typeface="Lucida Grande"/>
              <a:buChar char="•"/>
            </a:pPr>
            <a:r>
              <a:rPr lang="en-US" altLang="en-US" sz="2800" dirty="0">
                <a:solidFill>
                  <a:schemeClr val="tx2"/>
                </a:solidFill>
                <a:latin typeface="Calibri" panose="020F0502020204030204" pitchFamily="34" charset="0"/>
                <a:ea typeface="ＭＳ Ｐゴシック" panose="020B0600070205080204" pitchFamily="34" charset="-128"/>
                <a:cs typeface="Arial" pitchFamily="34" charset="0"/>
              </a:rPr>
              <a:t>Organizational plurality</a:t>
            </a:r>
          </a:p>
          <a:p>
            <a:pPr>
              <a:lnSpc>
                <a:spcPct val="90000"/>
              </a:lnSpc>
              <a:buClr>
                <a:srgbClr val="B00027"/>
              </a:buClr>
              <a:buFont typeface="Lucida Grande"/>
              <a:buChar char="•"/>
            </a:pPr>
            <a:r>
              <a:rPr lang="en-US" altLang="en-US" sz="2800" dirty="0">
                <a:solidFill>
                  <a:schemeClr val="tx2"/>
                </a:solidFill>
                <a:latin typeface="Calibri" panose="020F0502020204030204" pitchFamily="34" charset="0"/>
                <a:ea typeface="ＭＳ Ｐゴシック" panose="020B0600070205080204" pitchFamily="34" charset="-128"/>
                <a:cs typeface="Arial" pitchFamily="34" charset="0"/>
              </a:rPr>
              <a:t>Skills-based diversity training</a:t>
            </a:r>
          </a:p>
          <a:p>
            <a:pPr>
              <a:lnSpc>
                <a:spcPct val="90000"/>
              </a:lnSpc>
              <a:buClr>
                <a:srgbClr val="B00027"/>
              </a:buClr>
              <a:buFont typeface="Lucida Grande"/>
              <a:buChar char="•"/>
            </a:pPr>
            <a:r>
              <a:rPr lang="en-US" altLang="en-US" sz="2800" dirty="0">
                <a:solidFill>
                  <a:schemeClr val="tx2"/>
                </a:solidFill>
                <a:latin typeface="Calibri" panose="020F0502020204030204" pitchFamily="34" charset="0"/>
                <a:ea typeface="ＭＳ Ｐゴシック" panose="020B0600070205080204" pitchFamily="34" charset="-128"/>
                <a:cs typeface="Arial" pitchFamily="34" charset="0"/>
              </a:rPr>
              <a:t>Awareness training</a:t>
            </a:r>
          </a:p>
          <a:p>
            <a:pPr>
              <a:lnSpc>
                <a:spcPct val="90000"/>
              </a:lnSpc>
              <a:buClr>
                <a:srgbClr val="B00027"/>
              </a:buClr>
              <a:buFont typeface="Lucida Grande"/>
              <a:buChar char="•"/>
            </a:pPr>
            <a:r>
              <a:rPr lang="en-US" altLang="en-US" sz="2800" dirty="0">
                <a:solidFill>
                  <a:schemeClr val="tx2"/>
                </a:solidFill>
                <a:latin typeface="Calibri" panose="020F0502020204030204" pitchFamily="34" charset="0"/>
                <a:ea typeface="ＭＳ Ｐゴシック" panose="020B0600070205080204" pitchFamily="34" charset="-128"/>
                <a:cs typeface="Arial" pitchFamily="34" charset="0"/>
              </a:rPr>
              <a:t>Diversity audits</a:t>
            </a:r>
          </a:p>
          <a:p>
            <a:pPr>
              <a:lnSpc>
                <a:spcPct val="90000"/>
              </a:lnSpc>
              <a:buClr>
                <a:srgbClr val="B00027"/>
              </a:buClr>
              <a:buFont typeface="Lucida Grande"/>
              <a:buChar char="•"/>
            </a:pPr>
            <a:r>
              <a:rPr lang="en-US" altLang="en-US" sz="2800" dirty="0">
                <a:solidFill>
                  <a:schemeClr val="tx2"/>
                </a:solidFill>
                <a:latin typeface="Calibri" panose="020F0502020204030204" pitchFamily="34" charset="0"/>
                <a:ea typeface="ＭＳ Ｐゴシック" panose="020B0600070205080204" pitchFamily="34" charset="-128"/>
                <a:cs typeface="Arial" pitchFamily="34" charset="0"/>
              </a:rPr>
              <a:t>Diversity pairing</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734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734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734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734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734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7346">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734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IN" dirty="0" smtClean="0"/>
              <a:t>Summary</a:t>
            </a:r>
            <a:endParaRPr lang="en-IN" dirty="0"/>
          </a:p>
        </p:txBody>
      </p:sp>
      <p:sp>
        <p:nvSpPr>
          <p:cNvPr id="55298" name="Content Placeholder 4"/>
          <p:cNvSpPr>
            <a:spLocks noGrp="1"/>
          </p:cNvSpPr>
          <p:nvPr>
            <p:ph idx="12"/>
          </p:nvPr>
        </p:nvSpPr>
        <p:spPr/>
        <p:txBody>
          <a:bodyPr/>
          <a:lstStyle/>
          <a:p>
            <a:r>
              <a:rPr lang="en-US" altLang="en-US" dirty="0" smtClean="0">
                <a:solidFill>
                  <a:schemeClr val="tx2"/>
                </a:solidFill>
              </a:rPr>
              <a:t>Trends show that workforce of the near future will be increasingly Hispanic, Asian American, and female</a:t>
            </a:r>
          </a:p>
          <a:p>
            <a:r>
              <a:rPr lang="en-US" altLang="en-US" dirty="0" smtClean="0">
                <a:solidFill>
                  <a:schemeClr val="tx2"/>
                </a:solidFill>
              </a:rPr>
              <a:t>Surface-level diversity consists of differences that are immediately observable</a:t>
            </a:r>
          </a:p>
          <a:p>
            <a:r>
              <a:rPr lang="en-US" altLang="en-US" dirty="0" smtClean="0">
                <a:solidFill>
                  <a:schemeClr val="tx2"/>
                </a:solidFill>
              </a:rPr>
              <a:t>Deep-level diversity includes differences that are learned only through extended interaction</a:t>
            </a:r>
          </a:p>
          <a:p>
            <a:r>
              <a:rPr lang="en-US" altLang="en-US" dirty="0" smtClean="0">
                <a:solidFill>
                  <a:schemeClr val="tx2"/>
                </a:solidFill>
              </a:rPr>
              <a:t>Diversity paradigms are general approaches or strategies for managing diversity</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529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529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529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529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Custom 1">
      <a:dk1>
        <a:srgbClr val="618097"/>
      </a:dk1>
      <a:lt1>
        <a:srgbClr val="FFFFFF"/>
      </a:lt1>
      <a:dk2>
        <a:srgbClr val="000000"/>
      </a:dk2>
      <a:lt2>
        <a:srgbClr val="E3DCCF"/>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CBD9E0DAEFC3E40A59C31973342194A" ma:contentTypeVersion="" ma:contentTypeDescription="Create a new document." ma:contentTypeScope="" ma:versionID="e3c64ba551016adc573befab8c0cca30">
  <xsd:schema xmlns:xsd="http://www.w3.org/2001/XMLSchema" xmlns:xs="http://www.w3.org/2001/XMLSchema" xmlns:p="http://schemas.microsoft.com/office/2006/metadata/properties" xmlns:ns2="5b47f0fb-e24d-44b9-89a4-ff46b5ce035f" xmlns:ns3="dbac95d4-689a-4a2b-9845-ea50641fb23b" targetNamespace="http://schemas.microsoft.com/office/2006/metadata/properties" ma:root="true" ma:fieldsID="cb1c1897da468322b82511c31e0288ea" ns2:_="" ns3:_="">
    <xsd:import namespace="5b47f0fb-e24d-44b9-89a4-ff46b5ce035f"/>
    <xsd:import namespace="dbac95d4-689a-4a2b-9845-ea50641fb23b"/>
    <xsd:element name="properties">
      <xsd:complexType>
        <xsd:sequence>
          <xsd:element name="documentManagement">
            <xsd:complexType>
              <xsd:all>
                <xsd:element ref="ns2:SharedWithUsers" minOccurs="0"/>
                <xsd:element ref="ns2:SharedWithDetails" minOccurs="0"/>
                <xsd:element ref="ns3:Team_x0020_Members" minOccurs="0"/>
                <xsd:element ref="ns3:test1" minOccurs="0"/>
                <xsd:element ref="ns2:LastSharedByUser" minOccurs="0"/>
                <xsd:element ref="ns2:LastSharedBy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b47f0fb-e24d-44b9-89a4-ff46b5ce035f"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LastSharedByUser" ma:index="12" nillable="true" ma:displayName="Last Shared By User" ma:description="" ma:internalName="LastSharedByUser" ma:readOnly="true">
      <xsd:simpleType>
        <xsd:restriction base="dms:Note">
          <xsd:maxLength value="255"/>
        </xsd:restriction>
      </xsd:simpleType>
    </xsd:element>
    <xsd:element name="LastSharedByTime" ma:index="13"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dbac95d4-689a-4a2b-9845-ea50641fb23b" elementFormDefault="qualified">
    <xsd:import namespace="http://schemas.microsoft.com/office/2006/documentManagement/types"/>
    <xsd:import namespace="http://schemas.microsoft.com/office/infopath/2007/PartnerControls"/>
    <xsd:element name="Team_x0020_Members" ma:index="10" nillable="true" ma:displayName="Team Members" ma:SearchPeopleOnly="false" ma:SharePointGroup="0" ma:internalName="Team_x0020_Members">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test1" ma:index="11" nillable="true" ma:displayName="test1" ma:internalName="test1">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est1 xmlns="dbac95d4-689a-4a2b-9845-ea50641fb23b" xsi:nil="true"/>
    <Team_x0020_Members xmlns="dbac95d4-689a-4a2b-9845-ea50641fb23b">
      <UserInfo>
        <DisplayName/>
        <AccountId xsi:nil="true"/>
        <AccountType/>
      </UserInfo>
    </Team_x0020_Members>
  </documentManagement>
</p:properties>
</file>

<file path=customXml/itemProps1.xml><?xml version="1.0" encoding="utf-8"?>
<ds:datastoreItem xmlns:ds="http://schemas.openxmlformats.org/officeDocument/2006/customXml" ds:itemID="{FA7DE478-43F1-4FA9-9FC9-156041BF4805}">
  <ds:schemaRefs>
    <ds:schemaRef ds:uri="http://schemas.microsoft.com/sharepoint/v3/contenttype/forms"/>
  </ds:schemaRefs>
</ds:datastoreItem>
</file>

<file path=customXml/itemProps2.xml><?xml version="1.0" encoding="utf-8"?>
<ds:datastoreItem xmlns:ds="http://schemas.openxmlformats.org/officeDocument/2006/customXml" ds:itemID="{86274C43-4172-4D7A-A2F5-33F3817040D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b47f0fb-e24d-44b9-89a4-ff46b5ce035f"/>
    <ds:schemaRef ds:uri="dbac95d4-689a-4a2b-9845-ea50641fb23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94C62D3-F342-46B4-A497-6BAC70298531}">
  <ds:schemaRefs>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purl.org/dc/dcmitype/"/>
    <ds:schemaRef ds:uri="5b47f0fb-e24d-44b9-89a4-ff46b5ce035f"/>
    <ds:schemaRef ds:uri="http://purl.org/dc/elements/1.1/"/>
    <ds:schemaRef ds:uri="http://schemas.microsoft.com/office/infopath/2007/PartnerControls"/>
    <ds:schemaRef ds:uri="dbac95d4-689a-4a2b-9845-ea50641fb23b"/>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4419</TotalTime>
  <Words>1108</Words>
  <Application>Microsoft Office PowerPoint</Application>
  <PresentationFormat>On-screen Show (4:3)</PresentationFormat>
  <Paragraphs>179</Paragraphs>
  <Slides>24</Slides>
  <Notes>13</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24</vt:i4>
      </vt:variant>
    </vt:vector>
  </HeadingPairs>
  <TitlesOfParts>
    <vt:vector size="35" baseType="lpstr">
      <vt:lpstr>ＭＳ Ｐゴシック</vt:lpstr>
      <vt:lpstr>Arial</vt:lpstr>
      <vt:lpstr>Arial Narrow</vt:lpstr>
      <vt:lpstr>Calibri</vt:lpstr>
      <vt:lpstr>DINPro-CondBlack</vt:lpstr>
      <vt:lpstr>Franklin Gothic Medium</vt:lpstr>
      <vt:lpstr>Lucida Grande</vt:lpstr>
      <vt:lpstr>Rockwell</vt:lpstr>
      <vt:lpstr>Times New Roman</vt:lpstr>
      <vt:lpstr>Wingdings</vt:lpstr>
      <vt:lpstr>Office Theme</vt:lpstr>
      <vt:lpstr>Chapter 12</vt:lpstr>
      <vt:lpstr>Learning Outcomes</vt:lpstr>
      <vt:lpstr>12.1 Percent of the Projected Population by Race and Hispanic Origin for the United States: 2015–2016 </vt:lpstr>
      <vt:lpstr>Diversity</vt:lpstr>
      <vt:lpstr>Diversity (continued)</vt:lpstr>
      <vt:lpstr>Surface-Level Diversity</vt:lpstr>
      <vt:lpstr>Dimensions of Surface-Level Diversity</vt:lpstr>
      <vt:lpstr>Dimensions of Surface-Level Diversity (continued)</vt:lpstr>
      <vt:lpstr>Deep-Level Diversity</vt:lpstr>
      <vt:lpstr>Big Five Personality Dimensions</vt:lpstr>
      <vt:lpstr>Big Five Personality Dimensions (continued)</vt:lpstr>
      <vt:lpstr>Diversity Paradigms</vt:lpstr>
      <vt:lpstr>Diversity Paradigms (continued)</vt:lpstr>
      <vt:lpstr>Organizational Plurality</vt:lpstr>
      <vt:lpstr>Diversity Principles</vt:lpstr>
      <vt:lpstr>Diversity Principles (continued)</vt:lpstr>
      <vt:lpstr>Diversity Training and Practices</vt:lpstr>
      <vt:lpstr>Diversity Training and Practices (continued)</vt:lpstr>
      <vt:lpstr>Diversity Audits</vt:lpstr>
      <vt:lpstr>Diversity Pairing</vt:lpstr>
      <vt:lpstr>Key Terms</vt:lpstr>
      <vt:lpstr>Key Terms (continued)</vt:lpstr>
      <vt:lpstr>Summary</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DPS</dc:creator>
  <cp:lastModifiedBy>Avishikta Dey</cp:lastModifiedBy>
  <cp:revision>800</cp:revision>
  <cp:lastPrinted>1601-01-01T00:00:00Z</cp:lastPrinted>
  <dcterms:created xsi:type="dcterms:W3CDTF">2012-09-15T01:24:58Z</dcterms:created>
  <dcterms:modified xsi:type="dcterms:W3CDTF">2016-12-12T06:04:43Z</dcterms:modified>
</cp:coreProperties>
</file>