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wmf"/><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9" r:id="rId3"/>
  </p:sldMasterIdLst>
  <p:notesMasterIdLst>
    <p:notesMasterId r:id="rId29"/>
  </p:notesMasterIdLst>
  <p:handoutMasterIdLst>
    <p:handoutMasterId r:id="rId30"/>
  </p:handoutMasterIdLst>
  <p:sldIdLst>
    <p:sldId id="260" r:id="rId4"/>
    <p:sldId id="281" r:id="rId5"/>
    <p:sldId id="381" r:id="rId6"/>
    <p:sldId id="419" r:id="rId7"/>
    <p:sldId id="403" r:id="rId8"/>
    <p:sldId id="424" r:id="rId9"/>
    <p:sldId id="402" r:id="rId10"/>
    <p:sldId id="425" r:id="rId11"/>
    <p:sldId id="393" r:id="rId12"/>
    <p:sldId id="426" r:id="rId13"/>
    <p:sldId id="410" r:id="rId14"/>
    <p:sldId id="411" r:id="rId15"/>
    <p:sldId id="420" r:id="rId16"/>
    <p:sldId id="397" r:id="rId17"/>
    <p:sldId id="398" r:id="rId18"/>
    <p:sldId id="427" r:id="rId19"/>
    <p:sldId id="412" r:id="rId20"/>
    <p:sldId id="422" r:id="rId21"/>
    <p:sldId id="428" r:id="rId22"/>
    <p:sldId id="400" r:id="rId23"/>
    <p:sldId id="429" r:id="rId24"/>
    <p:sldId id="414" r:id="rId25"/>
    <p:sldId id="430" r:id="rId26"/>
    <p:sldId id="413" r:id="rId27"/>
    <p:sldId id="416" r:id="rId28"/>
  </p:sldIdLst>
  <p:sldSz cx="9144000" cy="6858000" type="screen4x3"/>
  <p:notesSz cx="7315200" cy="9601200"/>
  <p:defaultTextStyle>
    <a:defPPr>
      <a:defRPr lang="en-US"/>
    </a:defPPr>
    <a:lvl1pPr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1pPr>
    <a:lvl2pPr marL="4572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2pPr>
    <a:lvl3pPr marL="9144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3pPr>
    <a:lvl4pPr marL="13716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4pPr>
    <a:lvl5pPr marL="1828800" algn="l" rtl="0" eaLnBrk="0" fontAlgn="base" hangingPunct="0">
      <a:spcBef>
        <a:spcPct val="0"/>
      </a:spcBef>
      <a:spcAft>
        <a:spcPct val="0"/>
      </a:spcAft>
      <a:defRPr sz="2400" kern="1200">
        <a:solidFill>
          <a:schemeClr val="tx1"/>
        </a:solidFill>
        <a:latin typeface="Times New Roman" panose="02020603050405020304" pitchFamily="18" charset="0"/>
        <a:ea typeface="ＭＳ Ｐゴシック" panose="020B0600070205080204" pitchFamily="34" charset="-128"/>
        <a:cs typeface="+mn-cs"/>
      </a:defRPr>
    </a:lvl5pPr>
    <a:lvl6pPr marL="22860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6pPr>
    <a:lvl7pPr marL="27432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7pPr>
    <a:lvl8pPr marL="32004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8pPr>
    <a:lvl9pPr marL="3657600" algn="l" defTabSz="914400" rtl="0" eaLnBrk="1" latinLnBrk="0" hangingPunct="1">
      <a:defRPr sz="2400" kern="1200">
        <a:solidFill>
          <a:schemeClr val="tx1"/>
        </a:solidFill>
        <a:latin typeface="Times New Roman" panose="02020603050405020304" pitchFamily="18" charset="0"/>
        <a:ea typeface="ＭＳ Ｐゴシック" panose="020B0600070205080204" pitchFamily="34" charset="-128"/>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Sandra Eliswa" initials="SE" lastIdx="1" clrIdx="0"/>
</p:cmAuthorLst>
</file>

<file path=ppt/presProps.xml><?xml version="1.0" encoding="utf-8"?>
<p:presentationPr xmlns:a="http://schemas.openxmlformats.org/drawingml/2006/main" xmlns:r="http://schemas.openxmlformats.org/officeDocument/2006/relationships" xmlns:p="http://schemas.openxmlformats.org/presentationml/2006/main">
  <p:prnPr/>
  <p:showPr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8CD1"/>
    <a:srgbClr val="0066CC"/>
    <a:srgbClr val="0033CC"/>
    <a:srgbClr val="3366CC"/>
    <a:srgbClr val="FF0066"/>
    <a:srgbClr val="0066FF"/>
    <a:srgbClr val="3333FF"/>
    <a:srgbClr val="0033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3360" autoAdjust="0"/>
    <p:restoredTop sz="66068" autoAdjust="0"/>
  </p:normalViewPr>
  <p:slideViewPr>
    <p:cSldViewPr snapToGrid="0">
      <p:cViewPr varScale="1">
        <p:scale>
          <a:sx n="71" d="100"/>
          <a:sy n="71" d="100"/>
        </p:scale>
        <p:origin x="186" y="54"/>
      </p:cViewPr>
      <p:guideLst>
        <p:guide orient="horz" pos="2160"/>
        <p:guide pos="2880"/>
      </p:guideLst>
    </p:cSldViewPr>
  </p:slideViewPr>
  <p:outlineViewPr>
    <p:cViewPr>
      <p:scale>
        <a:sx n="66" d="100"/>
        <a:sy n="66" d="100"/>
      </p:scale>
      <p:origin x="0" y="0"/>
    </p:cViewPr>
    <p:sldLst>
      <p:sld r:id="rId1" collapse="1"/>
    </p:sldLst>
  </p:outlineViewPr>
  <p:notesTextViewPr>
    <p:cViewPr>
      <p:scale>
        <a:sx n="100" d="100"/>
        <a:sy n="100" d="100"/>
      </p:scale>
      <p:origin x="0" y="0"/>
    </p:cViewPr>
  </p:notesTextViewPr>
  <p:sorterViewPr>
    <p:cViewPr>
      <p:scale>
        <a:sx n="200" d="100"/>
        <a:sy n="200" d="100"/>
      </p:scale>
      <p:origin x="0" y="0"/>
    </p:cViewPr>
  </p:sorterViewPr>
  <p:notesViewPr>
    <p:cSldViewPr snapToGrid="0">
      <p:cViewPr varScale="1">
        <p:scale>
          <a:sx n="54" d="100"/>
          <a:sy n="54" d="100"/>
        </p:scale>
        <p:origin x="-1770" y="-102"/>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slide" Target="slides/slide23.xml"/><Relationship Id="rId3" Type="http://schemas.openxmlformats.org/officeDocument/2006/relationships/slideMaster" Target="slideMasters/slideMaster1.xml"/><Relationship Id="rId21" Type="http://schemas.openxmlformats.org/officeDocument/2006/relationships/slide" Target="slides/slide18.xml"/><Relationship Id="rId34" Type="http://schemas.openxmlformats.org/officeDocument/2006/relationships/theme" Target="theme/theme1.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slide" Target="slides/slide22.xml"/><Relationship Id="rId33"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3.xml"/><Relationship Id="rId20" Type="http://schemas.openxmlformats.org/officeDocument/2006/relationships/slide" Target="slides/slide17.xml"/><Relationship Id="rId29" Type="http://schemas.openxmlformats.org/officeDocument/2006/relationships/notesMaster" Target="notesMasters/notesMaster1.xml"/><Relationship Id="rId1" Type="http://schemas.openxmlformats.org/officeDocument/2006/relationships/customXml" Target="../customXml/item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slide" Target="slides/slide21.xml"/><Relationship Id="rId32" Type="http://schemas.openxmlformats.org/officeDocument/2006/relationships/presProps" Target="pres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slide" Target="slides/slide20.xml"/><Relationship Id="rId28" Type="http://schemas.openxmlformats.org/officeDocument/2006/relationships/slide" Target="slides/slide25.xml"/><Relationship Id="rId10" Type="http://schemas.openxmlformats.org/officeDocument/2006/relationships/slide" Target="slides/slide7.xml"/><Relationship Id="rId19" Type="http://schemas.openxmlformats.org/officeDocument/2006/relationships/slide" Target="slides/slide16.xml"/><Relationship Id="rId31" Type="http://schemas.openxmlformats.org/officeDocument/2006/relationships/commentAuthors" Target="commentAuthors.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slide" Target="slides/slide19.xml"/><Relationship Id="rId27" Type="http://schemas.openxmlformats.org/officeDocument/2006/relationships/slide" Target="slides/slide24.xml"/><Relationship Id="rId30" Type="http://schemas.openxmlformats.org/officeDocument/2006/relationships/handoutMaster" Target="handoutMasters/handoutMaster1.xml"/><Relationship Id="rId35" Type="http://schemas.openxmlformats.org/officeDocument/2006/relationships/tableStyles" Target="tableStyles.xml"/></Relationships>
</file>

<file path=ppt/_rels/viewProps.xml.rels><?xml version="1.0" encoding="UTF-8" standalone="yes"?>
<Relationships xmlns="http://schemas.openxmlformats.org/package/2006/relationships"><Relationship Id="rId1" Type="http://schemas.openxmlformats.org/officeDocument/2006/relationships/slide" Target="slides/slide1.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17203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5" name="Rectangle 3"/>
          <p:cNvSpPr>
            <a:spLocks noGrp="1" noChangeArrowheads="1"/>
          </p:cNvSpPr>
          <p:nvPr>
            <p:ph type="dt" sz="quarter" idx="1"/>
          </p:nvPr>
        </p:nvSpPr>
        <p:spPr bwMode="auto">
          <a:xfrm>
            <a:off x="4143375"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6" name="Rectangle 4"/>
          <p:cNvSpPr>
            <a:spLocks noGrp="1" noChangeArrowheads="1"/>
          </p:cNvSpPr>
          <p:nvPr>
            <p:ph type="ftr" sz="quarter" idx="2"/>
          </p:nvPr>
        </p:nvSpPr>
        <p:spPr bwMode="auto">
          <a:xfrm>
            <a:off x="0"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72037" name="Rectangle 5"/>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00AC1CDB-AF7B-4791-8FDA-B25EF6F640EC}" type="slidenum">
              <a:rPr lang="en-US" altLang="en-US"/>
              <a:pPr>
                <a:defRPr/>
              </a:pPr>
              <a:t>‹#›</a:t>
            </a:fld>
            <a:endParaRPr lang="en-US" altLang="en-US" dirty="0"/>
          </a:p>
        </p:txBody>
      </p:sp>
    </p:spTree>
    <p:extLst>
      <p:ext uri="{BB962C8B-B14F-4D97-AF65-F5344CB8AC3E}">
        <p14:creationId xmlns:p14="http://schemas.microsoft.com/office/powerpoint/2010/main" val="360921468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8674" name="Rectangle 2"/>
          <p:cNvSpPr>
            <a:spLocks noGrp="1" noChangeArrowheads="1"/>
          </p:cNvSpPr>
          <p:nvPr>
            <p:ph type="hdr" sz="quarter"/>
          </p:nvPr>
        </p:nvSpPr>
        <p:spPr bwMode="auto">
          <a:xfrm>
            <a:off x="0" y="0"/>
            <a:ext cx="3170238"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5" name="Rectangle 3"/>
          <p:cNvSpPr>
            <a:spLocks noGrp="1" noChangeArrowheads="1"/>
          </p:cNvSpPr>
          <p:nvPr>
            <p:ph type="dt" idx="1"/>
          </p:nvPr>
        </p:nvSpPr>
        <p:spPr bwMode="auto">
          <a:xfrm>
            <a:off x="4144963" y="0"/>
            <a:ext cx="3170237" cy="479425"/>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lvl1pPr algn="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14340" name="Rectangle 4"/>
          <p:cNvSpPr>
            <a:spLocks noGrp="1" noRot="1" noChangeAspect="1" noChangeArrowheads="1" noTextEdit="1"/>
          </p:cNvSpPr>
          <p:nvPr>
            <p:ph type="sldImg" idx="2"/>
          </p:nvPr>
        </p:nvSpPr>
        <p:spPr bwMode="auto">
          <a:xfrm>
            <a:off x="1257300" y="720725"/>
            <a:ext cx="48006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28677" name="Rectangle 5"/>
          <p:cNvSpPr>
            <a:spLocks noGrp="1" noChangeArrowheads="1"/>
          </p:cNvSpPr>
          <p:nvPr>
            <p:ph type="body" sz="quarter" idx="3"/>
          </p:nvPr>
        </p:nvSpPr>
        <p:spPr bwMode="auto">
          <a:xfrm>
            <a:off x="974725" y="4560888"/>
            <a:ext cx="5365750" cy="4319587"/>
          </a:xfrm>
          <a:prstGeom prst="rect">
            <a:avLst/>
          </a:prstGeom>
          <a:noFill/>
          <a:ln w="9525">
            <a:noFill/>
            <a:miter lim="800000"/>
            <a:headEnd/>
            <a:tailEnd/>
          </a:ln>
        </p:spPr>
        <p:txBody>
          <a:bodyPr vert="horz" wrap="square" lIns="96661" tIns="48331" rIns="96661" bIns="48331" numCol="1" anchor="t" anchorCtr="0" compatLnSpc="1">
            <a:prstTxWarp prst="textNoShape">
              <a:avLst/>
            </a:prstTxWarp>
          </a:bodyPr>
          <a:lstStyle/>
          <a:p>
            <a:pPr lvl="0"/>
            <a:r>
              <a:rPr lang="en-US" noProof="0" smtClean="0"/>
              <a:t>Click to edit Master text styles</a:t>
            </a:r>
          </a:p>
          <a:p>
            <a:pPr lvl="1"/>
            <a:r>
              <a:rPr lang="en-US" noProof="0" smtClean="0"/>
              <a:t>Second level</a:t>
            </a:r>
          </a:p>
          <a:p>
            <a:pPr lvl="2"/>
            <a:r>
              <a:rPr lang="en-US" noProof="0" smtClean="0"/>
              <a:t>Third level</a:t>
            </a:r>
          </a:p>
          <a:p>
            <a:pPr lvl="3"/>
            <a:r>
              <a:rPr lang="en-US" noProof="0" smtClean="0"/>
              <a:t>Fourth level</a:t>
            </a:r>
          </a:p>
          <a:p>
            <a:pPr lvl="4"/>
            <a:r>
              <a:rPr lang="en-US" noProof="0" smtClean="0"/>
              <a:t>Fifth level</a:t>
            </a:r>
          </a:p>
        </p:txBody>
      </p:sp>
      <p:sp>
        <p:nvSpPr>
          <p:cNvPr id="28678" name="Rectangle 6"/>
          <p:cNvSpPr>
            <a:spLocks noGrp="1" noChangeArrowheads="1"/>
          </p:cNvSpPr>
          <p:nvPr>
            <p:ph type="ftr" sz="quarter" idx="4"/>
          </p:nvPr>
        </p:nvSpPr>
        <p:spPr bwMode="auto">
          <a:xfrm>
            <a:off x="0" y="9121775"/>
            <a:ext cx="3170238"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defTabSz="966788" eaLnBrk="1" hangingPunct="1">
              <a:defRPr sz="1300">
                <a:latin typeface="Times New Roman" pitchFamily="-108" charset="0"/>
                <a:ea typeface="ＭＳ Ｐゴシック" pitchFamily="-108" charset="-128"/>
                <a:cs typeface="+mn-cs"/>
              </a:defRPr>
            </a:lvl1pPr>
          </a:lstStyle>
          <a:p>
            <a:pPr>
              <a:defRPr/>
            </a:pPr>
            <a:endParaRPr lang="en-US" dirty="0"/>
          </a:p>
        </p:txBody>
      </p:sp>
      <p:sp>
        <p:nvSpPr>
          <p:cNvPr id="28679" name="Rectangle 7"/>
          <p:cNvSpPr>
            <a:spLocks noGrp="1" noChangeArrowheads="1"/>
          </p:cNvSpPr>
          <p:nvPr>
            <p:ph type="sldNum" sz="quarter" idx="5"/>
          </p:nvPr>
        </p:nvSpPr>
        <p:spPr bwMode="auto">
          <a:xfrm>
            <a:off x="4144963" y="9121775"/>
            <a:ext cx="3170237" cy="479425"/>
          </a:xfrm>
          <a:prstGeom prst="rect">
            <a:avLst/>
          </a:prstGeom>
          <a:noFill/>
          <a:ln w="9525">
            <a:noFill/>
            <a:miter lim="800000"/>
            <a:headEnd/>
            <a:tailEnd/>
          </a:ln>
        </p:spPr>
        <p:txBody>
          <a:bodyPr vert="horz" wrap="square" lIns="96661" tIns="48331" rIns="96661" bIns="48331" numCol="1" anchor="b" anchorCtr="0" compatLnSpc="1">
            <a:prstTxWarp prst="textNoShape">
              <a:avLst/>
            </a:prstTxWarp>
          </a:bodyPr>
          <a:lstStyle>
            <a:lvl1pPr algn="r" defTabSz="966788" eaLnBrk="1" hangingPunct="1">
              <a:defRPr sz="1300"/>
            </a:lvl1pPr>
          </a:lstStyle>
          <a:p>
            <a:pPr>
              <a:defRPr/>
            </a:pPr>
            <a:fld id="{3F381917-6AD4-4EA3-8682-BBAF954F2F49}" type="slidenum">
              <a:rPr lang="en-US" altLang="en-US"/>
              <a:pPr>
                <a:defRPr/>
              </a:pPr>
              <a:t>‹#›</a:t>
            </a:fld>
            <a:endParaRPr lang="en-US" altLang="en-US" dirty="0"/>
          </a:p>
        </p:txBody>
      </p:sp>
    </p:spTree>
    <p:extLst>
      <p:ext uri="{BB962C8B-B14F-4D97-AF65-F5344CB8AC3E}">
        <p14:creationId xmlns:p14="http://schemas.microsoft.com/office/powerpoint/2010/main" val="571338848"/>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ＭＳ Ｐゴシック" pitchFamily="-108" charset="-128"/>
      </a:defRPr>
    </a:lvl1pPr>
    <a:lvl2pPr marL="4572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2pPr>
    <a:lvl3pPr marL="9144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3pPr>
    <a:lvl4pPr marL="13716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4pPr>
    <a:lvl5pPr marL="1828800" algn="l" rtl="0" eaLnBrk="0" fontAlgn="base" hangingPunct="0">
      <a:spcBef>
        <a:spcPct val="30000"/>
      </a:spcBef>
      <a:spcAft>
        <a:spcPct val="0"/>
      </a:spcAft>
      <a:defRPr kumimoji="1" sz="1200" kern="1200">
        <a:solidFill>
          <a:schemeClr val="tx1"/>
        </a:solidFill>
        <a:latin typeface="Times New Roman" pitchFamily="18" charset="0"/>
        <a:ea typeface="ＭＳ Ｐゴシック" pitchFamily="-108" charset="-128"/>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4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84D6FC4-3DEB-4FDD-8463-72ABA0E07A24}" type="slidenum">
              <a:rPr lang="en-US" altLang="en-US" sz="1300" smtClean="0"/>
              <a:pPr/>
              <a:t>1</a:t>
            </a:fld>
            <a:endParaRPr lang="en-US" altLang="en-US" sz="1300" dirty="0" smtClean="0"/>
          </a:p>
        </p:txBody>
      </p:sp>
      <p:sp>
        <p:nvSpPr>
          <p:cNvPr id="17411" name="Rectangle 2"/>
          <p:cNvSpPr>
            <a:spLocks noGrp="1" noRot="1" noChangeAspect="1" noChangeArrowheads="1" noTextEdit="1"/>
          </p:cNvSpPr>
          <p:nvPr>
            <p:ph type="sldImg"/>
          </p:nvPr>
        </p:nvSpPr>
        <p:spPr>
          <a:ln/>
        </p:spPr>
      </p:sp>
      <p:sp>
        <p:nvSpPr>
          <p:cNvPr id="174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41435536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9FB5D26F-A39B-47D5-9162-F5836D798086}" type="slidenum">
              <a:rPr lang="en-US" altLang="en-US" sz="1300" smtClean="0"/>
              <a:pPr/>
              <a:t>2</a:t>
            </a:fld>
            <a:endParaRPr lang="en-US" altLang="en-US" sz="1300" dirty="0" smtClean="0"/>
          </a:p>
        </p:txBody>
      </p:sp>
      <p:sp>
        <p:nvSpPr>
          <p:cNvPr id="19459" name="Rectangle 2"/>
          <p:cNvSpPr>
            <a:spLocks noGrp="1" noRot="1" noChangeAspect="1" noChangeArrowheads="1" noTextEdit="1"/>
          </p:cNvSpPr>
          <p:nvPr>
            <p:ph type="sldImg"/>
          </p:nvPr>
        </p:nvSpPr>
        <p:spPr>
          <a:ln/>
        </p:spPr>
      </p:sp>
      <p:sp>
        <p:nvSpPr>
          <p:cNvPr id="1946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12832030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EC57868-E553-4A8D-8976-D8EBBD93D05E}" type="slidenum">
              <a:rPr lang="en-US" altLang="en-US" sz="1300" smtClean="0"/>
              <a:pPr/>
              <a:t>3</a:t>
            </a:fld>
            <a:endParaRPr lang="en-US" altLang="en-US" sz="1300" dirty="0" smtClean="0"/>
          </a:p>
        </p:txBody>
      </p:sp>
      <p:sp>
        <p:nvSpPr>
          <p:cNvPr id="21507" name="Rectangle 2"/>
          <p:cNvSpPr>
            <a:spLocks noGrp="1" noRot="1" noChangeAspect="1" noChangeArrowheads="1" noTextEdit="1"/>
          </p:cNvSpPr>
          <p:nvPr>
            <p:ph type="sldImg"/>
          </p:nvPr>
        </p:nvSpPr>
        <p:spPr>
          <a:ln/>
        </p:spPr>
      </p:sp>
      <p:sp>
        <p:nvSpPr>
          <p:cNvPr id="2150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9499831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E4E28195-2C81-4864-8913-D268F880736E}" type="slidenum">
              <a:rPr lang="en-US" altLang="en-US" sz="1300" smtClean="0"/>
              <a:pPr/>
              <a:t>5</a:t>
            </a:fld>
            <a:endParaRPr lang="en-US" altLang="en-US" sz="1300" dirty="0" smtClean="0"/>
          </a:p>
        </p:txBody>
      </p:sp>
      <p:sp>
        <p:nvSpPr>
          <p:cNvPr id="24579" name="Rectangle 2"/>
          <p:cNvSpPr>
            <a:spLocks noGrp="1" noRot="1" noChangeAspect="1" noChangeArrowheads="1" noTextEdit="1"/>
          </p:cNvSpPr>
          <p:nvPr>
            <p:ph type="sldImg"/>
          </p:nvPr>
        </p:nvSpPr>
        <p:spPr>
          <a:ln/>
        </p:spPr>
      </p:sp>
      <p:sp>
        <p:nvSpPr>
          <p:cNvPr id="2458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18443341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716250B8-3C95-45D9-83F1-D7CECC859A20}" type="slidenum">
              <a:rPr lang="en-US" altLang="en-US" sz="1300" smtClean="0"/>
              <a:pPr/>
              <a:t>7</a:t>
            </a:fld>
            <a:endParaRPr lang="en-US" altLang="en-US" sz="1300" dirty="0" smtClean="0"/>
          </a:p>
        </p:txBody>
      </p:sp>
      <p:sp>
        <p:nvSpPr>
          <p:cNvPr id="26627" name="Rectangle 2"/>
          <p:cNvSpPr>
            <a:spLocks noGrp="1" noRot="1" noChangeAspect="1" noChangeArrowheads="1" noTextEdit="1"/>
          </p:cNvSpPr>
          <p:nvPr>
            <p:ph type="sldImg"/>
          </p:nvPr>
        </p:nvSpPr>
        <p:spPr>
          <a:ln/>
        </p:spPr>
      </p:sp>
      <p:sp>
        <p:nvSpPr>
          <p:cNvPr id="2662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endParaRPr lang="en-US" altLang="en-US" b="0" i="0" dirty="0" smtClean="0">
              <a:ea typeface="ＭＳ Ｐゴシック" panose="020B0600070205080204" pitchFamily="34" charset="-128"/>
            </a:endParaRPr>
          </a:p>
        </p:txBody>
      </p:sp>
    </p:spTree>
    <p:extLst>
      <p:ext uri="{BB962C8B-B14F-4D97-AF65-F5344CB8AC3E}">
        <p14:creationId xmlns:p14="http://schemas.microsoft.com/office/powerpoint/2010/main" val="97839358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6CA4D5B-3C5E-4E99-A080-8ABB131B46DF}" type="slidenum">
              <a:rPr lang="en-US" altLang="en-US" sz="1300" smtClean="0"/>
              <a:pPr/>
              <a:t>9</a:t>
            </a:fld>
            <a:endParaRPr lang="en-US" altLang="en-US" sz="1300" dirty="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04336522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8674"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6CA4D5B-3C5E-4E99-A080-8ABB131B46DF}" type="slidenum">
              <a:rPr lang="en-US" altLang="en-US" sz="1300" smtClean="0"/>
              <a:pPr/>
              <a:t>10</a:t>
            </a:fld>
            <a:endParaRPr lang="en-US" altLang="en-US" sz="1300" dirty="0" smtClean="0"/>
          </a:p>
        </p:txBody>
      </p:sp>
      <p:sp>
        <p:nvSpPr>
          <p:cNvPr id="28675" name="Rectangle 2"/>
          <p:cNvSpPr>
            <a:spLocks noGrp="1" noRot="1" noChangeAspect="1" noChangeArrowheads="1" noTextEdit="1"/>
          </p:cNvSpPr>
          <p:nvPr>
            <p:ph type="sldImg"/>
          </p:nvPr>
        </p:nvSpPr>
        <p:spPr>
          <a:ln/>
        </p:spPr>
      </p:sp>
      <p:sp>
        <p:nvSpPr>
          <p:cNvPr id="28676"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98310475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2E39C534-24BB-4109-B9D3-82E99BC26724}" type="slidenum">
              <a:rPr lang="en-US" altLang="en-US" sz="1300" smtClean="0"/>
              <a:pPr/>
              <a:t>11</a:t>
            </a:fld>
            <a:endParaRPr lang="en-US" altLang="en-US" sz="1300" dirty="0" smtClean="0"/>
          </a:p>
        </p:txBody>
      </p:sp>
      <p:sp>
        <p:nvSpPr>
          <p:cNvPr id="31747" name="Rectangle 2"/>
          <p:cNvSpPr>
            <a:spLocks noGrp="1" noRot="1" noChangeAspect="1" noChangeArrowheads="1" noTextEdit="1"/>
          </p:cNvSpPr>
          <p:nvPr>
            <p:ph type="sldImg"/>
          </p:nvPr>
        </p:nvSpPr>
        <p:spPr>
          <a:ln/>
        </p:spPr>
      </p:sp>
      <p:sp>
        <p:nvSpPr>
          <p:cNvPr id="3174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IN" altLang="en-US" baseline="0" dirty="0" smtClean="0">
              <a:ea typeface="ＭＳ Ｐゴシック" panose="020B0600070205080204" pitchFamily="34" charset="-128"/>
            </a:endParaRPr>
          </a:p>
        </p:txBody>
      </p:sp>
    </p:spTree>
    <p:extLst>
      <p:ext uri="{BB962C8B-B14F-4D97-AF65-F5344CB8AC3E}">
        <p14:creationId xmlns:p14="http://schemas.microsoft.com/office/powerpoint/2010/main" val="140460086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4818"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E5FD58C-B6A5-4325-A602-94EB1B54F8A3}" type="slidenum">
              <a:rPr lang="en-US" altLang="en-US" sz="1300" smtClean="0"/>
              <a:pPr/>
              <a:t>14</a:t>
            </a:fld>
            <a:endParaRPr lang="en-US" altLang="en-US" sz="1300" dirty="0" smtClean="0"/>
          </a:p>
        </p:txBody>
      </p:sp>
      <p:sp>
        <p:nvSpPr>
          <p:cNvPr id="34819" name="Rectangle 2"/>
          <p:cNvSpPr>
            <a:spLocks noGrp="1" noRot="1" noChangeAspect="1" noChangeArrowheads="1" noTextEdit="1"/>
          </p:cNvSpPr>
          <p:nvPr>
            <p:ph type="sldImg"/>
          </p:nvPr>
        </p:nvSpPr>
        <p:spPr>
          <a:ln/>
        </p:spPr>
      </p:sp>
      <p:sp>
        <p:nvSpPr>
          <p:cNvPr id="34820"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133486300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6AD4571-D690-4DA0-9685-9C7DEF641C5A}" type="slidenum">
              <a:rPr lang="en-US" altLang="en-US" sz="1300" smtClean="0"/>
              <a:pPr/>
              <a:t>15</a:t>
            </a:fld>
            <a:endParaRPr lang="en-US" altLang="en-US" sz="1300" dirty="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817228528"/>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66AD4571-D690-4DA0-9685-9C7DEF641C5A}" type="slidenum">
              <a:rPr lang="en-US" altLang="en-US" sz="1300" smtClean="0"/>
              <a:pPr/>
              <a:t>16</a:t>
            </a:fld>
            <a:endParaRPr lang="en-US" altLang="en-US" sz="1300" dirty="0" smtClean="0"/>
          </a:p>
        </p:txBody>
      </p:sp>
      <p:sp>
        <p:nvSpPr>
          <p:cNvPr id="36867" name="Rectangle 2"/>
          <p:cNvSpPr>
            <a:spLocks noGrp="1" noRot="1" noChangeAspect="1" noChangeArrowheads="1" noTextEdit="1"/>
          </p:cNvSpPr>
          <p:nvPr>
            <p:ph type="sldImg"/>
          </p:nvPr>
        </p:nvSpPr>
        <p:spPr>
          <a:ln/>
        </p:spPr>
      </p:sp>
      <p:sp>
        <p:nvSpPr>
          <p:cNvPr id="36868"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marL="0" lvl="1" indent="0" algn="l" defTabSz="889000" rtl="0">
              <a:lnSpc>
                <a:spcPct val="90000"/>
              </a:lnSpc>
              <a:spcBef>
                <a:spcPct val="0"/>
              </a:spcBef>
              <a:spcAft>
                <a:spcPct val="15000"/>
              </a:spcAft>
              <a:buNone/>
            </a:pPr>
            <a:endParaRPr lang="en-IN" sz="2000" b="0" i="0" kern="1200" dirty="0">
              <a:solidFill>
                <a:schemeClr val="tx2"/>
              </a:solidFill>
            </a:endParaRPr>
          </a:p>
        </p:txBody>
      </p:sp>
    </p:spTree>
    <p:extLst>
      <p:ext uri="{BB962C8B-B14F-4D97-AF65-F5344CB8AC3E}">
        <p14:creationId xmlns:p14="http://schemas.microsoft.com/office/powerpoint/2010/main" val="1273446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Font typeface="Arial" panose="020B0604020202020204" pitchFamily="34" charset="0"/>
              <a:buNone/>
            </a:pPr>
            <a:endParaRPr lang="en-GB" b="0" i="0" dirty="0"/>
          </a:p>
        </p:txBody>
      </p:sp>
      <p:sp>
        <p:nvSpPr>
          <p:cNvPr id="4" name="Slide Number Placeholder 3"/>
          <p:cNvSpPr>
            <a:spLocks noGrp="1"/>
          </p:cNvSpPr>
          <p:nvPr>
            <p:ph type="sldNum" sz="quarter" idx="10"/>
          </p:nvPr>
        </p:nvSpPr>
        <p:spPr/>
        <p:txBody>
          <a:bodyPr/>
          <a:lstStyle/>
          <a:p>
            <a:pPr>
              <a:defRPr/>
            </a:pPr>
            <a:fld id="{3F381917-6AD4-4EA3-8682-BBAF954F2F49}" type="slidenum">
              <a:rPr lang="en-US" altLang="en-US" smtClean="0"/>
              <a:pPr>
                <a:defRPr/>
              </a:pPr>
              <a:t>17</a:t>
            </a:fld>
            <a:endParaRPr lang="en-US" altLang="en-US" dirty="0"/>
          </a:p>
        </p:txBody>
      </p:sp>
    </p:spTree>
    <p:extLst>
      <p:ext uri="{BB962C8B-B14F-4D97-AF65-F5344CB8AC3E}">
        <p14:creationId xmlns:p14="http://schemas.microsoft.com/office/powerpoint/2010/main" val="221891895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F381917-6AD4-4EA3-8682-BBAF954F2F49}" type="slidenum">
              <a:rPr lang="en-US" altLang="en-US" smtClean="0"/>
              <a:pPr>
                <a:defRPr/>
              </a:pPr>
              <a:t>18</a:t>
            </a:fld>
            <a:endParaRPr lang="en-US" altLang="en-US" dirty="0"/>
          </a:p>
        </p:txBody>
      </p:sp>
    </p:spTree>
    <p:extLst>
      <p:ext uri="{BB962C8B-B14F-4D97-AF65-F5344CB8AC3E}">
        <p14:creationId xmlns:p14="http://schemas.microsoft.com/office/powerpoint/2010/main" val="224506081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pPr>
              <a:defRPr/>
            </a:pPr>
            <a:fld id="{3F381917-6AD4-4EA3-8682-BBAF954F2F49}" type="slidenum">
              <a:rPr lang="en-US" altLang="en-US" smtClean="0"/>
              <a:pPr>
                <a:defRPr/>
              </a:pPr>
              <a:t>19</a:t>
            </a:fld>
            <a:endParaRPr lang="en-US" altLang="en-US" dirty="0"/>
          </a:p>
        </p:txBody>
      </p:sp>
    </p:spTree>
    <p:extLst>
      <p:ext uri="{BB962C8B-B14F-4D97-AF65-F5344CB8AC3E}">
        <p14:creationId xmlns:p14="http://schemas.microsoft.com/office/powerpoint/2010/main" val="152793103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BE10D82-252C-437B-AF80-5B7BCA70FC37}" type="slidenum">
              <a:rPr lang="en-US" altLang="en-US" sz="1300" smtClean="0"/>
              <a:pPr/>
              <a:t>20</a:t>
            </a:fld>
            <a:endParaRPr lang="en-US" altLang="en-US" sz="1300"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endParaRPr lang="en-US" altLang="en-US" dirty="0" smtClean="0">
              <a:ea typeface="ＭＳ Ｐゴシック" panose="020B0600070205080204" pitchFamily="34" charset="-128"/>
            </a:endParaRPr>
          </a:p>
        </p:txBody>
      </p:sp>
    </p:spTree>
    <p:extLst>
      <p:ext uri="{BB962C8B-B14F-4D97-AF65-F5344CB8AC3E}">
        <p14:creationId xmlns:p14="http://schemas.microsoft.com/office/powerpoint/2010/main" val="371303059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3010" name="Rectangle 7"/>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defTabSz="966788">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966788">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966788">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966788">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966788">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966788"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fld id="{DBE10D82-252C-437B-AF80-5B7BCA70FC37}" type="slidenum">
              <a:rPr lang="en-US" altLang="en-US" sz="1300" smtClean="0"/>
              <a:pPr/>
              <a:t>21</a:t>
            </a:fld>
            <a:endParaRPr lang="en-US" altLang="en-US" sz="1300" dirty="0" smtClean="0"/>
          </a:p>
        </p:txBody>
      </p:sp>
      <p:sp>
        <p:nvSpPr>
          <p:cNvPr id="43011" name="Rectangle 2"/>
          <p:cNvSpPr>
            <a:spLocks noGrp="1" noRot="1" noChangeAspect="1" noChangeArrowheads="1" noTextEdit="1"/>
          </p:cNvSpPr>
          <p:nvPr>
            <p:ph type="sldImg"/>
          </p:nvPr>
        </p:nvSpPr>
        <p:spPr>
          <a:ln/>
        </p:spPr>
      </p:sp>
      <p:sp>
        <p:nvSpPr>
          <p:cNvPr id="43012" name="Rectangle 3"/>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lvl="0" algn="l" defTabSz="1155700" rtl="0">
              <a:lnSpc>
                <a:spcPct val="90000"/>
              </a:lnSpc>
              <a:spcBef>
                <a:spcPct val="0"/>
              </a:spcBef>
              <a:spcAft>
                <a:spcPct val="35000"/>
              </a:spcAft>
            </a:pPr>
            <a:endParaRPr lang="en-IN" sz="1200" kern="1200" dirty="0" smtClean="0"/>
          </a:p>
        </p:txBody>
      </p:sp>
    </p:spTree>
    <p:extLst>
      <p:ext uri="{BB962C8B-B14F-4D97-AF65-F5344CB8AC3E}">
        <p14:creationId xmlns:p14="http://schemas.microsoft.com/office/powerpoint/2010/main" val="1688817901"/>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
        <p:nvSpPr>
          <p:cNvPr id="2" name="Rectangle 1"/>
          <p:cNvSpPr/>
          <p:nvPr userDrawn="1"/>
        </p:nvSpPr>
        <p:spPr>
          <a:xfrm>
            <a:off x="0" y="-4763"/>
            <a:ext cx="9144000" cy="1287463"/>
          </a:xfrm>
          <a:prstGeom prst="rect">
            <a:avLst/>
          </a:prstGeom>
          <a:solidFill>
            <a:srgbClr val="008CD1"/>
          </a:solidFill>
          <a:ln>
            <a:solidFill>
              <a:srgbClr val="008CD1"/>
            </a:solid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3" name="TextBox 2"/>
          <p:cNvSpPr txBox="1">
            <a:spLocks noChangeArrowheads="1"/>
          </p:cNvSpPr>
          <p:nvPr userDrawn="1"/>
        </p:nvSpPr>
        <p:spPr bwMode="auto">
          <a:xfrm>
            <a:off x="5210175" y="3165475"/>
            <a:ext cx="3881438" cy="7080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spcBef>
                <a:spcPct val="50000"/>
              </a:spcBef>
              <a:defRPr/>
            </a:pPr>
            <a:r>
              <a:rPr lang="en-US" altLang="en-US" sz="4000" dirty="0" smtClean="0">
                <a:solidFill>
                  <a:schemeClr val="tx2"/>
                </a:solidFill>
                <a:latin typeface="Arial" panose="020B0604020202020204" pitchFamily="34" charset="0"/>
                <a:cs typeface="Arial" pitchFamily="34" charset="0"/>
              </a:rPr>
              <a:t>Motivation</a:t>
            </a:r>
          </a:p>
        </p:txBody>
      </p:sp>
      <p:sp>
        <p:nvSpPr>
          <p:cNvPr id="4" name="TextBox 3"/>
          <p:cNvSpPr txBox="1">
            <a:spLocks noChangeArrowheads="1"/>
          </p:cNvSpPr>
          <p:nvPr userDrawn="1"/>
        </p:nvSpPr>
        <p:spPr bwMode="auto">
          <a:xfrm>
            <a:off x="5224463" y="1778000"/>
            <a:ext cx="1328737" cy="12001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7200" dirty="0" smtClean="0">
                <a:solidFill>
                  <a:schemeClr val="tx2"/>
                </a:solidFill>
                <a:latin typeface="DINPro-CondBlack"/>
                <a:ea typeface="DINPro-CondBlack"/>
                <a:cs typeface="DINPro-CondBlack"/>
              </a:rPr>
              <a:t>13</a:t>
            </a:r>
          </a:p>
        </p:txBody>
      </p:sp>
      <p:cxnSp>
        <p:nvCxnSpPr>
          <p:cNvPr id="5" name="Straight Connector 4"/>
          <p:cNvCxnSpPr/>
          <p:nvPr userDrawn="1"/>
        </p:nvCxnSpPr>
        <p:spPr>
          <a:xfrm>
            <a:off x="4832350" y="2987675"/>
            <a:ext cx="4311650" cy="0"/>
          </a:xfrm>
          <a:prstGeom prst="line">
            <a:avLst/>
          </a:prstGeom>
          <a:ln w="38100" cmpd="sng">
            <a:solidFill>
              <a:srgbClr val="008CD1"/>
            </a:solidFill>
          </a:ln>
          <a:effectLst/>
        </p:spPr>
        <p:style>
          <a:lnRef idx="2">
            <a:schemeClr val="accent1"/>
          </a:lnRef>
          <a:fillRef idx="0">
            <a:schemeClr val="accent1"/>
          </a:fillRef>
          <a:effectRef idx="1">
            <a:schemeClr val="accent1"/>
          </a:effectRef>
          <a:fontRef idx="minor">
            <a:schemeClr val="tx1"/>
          </a:fontRef>
        </p:style>
      </p:cxnSp>
      <p:sp>
        <p:nvSpPr>
          <p:cNvPr id="6" name="TextBox 5"/>
          <p:cNvSpPr txBox="1">
            <a:spLocks noChangeArrowheads="1"/>
          </p:cNvSpPr>
          <p:nvPr userDrawn="1"/>
        </p:nvSpPr>
        <p:spPr bwMode="auto">
          <a:xfrm>
            <a:off x="444500" y="241300"/>
            <a:ext cx="3008313"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endParaRPr lang="en-US" altLang="en-US" sz="1800" dirty="0" smtClean="0">
              <a:solidFill>
                <a:schemeClr val="tx2"/>
              </a:solidFill>
              <a:latin typeface="Calibri" pitchFamily="34" charset="0"/>
            </a:endParaRPr>
          </a:p>
          <a:p>
            <a:pPr eaLnBrk="1" hangingPunct="1">
              <a:defRPr/>
            </a:pPr>
            <a:endParaRPr lang="en-US" altLang="en-US" dirty="0" smtClean="0"/>
          </a:p>
        </p:txBody>
      </p:sp>
      <p:pic>
        <p:nvPicPr>
          <p:cNvPr id="7" name="Picture 11"/>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11113" y="0"/>
            <a:ext cx="5229226" cy="6858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1"/>
          <p:cNvSpPr>
            <a:spLocks noGrp="1"/>
          </p:cNvSpPr>
          <p:nvPr>
            <p:ph type="ftr" sz="quarter" idx="10"/>
          </p:nvPr>
        </p:nvSpPr>
        <p:spPr>
          <a:xfrm>
            <a:off x="5232400" y="6235700"/>
            <a:ext cx="3911600" cy="627063"/>
          </a:xfrm>
        </p:spPr>
        <p:txBody>
          <a:bodyPr anchor="b"/>
          <a:lstStyle>
            <a:lvl1pPr algn="l">
              <a:defRPr sz="1000" kern="700" spc="50" smtClean="0">
                <a:solidFill>
                  <a:schemeClr val="tx2"/>
                </a:solidFill>
                <a:latin typeface="Arial Narrow"/>
                <a:cs typeface="Arial Narrow"/>
              </a:defRPr>
            </a:lvl1pPr>
          </a:lstStyle>
          <a:p>
            <a:pPr>
              <a:defRPr/>
            </a:pPr>
            <a:r>
              <a:rPr lang="en-US" dirty="0"/>
              <a:t>Copyright ©2017 Cengage Learning. All Rights Reserved. May not be scanned, copied or duplicated, or posted to a publicly accessible website, in whole or in part. </a:t>
            </a:r>
          </a:p>
        </p:txBody>
      </p:sp>
      <p:sp>
        <p:nvSpPr>
          <p:cNvPr id="9"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2922554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2E5CFF15-BC8B-466D-9A6F-45576D69B0B4}"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8" name="Chord 7"/>
          <p:cNvSpPr/>
          <p:nvPr userDrawn="1"/>
        </p:nvSpPr>
        <p:spPr>
          <a:xfrm rot="13320000">
            <a:off x="-465138" y="155575"/>
            <a:ext cx="987426" cy="987425"/>
          </a:xfrm>
          <a:prstGeom prst="chord">
            <a:avLst>
              <a:gd name="adj1" fmla="val 2700000"/>
              <a:gd name="adj2" fmla="val 13872841"/>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2"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79F51225-0F6F-4E2A-B188-7D535AFC2144}" type="slidenum">
              <a:rPr lang="en-US" altLang="en-US"/>
              <a:pPr>
                <a:defRPr/>
              </a:pPr>
              <a:t>‹#›</a:t>
            </a:fld>
            <a:endParaRPr lang="en-US" altLang="en-US" dirty="0"/>
          </a:p>
        </p:txBody>
      </p:sp>
    </p:spTree>
    <p:extLst>
      <p:ext uri="{BB962C8B-B14F-4D97-AF65-F5344CB8AC3E}">
        <p14:creationId xmlns:p14="http://schemas.microsoft.com/office/powerpoint/2010/main" val="423916616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7_Title and Content">
    <p:spTree>
      <p:nvGrpSpPr>
        <p:cNvPr id="1" name=""/>
        <p:cNvGrpSpPr/>
        <p:nvPr/>
      </p:nvGrpSpPr>
      <p:grpSpPr>
        <a:xfrm>
          <a:off x="0" y="0"/>
          <a:ext cx="0" cy="0"/>
          <a:chOff x="0" y="0"/>
          <a:chExt cx="0" cy="0"/>
        </a:xfrm>
      </p:grpSpPr>
      <p:sp>
        <p:nvSpPr>
          <p:cNvPr id="4" name="Rectangle 3"/>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1429AD07-D2AA-41EF-BDA7-DD31C23932D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6"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2" name="Title 1"/>
          <p:cNvSpPr>
            <a:spLocks noGrp="1"/>
          </p:cNvSpPr>
          <p:nvPr>
            <p:ph type="title"/>
          </p:nvPr>
        </p:nvSpPr>
        <p:spPr>
          <a:xfrm>
            <a:off x="525764" y="3251"/>
            <a:ext cx="8229600" cy="1143000"/>
          </a:xfrm>
        </p:spPr>
        <p:txBody>
          <a:bodyPr>
            <a:normAutofit/>
          </a:bodyPr>
          <a:lstStyle>
            <a:lvl1pPr algn="l">
              <a:defRPr sz="3200" b="1">
                <a:latin typeface="Franklin Gothic Medium"/>
                <a:cs typeface="Franklin Gothic Medium"/>
              </a:defRPr>
            </a:lvl1pPr>
          </a:lstStyle>
          <a:p>
            <a:r>
              <a:rPr lang="en-US"/>
              <a:t>Click to edit Master title style</a:t>
            </a:r>
          </a:p>
        </p:txBody>
      </p:sp>
      <p:sp>
        <p:nvSpPr>
          <p:cNvPr id="3" name="Content Placeholder 2"/>
          <p:cNvSpPr>
            <a:spLocks noGrp="1"/>
          </p:cNvSpPr>
          <p:nvPr>
            <p:ph idx="1"/>
          </p:nvPr>
        </p:nvSpPr>
        <p:spPr>
          <a:xfrm>
            <a:off x="994500" y="1532988"/>
            <a:ext cx="7821824" cy="4227731"/>
          </a:xfrm>
        </p:spPr>
        <p:txBody>
          <a:bodyPr/>
          <a:lstStyle>
            <a:lvl1pPr marL="342900" indent="-342900">
              <a:lnSpc>
                <a:spcPct val="90000"/>
              </a:lnSpc>
              <a:buClr>
                <a:srgbClr val="B00027"/>
              </a:buClr>
              <a:buFont typeface="Lucida Grande"/>
              <a:buChar char="•"/>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6D5D56B5-30FD-441E-9206-7E893998FA56}" type="slidenum">
              <a:rPr lang="en-US" altLang="en-US"/>
              <a:pPr>
                <a:defRPr/>
              </a:pPr>
              <a:t>‹#›</a:t>
            </a:fld>
            <a:endParaRPr lang="en-US" altLang="en-US" dirty="0"/>
          </a:p>
        </p:txBody>
      </p:sp>
    </p:spTree>
    <p:extLst>
      <p:ext uri="{BB962C8B-B14F-4D97-AF65-F5344CB8AC3E}">
        <p14:creationId xmlns:p14="http://schemas.microsoft.com/office/powerpoint/2010/main" val="305953403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5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8029C84E-8D09-4084-A06A-F9300303B291}"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Table</a:t>
            </a:r>
            <a:endParaRPr lang="en-US" altLang="en-US" sz="3200" b="1" i="1" dirty="0" smtClean="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52E8C722-D7D5-41DD-AB19-EBBC36DBB8CD}" type="slidenum">
              <a:rPr lang="en-US" altLang="en-US"/>
              <a:pPr>
                <a:defRPr/>
              </a:pPr>
              <a:t>‹#›</a:t>
            </a:fld>
            <a:endParaRPr lang="en-US" altLang="en-US" dirty="0"/>
          </a:p>
        </p:txBody>
      </p:sp>
    </p:spTree>
    <p:extLst>
      <p:ext uri="{BB962C8B-B14F-4D97-AF65-F5344CB8AC3E}">
        <p14:creationId xmlns:p14="http://schemas.microsoft.com/office/powerpoint/2010/main" val="324127487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8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771EA3CD-A42B-4646-A369-62AFF27CBD7C}"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Figure</a:t>
            </a:r>
            <a:endParaRPr lang="en-US" altLang="en-US" sz="3200" b="1" i="1" dirty="0" smtClean="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smtClean="0"/>
              <a:t>Click to edit Master title style</a:t>
            </a:r>
            <a:endParaRPr lang="en-US"/>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2AF61163-EEF5-4A41-B8E9-A8E875F73798}" type="slidenum">
              <a:rPr lang="en-US" altLang="en-US"/>
              <a:pPr>
                <a:defRPr/>
              </a:pPr>
              <a:t>‹#›</a:t>
            </a:fld>
            <a:endParaRPr lang="en-US" altLang="en-US" dirty="0"/>
          </a:p>
        </p:txBody>
      </p:sp>
    </p:spTree>
    <p:extLst>
      <p:ext uri="{BB962C8B-B14F-4D97-AF65-F5344CB8AC3E}">
        <p14:creationId xmlns:p14="http://schemas.microsoft.com/office/powerpoint/2010/main" val="202672958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9_Title and Content">
    <p:spTree>
      <p:nvGrpSpPr>
        <p:cNvPr id="1" name=""/>
        <p:cNvGrpSpPr/>
        <p:nvPr/>
      </p:nvGrpSpPr>
      <p:grpSpPr>
        <a:xfrm>
          <a:off x="0" y="0"/>
          <a:ext cx="0" cy="0"/>
          <a:chOff x="0" y="0"/>
          <a:chExt cx="0" cy="0"/>
        </a:xfrm>
      </p:grpSpPr>
      <p:sp>
        <p:nvSpPr>
          <p:cNvPr id="3" name="Rectangle 2"/>
          <p:cNvSpPr/>
          <p:nvPr userDrawn="1"/>
        </p:nvSpPr>
        <p:spPr>
          <a:xfrm flipV="1">
            <a:off x="1489" y="0"/>
            <a:ext cx="9144000" cy="2497593"/>
          </a:xfrm>
          <a:prstGeom prst="rect">
            <a:avLst/>
          </a:prstGeom>
          <a:gradFill flip="none" rotWithShape="1">
            <a:gsLst>
              <a:gs pos="0">
                <a:srgbClr val="B2BFBE">
                  <a:alpha val="61000"/>
                </a:srgbClr>
              </a:gs>
              <a:gs pos="85000">
                <a:srgbClr val="FFFFFF"/>
              </a:gs>
            </a:gsLst>
            <a:lin ang="16200000" scaled="0"/>
            <a:tileRect/>
          </a:gra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375E8F3C-6A91-44E0-8EEA-56242C1B74E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6" name="Rectangle 5"/>
          <p:cNvSpPr/>
          <p:nvPr userDrawn="1"/>
        </p:nvSpPr>
        <p:spPr>
          <a:xfrm>
            <a:off x="0" y="368300"/>
            <a:ext cx="2600325" cy="5842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588" y="368300"/>
            <a:ext cx="1450975" cy="584200"/>
          </a:xfrm>
          <a:prstGeom prst="rect">
            <a:avLst/>
          </a:prstGeom>
          <a:solidFill>
            <a:srgbClr val="008CD1"/>
          </a:solidFill>
          <a:ln>
            <a:solidFill>
              <a:srgbClr val="008CD1"/>
            </a:solidFill>
          </a:ln>
          <a:extLst/>
        </p:spPr>
        <p:txBody>
          <a:bodyPr anchor="ct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algn="r" eaLnBrk="1" hangingPunct="1">
              <a:defRPr/>
            </a:pPr>
            <a:r>
              <a:rPr lang="en-US" altLang="en-US" sz="3200" b="1" dirty="0" smtClean="0">
                <a:solidFill>
                  <a:schemeClr val="bg1"/>
                </a:solidFill>
                <a:latin typeface="Franklin Gothic Medium" pitchFamily="34" charset="0"/>
              </a:rPr>
              <a:t>Exhibit</a:t>
            </a:r>
            <a:endParaRPr lang="en-US" altLang="en-US" sz="3200" b="1" i="1" dirty="0" smtClean="0">
              <a:solidFill>
                <a:schemeClr val="bg1"/>
              </a:solidFill>
              <a:latin typeface="Franklin Gothic Medium" pitchFamily="34" charset="0"/>
            </a:endParaRPr>
          </a:p>
        </p:txBody>
      </p:sp>
      <p:sp>
        <p:nvSpPr>
          <p:cNvPr id="8"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2" name="Title 1"/>
          <p:cNvSpPr>
            <a:spLocks noGrp="1"/>
          </p:cNvSpPr>
          <p:nvPr>
            <p:ph type="title"/>
          </p:nvPr>
        </p:nvSpPr>
        <p:spPr>
          <a:xfrm>
            <a:off x="1453012" y="418404"/>
            <a:ext cx="7536700" cy="983201"/>
          </a:xfrm>
        </p:spPr>
        <p:txBody>
          <a:bodyPr anchor="t">
            <a:normAutofit/>
          </a:bodyPr>
          <a:lstStyle>
            <a:lvl1pPr marL="1280160" indent="-1280160" algn="l">
              <a:defRPr sz="2800" b="1">
                <a:latin typeface="Franklin Gothic Medium"/>
                <a:cs typeface="Franklin Gothic Medium"/>
              </a:defRPr>
            </a:lvl1pPr>
          </a:lstStyle>
          <a:p>
            <a:r>
              <a:rPr lang="en-US" dirty="0" smtClean="0"/>
              <a:t>Click to edit Master title style</a:t>
            </a:r>
            <a:endParaRPr lang="en-US" dirty="0"/>
          </a:p>
        </p:txBody>
      </p:sp>
      <p:sp>
        <p:nvSpPr>
          <p:cNvPr id="9" name="Date Placeholder 3"/>
          <p:cNvSpPr>
            <a:spLocks noGrp="1"/>
          </p:cNvSpPr>
          <p:nvPr>
            <p:ph type="dt" sz="half" idx="10"/>
          </p:nvPr>
        </p:nvSpPr>
        <p:spPr/>
        <p:txBody>
          <a:bodyPr/>
          <a:lstStyle>
            <a:lvl1pPr>
              <a:defRPr/>
            </a:lvl1pPr>
          </a:lstStyle>
          <a:p>
            <a:pPr>
              <a:defRPr/>
            </a:pPr>
            <a:endParaRPr lang="en-US" dirty="0"/>
          </a:p>
        </p:txBody>
      </p:sp>
      <p:sp>
        <p:nvSpPr>
          <p:cNvPr id="10" name="Footer Placeholder 4"/>
          <p:cNvSpPr>
            <a:spLocks noGrp="1"/>
          </p:cNvSpPr>
          <p:nvPr>
            <p:ph type="ftr" sz="quarter" idx="11"/>
          </p:nvPr>
        </p:nvSpPr>
        <p:spPr/>
        <p:txBody>
          <a:bodyPr/>
          <a:lstStyle>
            <a:lvl1pPr>
              <a:defRPr/>
            </a:lvl1pPr>
          </a:lstStyle>
          <a:p>
            <a:pPr>
              <a:defRPr/>
            </a:pPr>
            <a:endParaRPr lang="en-US" dirty="0"/>
          </a:p>
        </p:txBody>
      </p:sp>
      <p:sp>
        <p:nvSpPr>
          <p:cNvPr id="11" name="Slide Number Placeholder 5"/>
          <p:cNvSpPr>
            <a:spLocks noGrp="1"/>
          </p:cNvSpPr>
          <p:nvPr>
            <p:ph type="sldNum" sz="quarter" idx="12"/>
          </p:nvPr>
        </p:nvSpPr>
        <p:spPr/>
        <p:txBody>
          <a:bodyPr/>
          <a:lstStyle>
            <a:lvl1pPr>
              <a:defRPr/>
            </a:lvl1pPr>
          </a:lstStyle>
          <a:p>
            <a:pPr>
              <a:defRPr/>
            </a:pPr>
            <a:fld id="{822B24FC-6BBB-4473-A85C-ACDA74DF6CF6}" type="slidenum">
              <a:rPr lang="en-US" altLang="en-US"/>
              <a:pPr>
                <a:defRPr/>
              </a:pPr>
              <a:t>‹#›</a:t>
            </a:fld>
            <a:endParaRPr lang="en-US" altLang="en-US" dirty="0"/>
          </a:p>
        </p:txBody>
      </p:sp>
    </p:spTree>
    <p:extLst>
      <p:ext uri="{BB962C8B-B14F-4D97-AF65-F5344CB8AC3E}">
        <p14:creationId xmlns:p14="http://schemas.microsoft.com/office/powerpoint/2010/main" val="3848461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1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LEARNING OUTCOMES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4280BA2C-6DE3-4522-840B-BCC03236CEF9}"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11"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3" name="Content Placeholder 2"/>
          <p:cNvSpPr>
            <a:spLocks noGrp="1"/>
          </p:cNvSpPr>
          <p:nvPr>
            <p:ph idx="1"/>
          </p:nvPr>
        </p:nvSpPr>
        <p:spPr>
          <a:xfrm>
            <a:off x="121507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Title 1"/>
          <p:cNvSpPr>
            <a:spLocks noGrp="1"/>
          </p:cNvSpPr>
          <p:nvPr>
            <p:ph type="title"/>
          </p:nvPr>
        </p:nvSpPr>
        <p:spPr>
          <a:xfrm>
            <a:off x="525764" y="286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399762402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4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6" name="Picture 8"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7"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D4851AD2-4857-482F-A073-F441409F3C3A}"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8"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9" name="TextBox 8"/>
          <p:cNvSpPr txBox="1">
            <a:spLocks noChangeArrowheads="1"/>
          </p:cNvSpPr>
          <p:nvPr userDrawn="1"/>
        </p:nvSpPr>
        <p:spPr bwMode="auto">
          <a:xfrm>
            <a:off x="1001713" y="220663"/>
            <a:ext cx="6915150" cy="46196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dirty="0" smtClean="0">
                <a:solidFill>
                  <a:srgbClr val="B00027"/>
                </a:solidFill>
                <a:latin typeface="Arial Narrow" pitchFamily="34" charset="0"/>
              </a:rPr>
              <a:t>LEARNING OUTCOMES </a:t>
            </a:r>
            <a:r>
              <a:rPr lang="en-US" altLang="en-US" sz="2000" i="1" dirty="0" smtClean="0">
                <a:solidFill>
                  <a:srgbClr val="B00027"/>
                </a:solidFill>
                <a:latin typeface="Arial Narrow" pitchFamily="34" charset="0"/>
              </a:rPr>
              <a:t>(continued)</a:t>
            </a:r>
          </a:p>
        </p:txBody>
      </p:sp>
      <p:sp>
        <p:nvSpPr>
          <p:cNvPr id="10"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3" name="Content Placeholder 2"/>
          <p:cNvSpPr>
            <a:spLocks noGrp="1"/>
          </p:cNvSpPr>
          <p:nvPr>
            <p:ph idx="1"/>
          </p:nvPr>
        </p:nvSpPr>
        <p:spPr>
          <a:xfrm>
            <a:off x="1022033" y="1456105"/>
            <a:ext cx="7431087" cy="3471496"/>
          </a:xfrm>
        </p:spPr>
        <p:txBody>
          <a:bodyPr>
            <a:normAutofit/>
          </a:bodyPr>
          <a:lstStyle>
            <a:lvl1pPr marL="420624" indent="-420624">
              <a:lnSpc>
                <a:spcPct val="90000"/>
              </a:lnSpc>
              <a:spcBef>
                <a:spcPts val="600"/>
              </a:spcBef>
              <a:buClrTx/>
              <a:buFont typeface="Wingdings" charset="2"/>
              <a:buAutoNum type="arabicPlain"/>
              <a:defRPr sz="2600">
                <a:solidFill>
                  <a:schemeClr val="tx2"/>
                </a:solidFill>
                <a:latin typeface="Rockwell"/>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dirty="0"/>
              <a:t>Click to edit Master text styles</a:t>
            </a:r>
          </a:p>
        </p:txBody>
      </p:sp>
      <p:sp>
        <p:nvSpPr>
          <p:cNvPr id="11" name="Date Placeholder 3"/>
          <p:cNvSpPr>
            <a:spLocks noGrp="1"/>
          </p:cNvSpPr>
          <p:nvPr>
            <p:ph type="dt" sz="half" idx="10"/>
          </p:nvPr>
        </p:nvSpPr>
        <p:spPr/>
        <p:txBody>
          <a:bodyPr/>
          <a:lstStyle>
            <a:lvl1pPr>
              <a:defRPr/>
            </a:lvl1pPr>
          </a:lstStyle>
          <a:p>
            <a:pPr>
              <a:defRPr/>
            </a:pPr>
            <a:endParaRPr lang="en-US" dirty="0"/>
          </a:p>
        </p:txBody>
      </p:sp>
      <p:sp>
        <p:nvSpPr>
          <p:cNvPr id="12" name="Footer Placeholder 4"/>
          <p:cNvSpPr>
            <a:spLocks noGrp="1"/>
          </p:cNvSpPr>
          <p:nvPr>
            <p:ph type="ftr" sz="quarter" idx="11"/>
          </p:nvPr>
        </p:nvSpPr>
        <p:spPr/>
        <p:txBody>
          <a:bodyPr/>
          <a:lstStyle>
            <a:lvl1pPr>
              <a:defRPr/>
            </a:lvl1pPr>
          </a:lstStyle>
          <a:p>
            <a:pPr>
              <a:defRPr/>
            </a:pPr>
            <a:endParaRPr lang="en-US" dirty="0"/>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18441025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2_Title and Content">
    <p:spTree>
      <p:nvGrpSpPr>
        <p:cNvPr id="1" name=""/>
        <p:cNvGrpSpPr/>
        <p:nvPr/>
      </p:nvGrpSpPr>
      <p:grpSpPr>
        <a:xfrm>
          <a:off x="0" y="0"/>
          <a:ext cx="0" cy="0"/>
          <a:chOff x="0" y="0"/>
          <a:chExt cx="0" cy="0"/>
        </a:xfrm>
      </p:grpSpPr>
      <p:sp>
        <p:nvSpPr>
          <p:cNvPr id="4" name="Rectangle 3"/>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Oval 5"/>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7" name="TextBox 6"/>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KEY TERMS</a:t>
            </a:r>
          </a:p>
        </p:txBody>
      </p:sp>
      <p:pic>
        <p:nvPicPr>
          <p:cNvPr id="8"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9"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B2C5DF4A-89C4-4D07-96EE-1E60387DC82A}"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10"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11"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3" name="Content Placeholder 2"/>
          <p:cNvSpPr>
            <a:spLocks noGrp="1"/>
          </p:cNvSpPr>
          <p:nvPr>
            <p:ph idx="1"/>
          </p:nvPr>
        </p:nvSpPr>
        <p:spPr>
          <a:xfrm>
            <a:off x="1235393" y="1456104"/>
            <a:ext cx="7410767" cy="4639895"/>
          </a:xfrm>
        </p:spPr>
        <p:txBody>
          <a:bodyPr>
            <a:normAutofit/>
          </a:bodyPr>
          <a:lstStyle>
            <a:lvl1pPr marL="0" indent="0">
              <a:lnSpc>
                <a:spcPct val="90000"/>
              </a:lnSpc>
              <a:spcBef>
                <a:spcPts val="2400"/>
              </a:spcBef>
              <a:buClrTx/>
              <a:buFont typeface="Wingdings" charset="2"/>
              <a:buNone/>
              <a:defRPr sz="2800">
                <a:latin typeface="+mn-lt"/>
                <a:cs typeface="Rockwell"/>
              </a:defRPr>
            </a:lvl1pPr>
            <a:lvl2pPr marL="640080" indent="-274320">
              <a:lnSpc>
                <a:spcPct val="90000"/>
              </a:lnSpc>
              <a:buClr>
                <a:srgbClr val="B00027"/>
              </a:buClr>
              <a:buFont typeface="Arial"/>
              <a:buChar char="•"/>
              <a:defRPr b="0" i="1"/>
            </a:lvl2pPr>
            <a:lvl3pPr marL="960120" indent="-320040">
              <a:lnSpc>
                <a:spcPct val="90000"/>
              </a:lnSpc>
              <a:buClr>
                <a:srgbClr val="B00027"/>
              </a:buClr>
              <a:buSzPct val="100000"/>
              <a:buFont typeface="Lucida Grande"/>
              <a:buChar char="-"/>
              <a:defRPr sz="2800"/>
            </a:lvl3pPr>
            <a:lvl4pPr marL="1234440" indent="-228600">
              <a:lnSpc>
                <a:spcPct val="90000"/>
              </a:lnSpc>
              <a:buFont typeface="Arial"/>
              <a:buChar char="▸"/>
              <a:defRPr sz="2400"/>
            </a:lvl4pPr>
            <a:lvl5pPr marL="1508760" indent="-228600">
              <a:defRPr/>
            </a:lvl5pPr>
          </a:lstStyle>
          <a:p>
            <a:pPr lvl="0"/>
            <a:r>
              <a:rPr lang="en-US"/>
              <a:t>Click to edit Master text styles</a:t>
            </a:r>
          </a:p>
        </p:txBody>
      </p:sp>
      <p:sp>
        <p:nvSpPr>
          <p:cNvPr id="12" name="Date Placeholder 3"/>
          <p:cNvSpPr>
            <a:spLocks noGrp="1"/>
          </p:cNvSpPr>
          <p:nvPr>
            <p:ph type="dt" sz="half" idx="10"/>
          </p:nvPr>
        </p:nvSpPr>
        <p:spPr/>
        <p:txBody>
          <a:bodyPr/>
          <a:lstStyle>
            <a:lvl1pPr>
              <a:defRPr/>
            </a:lvl1pPr>
          </a:lstStyle>
          <a:p>
            <a:pPr>
              <a:defRPr/>
            </a:pPr>
            <a:endParaRPr lang="en-US" dirty="0"/>
          </a:p>
        </p:txBody>
      </p:sp>
      <p:sp>
        <p:nvSpPr>
          <p:cNvPr id="13" name="Footer Placeholder 4"/>
          <p:cNvSpPr>
            <a:spLocks noGrp="1"/>
          </p:cNvSpPr>
          <p:nvPr>
            <p:ph type="ftr" sz="quarter" idx="11"/>
          </p:nvPr>
        </p:nvSpPr>
        <p:spPr/>
        <p:txBody>
          <a:bodyPr/>
          <a:lstStyle>
            <a:lvl1pPr>
              <a:defRPr/>
            </a:lvl1pPr>
          </a:lstStyle>
          <a:p>
            <a:pPr>
              <a:defRPr/>
            </a:pPr>
            <a:endParaRPr lang="en-US" dirty="0"/>
          </a:p>
        </p:txBody>
      </p:sp>
      <p:sp>
        <p:nvSpPr>
          <p:cNvPr id="14"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342532620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3_Title and Content">
    <p:spTree>
      <p:nvGrpSpPr>
        <p:cNvPr id="1" name=""/>
        <p:cNvGrpSpPr/>
        <p:nvPr/>
      </p:nvGrpSpPr>
      <p:grpSpPr>
        <a:xfrm>
          <a:off x="0" y="0"/>
          <a:ext cx="0" cy="0"/>
          <a:chOff x="0" y="0"/>
          <a:chExt cx="0" cy="0"/>
        </a:xfrm>
      </p:grpSpPr>
      <p:sp>
        <p:nvSpPr>
          <p:cNvPr id="3" name="Rectangle 2"/>
          <p:cNvSpPr/>
          <p:nvPr userDrawn="1"/>
        </p:nvSpPr>
        <p:spPr>
          <a:xfrm flipV="1">
            <a:off x="0" y="0"/>
            <a:ext cx="9144000" cy="6858000"/>
          </a:xfrm>
          <a:prstGeom prst="rect">
            <a:avLst/>
          </a:prstGeom>
          <a:solidFill>
            <a:srgbClr val="E0E3E6"/>
          </a:solidFill>
          <a:ln>
            <a:no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4" name="Oval 3"/>
          <p:cNvSpPr/>
          <p:nvPr userDrawn="1"/>
        </p:nvSpPr>
        <p:spPr>
          <a:xfrm>
            <a:off x="1233488" y="58738"/>
            <a:ext cx="6669087" cy="6670675"/>
          </a:xfrm>
          <a:prstGeom prst="ellipse">
            <a:avLst/>
          </a:prstGeom>
          <a:solidFill>
            <a:schemeClr val="bg1">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5" name="Oval 4"/>
          <p:cNvSpPr/>
          <p:nvPr userDrawn="1"/>
        </p:nvSpPr>
        <p:spPr>
          <a:xfrm>
            <a:off x="1001713" y="250825"/>
            <a:ext cx="890587" cy="890588"/>
          </a:xfrm>
          <a:prstGeom prst="ellipse">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sp>
        <p:nvSpPr>
          <p:cNvPr id="6" name="TextBox 5"/>
          <p:cNvSpPr txBox="1">
            <a:spLocks noChangeArrowheads="1"/>
          </p:cNvSpPr>
          <p:nvPr userDrawn="1"/>
        </p:nvSpPr>
        <p:spPr bwMode="auto">
          <a:xfrm>
            <a:off x="1233488" y="393700"/>
            <a:ext cx="4581525"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itchFamily="18" charset="0"/>
                <a:ea typeface="ＭＳ Ｐゴシック" pitchFamily="34" charset="-128"/>
              </a:defRPr>
            </a:lvl1pPr>
            <a:lvl2pPr marL="742950" indent="-285750">
              <a:defRPr sz="2400">
                <a:solidFill>
                  <a:schemeClr val="tx1"/>
                </a:solidFill>
                <a:latin typeface="Times New Roman" pitchFamily="18" charset="0"/>
                <a:ea typeface="ＭＳ Ｐゴシック" pitchFamily="34" charset="-128"/>
              </a:defRPr>
            </a:lvl2pPr>
            <a:lvl3pPr marL="1143000" indent="-228600">
              <a:defRPr sz="2400">
                <a:solidFill>
                  <a:schemeClr val="tx1"/>
                </a:solidFill>
                <a:latin typeface="Times New Roman" pitchFamily="18" charset="0"/>
                <a:ea typeface="ＭＳ Ｐゴシック" pitchFamily="34" charset="-128"/>
              </a:defRPr>
            </a:lvl3pPr>
            <a:lvl4pPr marL="1600200" indent="-228600">
              <a:defRPr sz="2400">
                <a:solidFill>
                  <a:schemeClr val="tx1"/>
                </a:solidFill>
                <a:latin typeface="Times New Roman" pitchFamily="18" charset="0"/>
                <a:ea typeface="ＭＳ Ｐゴシック" pitchFamily="34" charset="-128"/>
              </a:defRPr>
            </a:lvl4pPr>
            <a:lvl5pPr marL="2057400" indent="-228600">
              <a:defRPr sz="2400">
                <a:solidFill>
                  <a:schemeClr val="tx1"/>
                </a:solidFill>
                <a:latin typeface="Times New Roman" pitchFamily="18" charset="0"/>
                <a:ea typeface="ＭＳ Ｐゴシック" pitchFamily="34" charset="-128"/>
              </a:defRPr>
            </a:lvl5pPr>
            <a:lvl6pPr marL="25146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6pPr>
            <a:lvl7pPr marL="29718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7pPr>
            <a:lvl8pPr marL="34290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8pPr>
            <a:lvl9pPr marL="3886200" indent="-228600" eaLnBrk="0" fontAlgn="base" hangingPunct="0">
              <a:spcBef>
                <a:spcPct val="0"/>
              </a:spcBef>
              <a:spcAft>
                <a:spcPct val="0"/>
              </a:spcAft>
              <a:defRPr sz="2400">
                <a:solidFill>
                  <a:schemeClr val="tx1"/>
                </a:solidFill>
                <a:latin typeface="Times New Roman" pitchFamily="18" charset="0"/>
                <a:ea typeface="ＭＳ Ｐゴシック" pitchFamily="34" charset="-128"/>
              </a:defRPr>
            </a:lvl9pPr>
          </a:lstStyle>
          <a:p>
            <a:pPr eaLnBrk="1" hangingPunct="1">
              <a:defRPr/>
            </a:pPr>
            <a:r>
              <a:rPr lang="en-US" altLang="en-US" sz="3200" dirty="0" smtClean="0">
                <a:solidFill>
                  <a:srgbClr val="B00027"/>
                </a:solidFill>
                <a:latin typeface="Arial Narrow" pitchFamily="34" charset="0"/>
              </a:rPr>
              <a:t>SUMMARY</a:t>
            </a:r>
          </a:p>
        </p:txBody>
      </p:sp>
      <p:pic>
        <p:nvPicPr>
          <p:cNvPr id="7" name="Picture 10" descr="4LTR_colorStrip.jpg"/>
          <p:cNvPicPr>
            <a:picLocks noChangeAspect="1"/>
          </p:cNvPicPr>
          <p:nvPr userDrawn="1"/>
        </p:nvPicPr>
        <p:blipFill>
          <a:blip r:embed="rId2">
            <a:extLst>
              <a:ext uri="{28A0092B-C50C-407E-A947-70E740481C1C}">
                <a14:useLocalDpi xmlns:a14="http://schemas.microsoft.com/office/drawing/2010/main" val="0"/>
              </a:ext>
            </a:extLst>
          </a:blip>
          <a:srcRect/>
          <a:stretch>
            <a:fillRect/>
          </a:stretch>
        </p:blipFill>
        <p:spPr bwMode="auto">
          <a:xfrm>
            <a:off x="0" y="-9525"/>
            <a:ext cx="300038" cy="68675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8"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1F203F48-C591-44F1-82A4-02C72443C0A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9"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10"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14" name="Content Placeholder 2"/>
          <p:cNvSpPr>
            <a:spLocks noGrp="1"/>
          </p:cNvSpPr>
          <p:nvPr>
            <p:ph idx="12"/>
          </p:nvPr>
        </p:nvSpPr>
        <p:spPr>
          <a:xfrm>
            <a:off x="1232969" y="1482188"/>
            <a:ext cx="7821824" cy="4227731"/>
          </a:xfrm>
        </p:spPr>
        <p:txBody>
          <a:bodyPr/>
          <a:lstStyle>
            <a:lvl1pPr marL="342900" indent="-342900">
              <a:lnSpc>
                <a:spcPct val="90000"/>
              </a:lnSpc>
              <a:buClr>
                <a:srgbClr val="B00027"/>
              </a:buClr>
              <a:buFont typeface="Lucida Grande"/>
              <a:buChar char="•"/>
              <a:defRPr>
                <a:solidFill>
                  <a:schemeClr val="tx2"/>
                </a:solidFill>
              </a:defRPr>
            </a:lvl1pPr>
            <a:lvl2pPr marL="640080" indent="-274320">
              <a:lnSpc>
                <a:spcPct val="90000"/>
              </a:lnSpc>
              <a:buClr>
                <a:srgbClr val="B00027"/>
              </a:buClr>
              <a:buFont typeface="Arial"/>
              <a:buChar char="•"/>
              <a:defRPr b="0" i="1">
                <a:solidFill>
                  <a:schemeClr val="tx2"/>
                </a:solidFill>
              </a:defRPr>
            </a:lvl2pPr>
            <a:lvl3pPr marL="960120" indent="-320040">
              <a:lnSpc>
                <a:spcPct val="90000"/>
              </a:lnSpc>
              <a:buClr>
                <a:srgbClr val="B00027"/>
              </a:buClr>
              <a:buSzPct val="100000"/>
              <a:buFont typeface="Lucida Grande"/>
              <a:buChar char="-"/>
              <a:defRPr sz="2800">
                <a:solidFill>
                  <a:schemeClr val="tx2"/>
                </a:solidFill>
              </a:defRPr>
            </a:lvl3pPr>
            <a:lvl4pPr marL="1234440" indent="-228600">
              <a:lnSpc>
                <a:spcPct val="90000"/>
              </a:lnSpc>
              <a:buFont typeface="Arial"/>
              <a:buChar char="▸"/>
              <a:defRPr sz="2400">
                <a:solidFill>
                  <a:schemeClr val="tx2"/>
                </a:solidFill>
              </a:defRPr>
            </a:lvl4pPr>
            <a:lvl5pPr marL="1508760" indent="-228600">
              <a:defRPr>
                <a:solidFill>
                  <a:schemeClr val="tx2"/>
                </a:solidFill>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1" name="Date Placeholder 3"/>
          <p:cNvSpPr>
            <a:spLocks noGrp="1"/>
          </p:cNvSpPr>
          <p:nvPr>
            <p:ph type="dt" sz="half" idx="13"/>
          </p:nvPr>
        </p:nvSpPr>
        <p:spPr/>
        <p:txBody>
          <a:bodyPr/>
          <a:lstStyle>
            <a:lvl1pPr>
              <a:defRPr/>
            </a:lvl1pPr>
          </a:lstStyle>
          <a:p>
            <a:pPr>
              <a:defRPr/>
            </a:pPr>
            <a:endParaRPr lang="en-US" dirty="0"/>
          </a:p>
        </p:txBody>
      </p:sp>
      <p:sp>
        <p:nvSpPr>
          <p:cNvPr id="12" name="Footer Placeholder 4"/>
          <p:cNvSpPr>
            <a:spLocks noGrp="1"/>
          </p:cNvSpPr>
          <p:nvPr>
            <p:ph type="ftr" sz="quarter" idx="14"/>
          </p:nvPr>
        </p:nvSpPr>
        <p:spPr/>
        <p:txBody>
          <a:bodyPr/>
          <a:lstStyle>
            <a:lvl1pPr>
              <a:defRPr/>
            </a:lvl1pPr>
          </a:lstStyle>
          <a:p>
            <a:pPr>
              <a:defRPr/>
            </a:pPr>
            <a:endParaRPr lang="en-US" dirty="0"/>
          </a:p>
        </p:txBody>
      </p:sp>
      <p:sp>
        <p:nvSpPr>
          <p:cNvPr id="13" name="Title 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a:t>Click to edit Master title style</a:t>
            </a:r>
          </a:p>
        </p:txBody>
      </p:sp>
    </p:spTree>
    <p:extLst>
      <p:ext uri="{BB962C8B-B14F-4D97-AF65-F5344CB8AC3E}">
        <p14:creationId xmlns:p14="http://schemas.microsoft.com/office/powerpoint/2010/main" val="348467802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6_Title and Content">
    <p:spTree>
      <p:nvGrpSpPr>
        <p:cNvPr id="1" name=""/>
        <p:cNvGrpSpPr/>
        <p:nvPr/>
      </p:nvGrpSpPr>
      <p:grpSpPr>
        <a:xfrm>
          <a:off x="0" y="0"/>
          <a:ext cx="0" cy="0"/>
          <a:chOff x="0" y="0"/>
          <a:chExt cx="0" cy="0"/>
        </a:xfrm>
      </p:grpSpPr>
      <p:sp>
        <p:nvSpPr>
          <p:cNvPr id="2" name="Rectangle 1"/>
          <p:cNvSpPr/>
          <p:nvPr userDrawn="1"/>
        </p:nvSpPr>
        <p:spPr>
          <a:xfrm>
            <a:off x="0" y="0"/>
            <a:ext cx="9144000" cy="6858000"/>
          </a:xfrm>
          <a:prstGeom prst="rect">
            <a:avLst/>
          </a:prstGeom>
          <a:solidFill>
            <a:srgbClr val="008CD1"/>
          </a:solidFill>
          <a:ln>
            <a:solidFill>
              <a:srgbClr val="008CD1"/>
            </a:solidFill>
          </a:ln>
        </p:spPr>
        <p:style>
          <a:lnRef idx="1">
            <a:schemeClr val="accent1"/>
          </a:lnRef>
          <a:fillRef idx="3">
            <a:schemeClr val="accent1"/>
          </a:fillRef>
          <a:effectRef idx="2">
            <a:schemeClr val="accent1"/>
          </a:effectRef>
          <a:fontRef idx="minor">
            <a:schemeClr val="lt1"/>
          </a:fontRef>
        </p:style>
        <p:txBody>
          <a:bodyPr anchor="ctr"/>
          <a:lstStyle/>
          <a:p>
            <a:pPr algn="ctr" eaLnBrk="1" hangingPunct="1">
              <a:defRPr/>
            </a:pPr>
            <a:endParaRPr lang="en-US" dirty="0"/>
          </a:p>
        </p:txBody>
      </p:sp>
      <p:pic>
        <p:nvPicPr>
          <p:cNvPr id="3" name="Picture 2" descr="4ltr_logo_new_REVISEDbw.psd"/>
          <p:cNvPicPr>
            <a:picLocks noChangeAspect="1"/>
          </p:cNvPicPr>
          <p:nvPr userDrawn="1"/>
        </p:nvPicPr>
        <p:blipFill rotWithShape="1">
          <a:blip r:embed="rId2">
            <a:extLst>
              <a:ext uri="{28A0092B-C50C-407E-A947-70E740481C1C}">
                <a14:useLocalDpi xmlns:a14="http://schemas.microsoft.com/office/drawing/2010/main" val="0"/>
              </a:ext>
            </a:extLst>
          </a:blip>
          <a:srcRect l="6824" t="6983" r="7072" b="4960"/>
          <a:stretch/>
        </p:blipFill>
        <p:spPr>
          <a:xfrm>
            <a:off x="3465147" y="2078159"/>
            <a:ext cx="2204181" cy="2210533"/>
          </a:xfrm>
          <a:prstGeom prst="ellipse">
            <a:avLst/>
          </a:prstGeom>
        </p:spPr>
      </p:pic>
      <p:sp>
        <p:nvSpPr>
          <p:cNvPr id="4" name="Slide Number Placeholder 2"/>
          <p:cNvSpPr txBox="1">
            <a:spLocks/>
          </p:cNvSpPr>
          <p:nvPr userDrawn="1"/>
        </p:nvSpPr>
        <p:spPr>
          <a:xfrm>
            <a:off x="6721475" y="6483350"/>
            <a:ext cx="2411413" cy="365125"/>
          </a:xfrm>
          <a:prstGeom prst="rect">
            <a:avLst/>
          </a:prstGeom>
        </p:spPr>
        <p:txBody>
          <a:bodyPr anchor="b"/>
          <a:lstStyle>
            <a:lvl1pPr defTabSz="457200">
              <a:defRPr sz="2400">
                <a:solidFill>
                  <a:schemeClr val="tx1"/>
                </a:solidFill>
                <a:latin typeface="Times New Roman" panose="02020603050405020304" pitchFamily="18" charset="0"/>
                <a:ea typeface="ＭＳ Ｐゴシック" panose="020B0600070205080204" pitchFamily="34" charset="-128"/>
              </a:defRPr>
            </a:lvl1pPr>
            <a:lvl2pPr marL="742950" indent="-285750" defTabSz="457200">
              <a:defRPr sz="2400">
                <a:solidFill>
                  <a:schemeClr val="tx1"/>
                </a:solidFill>
                <a:latin typeface="Times New Roman" panose="02020603050405020304" pitchFamily="18" charset="0"/>
                <a:ea typeface="ＭＳ Ｐゴシック" panose="020B0600070205080204" pitchFamily="34" charset="-128"/>
              </a:defRPr>
            </a:lvl2pPr>
            <a:lvl3pPr marL="1143000" indent="-228600" defTabSz="457200">
              <a:defRPr sz="2400">
                <a:solidFill>
                  <a:schemeClr val="tx1"/>
                </a:solidFill>
                <a:latin typeface="Times New Roman" panose="02020603050405020304" pitchFamily="18" charset="0"/>
                <a:ea typeface="ＭＳ Ｐゴシック" panose="020B0600070205080204" pitchFamily="34" charset="-128"/>
              </a:defRPr>
            </a:lvl3pPr>
            <a:lvl4pPr marL="1600200" indent="-228600" defTabSz="457200">
              <a:defRPr sz="2400">
                <a:solidFill>
                  <a:schemeClr val="tx1"/>
                </a:solidFill>
                <a:latin typeface="Times New Roman" panose="02020603050405020304" pitchFamily="18" charset="0"/>
                <a:ea typeface="ＭＳ Ｐゴシック" panose="020B0600070205080204" pitchFamily="34" charset="-128"/>
              </a:defRPr>
            </a:lvl4pPr>
            <a:lvl5pPr marL="2057400" indent="-228600" defTabSz="457200">
              <a:defRPr sz="2400">
                <a:solidFill>
                  <a:schemeClr val="tx1"/>
                </a:solidFill>
                <a:latin typeface="Times New Roman" panose="02020603050405020304" pitchFamily="18" charset="0"/>
                <a:ea typeface="ＭＳ Ｐゴシック" panose="020B0600070205080204" pitchFamily="34" charset="-128"/>
              </a:defRPr>
            </a:lvl5pPr>
            <a:lvl6pPr marL="25146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defTabSz="4572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pPr algn="r" eaLnBrk="1" hangingPunct="1">
              <a:defRPr/>
            </a:pPr>
            <a:fld id="{0B094878-1C9E-4E9C-A86B-FC8A4F1CC770}" type="slidenum">
              <a:rPr lang="en-US" altLang="en-US" sz="1200" b="1" smtClean="0">
                <a:solidFill>
                  <a:srgbClr val="000000"/>
                </a:solidFill>
                <a:latin typeface="Calibri" panose="020F0502020204030204" pitchFamily="34" charset="0"/>
              </a:rPr>
              <a:pPr algn="r" eaLnBrk="1" hangingPunct="1">
                <a:defRPr/>
              </a:pPr>
              <a:t>‹#›</a:t>
            </a:fld>
            <a:endParaRPr lang="en-US" altLang="en-US" sz="1200" b="1" dirty="0" smtClean="0">
              <a:solidFill>
                <a:srgbClr val="000000"/>
              </a:solidFill>
              <a:latin typeface="Calibri" panose="020F0502020204030204" pitchFamily="34" charset="0"/>
            </a:endParaRPr>
          </a:p>
        </p:txBody>
      </p:sp>
      <p:sp>
        <p:nvSpPr>
          <p:cNvPr id="5" name="Slide Number Placeholder 2"/>
          <p:cNvSpPr txBox="1">
            <a:spLocks/>
          </p:cNvSpPr>
          <p:nvPr userDrawn="1"/>
        </p:nvSpPr>
        <p:spPr>
          <a:xfrm>
            <a:off x="7689850" y="6483350"/>
            <a:ext cx="1127125" cy="365125"/>
          </a:xfrm>
          <a:prstGeom prst="rect">
            <a:avLst/>
          </a:prstGeom>
        </p:spPr>
        <p:txBody>
          <a:bodyPr anchor="b"/>
          <a:lstStyle>
            <a:defPPr>
              <a:defRPr lang="en-US"/>
            </a:defPPr>
            <a:lvl1pPr marL="0" algn="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defRPr/>
            </a:pPr>
            <a:r>
              <a:rPr lang="en-US" sz="1000" dirty="0" smtClean="0">
                <a:solidFill>
                  <a:srgbClr val="000000"/>
                </a:solidFill>
              </a:rPr>
              <a:t>MGMT10 | CH13</a:t>
            </a:r>
            <a:endParaRPr lang="en-US" b="1" dirty="0">
              <a:solidFill>
                <a:srgbClr val="000000"/>
              </a:solidFill>
            </a:endParaRPr>
          </a:p>
        </p:txBody>
      </p:sp>
      <p:sp>
        <p:nvSpPr>
          <p:cNvPr id="6" name="Footer Placeholder 1"/>
          <p:cNvSpPr txBox="1">
            <a:spLocks/>
          </p:cNvSpPr>
          <p:nvPr userDrawn="1"/>
        </p:nvSpPr>
        <p:spPr>
          <a:xfrm>
            <a:off x="273050" y="6592888"/>
            <a:ext cx="6721475" cy="279400"/>
          </a:xfrm>
          <a:prstGeom prst="rect">
            <a:avLst/>
          </a:prstGeom>
        </p:spPr>
        <p:txBody>
          <a:bodyPr anchor="b"/>
          <a:lstStyle>
            <a:defPPr>
              <a:defRPr lang="en-US"/>
            </a:defPPr>
            <a:lvl1pPr marL="0" algn="ctr" defTabSz="457200" rtl="0" eaLnBrk="1" latinLnBrk="0" hangingPunct="1">
              <a:defRPr sz="1200" kern="1200">
                <a:solidFill>
                  <a:schemeClr val="tx1">
                    <a:tint val="75000"/>
                  </a:schemeClr>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a:lstStyle>
          <a:p>
            <a:pPr algn="l">
              <a:defRPr/>
            </a:pPr>
            <a:r>
              <a:rPr lang="en-US" sz="1000" kern="700" spc="50" dirty="0" smtClean="0">
                <a:solidFill>
                  <a:schemeClr val="tx2"/>
                </a:solidFill>
                <a:latin typeface="Arial Narrow"/>
                <a:cs typeface="Arial Narrow"/>
              </a:rPr>
              <a:t>Copyright ©2017 Cengage Learning. All Rights Reserved. May not be scanned, copied or duplicated, or posted to a publicly accessible website, in whole or in part. </a:t>
            </a:r>
            <a:endParaRPr lang="en-US" sz="1000" kern="700" spc="50" dirty="0">
              <a:solidFill>
                <a:schemeClr val="tx2"/>
              </a:solidFill>
              <a:latin typeface="Arial Narrow"/>
              <a:cs typeface="Arial Narrow"/>
            </a:endParaRP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Tree>
    <p:extLst>
      <p:ext uri="{BB962C8B-B14F-4D97-AF65-F5344CB8AC3E}">
        <p14:creationId xmlns:p14="http://schemas.microsoft.com/office/powerpoint/2010/main" val="2195490425"/>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BF6B0D1F-A5ED-4CDB-B576-83F4F888BBBD}" type="slidenum">
              <a:rPr lang="en-US" altLang="en-US"/>
              <a:pPr>
                <a:defRPr/>
              </a:pPr>
              <a:t>‹#›</a:t>
            </a:fld>
            <a:endParaRPr lang="en-US" altLang="en-US" dirty="0"/>
          </a:p>
        </p:txBody>
      </p:sp>
    </p:spTree>
    <p:extLst>
      <p:ext uri="{BB962C8B-B14F-4D97-AF65-F5344CB8AC3E}">
        <p14:creationId xmlns:p14="http://schemas.microsoft.com/office/powerpoint/2010/main" val="42302633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EC6025E-E6B9-4F94-B2D6-386C73235B3F}" type="slidenum">
              <a:rPr lang="en-US" altLang="en-US"/>
              <a:pPr>
                <a:defRPr/>
              </a:pPr>
              <a:t>‹#›</a:t>
            </a:fld>
            <a:endParaRPr lang="en-US" altLang="en-US" dirty="0"/>
          </a:p>
        </p:txBody>
      </p:sp>
    </p:spTree>
    <p:extLst>
      <p:ext uri="{BB962C8B-B14F-4D97-AF65-F5344CB8AC3E}">
        <p14:creationId xmlns:p14="http://schemas.microsoft.com/office/powerpoint/2010/main" val="177108876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p:txBody>
          <a:bodyPr/>
          <a:lstStyle>
            <a:lvl1pPr>
              <a:defRPr/>
            </a:lvl1pPr>
          </a:lstStyle>
          <a:p>
            <a:pPr>
              <a:defRPr/>
            </a:pPr>
            <a:endParaRPr lang="en-US" dirty="0"/>
          </a:p>
        </p:txBody>
      </p:sp>
      <p:sp>
        <p:nvSpPr>
          <p:cNvPr id="8" name="Footer Placeholder 4"/>
          <p:cNvSpPr>
            <a:spLocks noGrp="1"/>
          </p:cNvSpPr>
          <p:nvPr>
            <p:ph type="ftr" sz="quarter" idx="11"/>
          </p:nvPr>
        </p:nvSpPr>
        <p:spPr/>
        <p:txBody>
          <a:bodyPr/>
          <a:lstStyle>
            <a:lvl1pPr>
              <a:defRPr/>
            </a:lvl1pPr>
          </a:lstStyle>
          <a:p>
            <a:pPr>
              <a:defRPr/>
            </a:pPr>
            <a:endParaRPr lang="en-US" dirty="0"/>
          </a:p>
        </p:txBody>
      </p:sp>
      <p:sp>
        <p:nvSpPr>
          <p:cNvPr id="9" name="Slide Number Placeholder 5"/>
          <p:cNvSpPr>
            <a:spLocks noGrp="1"/>
          </p:cNvSpPr>
          <p:nvPr>
            <p:ph type="sldNum" sz="quarter" idx="12"/>
          </p:nvPr>
        </p:nvSpPr>
        <p:spPr/>
        <p:txBody>
          <a:bodyPr/>
          <a:lstStyle>
            <a:lvl1pPr>
              <a:defRPr/>
            </a:lvl1pPr>
          </a:lstStyle>
          <a:p>
            <a:pPr>
              <a:defRPr/>
            </a:pPr>
            <a:fld id="{DA6D887E-D4B4-47C7-A6DB-AE095D1600C8}" type="slidenum">
              <a:rPr lang="en-US" altLang="en-US"/>
              <a:pPr>
                <a:defRPr/>
              </a:pPr>
              <a:t>‹#›</a:t>
            </a:fld>
            <a:endParaRPr lang="en-US" altLang="en-US" dirty="0"/>
          </a:p>
        </p:txBody>
      </p:sp>
    </p:spTree>
    <p:extLst>
      <p:ext uri="{BB962C8B-B14F-4D97-AF65-F5344CB8AC3E}">
        <p14:creationId xmlns:p14="http://schemas.microsoft.com/office/powerpoint/2010/main" val="326705794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3"/>
          <p:cNvSpPr>
            <a:spLocks noGrp="1"/>
          </p:cNvSpPr>
          <p:nvPr>
            <p:ph type="dt" sz="half" idx="10"/>
          </p:nvPr>
        </p:nvSpPr>
        <p:spPr/>
        <p:txBody>
          <a:bodyPr/>
          <a:lstStyle>
            <a:lvl1pPr>
              <a:defRPr/>
            </a:lvl1pPr>
          </a:lstStyle>
          <a:p>
            <a:pPr>
              <a:defRPr/>
            </a:pPr>
            <a:endParaRPr lang="en-US" dirty="0"/>
          </a:p>
        </p:txBody>
      </p:sp>
      <p:sp>
        <p:nvSpPr>
          <p:cNvPr id="4" name="Footer Placeholder 4"/>
          <p:cNvSpPr>
            <a:spLocks noGrp="1"/>
          </p:cNvSpPr>
          <p:nvPr>
            <p:ph type="ftr" sz="quarter" idx="11"/>
          </p:nvPr>
        </p:nvSpPr>
        <p:spPr/>
        <p:txBody>
          <a:bodyPr/>
          <a:lstStyle>
            <a:lvl1pPr>
              <a:defRPr/>
            </a:lvl1pPr>
          </a:lstStyle>
          <a:p>
            <a:pPr>
              <a:defRPr/>
            </a:pPr>
            <a:endParaRPr lang="en-US" dirty="0"/>
          </a:p>
        </p:txBody>
      </p:sp>
      <p:sp>
        <p:nvSpPr>
          <p:cNvPr id="5" name="Slide Number Placeholder 5"/>
          <p:cNvSpPr>
            <a:spLocks noGrp="1"/>
          </p:cNvSpPr>
          <p:nvPr>
            <p:ph type="sldNum" sz="quarter" idx="12"/>
          </p:nvPr>
        </p:nvSpPr>
        <p:spPr/>
        <p:txBody>
          <a:bodyPr/>
          <a:lstStyle>
            <a:lvl1pPr>
              <a:defRPr/>
            </a:lvl1pPr>
          </a:lstStyle>
          <a:p>
            <a:pPr>
              <a:defRPr/>
            </a:pPr>
            <a:fld id="{EAF805FF-CB22-41D4-81CA-52C8829EEF98}" type="slidenum">
              <a:rPr lang="en-US" altLang="en-US"/>
              <a:pPr>
                <a:defRPr/>
              </a:pPr>
              <a:t>‹#›</a:t>
            </a:fld>
            <a:endParaRPr lang="en-US" altLang="en-US" dirty="0"/>
          </a:p>
        </p:txBody>
      </p:sp>
    </p:spTree>
    <p:extLst>
      <p:ext uri="{BB962C8B-B14F-4D97-AF65-F5344CB8AC3E}">
        <p14:creationId xmlns:p14="http://schemas.microsoft.com/office/powerpoint/2010/main" val="417109059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p:txBody>
          <a:bodyPr/>
          <a:lstStyle>
            <a:lvl1pPr>
              <a:defRPr/>
            </a:lvl1pPr>
          </a:lstStyle>
          <a:p>
            <a:pPr>
              <a:defRPr/>
            </a:pPr>
            <a:endParaRPr lang="en-US" dirty="0"/>
          </a:p>
        </p:txBody>
      </p:sp>
      <p:sp>
        <p:nvSpPr>
          <p:cNvPr id="3" name="Footer Placeholder 4"/>
          <p:cNvSpPr>
            <a:spLocks noGrp="1"/>
          </p:cNvSpPr>
          <p:nvPr>
            <p:ph type="ftr" sz="quarter" idx="11"/>
          </p:nvPr>
        </p:nvSpPr>
        <p:spPr/>
        <p:txBody>
          <a:bodyPr/>
          <a:lstStyle>
            <a:lvl1pPr>
              <a:defRPr/>
            </a:lvl1pPr>
          </a:lstStyle>
          <a:p>
            <a:pPr>
              <a:defRPr/>
            </a:pPr>
            <a:endParaRPr lang="en-US" dirty="0"/>
          </a:p>
        </p:txBody>
      </p:sp>
      <p:sp>
        <p:nvSpPr>
          <p:cNvPr id="4" name="Slide Number Placeholder 5"/>
          <p:cNvSpPr>
            <a:spLocks noGrp="1"/>
          </p:cNvSpPr>
          <p:nvPr>
            <p:ph type="sldNum" sz="quarter" idx="12"/>
          </p:nvPr>
        </p:nvSpPr>
        <p:spPr/>
        <p:txBody>
          <a:bodyPr/>
          <a:lstStyle>
            <a:lvl1pPr>
              <a:defRPr/>
            </a:lvl1pPr>
          </a:lstStyle>
          <a:p>
            <a:pPr>
              <a:defRPr/>
            </a:pPr>
            <a:fld id="{70BE5B1E-11B1-45D2-87CB-5CC37E82A30C}" type="slidenum">
              <a:rPr lang="en-US" altLang="en-US"/>
              <a:pPr>
                <a:defRPr/>
              </a:pPr>
              <a:t>‹#›</a:t>
            </a:fld>
            <a:endParaRPr lang="en-US" altLang="en-US" dirty="0"/>
          </a:p>
        </p:txBody>
      </p:sp>
    </p:spTree>
    <p:extLst>
      <p:ext uri="{BB962C8B-B14F-4D97-AF65-F5344CB8AC3E}">
        <p14:creationId xmlns:p14="http://schemas.microsoft.com/office/powerpoint/2010/main" val="88318085"/>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C62CD3C5-47AC-4042-8543-686EB8CEF367}" type="slidenum">
              <a:rPr lang="en-US" altLang="en-US"/>
              <a:pPr>
                <a:defRPr/>
              </a:pPr>
              <a:t>‹#›</a:t>
            </a:fld>
            <a:endParaRPr lang="en-US" altLang="en-US" dirty="0"/>
          </a:p>
        </p:txBody>
      </p:sp>
    </p:spTree>
    <p:extLst>
      <p:ext uri="{BB962C8B-B14F-4D97-AF65-F5344CB8AC3E}">
        <p14:creationId xmlns:p14="http://schemas.microsoft.com/office/powerpoint/2010/main" val="358205713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rtlCol="0">
            <a:normAutofit/>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3"/>
          <p:cNvSpPr>
            <a:spLocks noGrp="1"/>
          </p:cNvSpPr>
          <p:nvPr>
            <p:ph type="dt" sz="half" idx="10"/>
          </p:nvPr>
        </p:nvSpPr>
        <p:spPr/>
        <p:txBody>
          <a:bodyPr/>
          <a:lstStyle>
            <a:lvl1pPr>
              <a:defRPr/>
            </a:lvl1pPr>
          </a:lstStyle>
          <a:p>
            <a:pPr>
              <a:defRPr/>
            </a:pPr>
            <a:endParaRPr lang="en-US" dirty="0"/>
          </a:p>
        </p:txBody>
      </p:sp>
      <p:sp>
        <p:nvSpPr>
          <p:cNvPr id="6" name="Footer Placeholder 4"/>
          <p:cNvSpPr>
            <a:spLocks noGrp="1"/>
          </p:cNvSpPr>
          <p:nvPr>
            <p:ph type="ftr" sz="quarter" idx="11"/>
          </p:nvPr>
        </p:nvSpPr>
        <p:spPr/>
        <p:txBody>
          <a:bodyPr/>
          <a:lstStyle>
            <a:lvl1pPr>
              <a:defRPr/>
            </a:lvl1pPr>
          </a:lstStyle>
          <a:p>
            <a:pPr>
              <a:defRPr/>
            </a:pPr>
            <a:endParaRPr lang="en-US" dirty="0"/>
          </a:p>
        </p:txBody>
      </p:sp>
      <p:sp>
        <p:nvSpPr>
          <p:cNvPr id="7" name="Slide Number Placeholder 5"/>
          <p:cNvSpPr>
            <a:spLocks noGrp="1"/>
          </p:cNvSpPr>
          <p:nvPr>
            <p:ph type="sldNum" sz="quarter" idx="12"/>
          </p:nvPr>
        </p:nvSpPr>
        <p:spPr/>
        <p:txBody>
          <a:bodyPr/>
          <a:lstStyle>
            <a:lvl1pPr>
              <a:defRPr/>
            </a:lvl1pPr>
          </a:lstStyle>
          <a:p>
            <a:pPr>
              <a:defRPr/>
            </a:pPr>
            <a:fld id="{E7C7E508-FDD0-4502-9563-EED26FF96196}" type="slidenum">
              <a:rPr lang="en-US" altLang="en-US"/>
              <a:pPr>
                <a:defRPr/>
              </a:pPr>
              <a:t>‹#›</a:t>
            </a:fld>
            <a:endParaRPr lang="en-US" altLang="en-US" dirty="0"/>
          </a:p>
        </p:txBody>
      </p:sp>
    </p:spTree>
    <p:extLst>
      <p:ext uri="{BB962C8B-B14F-4D97-AF65-F5344CB8AC3E}">
        <p14:creationId xmlns:p14="http://schemas.microsoft.com/office/powerpoint/2010/main" val="119063530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7422972D-4B47-4C18-829A-CB99F1D5A582}" type="slidenum">
              <a:rPr lang="en-US" altLang="en-US"/>
              <a:pPr>
                <a:defRPr/>
              </a:pPr>
              <a:t>‹#›</a:t>
            </a:fld>
            <a:endParaRPr lang="en-US" altLang="en-US" dirty="0"/>
          </a:p>
        </p:txBody>
      </p:sp>
    </p:spTree>
    <p:extLst>
      <p:ext uri="{BB962C8B-B14F-4D97-AF65-F5344CB8AC3E}">
        <p14:creationId xmlns:p14="http://schemas.microsoft.com/office/powerpoint/2010/main" val="416738105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lvl1pPr>
              <a:defRPr/>
            </a:lvl1pPr>
          </a:lstStyle>
          <a:p>
            <a:pPr>
              <a:defRPr/>
            </a:pPr>
            <a:endParaRPr lang="en-US" dirty="0"/>
          </a:p>
        </p:txBody>
      </p:sp>
      <p:sp>
        <p:nvSpPr>
          <p:cNvPr id="5" name="Footer Placeholder 4"/>
          <p:cNvSpPr>
            <a:spLocks noGrp="1"/>
          </p:cNvSpPr>
          <p:nvPr>
            <p:ph type="ftr" sz="quarter" idx="11"/>
          </p:nvPr>
        </p:nvSpPr>
        <p:spPr/>
        <p:txBody>
          <a:bodyPr/>
          <a:lstStyle>
            <a:lvl1pPr>
              <a:defRPr/>
            </a:lvl1pPr>
          </a:lstStyle>
          <a:p>
            <a:pPr>
              <a:defRPr/>
            </a:pPr>
            <a:endParaRPr lang="en-US" dirty="0"/>
          </a:p>
        </p:txBody>
      </p:sp>
      <p:sp>
        <p:nvSpPr>
          <p:cNvPr id="6" name="Slide Number Placeholder 5"/>
          <p:cNvSpPr>
            <a:spLocks noGrp="1"/>
          </p:cNvSpPr>
          <p:nvPr>
            <p:ph type="sldNum" sz="quarter" idx="12"/>
          </p:nvPr>
        </p:nvSpPr>
        <p:spPr/>
        <p:txBody>
          <a:bodyPr/>
          <a:lstStyle>
            <a:lvl1pPr>
              <a:defRPr/>
            </a:lvl1pPr>
          </a:lstStyle>
          <a:p>
            <a:pPr>
              <a:defRPr/>
            </a:pPr>
            <a:fld id="{AD621213-B85C-463E-AEFD-579857B0EED7}" type="slidenum">
              <a:rPr lang="en-US" altLang="en-US"/>
              <a:pPr>
                <a:defRPr/>
              </a:pPr>
              <a:t>‹#›</a:t>
            </a:fld>
            <a:endParaRPr lang="en-US" altLang="en-US" dirty="0"/>
          </a:p>
        </p:txBody>
      </p:sp>
    </p:spTree>
    <p:extLst>
      <p:ext uri="{BB962C8B-B14F-4D97-AF65-F5344CB8AC3E}">
        <p14:creationId xmlns:p14="http://schemas.microsoft.com/office/powerpoint/2010/main" val="2315222930"/>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269207072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1026" name="Title Placeholder 1"/>
          <p:cNvSpPr>
            <a:spLocks noGrp="1"/>
          </p:cNvSpPr>
          <p:nvPr>
            <p:ph type="title"/>
          </p:nvPr>
        </p:nvSpPr>
        <p:spPr bwMode="auto">
          <a:xfrm>
            <a:off x="457200" y="274638"/>
            <a:ext cx="82296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smtClean="0"/>
              <a:t>Click to edit Master title style</a:t>
            </a:r>
          </a:p>
        </p:txBody>
      </p:sp>
      <p:sp>
        <p:nvSpPr>
          <p:cNvPr id="1027" name="Text Placeholder 2"/>
          <p:cNvSpPr>
            <a:spLocks noGrp="1"/>
          </p:cNvSpPr>
          <p:nvPr>
            <p:ph type="body" idx="1"/>
          </p:nvPr>
        </p:nvSpPr>
        <p:spPr bwMode="auto">
          <a:xfrm>
            <a:off x="457200" y="1600200"/>
            <a:ext cx="8229600" cy="4525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eaLnBrk="1" hangingPunct="1">
              <a:defRPr sz="1200">
                <a:solidFill>
                  <a:schemeClr val="tx1">
                    <a:tint val="75000"/>
                  </a:schemeClr>
                </a:solidFill>
                <a:cs typeface="Arial" pitchFamily="34" charset="0"/>
              </a:defRPr>
            </a:lvl1pPr>
          </a:lstStyle>
          <a:p>
            <a:pPr>
              <a:defRPr/>
            </a:pPr>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eaLnBrk="1" hangingPunct="1">
              <a:defRPr sz="1200">
                <a:solidFill>
                  <a:schemeClr val="tx1">
                    <a:tint val="75000"/>
                  </a:schemeClr>
                </a:solidFill>
                <a:cs typeface="Arial" pitchFamily="34" charset="0"/>
              </a:defRPr>
            </a:lvl1pPr>
          </a:lstStyle>
          <a:p>
            <a:pPr>
              <a:defRPr/>
            </a:pP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wrap="square" lIns="91440" tIns="45720" rIns="91440" bIns="45720" numCol="1" anchor="ctr" anchorCtr="0" compatLnSpc="1">
            <a:prstTxWarp prst="textNoShape">
              <a:avLst/>
            </a:prstTxWarp>
          </a:bodyPr>
          <a:lstStyle>
            <a:lvl1pPr algn="r" eaLnBrk="1" hangingPunct="1">
              <a:defRPr sz="1200">
                <a:solidFill>
                  <a:srgbClr val="9EACB8"/>
                </a:solidFill>
              </a:defRPr>
            </a:lvl1pPr>
          </a:lstStyle>
          <a:p>
            <a:pPr>
              <a:defRPr/>
            </a:pPr>
            <a:fld id="{1D9A5780-A74F-4AE4-94C8-D1EB0B0963A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sldLayoutIdLst>
    <p:sldLayoutId id="2147484822" r:id="rId1"/>
    <p:sldLayoutId id="2147484823" r:id="rId2"/>
    <p:sldLayoutId id="2147484824" r:id="rId3"/>
    <p:sldLayoutId id="2147484825" r:id="rId4"/>
    <p:sldLayoutId id="2147484826" r:id="rId5"/>
    <p:sldLayoutId id="2147484827" r:id="rId6"/>
    <p:sldLayoutId id="2147484828" r:id="rId7"/>
    <p:sldLayoutId id="2147484829" r:id="rId8"/>
    <p:sldLayoutId id="2147484830" r:id="rId9"/>
    <p:sldLayoutId id="2147484831" r:id="rId10"/>
    <p:sldLayoutId id="2147484832" r:id="rId11"/>
    <p:sldLayoutId id="2147484813" r:id="rId12"/>
    <p:sldLayoutId id="2147484814" r:id="rId13"/>
    <p:sldLayoutId id="2147484815" r:id="rId14"/>
    <p:sldLayoutId id="2147484816" r:id="rId15"/>
    <p:sldLayoutId id="2147484817" r:id="rId16"/>
    <p:sldLayoutId id="2147484818" r:id="rId17"/>
    <p:sldLayoutId id="2147484819" r:id="rId18"/>
    <p:sldLayoutId id="2147484820" r:id="rId19"/>
    <p:sldLayoutId id="2147484821" r:id="rId20"/>
    <p:sldLayoutId id="2147484833" r:id="rId21"/>
  </p:sldLayoutIdLst>
  <p:timing>
    <p:tnLst>
      <p:par>
        <p:cTn id="1" dur="indefinite" restart="never" nodeType="tmRoot"/>
      </p:par>
    </p:tnLst>
  </p:timing>
  <p:txStyles>
    <p:titleStyle>
      <a:lvl1pPr algn="ctr" defTabSz="457200" rtl="0" eaLnBrk="0" fontAlgn="base" hangingPunct="0">
        <a:spcBef>
          <a:spcPct val="0"/>
        </a:spcBef>
        <a:spcAft>
          <a:spcPct val="0"/>
        </a:spcAft>
        <a:defRPr sz="4400" kern="1200">
          <a:solidFill>
            <a:schemeClr val="tx1"/>
          </a:solidFill>
          <a:latin typeface="+mj-lt"/>
          <a:ea typeface="+mj-ea"/>
          <a:cs typeface="+mj-cs"/>
        </a:defRPr>
      </a:lvl1pPr>
      <a:lvl2pPr algn="ctr" defTabSz="457200" rtl="0" eaLnBrk="0" fontAlgn="base" hangingPunct="0">
        <a:spcBef>
          <a:spcPct val="0"/>
        </a:spcBef>
        <a:spcAft>
          <a:spcPct val="0"/>
        </a:spcAft>
        <a:defRPr sz="4400">
          <a:solidFill>
            <a:schemeClr val="tx1"/>
          </a:solidFill>
          <a:latin typeface="Calibri" pitchFamily="34" charset="0"/>
        </a:defRPr>
      </a:lvl2pPr>
      <a:lvl3pPr algn="ctr" defTabSz="457200" rtl="0" eaLnBrk="0" fontAlgn="base" hangingPunct="0">
        <a:spcBef>
          <a:spcPct val="0"/>
        </a:spcBef>
        <a:spcAft>
          <a:spcPct val="0"/>
        </a:spcAft>
        <a:defRPr sz="4400">
          <a:solidFill>
            <a:schemeClr val="tx1"/>
          </a:solidFill>
          <a:latin typeface="Calibri" pitchFamily="34" charset="0"/>
        </a:defRPr>
      </a:lvl3pPr>
      <a:lvl4pPr algn="ctr" defTabSz="457200" rtl="0" eaLnBrk="0" fontAlgn="base" hangingPunct="0">
        <a:spcBef>
          <a:spcPct val="0"/>
        </a:spcBef>
        <a:spcAft>
          <a:spcPct val="0"/>
        </a:spcAft>
        <a:defRPr sz="4400">
          <a:solidFill>
            <a:schemeClr val="tx1"/>
          </a:solidFill>
          <a:latin typeface="Calibri" pitchFamily="34" charset="0"/>
        </a:defRPr>
      </a:lvl4pPr>
      <a:lvl5pPr algn="ctr" defTabSz="457200" rtl="0" eaLnBrk="0" fontAlgn="base" hangingPunct="0">
        <a:spcBef>
          <a:spcPct val="0"/>
        </a:spcBef>
        <a:spcAft>
          <a:spcPct val="0"/>
        </a:spcAft>
        <a:defRPr sz="4400">
          <a:solidFill>
            <a:schemeClr val="tx1"/>
          </a:solidFill>
          <a:latin typeface="Calibri" pitchFamily="34" charset="0"/>
        </a:defRPr>
      </a:lvl5pPr>
      <a:lvl6pPr marL="457200" algn="ctr" defTabSz="457200" rtl="0" fontAlgn="base">
        <a:spcBef>
          <a:spcPct val="0"/>
        </a:spcBef>
        <a:spcAft>
          <a:spcPct val="0"/>
        </a:spcAft>
        <a:defRPr sz="4400">
          <a:solidFill>
            <a:schemeClr val="tx1"/>
          </a:solidFill>
          <a:latin typeface="Calibri" pitchFamily="34" charset="0"/>
        </a:defRPr>
      </a:lvl6pPr>
      <a:lvl7pPr marL="914400" algn="ctr" defTabSz="457200" rtl="0" fontAlgn="base">
        <a:spcBef>
          <a:spcPct val="0"/>
        </a:spcBef>
        <a:spcAft>
          <a:spcPct val="0"/>
        </a:spcAft>
        <a:defRPr sz="4400">
          <a:solidFill>
            <a:schemeClr val="tx1"/>
          </a:solidFill>
          <a:latin typeface="Calibri" pitchFamily="34" charset="0"/>
        </a:defRPr>
      </a:lvl7pPr>
      <a:lvl8pPr marL="1371600" algn="ctr" defTabSz="457200" rtl="0" fontAlgn="base">
        <a:spcBef>
          <a:spcPct val="0"/>
        </a:spcBef>
        <a:spcAft>
          <a:spcPct val="0"/>
        </a:spcAft>
        <a:defRPr sz="4400">
          <a:solidFill>
            <a:schemeClr val="tx1"/>
          </a:solidFill>
          <a:latin typeface="Calibri" pitchFamily="34" charset="0"/>
        </a:defRPr>
      </a:lvl8pPr>
      <a:lvl9pPr marL="1828800" algn="ctr" defTabSz="457200" rtl="0" fontAlgn="base">
        <a:spcBef>
          <a:spcPct val="0"/>
        </a:spcBef>
        <a:spcAft>
          <a:spcPct val="0"/>
        </a:spcAft>
        <a:defRPr sz="4400">
          <a:solidFill>
            <a:schemeClr val="tx1"/>
          </a:solidFill>
          <a:latin typeface="Calibri" pitchFamily="34" charset="0"/>
        </a:defRPr>
      </a:lvl9pPr>
    </p:titleStyle>
    <p:bodyStyle>
      <a:lvl1pPr marL="342900" indent="-342900" algn="l" defTabSz="457200" rtl="0" eaLnBrk="0" fontAlgn="base" hangingPunct="0">
        <a:spcBef>
          <a:spcPct val="20000"/>
        </a:spcBef>
        <a:spcAft>
          <a:spcPct val="0"/>
        </a:spcAft>
        <a:buFont typeface="Arial" panose="020B0604020202020204" pitchFamily="34" charset="0"/>
        <a:buChar char="•"/>
        <a:defRPr sz="3200" kern="1200">
          <a:solidFill>
            <a:schemeClr val="tx1"/>
          </a:solidFill>
          <a:latin typeface="+mn-lt"/>
          <a:ea typeface="+mn-ea"/>
          <a:cs typeface="+mn-cs"/>
        </a:defRPr>
      </a:lvl1pPr>
      <a:lvl2pPr marL="742950" indent="-285750" algn="l" defTabSz="457200" rtl="0" eaLnBrk="0" fontAlgn="base" hangingPunct="0">
        <a:spcBef>
          <a:spcPct val="20000"/>
        </a:spcBef>
        <a:spcAft>
          <a:spcPct val="0"/>
        </a:spcAft>
        <a:buFont typeface="Arial" panose="020B0604020202020204" pitchFamily="34" charset="0"/>
        <a:buChar char="–"/>
        <a:defRPr sz="2800" kern="1200">
          <a:solidFill>
            <a:schemeClr val="tx1"/>
          </a:solidFill>
          <a:latin typeface="+mn-lt"/>
          <a:ea typeface="+mn-ea"/>
          <a:cs typeface="+mn-cs"/>
        </a:defRPr>
      </a:lvl2pPr>
      <a:lvl3pPr marL="1143000" indent="-228600" algn="l" defTabSz="457200" rtl="0" eaLnBrk="0" fontAlgn="base" hangingPunct="0">
        <a:spcBef>
          <a:spcPct val="20000"/>
        </a:spcBef>
        <a:spcAft>
          <a:spcPct val="0"/>
        </a:spcAft>
        <a:buFont typeface="Arial" panose="020B0604020202020204" pitchFamily="34" charset="0"/>
        <a:buChar char="•"/>
        <a:defRPr sz="2400" kern="1200">
          <a:solidFill>
            <a:schemeClr val="tx1"/>
          </a:solidFill>
          <a:latin typeface="+mn-lt"/>
          <a:ea typeface="+mn-ea"/>
          <a:cs typeface="+mn-cs"/>
        </a:defRPr>
      </a:lvl3pPr>
      <a:lvl4pPr marL="16002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4pPr>
      <a:lvl5pPr marL="205740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8.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0.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Motivation </a:t>
            </a:r>
            <a:endParaRPr lang="en-US" dirty="0"/>
          </a:p>
        </p:txBody>
      </p:sp>
      <p:sp>
        <p:nvSpPr>
          <p:cNvPr id="2" name="Footer Placeholder 1"/>
          <p:cNvSpPr>
            <a:spLocks noGrp="1"/>
          </p:cNvSpPr>
          <p:nvPr>
            <p:ph type="ftr" sz="quarter" idx="10"/>
          </p:nvPr>
        </p:nvSpPr>
        <p:spPr/>
        <p:txBody>
          <a:bodyPr/>
          <a:lstStyle/>
          <a:p>
            <a:pPr>
              <a:defRPr/>
            </a:pPr>
            <a:r>
              <a:rPr lang="en-US" dirty="0"/>
              <a:t>Copyright ©2017 Cengage Learning. All Rights Reserved. May not be scanned, copied or duplicated, or posted to a publicly accessible website, in whole or in part. </a:t>
            </a:r>
          </a:p>
        </p:txBody>
      </p:sp>
    </p:spTree>
  </p:cSld>
  <p:clrMapOvr>
    <a:masterClrMapping/>
  </p:clrMapOvr>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smtClean="0"/>
              <a:t>Learning Outcomes </a:t>
            </a:r>
            <a:endParaRPr lang="en-US" dirty="0"/>
          </a:p>
        </p:txBody>
      </p:sp>
      <p:sp>
        <p:nvSpPr>
          <p:cNvPr id="18435" name="Content Placeholder 2"/>
          <p:cNvSpPr>
            <a:spLocks noGrp="1"/>
          </p:cNvSpPr>
          <p:nvPr>
            <p:ph idx="1"/>
          </p:nvPr>
        </p:nvSpPr>
        <p:spPr>
          <a:xfrm>
            <a:off x="1214438" y="1455738"/>
            <a:ext cx="7431087" cy="3471862"/>
          </a:xfrm>
        </p:spPr>
        <p:txBody>
          <a:bodyPr/>
          <a:lstStyle/>
          <a:p>
            <a:pPr marL="419100" indent="-419100">
              <a:buFont typeface="Calibri" panose="020F0502020204030204" pitchFamily="34" charset="0"/>
              <a:buAutoNum type="arabicPeriod"/>
            </a:pPr>
            <a:r>
              <a:rPr lang="en-US" altLang="en-US" dirty="0" smtClean="0">
                <a:latin typeface="Rockwell" panose="02060603020205020403" pitchFamily="18" charset="0"/>
                <a:ea typeface="Rockwell" panose="02060603020205020403" pitchFamily="18" charset="0"/>
                <a:cs typeface="Rockwell" panose="02060603020205020403" pitchFamily="18" charset="0"/>
              </a:rPr>
              <a:t>Explain the basics of motivation</a:t>
            </a:r>
          </a:p>
          <a:p>
            <a:pPr marL="419100" indent="-419100">
              <a:buFont typeface="Calibri" panose="020F0502020204030204" pitchFamily="34" charset="0"/>
              <a:buAutoNum type="arabicPeriod"/>
            </a:pPr>
            <a:r>
              <a:rPr lang="en-US" altLang="en-US" dirty="0" smtClean="0">
                <a:latin typeface="Rockwell" panose="02060603020205020403" pitchFamily="18" charset="0"/>
                <a:ea typeface="Rockwell" panose="02060603020205020403" pitchFamily="18" charset="0"/>
                <a:cs typeface="Rockwell" panose="02060603020205020403" pitchFamily="18" charset="0"/>
              </a:rPr>
              <a:t>Use equity theory to explain how employees’ perceptions of fairness affect motivation</a:t>
            </a:r>
          </a:p>
          <a:p>
            <a:pPr marL="419100" indent="-419100">
              <a:buFont typeface="Calibri" panose="020F0502020204030204" pitchFamily="34" charset="0"/>
              <a:buAutoNum type="arabicPeriod"/>
            </a:pPr>
            <a:r>
              <a:rPr lang="en-US" altLang="en-US" dirty="0" smtClean="0">
                <a:latin typeface="Rockwell" panose="02060603020205020403" pitchFamily="18" charset="0"/>
                <a:ea typeface="Rockwell" panose="02060603020205020403" pitchFamily="18" charset="0"/>
                <a:cs typeface="Rockwell" panose="02060603020205020403" pitchFamily="18" charset="0"/>
              </a:rPr>
              <a:t>Use expectancy theory to describe how workers’ expectations about rewards, effort, and the link between rewards and performance influence motivation</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18435">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18435">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18435">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83" name="Content Placeholder 2"/>
          <p:cNvSpPr>
            <a:spLocks noGrp="1"/>
          </p:cNvSpPr>
          <p:nvPr>
            <p:ph idx="1"/>
          </p:nvPr>
        </p:nvSpPr>
        <p:spPr/>
        <p:txBody>
          <a:bodyPr/>
          <a:lstStyle/>
          <a:p>
            <a:pPr marL="419100" indent="-419100">
              <a:buFont typeface="Calibri" panose="020F0502020204030204" pitchFamily="34" charset="0"/>
              <a:buAutoNum type="arabicPeriod" startAt="4"/>
            </a:pPr>
            <a:r>
              <a:rPr lang="en-US" altLang="en-US" dirty="0" smtClean="0">
                <a:latin typeface="Rockwell" panose="02060603020205020403" pitchFamily="18" charset="0"/>
                <a:ea typeface="Rockwell" panose="02060603020205020403" pitchFamily="18" charset="0"/>
                <a:cs typeface="Rockwell" panose="02060603020205020403" pitchFamily="18" charset="0"/>
              </a:rPr>
              <a:t>Explain how reinforcement theory works and how it can be used to motivate</a:t>
            </a:r>
          </a:p>
          <a:p>
            <a:pPr marL="419100" indent="-419100">
              <a:buFont typeface="Calibri" panose="020F0502020204030204" pitchFamily="34" charset="0"/>
              <a:buAutoNum type="arabicPeriod" startAt="4"/>
            </a:pPr>
            <a:r>
              <a:rPr lang="en-US" altLang="en-US" dirty="0" smtClean="0">
                <a:latin typeface="Rockwell" panose="02060603020205020403" pitchFamily="18" charset="0"/>
                <a:ea typeface="Rockwell" panose="02060603020205020403" pitchFamily="18" charset="0"/>
                <a:cs typeface="Rockwell" panose="02060603020205020403" pitchFamily="18" charset="0"/>
              </a:rPr>
              <a:t>Describe the components of goal-setting theory and how managers can use them to motivate workers</a:t>
            </a:r>
          </a:p>
          <a:p>
            <a:pPr marL="419100" indent="-419100">
              <a:buFont typeface="Calibri" panose="020F0502020204030204" pitchFamily="34" charset="0"/>
              <a:buAutoNum type="arabicPeriod" startAt="4"/>
            </a:pPr>
            <a:r>
              <a:rPr lang="en-US" altLang="en-US" dirty="0" smtClean="0">
                <a:latin typeface="Rockwell" panose="02060603020205020403" pitchFamily="18" charset="0"/>
                <a:ea typeface="Rockwell" panose="02060603020205020403" pitchFamily="18" charset="0"/>
                <a:cs typeface="Rockwell" panose="02060603020205020403" pitchFamily="18" charset="0"/>
              </a:rPr>
              <a:t>Discuss how the entire motivation model can be used to motivate workers</a:t>
            </a:r>
          </a:p>
        </p:txBody>
      </p:sp>
      <p:sp>
        <p:nvSpPr>
          <p:cNvPr id="4" name="Title 1" hidden="1"/>
          <p:cNvSpPr>
            <a:spLocks noGrp="1"/>
          </p:cNvSpPr>
          <p:nvPr>
            <p:ph type="title"/>
          </p:nvPr>
        </p:nvSpPr>
        <p:spPr/>
        <p:txBody>
          <a:bodyPr>
            <a:normAutofit/>
          </a:bodyPr>
          <a:lstStyle>
            <a:lvl1pPr algn="l">
              <a:defRPr sz="3200" b="1">
                <a:solidFill>
                  <a:schemeClr val="tx2"/>
                </a:solidFill>
                <a:latin typeface="Franklin Gothic Medium"/>
                <a:cs typeface="Franklin Gothic Medium"/>
              </a:defRPr>
            </a:lvl1pPr>
          </a:lstStyle>
          <a:p>
            <a:r>
              <a:rPr lang="en-US" dirty="0" smtClean="0"/>
              <a:t>Learning Outcomes </a:t>
            </a:r>
            <a:r>
              <a:rPr lang="en-US" sz="2000" dirty="0" smtClean="0"/>
              <a:t>(continued)</a:t>
            </a:r>
            <a:r>
              <a:rPr lang="en-US" dirty="0" smtClean="0"/>
              <a:t> </a:t>
            </a:r>
            <a:endParaRPr lang="en-US" dirty="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048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048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0483">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lstStyle/>
          <a:p>
            <a:r>
              <a:rPr lang="en-US" altLang="en-US" dirty="0" smtClean="0"/>
              <a:t>Motivation and Job Performance </a:t>
            </a:r>
          </a:p>
        </p:txBody>
      </p:sp>
      <p:sp>
        <p:nvSpPr>
          <p:cNvPr id="3" name="Content Placeholder 2"/>
          <p:cNvSpPr>
            <a:spLocks noGrp="1"/>
          </p:cNvSpPr>
          <p:nvPr>
            <p:ph idx="1"/>
          </p:nvPr>
        </p:nvSpPr>
        <p:spPr/>
        <p:txBody>
          <a:bodyPr/>
          <a:lstStyle/>
          <a:p>
            <a:r>
              <a:rPr lang="en-US" altLang="en-US" b="1" dirty="0" smtClean="0"/>
              <a:t>Motivation</a:t>
            </a:r>
          </a:p>
          <a:p>
            <a:pPr lvl="1"/>
            <a:r>
              <a:rPr lang="en-US" altLang="en-US" dirty="0" smtClean="0"/>
              <a:t>Set of forces that initiates, directs, and makes people persist in their efforts to accomplish a goal </a:t>
            </a:r>
          </a:p>
          <a:p>
            <a:r>
              <a:rPr lang="en-US" altLang="en-US" dirty="0" smtClean="0"/>
              <a:t>Job performance </a:t>
            </a:r>
          </a:p>
          <a:p>
            <a:pPr lvl="1"/>
            <a:r>
              <a:rPr lang="en-US" altLang="en-US" dirty="0" smtClean="0"/>
              <a:t>How well an individual performs the job requirements </a:t>
            </a:r>
          </a:p>
          <a:p>
            <a:pPr lvl="1"/>
            <a:r>
              <a:rPr lang="en-US" altLang="en-US" dirty="0" smtClean="0"/>
              <a:t>Determined by </a:t>
            </a:r>
            <a:r>
              <a:rPr lang="en-IN" altLang="en-US" dirty="0" smtClean="0"/>
              <a:t>motivation, ability, and situational constraints</a:t>
            </a: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9" name="Title 1"/>
          <p:cNvSpPr>
            <a:spLocks noGrp="1"/>
          </p:cNvSpPr>
          <p:nvPr>
            <p:ph type="title"/>
          </p:nvPr>
        </p:nvSpPr>
        <p:spPr>
          <a:xfrm>
            <a:off x="1418693" y="385234"/>
            <a:ext cx="7537450" cy="982663"/>
          </a:xfrm>
        </p:spPr>
        <p:txBody>
          <a:bodyPr>
            <a:noAutofit/>
          </a:bodyPr>
          <a:lstStyle/>
          <a:p>
            <a:pPr marL="1279525" indent="-1279525" eaLnBrk="1" hangingPunct="1">
              <a:defRPr/>
            </a:pPr>
            <a:r>
              <a:rPr lang="en-US" altLang="en-US" sz="3200" dirty="0" smtClean="0">
                <a:solidFill>
                  <a:schemeClr val="bg1"/>
                </a:solidFill>
                <a:latin typeface="Franklin Gothic Medium" panose="020B0603020102020204" pitchFamily="34" charset="0"/>
                <a:ea typeface="Franklin Gothic Medium" panose="020B0603020102020204" pitchFamily="34" charset="0"/>
                <a:cs typeface="Franklin Gothic Medium" panose="020B0603020102020204" pitchFamily="34" charset="0"/>
              </a:rPr>
              <a:t>13.2	</a:t>
            </a:r>
            <a:r>
              <a:rPr lang="en-IN"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Basic Model of Work Motivation and Performance</a:t>
            </a:r>
            <a:endParaRPr lang="en-US"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endParaRPr>
          </a:p>
        </p:txBody>
      </p:sp>
      <p:pic>
        <p:nvPicPr>
          <p:cNvPr id="2" name="Picture 1" descr="This flowchart depicts the basic model of work motivation and performance. It contains six rectangular boxes positioned horizontally. Each box is connected to the previous box by an arrow that points in the rightward direction. &#10;From the left, the first box is labeled unsatisfied need. The second box is labeled tension. The third box is labeled energized to take action. The fourth box is labeled effort. Three points are listed under this heading, and they read initiation, direction, and persistence. The fifth box is labeled performance. The sixth box is labeled satisfaction. &#10;An arrow arises from under the sixth box and leads to the first box. This indicates a loop in the process.&#10;There is a paragraph under this illustration. It reads as shown on the left side of this exhibit, a person’s unsatisfied need creates an uncomfortable internal state of tension that must be resolved. So, according to needs theories, people are motivated by unmet needs. But after a need is met, it no longer motivates. When this occurs, people become satisfied, as shown on the right side of the exhibit.&#10;" title="Exhibit 13.2 - Basic Model of Work Motivation and Performance"/>
          <p:cNvPicPr>
            <a:picLocks noChangeAspect="1"/>
          </p:cNvPicPr>
          <p:nvPr/>
        </p:nvPicPr>
        <p:blipFill rotWithShape="1">
          <a:blip r:embed="rId3">
            <a:extLst>
              <a:ext uri="{28A0092B-C50C-407E-A947-70E740481C1C}">
                <a14:useLocalDpi xmlns:a14="http://schemas.microsoft.com/office/drawing/2010/main" val="0"/>
              </a:ext>
            </a:extLst>
          </a:blip>
          <a:srcRect b="1156"/>
          <a:stretch/>
        </p:blipFill>
        <p:spPr>
          <a:xfrm>
            <a:off x="178398" y="2579096"/>
            <a:ext cx="8787204" cy="2284734"/>
          </a:xfrm>
          <a:prstGeom prst="rect">
            <a:avLst/>
          </a:prstGeom>
        </p:spPr>
      </p:pic>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30" name="Title 4"/>
          <p:cNvSpPr>
            <a:spLocks noGrp="1"/>
          </p:cNvSpPr>
          <p:nvPr>
            <p:ph type="title"/>
          </p:nvPr>
        </p:nvSpPr>
        <p:spPr/>
        <p:txBody>
          <a:bodyPr/>
          <a:lstStyle/>
          <a:p>
            <a:r>
              <a:rPr lang="en-IN" altLang="en-US" dirty="0" smtClean="0"/>
              <a:t>Needs</a:t>
            </a:r>
            <a:endParaRPr lang="en-IN" altLang="en-US" dirty="0"/>
          </a:p>
        </p:txBody>
      </p:sp>
      <p:sp>
        <p:nvSpPr>
          <p:cNvPr id="3" name="Content Placeholder 2"/>
          <p:cNvSpPr>
            <a:spLocks noGrp="1"/>
          </p:cNvSpPr>
          <p:nvPr>
            <p:ph idx="1"/>
          </p:nvPr>
        </p:nvSpPr>
        <p:spPr/>
        <p:txBody>
          <a:bodyPr/>
          <a:lstStyle/>
          <a:p>
            <a:r>
              <a:rPr lang="en-IN" altLang="en-US" dirty="0" smtClean="0"/>
              <a:t>Physical or psychological requirements that must be met to ensure survival and well-being</a:t>
            </a:r>
          </a:p>
          <a:p>
            <a:r>
              <a:rPr lang="en-US" altLang="en-US" dirty="0" smtClean="0"/>
              <a:t>Types</a:t>
            </a:r>
          </a:p>
          <a:p>
            <a:pPr lvl="1"/>
            <a:r>
              <a:rPr lang="en-US" altLang="en-US" dirty="0" smtClean="0"/>
              <a:t>Lower-order needs - Concerned with </a:t>
            </a:r>
            <a:r>
              <a:rPr lang="en-GB" dirty="0" smtClean="0"/>
              <a:t>safety and physiological and </a:t>
            </a:r>
            <a:r>
              <a:rPr lang="en-GB" dirty="0"/>
              <a:t>existence requirements</a:t>
            </a:r>
            <a:endParaRPr lang="en-US" altLang="en-US" dirty="0" smtClean="0"/>
          </a:p>
          <a:p>
            <a:pPr lvl="1"/>
            <a:r>
              <a:rPr lang="en-US" altLang="en-US" dirty="0" smtClean="0"/>
              <a:t>Higher-order needs - Concerned with </a:t>
            </a:r>
            <a:r>
              <a:rPr lang="en-GB" dirty="0" smtClean="0"/>
              <a:t>relationships, </a:t>
            </a:r>
            <a:r>
              <a:rPr lang="en-IN" dirty="0" smtClean="0"/>
              <a:t>challenges </a:t>
            </a:r>
            <a:r>
              <a:rPr lang="en-IN" dirty="0"/>
              <a:t>and </a:t>
            </a:r>
            <a:r>
              <a:rPr lang="en-IN" dirty="0" smtClean="0"/>
              <a:t>accomplishments, and influence </a:t>
            </a:r>
            <a:endParaRPr lang="en-US" altLang="en-US" dirty="0" smtClean="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extLst>
      <p:ext uri="{BB962C8B-B14F-4D97-AF65-F5344CB8AC3E}">
        <p14:creationId xmlns:p14="http://schemas.microsoft.com/office/powerpoint/2010/main" val="4126706498"/>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603"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Kinds of Rewards </a:t>
            </a:r>
          </a:p>
        </p:txBody>
      </p:sp>
      <p:grpSp>
        <p:nvGrpSpPr>
          <p:cNvPr id="8" name="Group 7"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extrinsic reward. The content in the large box reads tangible reward that is visible to others and is given to employees contingent on the performance of specific tasks or behaviors.&#10;&#10;In the second pair of boxes, the small box is labeled intrinsic reward. The content in the large box reads natural reward associated with performing a task or activity for its own sake.&#10;&#10;" title="Kinds of Rewards "/>
          <p:cNvGrpSpPr/>
          <p:nvPr/>
        </p:nvGrpSpPr>
        <p:grpSpPr>
          <a:xfrm>
            <a:off x="581651" y="1534846"/>
            <a:ext cx="7823200" cy="2226510"/>
            <a:chOff x="581651" y="1534846"/>
            <a:chExt cx="7823200" cy="2226510"/>
          </a:xfrm>
        </p:grpSpPr>
        <p:sp>
          <p:nvSpPr>
            <p:cNvPr id="4" name="Freeform 3"/>
            <p:cNvSpPr/>
            <p:nvPr/>
          </p:nvSpPr>
          <p:spPr>
            <a:xfrm>
              <a:off x="581651" y="1918606"/>
              <a:ext cx="7823200" cy="1842750"/>
            </a:xfrm>
            <a:custGeom>
              <a:avLst/>
              <a:gdLst>
                <a:gd name="connsiteX0" fmla="*/ 0 w 7823200"/>
                <a:gd name="connsiteY0" fmla="*/ 0 h 1842750"/>
                <a:gd name="connsiteX1" fmla="*/ 7823200 w 7823200"/>
                <a:gd name="connsiteY1" fmla="*/ 0 h 1842750"/>
                <a:gd name="connsiteX2" fmla="*/ 7823200 w 7823200"/>
                <a:gd name="connsiteY2" fmla="*/ 1842750 h 1842750"/>
                <a:gd name="connsiteX3" fmla="*/ 0 w 7823200"/>
                <a:gd name="connsiteY3" fmla="*/ 1842750 h 1842750"/>
                <a:gd name="connsiteX4" fmla="*/ 0 w 7823200"/>
                <a:gd name="connsiteY4" fmla="*/ 0 h 184275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842750">
                  <a:moveTo>
                    <a:pt x="0" y="0"/>
                  </a:moveTo>
                  <a:lnTo>
                    <a:pt x="7823200" y="0"/>
                  </a:lnTo>
                  <a:lnTo>
                    <a:pt x="7823200" y="1842750"/>
                  </a:lnTo>
                  <a:lnTo>
                    <a:pt x="0" y="184275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167" tIns="541528" rIns="607167" bIns="184912" numCol="1" spcCol="1270" anchor="t" anchorCtr="0">
              <a:noAutofit/>
            </a:bodyPr>
            <a:lstStyle/>
            <a:p>
              <a:pPr marL="228600" lvl="1" indent="-228600" algn="l" defTabSz="1155700" rtl="0">
                <a:lnSpc>
                  <a:spcPct val="90000"/>
                </a:lnSpc>
                <a:spcBef>
                  <a:spcPct val="0"/>
                </a:spcBef>
                <a:spcAft>
                  <a:spcPct val="15000"/>
                </a:spcAft>
                <a:buChar char="••"/>
              </a:pPr>
              <a:r>
                <a:rPr lang="en-US" sz="2600" b="0" i="1" kern="1200" dirty="0" smtClean="0">
                  <a:solidFill>
                    <a:schemeClr val="tx2"/>
                  </a:solidFill>
                </a:rPr>
                <a:t>Tangible reward that is visible to others and is given to employees contingent on the performance of specific tasks or behaviors</a:t>
              </a:r>
              <a:endParaRPr lang="en-IN" sz="2600" kern="1200" dirty="0">
                <a:solidFill>
                  <a:schemeClr val="tx2"/>
                </a:solidFill>
              </a:endParaRPr>
            </a:p>
          </p:txBody>
        </p:sp>
        <p:sp>
          <p:nvSpPr>
            <p:cNvPr id="5" name="Freeform 4"/>
            <p:cNvSpPr/>
            <p:nvPr/>
          </p:nvSpPr>
          <p:spPr>
            <a:xfrm>
              <a:off x="972811" y="1534846"/>
              <a:ext cx="5476240" cy="767520"/>
            </a:xfrm>
            <a:custGeom>
              <a:avLst/>
              <a:gdLst>
                <a:gd name="connsiteX0" fmla="*/ 0 w 5476240"/>
                <a:gd name="connsiteY0" fmla="*/ 127923 h 767520"/>
                <a:gd name="connsiteX1" fmla="*/ 127923 w 5476240"/>
                <a:gd name="connsiteY1" fmla="*/ 0 h 767520"/>
                <a:gd name="connsiteX2" fmla="*/ 5348317 w 5476240"/>
                <a:gd name="connsiteY2" fmla="*/ 0 h 767520"/>
                <a:gd name="connsiteX3" fmla="*/ 5476240 w 5476240"/>
                <a:gd name="connsiteY3" fmla="*/ 127923 h 767520"/>
                <a:gd name="connsiteX4" fmla="*/ 5476240 w 5476240"/>
                <a:gd name="connsiteY4" fmla="*/ 639597 h 767520"/>
                <a:gd name="connsiteX5" fmla="*/ 5348317 w 5476240"/>
                <a:gd name="connsiteY5" fmla="*/ 767520 h 767520"/>
                <a:gd name="connsiteX6" fmla="*/ 127923 w 5476240"/>
                <a:gd name="connsiteY6" fmla="*/ 767520 h 767520"/>
                <a:gd name="connsiteX7" fmla="*/ 0 w 5476240"/>
                <a:gd name="connsiteY7" fmla="*/ 639597 h 767520"/>
                <a:gd name="connsiteX8" fmla="*/ 0 w 5476240"/>
                <a:gd name="connsiteY8"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767520">
                  <a:moveTo>
                    <a:pt x="0" y="127923"/>
                  </a:moveTo>
                  <a:cubicBezTo>
                    <a:pt x="0" y="57273"/>
                    <a:pt x="57273" y="0"/>
                    <a:pt x="127923" y="0"/>
                  </a:cubicBezTo>
                  <a:lnTo>
                    <a:pt x="5348317" y="0"/>
                  </a:lnTo>
                  <a:cubicBezTo>
                    <a:pt x="5418967" y="0"/>
                    <a:pt x="5476240" y="57273"/>
                    <a:pt x="5476240" y="127923"/>
                  </a:cubicBezTo>
                  <a:lnTo>
                    <a:pt x="5476240" y="639597"/>
                  </a:lnTo>
                  <a:cubicBezTo>
                    <a:pt x="5476240" y="710247"/>
                    <a:pt x="5418967" y="767520"/>
                    <a:pt x="5348317" y="767520"/>
                  </a:cubicBezTo>
                  <a:lnTo>
                    <a:pt x="127923" y="767520"/>
                  </a:lnTo>
                  <a:cubicBezTo>
                    <a:pt x="57273" y="767520"/>
                    <a:pt x="0" y="710247"/>
                    <a:pt x="0" y="639597"/>
                  </a:cubicBezTo>
                  <a:lnTo>
                    <a:pt x="0" y="127923"/>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4456" tIns="37467" rIns="244456" bIns="37467" numCol="1" spcCol="1270" anchor="ctr" anchorCtr="0">
              <a:noAutofit/>
            </a:bodyPr>
            <a:lstStyle/>
            <a:p>
              <a:pPr lvl="0" algn="l" defTabSz="1155700" rtl="0">
                <a:lnSpc>
                  <a:spcPct val="90000"/>
                </a:lnSpc>
                <a:spcBef>
                  <a:spcPct val="0"/>
                </a:spcBef>
                <a:spcAft>
                  <a:spcPct val="35000"/>
                </a:spcAft>
              </a:pPr>
              <a:r>
                <a:rPr lang="en-US" sz="2600" b="1" kern="1200" dirty="0" smtClean="0"/>
                <a:t>Extrinsic reward</a:t>
              </a:r>
              <a:endParaRPr lang="en-IN" sz="2600" kern="1200" dirty="0"/>
            </a:p>
          </p:txBody>
        </p:sp>
      </p:grpSp>
      <p:grpSp>
        <p:nvGrpSpPr>
          <p:cNvPr id="9" name="Group 8"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extrinsic reward. The content in the large box reads tangible reward that is visible to others and is given to employees contingent on the performance of specific tasks or behaviors.&#10;&#10;In the second pair of boxes, the small box is labeled intrinsic reward. The content in the large box reads natural reward associated with performing a task or activity for its own sake.&#10;&#10;" title="Kinds of Rewards "/>
          <p:cNvGrpSpPr/>
          <p:nvPr/>
        </p:nvGrpSpPr>
        <p:grpSpPr>
          <a:xfrm>
            <a:off x="581651" y="3901756"/>
            <a:ext cx="7823200" cy="1857960"/>
            <a:chOff x="581651" y="3901756"/>
            <a:chExt cx="7823200" cy="1857960"/>
          </a:xfrm>
        </p:grpSpPr>
        <p:sp>
          <p:nvSpPr>
            <p:cNvPr id="6" name="Freeform 5"/>
            <p:cNvSpPr/>
            <p:nvPr/>
          </p:nvSpPr>
          <p:spPr>
            <a:xfrm>
              <a:off x="581651" y="4285516"/>
              <a:ext cx="7823200" cy="1474200"/>
            </a:xfrm>
            <a:custGeom>
              <a:avLst/>
              <a:gdLst>
                <a:gd name="connsiteX0" fmla="*/ 0 w 7823200"/>
                <a:gd name="connsiteY0" fmla="*/ 0 h 1474200"/>
                <a:gd name="connsiteX1" fmla="*/ 7823200 w 7823200"/>
                <a:gd name="connsiteY1" fmla="*/ 0 h 1474200"/>
                <a:gd name="connsiteX2" fmla="*/ 7823200 w 7823200"/>
                <a:gd name="connsiteY2" fmla="*/ 1474200 h 1474200"/>
                <a:gd name="connsiteX3" fmla="*/ 0 w 7823200"/>
                <a:gd name="connsiteY3" fmla="*/ 1474200 h 1474200"/>
                <a:gd name="connsiteX4" fmla="*/ 0 w 7823200"/>
                <a:gd name="connsiteY4" fmla="*/ 0 h 14742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3200" h="1474200">
                  <a:moveTo>
                    <a:pt x="0" y="0"/>
                  </a:moveTo>
                  <a:lnTo>
                    <a:pt x="7823200" y="0"/>
                  </a:lnTo>
                  <a:lnTo>
                    <a:pt x="7823200" y="1474200"/>
                  </a:lnTo>
                  <a:lnTo>
                    <a:pt x="0" y="14742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167" tIns="541528" rIns="607167" bIns="184912" numCol="1" spcCol="1270" anchor="t" anchorCtr="0">
              <a:noAutofit/>
            </a:bodyPr>
            <a:lstStyle/>
            <a:p>
              <a:pPr marL="228600" lvl="1" indent="-228600" algn="l" defTabSz="1155700" rtl="0">
                <a:lnSpc>
                  <a:spcPct val="90000"/>
                </a:lnSpc>
                <a:spcBef>
                  <a:spcPct val="0"/>
                </a:spcBef>
                <a:spcAft>
                  <a:spcPct val="15000"/>
                </a:spcAft>
                <a:buChar char="••"/>
              </a:pPr>
              <a:r>
                <a:rPr lang="en-US" sz="2600" b="0" i="1" kern="1200" dirty="0" smtClean="0">
                  <a:solidFill>
                    <a:schemeClr val="tx2"/>
                  </a:solidFill>
                </a:rPr>
                <a:t>Natural reward associated with performing a task or activity for its own sake</a:t>
              </a:r>
              <a:endParaRPr lang="en-IN" sz="2600" kern="1200" dirty="0">
                <a:solidFill>
                  <a:schemeClr val="tx2"/>
                </a:solidFill>
              </a:endParaRPr>
            </a:p>
          </p:txBody>
        </p:sp>
        <p:sp>
          <p:nvSpPr>
            <p:cNvPr id="7" name="Freeform 6"/>
            <p:cNvSpPr/>
            <p:nvPr/>
          </p:nvSpPr>
          <p:spPr>
            <a:xfrm>
              <a:off x="972811" y="3901756"/>
              <a:ext cx="5476240" cy="767520"/>
            </a:xfrm>
            <a:custGeom>
              <a:avLst/>
              <a:gdLst>
                <a:gd name="connsiteX0" fmla="*/ 0 w 5476240"/>
                <a:gd name="connsiteY0" fmla="*/ 127923 h 767520"/>
                <a:gd name="connsiteX1" fmla="*/ 127923 w 5476240"/>
                <a:gd name="connsiteY1" fmla="*/ 0 h 767520"/>
                <a:gd name="connsiteX2" fmla="*/ 5348317 w 5476240"/>
                <a:gd name="connsiteY2" fmla="*/ 0 h 767520"/>
                <a:gd name="connsiteX3" fmla="*/ 5476240 w 5476240"/>
                <a:gd name="connsiteY3" fmla="*/ 127923 h 767520"/>
                <a:gd name="connsiteX4" fmla="*/ 5476240 w 5476240"/>
                <a:gd name="connsiteY4" fmla="*/ 639597 h 767520"/>
                <a:gd name="connsiteX5" fmla="*/ 5348317 w 5476240"/>
                <a:gd name="connsiteY5" fmla="*/ 767520 h 767520"/>
                <a:gd name="connsiteX6" fmla="*/ 127923 w 5476240"/>
                <a:gd name="connsiteY6" fmla="*/ 767520 h 767520"/>
                <a:gd name="connsiteX7" fmla="*/ 0 w 5476240"/>
                <a:gd name="connsiteY7" fmla="*/ 639597 h 767520"/>
                <a:gd name="connsiteX8" fmla="*/ 0 w 5476240"/>
                <a:gd name="connsiteY8" fmla="*/ 127923 h 7675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6240" h="767520">
                  <a:moveTo>
                    <a:pt x="0" y="127923"/>
                  </a:moveTo>
                  <a:cubicBezTo>
                    <a:pt x="0" y="57273"/>
                    <a:pt x="57273" y="0"/>
                    <a:pt x="127923" y="0"/>
                  </a:cubicBezTo>
                  <a:lnTo>
                    <a:pt x="5348317" y="0"/>
                  </a:lnTo>
                  <a:cubicBezTo>
                    <a:pt x="5418967" y="0"/>
                    <a:pt x="5476240" y="57273"/>
                    <a:pt x="5476240" y="127923"/>
                  </a:cubicBezTo>
                  <a:lnTo>
                    <a:pt x="5476240" y="639597"/>
                  </a:lnTo>
                  <a:cubicBezTo>
                    <a:pt x="5476240" y="710247"/>
                    <a:pt x="5418967" y="767520"/>
                    <a:pt x="5348317" y="767520"/>
                  </a:cubicBezTo>
                  <a:lnTo>
                    <a:pt x="127923" y="767520"/>
                  </a:lnTo>
                  <a:cubicBezTo>
                    <a:pt x="57273" y="767520"/>
                    <a:pt x="0" y="710247"/>
                    <a:pt x="0" y="639597"/>
                  </a:cubicBezTo>
                  <a:lnTo>
                    <a:pt x="0" y="127923"/>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4456" tIns="37467" rIns="244456" bIns="37467" numCol="1" spcCol="1270" anchor="ctr" anchorCtr="0">
              <a:noAutofit/>
            </a:bodyPr>
            <a:lstStyle/>
            <a:p>
              <a:pPr lvl="0" algn="l" defTabSz="1155700" rtl="0">
                <a:lnSpc>
                  <a:spcPct val="90000"/>
                </a:lnSpc>
                <a:spcBef>
                  <a:spcPct val="0"/>
                </a:spcBef>
                <a:spcAft>
                  <a:spcPct val="35000"/>
                </a:spcAft>
              </a:pPr>
              <a:r>
                <a:rPr lang="en-US" sz="2600" b="1" kern="1200" dirty="0" smtClean="0"/>
                <a:t>Intrinsic reward</a:t>
              </a:r>
              <a:endParaRPr lang="en-IN" sz="2600" kern="1200" dirty="0"/>
            </a:p>
          </p:txBody>
        </p:sp>
      </p:grpSp>
      <p:sp>
        <p:nvSpPr>
          <p:cNvPr id="1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wipe(left)">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wipe(left)">
                                      <p:cBhvr>
                                        <p:cTn id="1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GB" dirty="0" smtClean="0"/>
              <a:t>Motivating with the Basics</a:t>
            </a:r>
            <a:endParaRPr lang="en-GB" dirty="0"/>
          </a:p>
        </p:txBody>
      </p:sp>
      <p:sp>
        <p:nvSpPr>
          <p:cNvPr id="5" name="Content Placeholder 4"/>
          <p:cNvSpPr>
            <a:spLocks noGrp="1"/>
          </p:cNvSpPr>
          <p:nvPr>
            <p:ph idx="1"/>
          </p:nvPr>
        </p:nvSpPr>
        <p:spPr/>
        <p:txBody>
          <a:bodyPr/>
          <a:lstStyle/>
          <a:p>
            <a:r>
              <a:rPr lang="en-GB" dirty="0" smtClean="0"/>
              <a:t>Enquiring about people’s needs </a:t>
            </a:r>
          </a:p>
          <a:p>
            <a:r>
              <a:rPr lang="en-GB" dirty="0" smtClean="0"/>
              <a:t>Satisfying lower-order needs first </a:t>
            </a:r>
          </a:p>
          <a:p>
            <a:r>
              <a:rPr lang="en-GB" dirty="0" smtClean="0"/>
              <a:t>Expecting people’s needs to change </a:t>
            </a:r>
          </a:p>
          <a:p>
            <a:r>
              <a:rPr lang="en-GB" dirty="0" smtClean="0"/>
              <a:t>Creating opportunities for employees to satisfy higher-order needs when:</a:t>
            </a:r>
          </a:p>
          <a:p>
            <a:pPr lvl="1"/>
            <a:r>
              <a:rPr lang="en-GB" dirty="0" smtClean="0"/>
              <a:t>Needs change </a:t>
            </a:r>
          </a:p>
          <a:p>
            <a:pPr lvl="1"/>
            <a:r>
              <a:rPr lang="en-GB" dirty="0" smtClean="0"/>
              <a:t>Lower-order needs are satisfied </a:t>
            </a:r>
          </a:p>
          <a:p>
            <a:endParaRPr lang="en-GB" dirty="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1</a:t>
            </a:r>
            <a:endParaRPr lang="en-IN" altLang="en-US" sz="2000" dirty="0">
              <a:solidFill>
                <a:schemeClr val="tx2"/>
              </a:solidFill>
            </a:endParaRPr>
          </a:p>
        </p:txBody>
      </p:sp>
    </p:spTree>
    <p:extLst>
      <p:ext uri="{BB962C8B-B14F-4D97-AF65-F5344CB8AC3E}">
        <p14:creationId xmlns:p14="http://schemas.microsoft.com/office/powerpoint/2010/main" val="15849643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Equity Theory</a:t>
            </a:r>
          </a:p>
        </p:txBody>
      </p:sp>
      <p:sp>
        <p:nvSpPr>
          <p:cNvPr id="28676"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smtClean="0"/>
              <a:t>States that people will be motivated when they perceive that they are being treated fairly</a:t>
            </a:r>
          </a:p>
          <a:p>
            <a:pPr eaLnBrk="1" hangingPunct="1">
              <a:buFont typeface="Arial" panose="020B0604020202020204" pitchFamily="34" charset="0"/>
              <a:buChar char="•"/>
            </a:pPr>
            <a:r>
              <a:rPr lang="en-IN" altLang="en-US" dirty="0" smtClean="0"/>
              <a:t>Components</a:t>
            </a:r>
          </a:p>
          <a:p>
            <a:pPr marL="639763" lvl="1" indent="-273050" eaLnBrk="1" hangingPunct="1">
              <a:buFont typeface="Arial" panose="020B0604020202020204" pitchFamily="34" charset="0"/>
              <a:buChar char="•"/>
            </a:pPr>
            <a:r>
              <a:rPr lang="en-IN" altLang="en-US" b="1" dirty="0" smtClean="0"/>
              <a:t>Inputs</a:t>
            </a:r>
            <a:r>
              <a:rPr lang="en-IN" altLang="en-US" dirty="0" smtClean="0"/>
              <a:t>: Contributions made to the firm </a:t>
            </a:r>
          </a:p>
          <a:p>
            <a:pPr marL="639763" lvl="1" indent="-273050" eaLnBrk="1" hangingPunct="1">
              <a:buFont typeface="Arial" panose="020B0604020202020204" pitchFamily="34" charset="0"/>
              <a:buChar char="•"/>
            </a:pPr>
            <a:r>
              <a:rPr lang="en-IN" altLang="en-US" b="1" dirty="0" smtClean="0"/>
              <a:t>Outcomes</a:t>
            </a:r>
            <a:r>
              <a:rPr lang="en-IN" altLang="en-US" dirty="0" smtClean="0"/>
              <a:t>: Rewards received for contributions </a:t>
            </a:r>
          </a:p>
          <a:p>
            <a:pPr marL="639763" lvl="1" indent="-273050" eaLnBrk="1" hangingPunct="1">
              <a:buFont typeface="Arial" panose="020B0604020202020204" pitchFamily="34" charset="0"/>
              <a:buChar char="•"/>
            </a:pPr>
            <a:r>
              <a:rPr lang="en-IN" altLang="en-US" b="1" dirty="0" smtClean="0"/>
              <a:t>Referents</a:t>
            </a:r>
            <a:r>
              <a:rPr lang="en-IN" altLang="en-US" dirty="0" smtClean="0"/>
              <a:t>: Others with whom people compare themselves to ascertain if they have been treated fairly </a:t>
            </a:r>
          </a:p>
          <a:p>
            <a:pPr marL="639763" lvl="1" indent="-273050" eaLnBrk="1" hangingPunct="1">
              <a:buFont typeface="Arial" panose="020B0604020202020204" pitchFamily="34" charset="0"/>
              <a:buChar char="•"/>
            </a:pPr>
            <a:endParaRPr lang="en-IN" altLang="en-US" dirty="0" smtClean="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651" name="Title 1"/>
          <p:cNvSpPr>
            <a:spLocks noGrp="1"/>
          </p:cNvSpPr>
          <p:nvPr>
            <p:ph type="title"/>
          </p:nvPr>
        </p:nvSpPr>
        <p:spPr/>
        <p:txBody>
          <a:bodyPr/>
          <a:lstStyle/>
          <a:p>
            <a:r>
              <a:rPr lang="en-US" altLang="en-US" dirty="0" smtClean="0"/>
              <a:t>Equity Theory </a:t>
            </a:r>
            <a:r>
              <a:rPr lang="en-US" altLang="en-US" sz="2000" dirty="0" smtClean="0"/>
              <a:t>(continued)</a:t>
            </a:r>
          </a:p>
        </p:txBody>
      </p:sp>
      <p:sp>
        <p:nvSpPr>
          <p:cNvPr id="28676" name="Content Placeholder 2"/>
          <p:cNvSpPr>
            <a:spLocks noGrp="1"/>
          </p:cNvSpPr>
          <p:nvPr>
            <p:ph idx="1"/>
          </p:nvPr>
        </p:nvSpPr>
        <p:spPr/>
        <p:txBody>
          <a:bodyPr/>
          <a:lstStyle/>
          <a:p>
            <a:r>
              <a:rPr lang="en-US" altLang="en-US" b="1" dirty="0" smtClean="0"/>
              <a:t>Outcome/input (O/I) ratio</a:t>
            </a:r>
          </a:p>
          <a:p>
            <a:pPr lvl="1"/>
            <a:r>
              <a:rPr lang="en-GB" dirty="0" smtClean="0"/>
              <a:t>Employee’s perception of how </a:t>
            </a:r>
            <a:r>
              <a:rPr lang="en-IN" dirty="0" smtClean="0"/>
              <a:t>the rewards received from an </a:t>
            </a:r>
            <a:r>
              <a:rPr lang="en-GB" dirty="0" smtClean="0"/>
              <a:t>organization compare with the employee’s contributions to that organization </a:t>
            </a:r>
          </a:p>
          <a:p>
            <a:r>
              <a:rPr lang="en-GB" altLang="en-US" dirty="0" smtClean="0"/>
              <a:t>Forms of inequity </a:t>
            </a:r>
          </a:p>
          <a:p>
            <a:pPr lvl="1"/>
            <a:r>
              <a:rPr lang="en-GB" b="1" dirty="0" smtClean="0"/>
              <a:t>Underreward</a:t>
            </a:r>
            <a:r>
              <a:rPr lang="en-GB" dirty="0" smtClean="0"/>
              <a:t>: Referent’s O/I ratio is better than that of the employee </a:t>
            </a:r>
          </a:p>
          <a:p>
            <a:pPr lvl="1"/>
            <a:r>
              <a:rPr lang="en-GB" altLang="en-US" b="1" dirty="0" smtClean="0"/>
              <a:t>Overreward</a:t>
            </a:r>
            <a:r>
              <a:rPr lang="en-GB" altLang="en-US" dirty="0" smtClean="0"/>
              <a:t>: R</a:t>
            </a:r>
            <a:r>
              <a:rPr lang="en-GB" dirty="0" smtClean="0"/>
              <a:t>eferent’s </a:t>
            </a:r>
            <a:r>
              <a:rPr lang="en-IN" dirty="0" smtClean="0"/>
              <a:t>O/I </a:t>
            </a:r>
            <a:r>
              <a:rPr lang="en-IN" dirty="0"/>
              <a:t>ratio is worse </a:t>
            </a:r>
            <a:r>
              <a:rPr lang="en-IN" dirty="0" smtClean="0"/>
              <a:t>than that of the employee</a:t>
            </a:r>
            <a:endParaRPr lang="en-US" altLang="en-US" b="1" dirty="0" smtClean="0"/>
          </a:p>
          <a:p>
            <a:pPr lvl="1"/>
            <a:endParaRPr lang="en-IN" altLang="en-US" dirty="0" smtClean="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extLst>
      <p:ext uri="{BB962C8B-B14F-4D97-AF65-F5344CB8AC3E}">
        <p14:creationId xmlns:p14="http://schemas.microsoft.com/office/powerpoint/2010/main" val="1246289985"/>
      </p:ext>
    </p:extLst>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8676">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8676">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8676">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8676">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8676">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7" name="Title 1"/>
          <p:cNvSpPr>
            <a:spLocks noGrp="1"/>
          </p:cNvSpPr>
          <p:nvPr>
            <p:ph type="title"/>
          </p:nvPr>
        </p:nvSpPr>
        <p:spPr/>
        <p:txBody>
          <a:bodyPr>
            <a:normAutofit/>
          </a:bodyPr>
          <a:lstStyle/>
          <a:p>
            <a:pPr marL="1279525" indent="-1279525" eaLnBrk="1" hangingPunct="1">
              <a:defRPr/>
            </a:pPr>
            <a:r>
              <a:rPr lang="en-US" altLang="en-US" sz="3200" dirty="0" smtClean="0">
                <a:solidFill>
                  <a:schemeClr val="tx2"/>
                </a:solidFill>
                <a:latin typeface="Franklin Gothic Medium" panose="020B0603020102020204" pitchFamily="34" charset="0"/>
                <a:ea typeface="Franklin Gothic Medium" panose="020B0603020102020204" pitchFamily="34" charset="0"/>
                <a:cs typeface="Franklin Gothic Medium" panose="020B0603020102020204" pitchFamily="34" charset="0"/>
              </a:rPr>
              <a:t>Reaction to Perceived Inequity </a:t>
            </a:r>
          </a:p>
        </p:txBody>
      </p:sp>
      <p:sp>
        <p:nvSpPr>
          <p:cNvPr id="2" name="Content Placeholder 1"/>
          <p:cNvSpPr>
            <a:spLocks noGrp="1"/>
          </p:cNvSpPr>
          <p:nvPr>
            <p:ph idx="1"/>
          </p:nvPr>
        </p:nvSpPr>
        <p:spPr/>
        <p:txBody>
          <a:bodyPr/>
          <a:lstStyle/>
          <a:p>
            <a:r>
              <a:rPr lang="en-GB" dirty="0" smtClean="0"/>
              <a:t>Equity is restored by:</a:t>
            </a:r>
          </a:p>
          <a:p>
            <a:pPr lvl="1"/>
            <a:r>
              <a:rPr lang="en-GB" dirty="0" smtClean="0"/>
              <a:t>Reducing inputs </a:t>
            </a:r>
          </a:p>
          <a:p>
            <a:pPr lvl="1"/>
            <a:r>
              <a:rPr lang="en-GB" dirty="0" smtClean="0"/>
              <a:t>Increasing outcomes </a:t>
            </a:r>
          </a:p>
          <a:p>
            <a:pPr lvl="1"/>
            <a:r>
              <a:rPr lang="en-GB" dirty="0" smtClean="0"/>
              <a:t>Rationalizing inputs or outcomes </a:t>
            </a:r>
          </a:p>
          <a:p>
            <a:pPr lvl="1"/>
            <a:r>
              <a:rPr lang="en-GB" dirty="0" smtClean="0"/>
              <a:t>Changing the referent </a:t>
            </a:r>
          </a:p>
          <a:p>
            <a:pPr lvl="1"/>
            <a:r>
              <a:rPr lang="en-GB" dirty="0" smtClean="0"/>
              <a:t>Leaving </a:t>
            </a:r>
            <a:endParaRPr lang="en-GB" dirty="0"/>
          </a:p>
        </p:txBody>
      </p:sp>
      <p:sp>
        <p:nvSpPr>
          <p:cNvPr id="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2">
                                            <p:txEl>
                                              <p:pRg st="5" end="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98" name="Title 1"/>
          <p:cNvSpPr>
            <a:spLocks noGrp="1"/>
          </p:cNvSpPr>
          <p:nvPr>
            <p:ph type="title"/>
          </p:nvPr>
        </p:nvSpPr>
        <p:spPr>
          <a:xfrm>
            <a:off x="525463" y="3175"/>
            <a:ext cx="8229600" cy="1143000"/>
          </a:xfrm>
        </p:spPr>
        <p:txBody>
          <a:bodyPr/>
          <a:lstStyle/>
          <a:p>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Motivating with Equity Theory</a:t>
            </a:r>
          </a:p>
        </p:txBody>
      </p:sp>
      <p:sp>
        <p:nvSpPr>
          <p:cNvPr id="30723" name="Content Placeholder 2"/>
          <p:cNvSpPr>
            <a:spLocks noGrp="1"/>
          </p:cNvSpPr>
          <p:nvPr>
            <p:ph idx="1"/>
          </p:nvPr>
        </p:nvSpPr>
        <p:spPr>
          <a:xfrm>
            <a:off x="993775" y="1533525"/>
            <a:ext cx="7823200" cy="4227513"/>
          </a:xfrm>
        </p:spPr>
        <p:txBody>
          <a:bodyPr/>
          <a:lstStyle/>
          <a:p>
            <a:r>
              <a:rPr lang="en-US" altLang="en-US" dirty="0" smtClean="0"/>
              <a:t>Enquiring about the needs of employees</a:t>
            </a:r>
          </a:p>
          <a:p>
            <a:r>
              <a:rPr lang="en-US" altLang="en-US" dirty="0" smtClean="0"/>
              <a:t>Reducing employees’ inputs</a:t>
            </a:r>
          </a:p>
          <a:p>
            <a:r>
              <a:rPr lang="en-US" altLang="en-US" dirty="0" smtClean="0"/>
              <a:t>Ensuring that decision-making processes are fair</a:t>
            </a:r>
          </a:p>
          <a:p>
            <a:pPr marL="639763" lvl="1" indent="-273050">
              <a:buFont typeface="Arial" panose="020B0604020202020204" pitchFamily="34" charset="0"/>
              <a:buChar char="•"/>
            </a:pPr>
            <a:r>
              <a:rPr lang="en-US" altLang="en-US" b="1" dirty="0" smtClean="0"/>
              <a:t>Distributive justice</a:t>
            </a:r>
            <a:r>
              <a:rPr lang="en-US" altLang="en-US" dirty="0" smtClean="0"/>
              <a:t>: Perceived degree to which outcomes and rewards are fairly distributed</a:t>
            </a:r>
          </a:p>
          <a:p>
            <a:pPr marL="639763" lvl="1" indent="-273050">
              <a:buFont typeface="Arial" panose="020B0604020202020204" pitchFamily="34" charset="0"/>
              <a:buChar char="•"/>
            </a:pPr>
            <a:r>
              <a:rPr lang="en-US" altLang="en-US" b="1" dirty="0" smtClean="0"/>
              <a:t>Procedural justice</a:t>
            </a:r>
            <a:r>
              <a:rPr lang="en-US" altLang="en-US" dirty="0" smtClean="0"/>
              <a:t>: Perceived fairness of the procedures used to make reward allocation decisions</a:t>
            </a:r>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2</a:t>
            </a:r>
            <a:endParaRPr lang="en-IN" altLang="en-US" sz="20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072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072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072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072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0723">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Title 1"/>
          <p:cNvSpPr>
            <a:spLocks noGrp="1"/>
          </p:cNvSpPr>
          <p:nvPr>
            <p:ph type="title"/>
          </p:nvPr>
        </p:nvSpPr>
        <p:spPr>
          <a:xfrm>
            <a:off x="525463" y="3175"/>
            <a:ext cx="8229600" cy="1143000"/>
          </a:xfrm>
        </p:spPr>
        <p:txBody>
          <a:bodyPr/>
          <a:lstStyle/>
          <a:p>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Expectancy Theory</a:t>
            </a:r>
          </a:p>
        </p:txBody>
      </p:sp>
      <p:sp>
        <p:nvSpPr>
          <p:cNvPr id="3" name="Content Placeholder 2"/>
          <p:cNvSpPr>
            <a:spLocks noGrp="1"/>
          </p:cNvSpPr>
          <p:nvPr>
            <p:ph idx="1"/>
          </p:nvPr>
        </p:nvSpPr>
        <p:spPr>
          <a:xfrm>
            <a:off x="993775" y="1533525"/>
            <a:ext cx="7823200" cy="4227513"/>
          </a:xfrm>
        </p:spPr>
        <p:txBody>
          <a:bodyPr/>
          <a:lstStyle/>
          <a:p>
            <a:r>
              <a:rPr lang="en-IN" altLang="en-US" dirty="0" smtClean="0"/>
              <a:t>People will be motivated to the extent to which they believe that:</a:t>
            </a:r>
          </a:p>
          <a:p>
            <a:pPr marL="639763" lvl="1" indent="-273050">
              <a:buFont typeface="Arial" panose="020B0604020202020204" pitchFamily="34" charset="0"/>
              <a:buChar char="•"/>
            </a:pPr>
            <a:r>
              <a:rPr lang="en-IN" altLang="en-US" dirty="0" smtClean="0"/>
              <a:t>Their efforts will lead to good performance</a:t>
            </a:r>
          </a:p>
          <a:p>
            <a:pPr marL="639763" lvl="1" indent="-273050">
              <a:buFont typeface="Arial" panose="020B0604020202020204" pitchFamily="34" charset="0"/>
              <a:buChar char="•"/>
            </a:pPr>
            <a:r>
              <a:rPr lang="en-IN" altLang="en-US" dirty="0" smtClean="0"/>
              <a:t>Good performance will be rewarded</a:t>
            </a:r>
          </a:p>
          <a:p>
            <a:pPr marL="639763" lvl="1" indent="-273050">
              <a:buFont typeface="Arial" panose="020B0604020202020204" pitchFamily="34" charset="0"/>
              <a:buChar char="•"/>
            </a:pPr>
            <a:r>
              <a:rPr lang="en-IN" altLang="en-US" dirty="0" smtClean="0"/>
              <a:t>They will be offered attractive rewards</a:t>
            </a:r>
          </a:p>
          <a:p>
            <a:r>
              <a:rPr lang="en-IN" altLang="en-US" dirty="0" smtClean="0"/>
              <a:t>Components</a:t>
            </a:r>
          </a:p>
          <a:p>
            <a:pPr lvl="1"/>
            <a:r>
              <a:rPr lang="en-IN" altLang="en-US" b="1" dirty="0" smtClean="0"/>
              <a:t>Valence</a:t>
            </a:r>
          </a:p>
          <a:p>
            <a:pPr lvl="1"/>
            <a:r>
              <a:rPr lang="en-IN" altLang="en-US" b="1" dirty="0" smtClean="0"/>
              <a:t>Expectancy</a:t>
            </a:r>
          </a:p>
          <a:p>
            <a:pPr lvl="1"/>
            <a:r>
              <a:rPr lang="en-IN" altLang="en-US" b="1" dirty="0" smtClean="0"/>
              <a:t>Instrumentality</a:t>
            </a:r>
            <a:endParaRPr lang="en-US" altLang="en-US" dirty="0" smtClean="0"/>
          </a:p>
        </p:txBody>
      </p:sp>
      <p:sp>
        <p:nvSpPr>
          <p:cNvPr id="6"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9" fill="hold" nodeType="clickPar">
                      <p:stCondLst>
                        <p:cond delay="indefinite"/>
                      </p:stCondLst>
                      <p:childTnLst>
                        <p:par>
                          <p:cTn id="20" fill="hold" nodeType="withGroup">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795" name="Title 1"/>
          <p:cNvSpPr>
            <a:spLocks noGrp="1"/>
          </p:cNvSpPr>
          <p:nvPr>
            <p:ph type="title"/>
          </p:nvPr>
        </p:nvSpPr>
        <p:spPr/>
        <p:txBody>
          <a:bodyPr/>
          <a:lstStyle/>
          <a:p>
            <a:r>
              <a:rPr lang="en-US" altLang="en-US" dirty="0" smtClean="0"/>
              <a:t>Motivating with Expectancy Theory</a:t>
            </a:r>
          </a:p>
        </p:txBody>
      </p:sp>
      <p:sp>
        <p:nvSpPr>
          <p:cNvPr id="35844" name="Content Placeholder 2"/>
          <p:cNvSpPr>
            <a:spLocks noGrp="1"/>
          </p:cNvSpPr>
          <p:nvPr>
            <p:ph idx="1"/>
          </p:nvPr>
        </p:nvSpPr>
        <p:spPr/>
        <p:txBody>
          <a:bodyPr/>
          <a:lstStyle/>
          <a:p>
            <a:r>
              <a:rPr lang="en-US" altLang="en-US" dirty="0" smtClean="0"/>
              <a:t>Systematically gathering information to find out what employees want from their jobs</a:t>
            </a:r>
          </a:p>
          <a:p>
            <a:r>
              <a:rPr lang="en-US" altLang="en-US" dirty="0" smtClean="0"/>
              <a:t>Taking specific steps to link rewards to individual performance in a clear and understandable manner </a:t>
            </a:r>
          </a:p>
          <a:p>
            <a:r>
              <a:rPr lang="en-US" altLang="en-US" dirty="0" smtClean="0"/>
              <a:t>Empowering employees to make decisions</a:t>
            </a: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3</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5844">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35844">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5844">
                                            <p:txEl>
                                              <p:pRg st="2" end="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Reinforcement Theory</a:t>
            </a:r>
          </a:p>
        </p:txBody>
      </p:sp>
      <p:sp>
        <p:nvSpPr>
          <p:cNvPr id="37892" name="Content Placeholder 2"/>
          <p:cNvSpPr>
            <a:spLocks noGrp="1"/>
          </p:cNvSpPr>
          <p:nvPr>
            <p:ph idx="1"/>
          </p:nvPr>
        </p:nvSpPr>
        <p:spPr>
          <a:xfrm>
            <a:off x="993775" y="1533525"/>
            <a:ext cx="7823200" cy="4227513"/>
          </a:xfrm>
        </p:spPr>
        <p:txBody>
          <a:bodyPr/>
          <a:lstStyle/>
          <a:p>
            <a:pPr eaLnBrk="1" hangingPunct="1">
              <a:buFont typeface="Arial" panose="020B0604020202020204" pitchFamily="34" charset="0"/>
              <a:buChar char="•"/>
            </a:pPr>
            <a:r>
              <a:rPr lang="en-US" altLang="en-US" dirty="0" smtClean="0"/>
              <a:t>States that:</a:t>
            </a:r>
          </a:p>
          <a:p>
            <a:pPr lvl="1" eaLnBrk="1" hangingPunct="1">
              <a:buFont typeface="Arial" panose="020B0604020202020204" pitchFamily="34" charset="0"/>
              <a:buChar char="•"/>
            </a:pPr>
            <a:r>
              <a:rPr lang="en-US" altLang="en-US" dirty="0" smtClean="0"/>
              <a:t>Behavior is a function of its consequences</a:t>
            </a:r>
          </a:p>
          <a:p>
            <a:pPr marL="639763" lvl="1" indent="-273050" eaLnBrk="1" hangingPunct="1">
              <a:buFont typeface="Arial" panose="020B0604020202020204" pitchFamily="34" charset="0"/>
              <a:buChar char="•"/>
            </a:pPr>
            <a:r>
              <a:rPr lang="en-US" altLang="en-US" dirty="0" smtClean="0"/>
              <a:t>Behaviors followed by positive consequences will occur more frequently</a:t>
            </a:r>
          </a:p>
          <a:p>
            <a:pPr marL="639763" lvl="1" indent="-273050" eaLnBrk="1" hangingPunct="1">
              <a:buFont typeface="Arial" panose="020B0604020202020204" pitchFamily="34" charset="0"/>
              <a:buChar char="•"/>
            </a:pPr>
            <a:r>
              <a:rPr lang="en-US" altLang="en-US" dirty="0" smtClean="0"/>
              <a:t>Behaviors followed by negative consequences, or not followed by positive consequences, will occur less frequently</a:t>
            </a:r>
          </a:p>
          <a:p>
            <a:r>
              <a:rPr lang="en-US" altLang="en-US" b="1" dirty="0" smtClean="0"/>
              <a:t>Reinforcement</a:t>
            </a:r>
            <a:r>
              <a:rPr lang="en-US" altLang="en-US" dirty="0" smtClean="0"/>
              <a:t>: </a:t>
            </a:r>
            <a:r>
              <a:rPr lang="en-GB" dirty="0" smtClean="0"/>
              <a:t>Process of </a:t>
            </a:r>
            <a:r>
              <a:rPr lang="en-IN" dirty="0" smtClean="0"/>
              <a:t>changing behavior by changing the </a:t>
            </a:r>
            <a:r>
              <a:rPr lang="en-GB" dirty="0" smtClean="0"/>
              <a:t>consequences that follow behavior</a:t>
            </a:r>
            <a:endParaRPr lang="en-US" altLang="en-US" dirty="0" smtClean="0"/>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3789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7892">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37892">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3789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789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3"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Components of the Reinforcement Theory</a:t>
            </a:r>
          </a:p>
        </p:txBody>
      </p:sp>
      <p:grpSp>
        <p:nvGrpSpPr>
          <p:cNvPr id="14" name="Group 13" descr="There are four small rectangular boxes partially overlapping four large rectangular boxes. Each pair of small and large boxes is placed one below the other. The content in the large box explains the term provided in the small box. &#10;&#10;In the first pair of boxes, the small box is labeled positive reinforcement. The content in the large box reads strengthens behavior by following behaviors with desirable consequences.&#10;&#10;In the second pair of boxes, the small box is labeled negative reinforcement. The content in the large box reads strengthens behavior by withholding an unpleasant consequence when a specific behavior is performed.&#10;&#10;In the third pair of boxes, the small box is labeled punishment. The content in the large box reads weakens behavior by following behaviors with undesirable consequences.&#10;&#10;In the third pair of boxes, the small box is labeled extinction. The content in the large box reads weakens behavior by not allowing positive consequences to follow a previously reinforced behavior.&#10;&#10;&#10;" title="Components of the Reinforcement Theory"/>
          <p:cNvGrpSpPr/>
          <p:nvPr/>
        </p:nvGrpSpPr>
        <p:grpSpPr>
          <a:xfrm>
            <a:off x="573206" y="1325769"/>
            <a:ext cx="8243118" cy="1174680"/>
            <a:chOff x="573206" y="1325769"/>
            <a:chExt cx="8243118" cy="1174680"/>
          </a:xfrm>
        </p:grpSpPr>
        <p:sp>
          <p:nvSpPr>
            <p:cNvPr id="6" name="Freeform 5"/>
            <p:cNvSpPr/>
            <p:nvPr/>
          </p:nvSpPr>
          <p:spPr>
            <a:xfrm>
              <a:off x="573206" y="1517649"/>
              <a:ext cx="8243118" cy="982800"/>
            </a:xfrm>
            <a:custGeom>
              <a:avLst/>
              <a:gdLst>
                <a:gd name="connsiteX0" fmla="*/ 0 w 8243118"/>
                <a:gd name="connsiteY0" fmla="*/ 0 h 982800"/>
                <a:gd name="connsiteX1" fmla="*/ 8243118 w 8243118"/>
                <a:gd name="connsiteY1" fmla="*/ 0 h 982800"/>
                <a:gd name="connsiteX2" fmla="*/ 8243118 w 8243118"/>
                <a:gd name="connsiteY2" fmla="*/ 982800 h 982800"/>
                <a:gd name="connsiteX3" fmla="*/ 0 w 8243118"/>
                <a:gd name="connsiteY3" fmla="*/ 982800 h 982800"/>
                <a:gd name="connsiteX4" fmla="*/ 0 w 8243118"/>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3118" h="982800">
                  <a:moveTo>
                    <a:pt x="0" y="0"/>
                  </a:moveTo>
                  <a:lnTo>
                    <a:pt x="8243118" y="0"/>
                  </a:lnTo>
                  <a:lnTo>
                    <a:pt x="8243118" y="982800"/>
                  </a:lnTo>
                  <a:lnTo>
                    <a:pt x="0" y="982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9758" tIns="270764" rIns="639758" bIns="142240" numCol="1" spcCol="1270" anchor="t" anchorCtr="0">
              <a:noAutofit/>
            </a:bodyPr>
            <a:lstStyle/>
            <a:p>
              <a:pPr marL="228600" lvl="1" indent="-228600" algn="l" defTabSz="889000" rtl="0">
                <a:lnSpc>
                  <a:spcPct val="90000"/>
                </a:lnSpc>
                <a:spcBef>
                  <a:spcPct val="0"/>
                </a:spcBef>
                <a:spcAft>
                  <a:spcPct val="15000"/>
                </a:spcAft>
                <a:buChar char="••"/>
              </a:pPr>
              <a:r>
                <a:rPr lang="en-GB" sz="2000" b="0" i="1" kern="1200" dirty="0" smtClean="0">
                  <a:solidFill>
                    <a:schemeClr val="tx2"/>
                  </a:solidFill>
                </a:rPr>
                <a:t>Strengthens behavior by following behaviors with desirable consequences</a:t>
              </a:r>
              <a:endParaRPr lang="en-IN" sz="2000" kern="1200" dirty="0">
                <a:solidFill>
                  <a:schemeClr val="tx2"/>
                </a:solidFill>
              </a:endParaRPr>
            </a:p>
          </p:txBody>
        </p:sp>
        <p:sp>
          <p:nvSpPr>
            <p:cNvPr id="7" name="Freeform 6"/>
            <p:cNvSpPr/>
            <p:nvPr/>
          </p:nvSpPr>
          <p:spPr>
            <a:xfrm>
              <a:off x="985361" y="1325769"/>
              <a:ext cx="5770182" cy="383760"/>
            </a:xfrm>
            <a:custGeom>
              <a:avLst/>
              <a:gdLst>
                <a:gd name="connsiteX0" fmla="*/ 0 w 5770182"/>
                <a:gd name="connsiteY0" fmla="*/ 63961 h 383760"/>
                <a:gd name="connsiteX1" fmla="*/ 63961 w 5770182"/>
                <a:gd name="connsiteY1" fmla="*/ 0 h 383760"/>
                <a:gd name="connsiteX2" fmla="*/ 5706221 w 5770182"/>
                <a:gd name="connsiteY2" fmla="*/ 0 h 383760"/>
                <a:gd name="connsiteX3" fmla="*/ 5770182 w 5770182"/>
                <a:gd name="connsiteY3" fmla="*/ 63961 h 383760"/>
                <a:gd name="connsiteX4" fmla="*/ 5770182 w 5770182"/>
                <a:gd name="connsiteY4" fmla="*/ 319799 h 383760"/>
                <a:gd name="connsiteX5" fmla="*/ 5706221 w 5770182"/>
                <a:gd name="connsiteY5" fmla="*/ 383760 h 383760"/>
                <a:gd name="connsiteX6" fmla="*/ 63961 w 5770182"/>
                <a:gd name="connsiteY6" fmla="*/ 383760 h 383760"/>
                <a:gd name="connsiteX7" fmla="*/ 0 w 5770182"/>
                <a:gd name="connsiteY7" fmla="*/ 319799 h 383760"/>
                <a:gd name="connsiteX8" fmla="*/ 0 w 5770182"/>
                <a:gd name="connsiteY8"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0182" h="383760">
                  <a:moveTo>
                    <a:pt x="0" y="63961"/>
                  </a:moveTo>
                  <a:cubicBezTo>
                    <a:pt x="0" y="28636"/>
                    <a:pt x="28636" y="0"/>
                    <a:pt x="63961" y="0"/>
                  </a:cubicBezTo>
                  <a:lnTo>
                    <a:pt x="5706221" y="0"/>
                  </a:lnTo>
                  <a:cubicBezTo>
                    <a:pt x="5741546" y="0"/>
                    <a:pt x="5770182" y="28636"/>
                    <a:pt x="5770182" y="63961"/>
                  </a:cubicBezTo>
                  <a:lnTo>
                    <a:pt x="5770182" y="319799"/>
                  </a:lnTo>
                  <a:cubicBezTo>
                    <a:pt x="5770182" y="355124"/>
                    <a:pt x="5741546" y="383760"/>
                    <a:pt x="5706221" y="383760"/>
                  </a:cubicBezTo>
                  <a:lnTo>
                    <a:pt x="63961" y="383760"/>
                  </a:lnTo>
                  <a:cubicBezTo>
                    <a:pt x="28636" y="383760"/>
                    <a:pt x="0" y="355124"/>
                    <a:pt x="0" y="319799"/>
                  </a:cubicBezTo>
                  <a:lnTo>
                    <a:pt x="0" y="63961"/>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6833" tIns="18734" rIns="236833" bIns="18734" numCol="1" spcCol="1270" anchor="ctr" anchorCtr="0">
              <a:noAutofit/>
            </a:bodyPr>
            <a:lstStyle/>
            <a:p>
              <a:pPr lvl="0" algn="l" defTabSz="889000" rtl="0">
                <a:lnSpc>
                  <a:spcPct val="90000"/>
                </a:lnSpc>
                <a:spcBef>
                  <a:spcPct val="0"/>
                </a:spcBef>
                <a:spcAft>
                  <a:spcPct val="35000"/>
                </a:spcAft>
              </a:pPr>
              <a:r>
                <a:rPr lang="en-US" sz="2000" b="1" kern="1200" dirty="0" smtClean="0"/>
                <a:t>Positive reinforcement</a:t>
              </a:r>
              <a:endParaRPr lang="en-IN" sz="2000" b="1" kern="1200" dirty="0"/>
            </a:p>
          </p:txBody>
        </p:sp>
      </p:grpSp>
      <p:grpSp>
        <p:nvGrpSpPr>
          <p:cNvPr id="15" name="Group 14" descr="There are four small rectangular boxes partially overlapping four large rectangular boxes. Each pair of small and large boxes is placed one below the other. The content in the large box explains the term provided in the small box. &#10;&#10;In the first pair of boxes, the small box is labeled positive reinforcement. The content in the large box reads strengthens behavior by following behaviors with desirable consequences.&#10;&#10;In the second pair of boxes, the small box is labeled negative reinforcement. The content in the large box reads strengthens behavior by withholding an unpleasant consequence when a specific behavior is performed.&#10;&#10;In the third pair of boxes, the small box is labeled punishment. The content in the large box reads weakens behavior by following behaviors with undesirable consequences.&#10;&#10;In the third pair of boxes, the small box is labeled extinction. The content in the large box reads weakens behavior by not allowing positive consequences to follow a previously reinforced behavior.&#10;&#10;&#10;" title="Components of the Reinforcement Theory"/>
          <p:cNvGrpSpPr/>
          <p:nvPr/>
        </p:nvGrpSpPr>
        <p:grpSpPr>
          <a:xfrm>
            <a:off x="573206" y="2570649"/>
            <a:ext cx="8243118" cy="1174680"/>
            <a:chOff x="573206" y="2570649"/>
            <a:chExt cx="8243118" cy="1174680"/>
          </a:xfrm>
        </p:grpSpPr>
        <p:sp>
          <p:nvSpPr>
            <p:cNvPr id="8" name="Freeform 7"/>
            <p:cNvSpPr/>
            <p:nvPr/>
          </p:nvSpPr>
          <p:spPr>
            <a:xfrm>
              <a:off x="573206" y="2762529"/>
              <a:ext cx="8243118" cy="982800"/>
            </a:xfrm>
            <a:custGeom>
              <a:avLst/>
              <a:gdLst>
                <a:gd name="connsiteX0" fmla="*/ 0 w 8243118"/>
                <a:gd name="connsiteY0" fmla="*/ 0 h 982800"/>
                <a:gd name="connsiteX1" fmla="*/ 8243118 w 8243118"/>
                <a:gd name="connsiteY1" fmla="*/ 0 h 982800"/>
                <a:gd name="connsiteX2" fmla="*/ 8243118 w 8243118"/>
                <a:gd name="connsiteY2" fmla="*/ 982800 h 982800"/>
                <a:gd name="connsiteX3" fmla="*/ 0 w 8243118"/>
                <a:gd name="connsiteY3" fmla="*/ 982800 h 982800"/>
                <a:gd name="connsiteX4" fmla="*/ 0 w 8243118"/>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3118" h="982800">
                  <a:moveTo>
                    <a:pt x="0" y="0"/>
                  </a:moveTo>
                  <a:lnTo>
                    <a:pt x="8243118" y="0"/>
                  </a:lnTo>
                  <a:lnTo>
                    <a:pt x="8243118" y="982800"/>
                  </a:lnTo>
                  <a:lnTo>
                    <a:pt x="0" y="982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9758" tIns="270764" rIns="639758" bIns="142240" numCol="1" spcCol="1270" anchor="t" anchorCtr="0">
              <a:noAutofit/>
            </a:bodyPr>
            <a:lstStyle/>
            <a:p>
              <a:pPr marL="228600" lvl="1" indent="-228600" algn="l" defTabSz="889000" rtl="0">
                <a:lnSpc>
                  <a:spcPct val="90000"/>
                </a:lnSpc>
                <a:spcBef>
                  <a:spcPct val="0"/>
                </a:spcBef>
                <a:spcAft>
                  <a:spcPct val="15000"/>
                </a:spcAft>
                <a:buChar char="••"/>
              </a:pPr>
              <a:r>
                <a:rPr lang="en-GB" sz="2000" b="0" i="1" kern="1200" dirty="0" smtClean="0">
                  <a:solidFill>
                    <a:schemeClr val="tx2"/>
                  </a:solidFill>
                </a:rPr>
                <a:t>Strengthens behavior by withholding an unpleasant consequence when a specific behavior is performed </a:t>
              </a:r>
              <a:endParaRPr lang="en-IN" sz="2000" kern="1200" dirty="0">
                <a:solidFill>
                  <a:schemeClr val="tx2"/>
                </a:solidFill>
              </a:endParaRPr>
            </a:p>
          </p:txBody>
        </p:sp>
        <p:sp>
          <p:nvSpPr>
            <p:cNvPr id="9" name="Freeform 8"/>
            <p:cNvSpPr/>
            <p:nvPr/>
          </p:nvSpPr>
          <p:spPr>
            <a:xfrm>
              <a:off x="985361" y="2570649"/>
              <a:ext cx="5770182" cy="383760"/>
            </a:xfrm>
            <a:custGeom>
              <a:avLst/>
              <a:gdLst>
                <a:gd name="connsiteX0" fmla="*/ 0 w 5770182"/>
                <a:gd name="connsiteY0" fmla="*/ 63961 h 383760"/>
                <a:gd name="connsiteX1" fmla="*/ 63961 w 5770182"/>
                <a:gd name="connsiteY1" fmla="*/ 0 h 383760"/>
                <a:gd name="connsiteX2" fmla="*/ 5706221 w 5770182"/>
                <a:gd name="connsiteY2" fmla="*/ 0 h 383760"/>
                <a:gd name="connsiteX3" fmla="*/ 5770182 w 5770182"/>
                <a:gd name="connsiteY3" fmla="*/ 63961 h 383760"/>
                <a:gd name="connsiteX4" fmla="*/ 5770182 w 5770182"/>
                <a:gd name="connsiteY4" fmla="*/ 319799 h 383760"/>
                <a:gd name="connsiteX5" fmla="*/ 5706221 w 5770182"/>
                <a:gd name="connsiteY5" fmla="*/ 383760 h 383760"/>
                <a:gd name="connsiteX6" fmla="*/ 63961 w 5770182"/>
                <a:gd name="connsiteY6" fmla="*/ 383760 h 383760"/>
                <a:gd name="connsiteX7" fmla="*/ 0 w 5770182"/>
                <a:gd name="connsiteY7" fmla="*/ 319799 h 383760"/>
                <a:gd name="connsiteX8" fmla="*/ 0 w 5770182"/>
                <a:gd name="connsiteY8"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0182" h="383760">
                  <a:moveTo>
                    <a:pt x="0" y="63961"/>
                  </a:moveTo>
                  <a:cubicBezTo>
                    <a:pt x="0" y="28636"/>
                    <a:pt x="28636" y="0"/>
                    <a:pt x="63961" y="0"/>
                  </a:cubicBezTo>
                  <a:lnTo>
                    <a:pt x="5706221" y="0"/>
                  </a:lnTo>
                  <a:cubicBezTo>
                    <a:pt x="5741546" y="0"/>
                    <a:pt x="5770182" y="28636"/>
                    <a:pt x="5770182" y="63961"/>
                  </a:cubicBezTo>
                  <a:lnTo>
                    <a:pt x="5770182" y="319799"/>
                  </a:lnTo>
                  <a:cubicBezTo>
                    <a:pt x="5770182" y="355124"/>
                    <a:pt x="5741546" y="383760"/>
                    <a:pt x="5706221" y="383760"/>
                  </a:cubicBezTo>
                  <a:lnTo>
                    <a:pt x="63961" y="383760"/>
                  </a:lnTo>
                  <a:cubicBezTo>
                    <a:pt x="28636" y="383760"/>
                    <a:pt x="0" y="355124"/>
                    <a:pt x="0" y="319799"/>
                  </a:cubicBezTo>
                  <a:lnTo>
                    <a:pt x="0" y="63961"/>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6833" tIns="18734" rIns="236833" bIns="18734" numCol="1" spcCol="1270" anchor="ctr" anchorCtr="0">
              <a:noAutofit/>
            </a:bodyPr>
            <a:lstStyle/>
            <a:p>
              <a:pPr lvl="0" algn="l" defTabSz="889000" rtl="0">
                <a:lnSpc>
                  <a:spcPct val="90000"/>
                </a:lnSpc>
                <a:spcBef>
                  <a:spcPct val="0"/>
                </a:spcBef>
                <a:spcAft>
                  <a:spcPct val="35000"/>
                </a:spcAft>
              </a:pPr>
              <a:r>
                <a:rPr lang="en-US" sz="2000" b="1" kern="1200" dirty="0" smtClean="0"/>
                <a:t>Negative reinforcement </a:t>
              </a:r>
              <a:endParaRPr lang="en-IN" sz="2000" b="1" kern="1200" dirty="0"/>
            </a:p>
          </p:txBody>
        </p:sp>
      </p:grpSp>
      <p:grpSp>
        <p:nvGrpSpPr>
          <p:cNvPr id="17" name="Group 16" descr="There are four small rectangular boxes partially overlapping four large rectangular boxes. Each pair of small and large boxes is placed one below the other. The content in the large box explains the term provided in the small box. &#10;&#10;In the first pair of boxes, the small box is labeled positive reinforcement. The content in the large box reads strengthens behavior by following behaviors with desirable consequences.&#10;&#10;In the second pair of boxes, the small box is labeled negative reinforcement. The content in the large box reads strengthens behavior by withholding an unpleasant consequence when a specific behavior is performed.&#10;&#10;In the third pair of boxes, the small box is labeled punishment. The content in the large box reads weakens behavior by following behaviors with undesirable consequences.&#10;&#10;In the third pair of boxes, the small box is labeled extinction. The content in the large box reads weakens behavior by not allowing positive consequences to follow a previously reinforced behavior.&#10;&#10;&#10;" title="Components of the Reinforcement Theory"/>
          <p:cNvGrpSpPr/>
          <p:nvPr/>
        </p:nvGrpSpPr>
        <p:grpSpPr>
          <a:xfrm>
            <a:off x="573206" y="3815530"/>
            <a:ext cx="8243118" cy="1174680"/>
            <a:chOff x="573206" y="3815530"/>
            <a:chExt cx="8243118" cy="1174680"/>
          </a:xfrm>
        </p:grpSpPr>
        <p:sp>
          <p:nvSpPr>
            <p:cNvPr id="10" name="Freeform 9"/>
            <p:cNvSpPr/>
            <p:nvPr/>
          </p:nvSpPr>
          <p:spPr>
            <a:xfrm>
              <a:off x="573206" y="4007410"/>
              <a:ext cx="8243118" cy="982800"/>
            </a:xfrm>
            <a:custGeom>
              <a:avLst/>
              <a:gdLst>
                <a:gd name="connsiteX0" fmla="*/ 0 w 8243118"/>
                <a:gd name="connsiteY0" fmla="*/ 0 h 982800"/>
                <a:gd name="connsiteX1" fmla="*/ 8243118 w 8243118"/>
                <a:gd name="connsiteY1" fmla="*/ 0 h 982800"/>
                <a:gd name="connsiteX2" fmla="*/ 8243118 w 8243118"/>
                <a:gd name="connsiteY2" fmla="*/ 982800 h 982800"/>
                <a:gd name="connsiteX3" fmla="*/ 0 w 8243118"/>
                <a:gd name="connsiteY3" fmla="*/ 982800 h 982800"/>
                <a:gd name="connsiteX4" fmla="*/ 0 w 8243118"/>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3118" h="982800">
                  <a:moveTo>
                    <a:pt x="0" y="0"/>
                  </a:moveTo>
                  <a:lnTo>
                    <a:pt x="8243118" y="0"/>
                  </a:lnTo>
                  <a:lnTo>
                    <a:pt x="8243118" y="982800"/>
                  </a:lnTo>
                  <a:lnTo>
                    <a:pt x="0" y="982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9758" tIns="270764" rIns="639758" bIns="142240" numCol="1" spcCol="1270" anchor="t" anchorCtr="0">
              <a:noAutofit/>
            </a:bodyPr>
            <a:lstStyle/>
            <a:p>
              <a:pPr marL="228600" lvl="1" indent="-228600" algn="l" defTabSz="889000" rtl="0">
                <a:lnSpc>
                  <a:spcPct val="90000"/>
                </a:lnSpc>
                <a:spcBef>
                  <a:spcPct val="0"/>
                </a:spcBef>
                <a:spcAft>
                  <a:spcPct val="15000"/>
                </a:spcAft>
                <a:buChar char="••"/>
              </a:pPr>
              <a:r>
                <a:rPr lang="en-GB" sz="2000" b="0" i="1" kern="1200" dirty="0" smtClean="0">
                  <a:solidFill>
                    <a:schemeClr val="tx2"/>
                  </a:solidFill>
                </a:rPr>
                <a:t>Weakens behavior by following behaviors with undesirable consequences</a:t>
              </a:r>
              <a:endParaRPr lang="en-IN" sz="2000" kern="1200" dirty="0">
                <a:solidFill>
                  <a:schemeClr val="tx2"/>
                </a:solidFill>
              </a:endParaRPr>
            </a:p>
          </p:txBody>
        </p:sp>
        <p:sp>
          <p:nvSpPr>
            <p:cNvPr id="11" name="Freeform 10"/>
            <p:cNvSpPr/>
            <p:nvPr/>
          </p:nvSpPr>
          <p:spPr>
            <a:xfrm>
              <a:off x="985361" y="3815530"/>
              <a:ext cx="5770182" cy="383760"/>
            </a:xfrm>
            <a:custGeom>
              <a:avLst/>
              <a:gdLst>
                <a:gd name="connsiteX0" fmla="*/ 0 w 5770182"/>
                <a:gd name="connsiteY0" fmla="*/ 63961 h 383760"/>
                <a:gd name="connsiteX1" fmla="*/ 63961 w 5770182"/>
                <a:gd name="connsiteY1" fmla="*/ 0 h 383760"/>
                <a:gd name="connsiteX2" fmla="*/ 5706221 w 5770182"/>
                <a:gd name="connsiteY2" fmla="*/ 0 h 383760"/>
                <a:gd name="connsiteX3" fmla="*/ 5770182 w 5770182"/>
                <a:gd name="connsiteY3" fmla="*/ 63961 h 383760"/>
                <a:gd name="connsiteX4" fmla="*/ 5770182 w 5770182"/>
                <a:gd name="connsiteY4" fmla="*/ 319799 h 383760"/>
                <a:gd name="connsiteX5" fmla="*/ 5706221 w 5770182"/>
                <a:gd name="connsiteY5" fmla="*/ 383760 h 383760"/>
                <a:gd name="connsiteX6" fmla="*/ 63961 w 5770182"/>
                <a:gd name="connsiteY6" fmla="*/ 383760 h 383760"/>
                <a:gd name="connsiteX7" fmla="*/ 0 w 5770182"/>
                <a:gd name="connsiteY7" fmla="*/ 319799 h 383760"/>
                <a:gd name="connsiteX8" fmla="*/ 0 w 5770182"/>
                <a:gd name="connsiteY8"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0182" h="383760">
                  <a:moveTo>
                    <a:pt x="0" y="63961"/>
                  </a:moveTo>
                  <a:cubicBezTo>
                    <a:pt x="0" y="28636"/>
                    <a:pt x="28636" y="0"/>
                    <a:pt x="63961" y="0"/>
                  </a:cubicBezTo>
                  <a:lnTo>
                    <a:pt x="5706221" y="0"/>
                  </a:lnTo>
                  <a:cubicBezTo>
                    <a:pt x="5741546" y="0"/>
                    <a:pt x="5770182" y="28636"/>
                    <a:pt x="5770182" y="63961"/>
                  </a:cubicBezTo>
                  <a:lnTo>
                    <a:pt x="5770182" y="319799"/>
                  </a:lnTo>
                  <a:cubicBezTo>
                    <a:pt x="5770182" y="355124"/>
                    <a:pt x="5741546" y="383760"/>
                    <a:pt x="5706221" y="383760"/>
                  </a:cubicBezTo>
                  <a:lnTo>
                    <a:pt x="63961" y="383760"/>
                  </a:lnTo>
                  <a:cubicBezTo>
                    <a:pt x="28636" y="383760"/>
                    <a:pt x="0" y="355124"/>
                    <a:pt x="0" y="319799"/>
                  </a:cubicBezTo>
                  <a:lnTo>
                    <a:pt x="0" y="63961"/>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6833" tIns="18734" rIns="236833" bIns="18734" numCol="1" spcCol="1270" anchor="ctr" anchorCtr="0">
              <a:noAutofit/>
            </a:bodyPr>
            <a:lstStyle/>
            <a:p>
              <a:pPr lvl="0" algn="l" defTabSz="889000" rtl="0">
                <a:lnSpc>
                  <a:spcPct val="90000"/>
                </a:lnSpc>
                <a:spcBef>
                  <a:spcPct val="0"/>
                </a:spcBef>
                <a:spcAft>
                  <a:spcPct val="35000"/>
                </a:spcAft>
              </a:pPr>
              <a:r>
                <a:rPr lang="en-US" sz="2000" b="1" kern="1200" dirty="0" smtClean="0"/>
                <a:t>Punishment</a:t>
              </a:r>
              <a:endParaRPr lang="en-IN" sz="2000" b="1" kern="1200" dirty="0"/>
            </a:p>
          </p:txBody>
        </p:sp>
      </p:grpSp>
      <p:grpSp>
        <p:nvGrpSpPr>
          <p:cNvPr id="18" name="Group 17" descr="There are four small rectangular boxes partially overlapping four large rectangular boxes. Each pair of small and large boxes is placed one below the other. The content in the large box explains the term provided in the small box. &#10;&#10;In the first pair of boxes, the small box is labeled positive reinforcement. The content in the large box reads strengthens behavior by following behaviors with desirable consequences.&#10;&#10;In the second pair of boxes, the small box is labeled negative reinforcement. The content in the large box reads strengthens behavior by withholding an unpleasant consequence when a specific behavior is performed.&#10;&#10;In the third pair of boxes, the small box is labeled punishment. The content in the large box reads weakens behavior by following behaviors with undesirable consequences.&#10;&#10;In the third pair of boxes, the small box is labeled extinction. The content in the large box reads weakens behavior by not allowing positive consequences to follow a previously reinforced behavior.&#10;&#10;&#10;" title="Components of the Reinforcement Theory"/>
          <p:cNvGrpSpPr/>
          <p:nvPr/>
        </p:nvGrpSpPr>
        <p:grpSpPr>
          <a:xfrm>
            <a:off x="573206" y="5060410"/>
            <a:ext cx="8243118" cy="1174680"/>
            <a:chOff x="573206" y="5060410"/>
            <a:chExt cx="8243118" cy="1174680"/>
          </a:xfrm>
        </p:grpSpPr>
        <p:sp>
          <p:nvSpPr>
            <p:cNvPr id="12" name="Freeform 11"/>
            <p:cNvSpPr/>
            <p:nvPr/>
          </p:nvSpPr>
          <p:spPr>
            <a:xfrm>
              <a:off x="573206" y="5252290"/>
              <a:ext cx="8243118" cy="982800"/>
            </a:xfrm>
            <a:custGeom>
              <a:avLst/>
              <a:gdLst>
                <a:gd name="connsiteX0" fmla="*/ 0 w 8243118"/>
                <a:gd name="connsiteY0" fmla="*/ 0 h 982800"/>
                <a:gd name="connsiteX1" fmla="*/ 8243118 w 8243118"/>
                <a:gd name="connsiteY1" fmla="*/ 0 h 982800"/>
                <a:gd name="connsiteX2" fmla="*/ 8243118 w 8243118"/>
                <a:gd name="connsiteY2" fmla="*/ 982800 h 982800"/>
                <a:gd name="connsiteX3" fmla="*/ 0 w 8243118"/>
                <a:gd name="connsiteY3" fmla="*/ 982800 h 982800"/>
                <a:gd name="connsiteX4" fmla="*/ 0 w 8243118"/>
                <a:gd name="connsiteY4" fmla="*/ 0 h 9828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243118" h="982800">
                  <a:moveTo>
                    <a:pt x="0" y="0"/>
                  </a:moveTo>
                  <a:lnTo>
                    <a:pt x="8243118" y="0"/>
                  </a:lnTo>
                  <a:lnTo>
                    <a:pt x="8243118" y="982800"/>
                  </a:lnTo>
                  <a:lnTo>
                    <a:pt x="0" y="9828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39758" tIns="270764" rIns="639758" bIns="142240" numCol="1" spcCol="1270" anchor="t" anchorCtr="0">
              <a:noAutofit/>
            </a:bodyPr>
            <a:lstStyle/>
            <a:p>
              <a:pPr marL="228600" lvl="1" indent="-228600" algn="l" defTabSz="889000" rtl="0">
                <a:lnSpc>
                  <a:spcPct val="90000"/>
                </a:lnSpc>
                <a:spcBef>
                  <a:spcPct val="0"/>
                </a:spcBef>
                <a:spcAft>
                  <a:spcPct val="15000"/>
                </a:spcAft>
                <a:buChar char="••"/>
              </a:pPr>
              <a:r>
                <a:rPr lang="en-GB" sz="2000" b="0" i="1" kern="1200" dirty="0" smtClean="0">
                  <a:solidFill>
                    <a:schemeClr val="tx2"/>
                  </a:solidFill>
                </a:rPr>
                <a:t>Weakens behavior by not allowing positive consequences </a:t>
              </a:r>
              <a:r>
                <a:rPr lang="en-IN" sz="2000" b="0" i="1" kern="1200" dirty="0" smtClean="0">
                  <a:solidFill>
                    <a:schemeClr val="tx2"/>
                  </a:solidFill>
                </a:rPr>
                <a:t>to follow a previously </a:t>
              </a:r>
              <a:r>
                <a:rPr lang="en-GB" sz="2000" b="0" i="1" kern="1200" dirty="0" smtClean="0">
                  <a:solidFill>
                    <a:schemeClr val="tx2"/>
                  </a:solidFill>
                </a:rPr>
                <a:t>reinforced behavior</a:t>
              </a:r>
              <a:endParaRPr lang="en-IN" sz="2000" kern="1200" dirty="0">
                <a:solidFill>
                  <a:schemeClr val="tx2"/>
                </a:solidFill>
              </a:endParaRPr>
            </a:p>
          </p:txBody>
        </p:sp>
        <p:sp>
          <p:nvSpPr>
            <p:cNvPr id="13" name="Freeform 12"/>
            <p:cNvSpPr/>
            <p:nvPr/>
          </p:nvSpPr>
          <p:spPr>
            <a:xfrm>
              <a:off x="985361" y="5060410"/>
              <a:ext cx="5770182" cy="383760"/>
            </a:xfrm>
            <a:custGeom>
              <a:avLst/>
              <a:gdLst>
                <a:gd name="connsiteX0" fmla="*/ 0 w 5770182"/>
                <a:gd name="connsiteY0" fmla="*/ 63961 h 383760"/>
                <a:gd name="connsiteX1" fmla="*/ 63961 w 5770182"/>
                <a:gd name="connsiteY1" fmla="*/ 0 h 383760"/>
                <a:gd name="connsiteX2" fmla="*/ 5706221 w 5770182"/>
                <a:gd name="connsiteY2" fmla="*/ 0 h 383760"/>
                <a:gd name="connsiteX3" fmla="*/ 5770182 w 5770182"/>
                <a:gd name="connsiteY3" fmla="*/ 63961 h 383760"/>
                <a:gd name="connsiteX4" fmla="*/ 5770182 w 5770182"/>
                <a:gd name="connsiteY4" fmla="*/ 319799 h 383760"/>
                <a:gd name="connsiteX5" fmla="*/ 5706221 w 5770182"/>
                <a:gd name="connsiteY5" fmla="*/ 383760 h 383760"/>
                <a:gd name="connsiteX6" fmla="*/ 63961 w 5770182"/>
                <a:gd name="connsiteY6" fmla="*/ 383760 h 383760"/>
                <a:gd name="connsiteX7" fmla="*/ 0 w 5770182"/>
                <a:gd name="connsiteY7" fmla="*/ 319799 h 383760"/>
                <a:gd name="connsiteX8" fmla="*/ 0 w 5770182"/>
                <a:gd name="connsiteY8" fmla="*/ 63961 h 38376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770182" h="383760">
                  <a:moveTo>
                    <a:pt x="0" y="63961"/>
                  </a:moveTo>
                  <a:cubicBezTo>
                    <a:pt x="0" y="28636"/>
                    <a:pt x="28636" y="0"/>
                    <a:pt x="63961" y="0"/>
                  </a:cubicBezTo>
                  <a:lnTo>
                    <a:pt x="5706221" y="0"/>
                  </a:lnTo>
                  <a:cubicBezTo>
                    <a:pt x="5741546" y="0"/>
                    <a:pt x="5770182" y="28636"/>
                    <a:pt x="5770182" y="63961"/>
                  </a:cubicBezTo>
                  <a:lnTo>
                    <a:pt x="5770182" y="319799"/>
                  </a:lnTo>
                  <a:cubicBezTo>
                    <a:pt x="5770182" y="355124"/>
                    <a:pt x="5741546" y="383760"/>
                    <a:pt x="5706221" y="383760"/>
                  </a:cubicBezTo>
                  <a:lnTo>
                    <a:pt x="63961" y="383760"/>
                  </a:lnTo>
                  <a:cubicBezTo>
                    <a:pt x="28636" y="383760"/>
                    <a:pt x="0" y="355124"/>
                    <a:pt x="0" y="319799"/>
                  </a:cubicBezTo>
                  <a:lnTo>
                    <a:pt x="0" y="63961"/>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36833" tIns="18734" rIns="236833" bIns="18734" numCol="1" spcCol="1270" anchor="ctr" anchorCtr="0">
              <a:noAutofit/>
            </a:bodyPr>
            <a:lstStyle/>
            <a:p>
              <a:pPr lvl="0" algn="l" defTabSz="889000" rtl="0">
                <a:lnSpc>
                  <a:spcPct val="90000"/>
                </a:lnSpc>
                <a:spcBef>
                  <a:spcPct val="0"/>
                </a:spcBef>
                <a:spcAft>
                  <a:spcPct val="35000"/>
                </a:spcAft>
              </a:pPr>
              <a:r>
                <a:rPr lang="en-US" sz="2000" b="1" kern="1200" dirty="0" smtClean="0"/>
                <a:t>Extinction </a:t>
              </a:r>
              <a:endParaRPr lang="en-IN" sz="2000" b="1" kern="1200" dirty="0"/>
            </a:p>
          </p:txBody>
        </p:sp>
      </p:grpSp>
      <p:sp>
        <p:nvSpPr>
          <p:cNvPr id="22"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extLst>
      <p:ext uri="{BB962C8B-B14F-4D97-AF65-F5344CB8AC3E}">
        <p14:creationId xmlns:p14="http://schemas.microsoft.com/office/powerpoint/2010/main" val="36223643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wipe(left)">
                                      <p:cBhvr>
                                        <p:cTn id="7" dur="500"/>
                                        <p:tgtEl>
                                          <p:spTgt spid="14"/>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5"/>
                                        </p:tgtEl>
                                        <p:attrNameLst>
                                          <p:attrName>style.visibility</p:attrName>
                                        </p:attrNameLst>
                                      </p:cBhvr>
                                      <p:to>
                                        <p:strVal val="visible"/>
                                      </p:to>
                                    </p:set>
                                    <p:animEffect transition="in" filter="wipe(left)">
                                      <p:cBhvr>
                                        <p:cTn id="12" dur="500"/>
                                        <p:tgtEl>
                                          <p:spTgt spid="15"/>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17"/>
                                        </p:tgtEl>
                                        <p:attrNameLst>
                                          <p:attrName>style.visibility</p:attrName>
                                        </p:attrNameLst>
                                      </p:cBhvr>
                                      <p:to>
                                        <p:strVal val="visible"/>
                                      </p:to>
                                    </p:set>
                                    <p:animEffect transition="in" filter="wipe(left)">
                                      <p:cBhvr>
                                        <p:cTn id="17" dur="500"/>
                                        <p:tgtEl>
                                          <p:spTgt spid="17"/>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8" fill="hold" nodeType="clickEffect">
                                  <p:stCondLst>
                                    <p:cond delay="0"/>
                                  </p:stCondLst>
                                  <p:childTnLst>
                                    <p:set>
                                      <p:cBhvr>
                                        <p:cTn id="21" dur="1" fill="hold">
                                          <p:stCondLst>
                                            <p:cond delay="0"/>
                                          </p:stCondLst>
                                        </p:cTn>
                                        <p:tgtEl>
                                          <p:spTgt spid="18"/>
                                        </p:tgtEl>
                                        <p:attrNameLst>
                                          <p:attrName>style.visibility</p:attrName>
                                        </p:attrNameLst>
                                      </p:cBhvr>
                                      <p:to>
                                        <p:strVal val="visible"/>
                                      </p:to>
                                    </p:set>
                                    <p:animEffect transition="in" filter="wipe(left)">
                                      <p:cBhvr>
                                        <p:cTn id="22" dur="500"/>
                                        <p:tgtEl>
                                          <p:spTgt spid="1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914" name="Title 1"/>
          <p:cNvSpPr>
            <a:spLocks noGrp="1"/>
          </p:cNvSpPr>
          <p:nvPr>
            <p:ph type="title"/>
          </p:nvPr>
        </p:nvSpPr>
        <p:spPr/>
        <p:txBody>
          <a:bodyPr/>
          <a:lstStyle/>
          <a:p>
            <a:r>
              <a:rPr lang="en-GB" dirty="0" smtClean="0"/>
              <a:t>Categories of Reinforcement Schedules</a:t>
            </a:r>
            <a:endParaRPr lang="en-US" altLang="en-US" dirty="0" smtClean="0"/>
          </a:p>
        </p:txBody>
      </p:sp>
      <p:grpSp>
        <p:nvGrpSpPr>
          <p:cNvPr id="10" name="Group 9"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continuous reinforcement schedule. The content in the large box reads requires consequences to be administered following every instance of a behavior.&#10;&#10;In the second pair of boxes, the small box is labeled intermittent reinforcement schedule. The content in the large box reads requires consequences to be delivered after a specified or average time has elapsed or after a specified or average number of behaviors has occurred.&#10;&#10;" title="Categories of Reinforcement Schedules"/>
          <p:cNvGrpSpPr/>
          <p:nvPr/>
        </p:nvGrpSpPr>
        <p:grpSpPr>
          <a:xfrm>
            <a:off x="721544" y="1595717"/>
            <a:ext cx="7821824" cy="1786500"/>
            <a:chOff x="721544" y="1806735"/>
            <a:chExt cx="7821824" cy="1786500"/>
          </a:xfrm>
        </p:grpSpPr>
        <p:sp>
          <p:nvSpPr>
            <p:cNvPr id="6" name="Freeform 5"/>
            <p:cNvSpPr/>
            <p:nvPr/>
          </p:nvSpPr>
          <p:spPr>
            <a:xfrm>
              <a:off x="721544" y="2175735"/>
              <a:ext cx="7821824" cy="1417500"/>
            </a:xfrm>
            <a:custGeom>
              <a:avLst/>
              <a:gdLst>
                <a:gd name="connsiteX0" fmla="*/ 0 w 7821824"/>
                <a:gd name="connsiteY0" fmla="*/ 0 h 1417500"/>
                <a:gd name="connsiteX1" fmla="*/ 7821824 w 7821824"/>
                <a:gd name="connsiteY1" fmla="*/ 0 h 1417500"/>
                <a:gd name="connsiteX2" fmla="*/ 7821824 w 7821824"/>
                <a:gd name="connsiteY2" fmla="*/ 1417500 h 1417500"/>
                <a:gd name="connsiteX3" fmla="*/ 0 w 7821824"/>
                <a:gd name="connsiteY3" fmla="*/ 1417500 h 1417500"/>
                <a:gd name="connsiteX4" fmla="*/ 0 w 7821824"/>
                <a:gd name="connsiteY4" fmla="*/ 0 h 1417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417500">
                  <a:moveTo>
                    <a:pt x="0" y="0"/>
                  </a:moveTo>
                  <a:lnTo>
                    <a:pt x="7821824" y="0"/>
                  </a:lnTo>
                  <a:lnTo>
                    <a:pt x="7821824" y="1417500"/>
                  </a:lnTo>
                  <a:lnTo>
                    <a:pt x="0" y="1417500"/>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520700" rIns="607060" bIns="177800" numCol="1" spcCol="1270" anchor="t" anchorCtr="0">
              <a:noAutofit/>
            </a:bodyPr>
            <a:lstStyle/>
            <a:p>
              <a:pPr marL="228600" lvl="1" indent="-228600" algn="l" defTabSz="1111250" rtl="0">
                <a:lnSpc>
                  <a:spcPct val="90000"/>
                </a:lnSpc>
                <a:spcBef>
                  <a:spcPct val="0"/>
                </a:spcBef>
                <a:spcAft>
                  <a:spcPct val="15000"/>
                </a:spcAft>
                <a:buChar char="••"/>
              </a:pPr>
              <a:r>
                <a:rPr lang="en-IN" sz="2500" b="0" i="1" kern="1200" dirty="0" smtClean="0">
                  <a:solidFill>
                    <a:schemeClr val="tx2"/>
                  </a:solidFill>
                </a:rPr>
                <a:t>Requires consequences to be administered following every instance of a behavior</a:t>
              </a:r>
              <a:endParaRPr lang="en-IN" sz="2500" kern="1200" dirty="0">
                <a:solidFill>
                  <a:schemeClr val="tx2"/>
                </a:solidFill>
              </a:endParaRPr>
            </a:p>
          </p:txBody>
        </p:sp>
        <p:sp>
          <p:nvSpPr>
            <p:cNvPr id="7" name="Freeform 6"/>
            <p:cNvSpPr/>
            <p:nvPr/>
          </p:nvSpPr>
          <p:spPr>
            <a:xfrm>
              <a:off x="1112635" y="1806735"/>
              <a:ext cx="5475276" cy="738000"/>
            </a:xfrm>
            <a:custGeom>
              <a:avLst/>
              <a:gdLst>
                <a:gd name="connsiteX0" fmla="*/ 0 w 5475276"/>
                <a:gd name="connsiteY0" fmla="*/ 123002 h 738000"/>
                <a:gd name="connsiteX1" fmla="*/ 123002 w 5475276"/>
                <a:gd name="connsiteY1" fmla="*/ 0 h 738000"/>
                <a:gd name="connsiteX2" fmla="*/ 5352274 w 5475276"/>
                <a:gd name="connsiteY2" fmla="*/ 0 h 738000"/>
                <a:gd name="connsiteX3" fmla="*/ 5475276 w 5475276"/>
                <a:gd name="connsiteY3" fmla="*/ 123002 h 738000"/>
                <a:gd name="connsiteX4" fmla="*/ 5475276 w 5475276"/>
                <a:gd name="connsiteY4" fmla="*/ 614998 h 738000"/>
                <a:gd name="connsiteX5" fmla="*/ 5352274 w 5475276"/>
                <a:gd name="connsiteY5" fmla="*/ 738000 h 738000"/>
                <a:gd name="connsiteX6" fmla="*/ 123002 w 5475276"/>
                <a:gd name="connsiteY6" fmla="*/ 738000 h 738000"/>
                <a:gd name="connsiteX7" fmla="*/ 0 w 5475276"/>
                <a:gd name="connsiteY7" fmla="*/ 614998 h 738000"/>
                <a:gd name="connsiteX8" fmla="*/ 0 w 5475276"/>
                <a:gd name="connsiteY8" fmla="*/ 123002 h 73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738000">
                  <a:moveTo>
                    <a:pt x="0" y="123002"/>
                  </a:moveTo>
                  <a:cubicBezTo>
                    <a:pt x="0" y="55070"/>
                    <a:pt x="55070" y="0"/>
                    <a:pt x="123002" y="0"/>
                  </a:cubicBezTo>
                  <a:lnTo>
                    <a:pt x="5352274" y="0"/>
                  </a:lnTo>
                  <a:cubicBezTo>
                    <a:pt x="5420206" y="0"/>
                    <a:pt x="5475276" y="55070"/>
                    <a:pt x="5475276" y="123002"/>
                  </a:cubicBezTo>
                  <a:lnTo>
                    <a:pt x="5475276" y="614998"/>
                  </a:lnTo>
                  <a:cubicBezTo>
                    <a:pt x="5475276" y="682930"/>
                    <a:pt x="5420206" y="738000"/>
                    <a:pt x="5352274" y="738000"/>
                  </a:cubicBezTo>
                  <a:lnTo>
                    <a:pt x="123002" y="738000"/>
                  </a:lnTo>
                  <a:cubicBezTo>
                    <a:pt x="55070" y="738000"/>
                    <a:pt x="0" y="682930"/>
                    <a:pt x="0" y="614998"/>
                  </a:cubicBezTo>
                  <a:lnTo>
                    <a:pt x="0" y="1230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2978" tIns="36026" rIns="242978" bIns="36026" numCol="1" spcCol="1270" anchor="ctr" anchorCtr="0">
              <a:noAutofit/>
            </a:bodyPr>
            <a:lstStyle/>
            <a:p>
              <a:pPr lvl="0" algn="l" defTabSz="1111250" rtl="0">
                <a:lnSpc>
                  <a:spcPct val="90000"/>
                </a:lnSpc>
                <a:spcBef>
                  <a:spcPct val="0"/>
                </a:spcBef>
                <a:spcAft>
                  <a:spcPct val="35000"/>
                </a:spcAft>
              </a:pPr>
              <a:r>
                <a:rPr lang="en-US" sz="2500" b="1" kern="1200" dirty="0" smtClean="0"/>
                <a:t>Continuous reinforcement schedule </a:t>
              </a:r>
              <a:endParaRPr lang="en-IN" sz="2500" kern="1200" dirty="0"/>
            </a:p>
          </p:txBody>
        </p:sp>
      </p:grpSp>
      <p:grpSp>
        <p:nvGrpSpPr>
          <p:cNvPr id="11" name="Group 10" descr="There are two small rectangular boxes partially overlapping two large rectangular boxes. Each pair of small and large boxes is placed one below the other. The content in the large box explains the term provided in the small box. &#10;&#10;In the first pair of boxes, the small box is labeled continuous reinforcement schedule. The content in the large box reads requires consequences to be administered following every instance of a behavior.&#10;&#10;In the second pair of boxes, the small box is labeled intermittent reinforcement schedule. The content in the large box reads requires consequences to be delivered after a specified or average time has elapsed or after a specified or average number of behaviors has occurred.&#10;&#10;" title="Categories of Reinforcement Schedules"/>
          <p:cNvGrpSpPr/>
          <p:nvPr/>
        </p:nvGrpSpPr>
        <p:grpSpPr>
          <a:xfrm>
            <a:off x="721544" y="3517217"/>
            <a:ext cx="7821824" cy="2363076"/>
            <a:chOff x="721544" y="3728235"/>
            <a:chExt cx="7821824" cy="2140874"/>
          </a:xfrm>
        </p:grpSpPr>
        <p:sp>
          <p:nvSpPr>
            <p:cNvPr id="8" name="Freeform 7"/>
            <p:cNvSpPr/>
            <p:nvPr/>
          </p:nvSpPr>
          <p:spPr>
            <a:xfrm>
              <a:off x="721544" y="4097234"/>
              <a:ext cx="7821824" cy="1771875"/>
            </a:xfrm>
            <a:custGeom>
              <a:avLst/>
              <a:gdLst>
                <a:gd name="connsiteX0" fmla="*/ 0 w 7821824"/>
                <a:gd name="connsiteY0" fmla="*/ 0 h 1771875"/>
                <a:gd name="connsiteX1" fmla="*/ 7821824 w 7821824"/>
                <a:gd name="connsiteY1" fmla="*/ 0 h 1771875"/>
                <a:gd name="connsiteX2" fmla="*/ 7821824 w 7821824"/>
                <a:gd name="connsiteY2" fmla="*/ 1771875 h 1771875"/>
                <a:gd name="connsiteX3" fmla="*/ 0 w 7821824"/>
                <a:gd name="connsiteY3" fmla="*/ 1771875 h 1771875"/>
                <a:gd name="connsiteX4" fmla="*/ 0 w 7821824"/>
                <a:gd name="connsiteY4" fmla="*/ 0 h 177187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21824" h="1771875">
                  <a:moveTo>
                    <a:pt x="0" y="0"/>
                  </a:moveTo>
                  <a:lnTo>
                    <a:pt x="7821824" y="0"/>
                  </a:lnTo>
                  <a:lnTo>
                    <a:pt x="7821824" y="1771875"/>
                  </a:lnTo>
                  <a:lnTo>
                    <a:pt x="0" y="1771875"/>
                  </a:lnTo>
                  <a:lnTo>
                    <a:pt x="0" y="0"/>
                  </a:lnTo>
                  <a:close/>
                </a:path>
              </a:pathLst>
            </a:custGeom>
            <a:ln>
              <a:solidFill>
                <a:srgbClr val="008CD1"/>
              </a:solidFill>
            </a:ln>
          </p:spPr>
          <p:style>
            <a:lnRef idx="2">
              <a:scrgbClr r="0" g="0" b="0"/>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607060" tIns="520700" rIns="607060" bIns="177800" numCol="1" spcCol="1270" anchor="t" anchorCtr="0">
              <a:noAutofit/>
            </a:bodyPr>
            <a:lstStyle/>
            <a:p>
              <a:pPr marL="228600" lvl="1" indent="-228600" algn="l" defTabSz="1111250" rtl="0">
                <a:lnSpc>
                  <a:spcPct val="90000"/>
                </a:lnSpc>
                <a:spcBef>
                  <a:spcPct val="0"/>
                </a:spcBef>
                <a:spcAft>
                  <a:spcPct val="15000"/>
                </a:spcAft>
                <a:buChar char="••"/>
              </a:pPr>
              <a:r>
                <a:rPr lang="en-IN" sz="2500" b="0" i="1" kern="1200" dirty="0" smtClean="0">
                  <a:solidFill>
                    <a:schemeClr val="tx2"/>
                  </a:solidFill>
                </a:rPr>
                <a:t>Requires consequences to be delivered after a specified or average time has elapsed or after a specified or average number of behaviors has occurred</a:t>
              </a:r>
              <a:endParaRPr lang="en-IN" sz="2500" kern="1200" dirty="0">
                <a:solidFill>
                  <a:schemeClr val="tx2"/>
                </a:solidFill>
              </a:endParaRPr>
            </a:p>
          </p:txBody>
        </p:sp>
        <p:sp>
          <p:nvSpPr>
            <p:cNvPr id="9" name="Freeform 8"/>
            <p:cNvSpPr/>
            <p:nvPr/>
          </p:nvSpPr>
          <p:spPr>
            <a:xfrm>
              <a:off x="1112635" y="3728235"/>
              <a:ext cx="5475276" cy="738000"/>
            </a:xfrm>
            <a:custGeom>
              <a:avLst/>
              <a:gdLst>
                <a:gd name="connsiteX0" fmla="*/ 0 w 5475276"/>
                <a:gd name="connsiteY0" fmla="*/ 123002 h 738000"/>
                <a:gd name="connsiteX1" fmla="*/ 123002 w 5475276"/>
                <a:gd name="connsiteY1" fmla="*/ 0 h 738000"/>
                <a:gd name="connsiteX2" fmla="*/ 5352274 w 5475276"/>
                <a:gd name="connsiteY2" fmla="*/ 0 h 738000"/>
                <a:gd name="connsiteX3" fmla="*/ 5475276 w 5475276"/>
                <a:gd name="connsiteY3" fmla="*/ 123002 h 738000"/>
                <a:gd name="connsiteX4" fmla="*/ 5475276 w 5475276"/>
                <a:gd name="connsiteY4" fmla="*/ 614998 h 738000"/>
                <a:gd name="connsiteX5" fmla="*/ 5352274 w 5475276"/>
                <a:gd name="connsiteY5" fmla="*/ 738000 h 738000"/>
                <a:gd name="connsiteX6" fmla="*/ 123002 w 5475276"/>
                <a:gd name="connsiteY6" fmla="*/ 738000 h 738000"/>
                <a:gd name="connsiteX7" fmla="*/ 0 w 5475276"/>
                <a:gd name="connsiteY7" fmla="*/ 614998 h 738000"/>
                <a:gd name="connsiteX8" fmla="*/ 0 w 5475276"/>
                <a:gd name="connsiteY8" fmla="*/ 123002 h 73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5475276" h="738000">
                  <a:moveTo>
                    <a:pt x="0" y="123002"/>
                  </a:moveTo>
                  <a:cubicBezTo>
                    <a:pt x="0" y="55070"/>
                    <a:pt x="55070" y="0"/>
                    <a:pt x="123002" y="0"/>
                  </a:cubicBezTo>
                  <a:lnTo>
                    <a:pt x="5352274" y="0"/>
                  </a:lnTo>
                  <a:cubicBezTo>
                    <a:pt x="5420206" y="0"/>
                    <a:pt x="5475276" y="55070"/>
                    <a:pt x="5475276" y="123002"/>
                  </a:cubicBezTo>
                  <a:lnTo>
                    <a:pt x="5475276" y="614998"/>
                  </a:lnTo>
                  <a:cubicBezTo>
                    <a:pt x="5475276" y="682930"/>
                    <a:pt x="5420206" y="738000"/>
                    <a:pt x="5352274" y="738000"/>
                  </a:cubicBezTo>
                  <a:lnTo>
                    <a:pt x="123002" y="738000"/>
                  </a:lnTo>
                  <a:cubicBezTo>
                    <a:pt x="55070" y="738000"/>
                    <a:pt x="0" y="682930"/>
                    <a:pt x="0" y="614998"/>
                  </a:cubicBezTo>
                  <a:lnTo>
                    <a:pt x="0" y="123002"/>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242978" tIns="36026" rIns="242978" bIns="36026" numCol="1" spcCol="1270" anchor="ctr" anchorCtr="0">
              <a:noAutofit/>
            </a:bodyPr>
            <a:lstStyle/>
            <a:p>
              <a:pPr lvl="0" algn="l" defTabSz="1111250" rtl="0">
                <a:lnSpc>
                  <a:spcPct val="90000"/>
                </a:lnSpc>
                <a:spcBef>
                  <a:spcPct val="0"/>
                </a:spcBef>
                <a:spcAft>
                  <a:spcPct val="35000"/>
                </a:spcAft>
              </a:pPr>
              <a:r>
                <a:rPr lang="en-US" sz="2500" b="1" kern="1200" dirty="0" smtClean="0"/>
                <a:t>Intermittent reinforcement schedule </a:t>
              </a:r>
              <a:endParaRPr lang="en-IN" sz="2500" kern="1200" dirty="0"/>
            </a:p>
          </p:txBody>
        </p:sp>
      </p:grpSp>
      <p:sp>
        <p:nvSpPr>
          <p:cNvPr id="14"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left)">
                                      <p:cBhvr>
                                        <p:cTn id="7" dur="500"/>
                                        <p:tgtEl>
                                          <p:spTgt spid="10"/>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11"/>
                                        </p:tgtEl>
                                        <p:attrNameLst>
                                          <p:attrName>style.visibility</p:attrName>
                                        </p:attrNameLst>
                                      </p:cBhvr>
                                      <p:to>
                                        <p:strVal val="visible"/>
                                      </p:to>
                                    </p:set>
                                    <p:animEffect transition="in" filter="wipe(left)">
                                      <p:cBhvr>
                                        <p:cTn id="1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419146" y="384538"/>
            <a:ext cx="7536700" cy="983201"/>
          </a:xfrm>
        </p:spPr>
        <p:txBody>
          <a:bodyPr>
            <a:noAutofit/>
          </a:bodyPr>
          <a:lstStyle/>
          <a:p>
            <a:r>
              <a:rPr lang="en-GB" sz="3200" dirty="0" smtClean="0">
                <a:solidFill>
                  <a:schemeClr val="bg1"/>
                </a:solidFill>
              </a:rPr>
              <a:t>13.7</a:t>
            </a:r>
            <a:r>
              <a:rPr lang="en-GB" sz="3200" dirty="0" smtClean="0">
                <a:solidFill>
                  <a:schemeClr val="tx2"/>
                </a:solidFill>
              </a:rPr>
              <a:t>	Intermittent Reinforcement Schedules</a:t>
            </a:r>
            <a:endParaRPr lang="en-US" altLang="en-US" sz="3200" dirty="0" smtClean="0">
              <a:solidFill>
                <a:schemeClr val="tx2"/>
              </a:solidFill>
            </a:endParaRPr>
          </a:p>
        </p:txBody>
      </p:sp>
      <p:sp>
        <p:nvSpPr>
          <p:cNvPr id="11"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pic>
        <p:nvPicPr>
          <p:cNvPr id="2" name="Picture 1" descr="This table contains three rows and three columns. Column one is untitled, column two is titled fixed, and column three is titled variable. &#10;In row two, column one reads interval or time. Column two reads consequences follow behavior after a fixed time has elapsed. Column three reads consequences follow behavior after different times, some shorter and some longer, that vary around a specific average time. In row three, column one reads ratio or behavior. Column two reads consequences follow a specific number of behaviors. Column three reads consequences follow a different number of behaviors, sometimes more and sometimes less, that vary around a specified average number of behaviors.&#10;" title="Exhibit 13.7 - Intermittent Reinforcement Schedules"/>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42047" y="2688979"/>
            <a:ext cx="8659906" cy="1478097"/>
          </a:xfrm>
          <a:prstGeom prst="rect">
            <a:avLst/>
          </a:prstGeom>
        </p:spPr>
      </p:pic>
    </p:spTree>
  </p:cSld>
  <p:clrMapOvr>
    <a:masterClrMapping/>
  </p:clrMapOvr>
  <p:transition/>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GB" dirty="0" smtClean="0"/>
              <a:t>Motivating with Reinforcement Theory</a:t>
            </a:r>
            <a:endParaRPr lang="en-GB" dirty="0"/>
          </a:p>
        </p:txBody>
      </p:sp>
      <p:grpSp>
        <p:nvGrpSpPr>
          <p:cNvPr id="28" name="Group 27" descr="This flowchart depicts the process of motivating employees with the reinforcement theory. It contains five rectangular boxes that are positioned vertically, one below the other. The boxes are connected to each other by downward-pointing arrows. &#10;From the top, the first box is labeled identify. The second box is labeled measure. The third box is labeled analyze. The fourth box is labeled intervene. The fifth box is labeled evaluate. &#10;" title="Motivating with Reinforcement Theory"/>
          <p:cNvGrpSpPr/>
          <p:nvPr/>
        </p:nvGrpSpPr>
        <p:grpSpPr>
          <a:xfrm>
            <a:off x="3936103" y="1488157"/>
            <a:ext cx="1556475" cy="924935"/>
            <a:chOff x="3936103" y="1488157"/>
            <a:chExt cx="1556475" cy="924935"/>
          </a:xfrm>
        </p:grpSpPr>
        <p:sp>
          <p:nvSpPr>
            <p:cNvPr id="19" name="Freeform 18"/>
            <p:cNvSpPr/>
            <p:nvPr/>
          </p:nvSpPr>
          <p:spPr>
            <a:xfrm>
              <a:off x="3936103" y="1488157"/>
              <a:ext cx="1556475" cy="643432"/>
            </a:xfrm>
            <a:custGeom>
              <a:avLst/>
              <a:gdLst>
                <a:gd name="connsiteX0" fmla="*/ 0 w 1556475"/>
                <a:gd name="connsiteY0" fmla="*/ 64343 h 643432"/>
                <a:gd name="connsiteX1" fmla="*/ 64343 w 1556475"/>
                <a:gd name="connsiteY1" fmla="*/ 0 h 643432"/>
                <a:gd name="connsiteX2" fmla="*/ 1492132 w 1556475"/>
                <a:gd name="connsiteY2" fmla="*/ 0 h 643432"/>
                <a:gd name="connsiteX3" fmla="*/ 1556475 w 1556475"/>
                <a:gd name="connsiteY3" fmla="*/ 64343 h 643432"/>
                <a:gd name="connsiteX4" fmla="*/ 1556475 w 1556475"/>
                <a:gd name="connsiteY4" fmla="*/ 579089 h 643432"/>
                <a:gd name="connsiteX5" fmla="*/ 1492132 w 1556475"/>
                <a:gd name="connsiteY5" fmla="*/ 643432 h 643432"/>
                <a:gd name="connsiteX6" fmla="*/ 64343 w 1556475"/>
                <a:gd name="connsiteY6" fmla="*/ 643432 h 643432"/>
                <a:gd name="connsiteX7" fmla="*/ 0 w 1556475"/>
                <a:gd name="connsiteY7" fmla="*/ 579089 h 643432"/>
                <a:gd name="connsiteX8" fmla="*/ 0 w 1556475"/>
                <a:gd name="connsiteY8" fmla="*/ 64343 h 64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6475" h="643432">
                  <a:moveTo>
                    <a:pt x="0" y="64343"/>
                  </a:moveTo>
                  <a:cubicBezTo>
                    <a:pt x="0" y="28807"/>
                    <a:pt x="28807" y="0"/>
                    <a:pt x="64343" y="0"/>
                  </a:cubicBezTo>
                  <a:lnTo>
                    <a:pt x="1492132" y="0"/>
                  </a:lnTo>
                  <a:cubicBezTo>
                    <a:pt x="1527668" y="0"/>
                    <a:pt x="1556475" y="28807"/>
                    <a:pt x="1556475" y="64343"/>
                  </a:cubicBezTo>
                  <a:lnTo>
                    <a:pt x="1556475" y="579089"/>
                  </a:lnTo>
                  <a:cubicBezTo>
                    <a:pt x="1556475" y="614625"/>
                    <a:pt x="1527668" y="643432"/>
                    <a:pt x="1492132" y="643432"/>
                  </a:cubicBezTo>
                  <a:lnTo>
                    <a:pt x="64343" y="643432"/>
                  </a:lnTo>
                  <a:cubicBezTo>
                    <a:pt x="28807" y="643432"/>
                    <a:pt x="0" y="614625"/>
                    <a:pt x="0" y="579089"/>
                  </a:cubicBezTo>
                  <a:lnTo>
                    <a:pt x="0" y="64343"/>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7905" tIns="117905" rIns="117905" bIns="117905" numCol="1" spcCol="1270" anchor="ctr" anchorCtr="0">
              <a:noAutofit/>
            </a:bodyPr>
            <a:lstStyle/>
            <a:p>
              <a:pPr lvl="0" algn="ctr" defTabSz="1155700" rtl="0">
                <a:lnSpc>
                  <a:spcPct val="90000"/>
                </a:lnSpc>
                <a:spcBef>
                  <a:spcPct val="0"/>
                </a:spcBef>
                <a:spcAft>
                  <a:spcPct val="35000"/>
                </a:spcAft>
              </a:pPr>
              <a:r>
                <a:rPr lang="en-GB" sz="2600" kern="1200" dirty="0" smtClean="0">
                  <a:solidFill>
                    <a:schemeClr val="tx2"/>
                  </a:solidFill>
                </a:rPr>
                <a:t>Identify</a:t>
              </a:r>
              <a:endParaRPr lang="en-IN" sz="2600" kern="1200" dirty="0">
                <a:solidFill>
                  <a:schemeClr val="tx2"/>
                </a:solidFill>
              </a:endParaRPr>
            </a:p>
          </p:txBody>
        </p:sp>
        <p:sp>
          <p:nvSpPr>
            <p:cNvPr id="20" name="Freeform 19"/>
            <p:cNvSpPr/>
            <p:nvPr/>
          </p:nvSpPr>
          <p:spPr>
            <a:xfrm>
              <a:off x="4569568" y="2171804"/>
              <a:ext cx="289545" cy="241288"/>
            </a:xfrm>
            <a:custGeom>
              <a:avLst/>
              <a:gdLst>
                <a:gd name="connsiteX0" fmla="*/ 0 w 241287"/>
                <a:gd name="connsiteY0" fmla="*/ 57909 h 289544"/>
                <a:gd name="connsiteX1" fmla="*/ 120644 w 241287"/>
                <a:gd name="connsiteY1" fmla="*/ 57909 h 289544"/>
                <a:gd name="connsiteX2" fmla="*/ 120644 w 241287"/>
                <a:gd name="connsiteY2" fmla="*/ 0 h 289544"/>
                <a:gd name="connsiteX3" fmla="*/ 241287 w 241287"/>
                <a:gd name="connsiteY3" fmla="*/ 144772 h 289544"/>
                <a:gd name="connsiteX4" fmla="*/ 120644 w 241287"/>
                <a:gd name="connsiteY4" fmla="*/ 289544 h 289544"/>
                <a:gd name="connsiteX5" fmla="*/ 120644 w 241287"/>
                <a:gd name="connsiteY5" fmla="*/ 231635 h 289544"/>
                <a:gd name="connsiteX6" fmla="*/ 0 w 241287"/>
                <a:gd name="connsiteY6" fmla="*/ 231635 h 289544"/>
                <a:gd name="connsiteX7" fmla="*/ 0 w 241287"/>
                <a:gd name="connsiteY7" fmla="*/ 57909 h 28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287" h="289544">
                  <a:moveTo>
                    <a:pt x="193029" y="1"/>
                  </a:moveTo>
                  <a:lnTo>
                    <a:pt x="193029" y="144773"/>
                  </a:lnTo>
                  <a:lnTo>
                    <a:pt x="241287" y="144773"/>
                  </a:lnTo>
                  <a:lnTo>
                    <a:pt x="120644" y="289543"/>
                  </a:lnTo>
                  <a:lnTo>
                    <a:pt x="0" y="144773"/>
                  </a:lnTo>
                  <a:lnTo>
                    <a:pt x="48258" y="144773"/>
                  </a:lnTo>
                  <a:lnTo>
                    <a:pt x="48258" y="1"/>
                  </a:lnTo>
                  <a:lnTo>
                    <a:pt x="193029" y="1"/>
                  </a:lnTo>
                  <a:close/>
                </a:path>
              </a:pathLst>
            </a:custGeom>
            <a:solidFill>
              <a:srgbClr val="008CD1"/>
            </a:solidFill>
            <a:ln>
              <a:solidFill>
                <a:srgbClr val="008CD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57910" tIns="0" rIns="57909" bIns="72387" numCol="1" spcCol="1270" anchor="ctr" anchorCtr="0">
              <a:noAutofit/>
            </a:bodyPr>
            <a:lstStyle/>
            <a:p>
              <a:pPr lvl="0" algn="ctr" defTabSz="533400">
                <a:lnSpc>
                  <a:spcPct val="90000"/>
                </a:lnSpc>
                <a:spcBef>
                  <a:spcPct val="0"/>
                </a:spcBef>
                <a:spcAft>
                  <a:spcPct val="35000"/>
                </a:spcAft>
              </a:pPr>
              <a:endParaRPr lang="en-GB" sz="1200" kern="1200" dirty="0"/>
            </a:p>
          </p:txBody>
        </p:sp>
      </p:grpSp>
      <p:grpSp>
        <p:nvGrpSpPr>
          <p:cNvPr id="29" name="Group 28" descr="This flowchart depicts the process of motivating employees with the reinforcement theory. It contains five rectangular boxes that are positioned vertically, one below the other. The boxes are connected to each other by downward-pointing arrows. &#10;From the top, the first box is labeled identify. The second box is labeled measure. The third box is labeled analyze. The fourth box is labeled intervene. The fifth box is labeled evaluate. &#10;" title="Motivating with Reinforcement Theory"/>
          <p:cNvGrpSpPr/>
          <p:nvPr/>
        </p:nvGrpSpPr>
        <p:grpSpPr>
          <a:xfrm>
            <a:off x="3936103" y="2453306"/>
            <a:ext cx="1556475" cy="924934"/>
            <a:chOff x="3936103" y="2453306"/>
            <a:chExt cx="1556475" cy="924934"/>
          </a:xfrm>
        </p:grpSpPr>
        <p:sp>
          <p:nvSpPr>
            <p:cNvPr id="21" name="Freeform 20"/>
            <p:cNvSpPr/>
            <p:nvPr/>
          </p:nvSpPr>
          <p:spPr>
            <a:xfrm>
              <a:off x="3936103" y="2453306"/>
              <a:ext cx="1556475" cy="643432"/>
            </a:xfrm>
            <a:custGeom>
              <a:avLst/>
              <a:gdLst>
                <a:gd name="connsiteX0" fmla="*/ 0 w 1556475"/>
                <a:gd name="connsiteY0" fmla="*/ 64343 h 643432"/>
                <a:gd name="connsiteX1" fmla="*/ 64343 w 1556475"/>
                <a:gd name="connsiteY1" fmla="*/ 0 h 643432"/>
                <a:gd name="connsiteX2" fmla="*/ 1492132 w 1556475"/>
                <a:gd name="connsiteY2" fmla="*/ 0 h 643432"/>
                <a:gd name="connsiteX3" fmla="*/ 1556475 w 1556475"/>
                <a:gd name="connsiteY3" fmla="*/ 64343 h 643432"/>
                <a:gd name="connsiteX4" fmla="*/ 1556475 w 1556475"/>
                <a:gd name="connsiteY4" fmla="*/ 579089 h 643432"/>
                <a:gd name="connsiteX5" fmla="*/ 1492132 w 1556475"/>
                <a:gd name="connsiteY5" fmla="*/ 643432 h 643432"/>
                <a:gd name="connsiteX6" fmla="*/ 64343 w 1556475"/>
                <a:gd name="connsiteY6" fmla="*/ 643432 h 643432"/>
                <a:gd name="connsiteX7" fmla="*/ 0 w 1556475"/>
                <a:gd name="connsiteY7" fmla="*/ 579089 h 643432"/>
                <a:gd name="connsiteX8" fmla="*/ 0 w 1556475"/>
                <a:gd name="connsiteY8" fmla="*/ 64343 h 64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6475" h="643432">
                  <a:moveTo>
                    <a:pt x="0" y="64343"/>
                  </a:moveTo>
                  <a:cubicBezTo>
                    <a:pt x="0" y="28807"/>
                    <a:pt x="28807" y="0"/>
                    <a:pt x="64343" y="0"/>
                  </a:cubicBezTo>
                  <a:lnTo>
                    <a:pt x="1492132" y="0"/>
                  </a:lnTo>
                  <a:cubicBezTo>
                    <a:pt x="1527668" y="0"/>
                    <a:pt x="1556475" y="28807"/>
                    <a:pt x="1556475" y="64343"/>
                  </a:cubicBezTo>
                  <a:lnTo>
                    <a:pt x="1556475" y="579089"/>
                  </a:lnTo>
                  <a:cubicBezTo>
                    <a:pt x="1556475" y="614625"/>
                    <a:pt x="1527668" y="643432"/>
                    <a:pt x="1492132" y="643432"/>
                  </a:cubicBezTo>
                  <a:lnTo>
                    <a:pt x="64343" y="643432"/>
                  </a:lnTo>
                  <a:cubicBezTo>
                    <a:pt x="28807" y="643432"/>
                    <a:pt x="0" y="614625"/>
                    <a:pt x="0" y="579089"/>
                  </a:cubicBezTo>
                  <a:lnTo>
                    <a:pt x="0" y="64343"/>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7905" tIns="117905" rIns="117905" bIns="117905" numCol="1" spcCol="1270" anchor="ctr" anchorCtr="0">
              <a:noAutofit/>
            </a:bodyPr>
            <a:lstStyle/>
            <a:p>
              <a:pPr lvl="0" algn="ctr" defTabSz="1155700" rtl="0">
                <a:lnSpc>
                  <a:spcPct val="90000"/>
                </a:lnSpc>
                <a:spcBef>
                  <a:spcPct val="0"/>
                </a:spcBef>
                <a:spcAft>
                  <a:spcPct val="35000"/>
                </a:spcAft>
              </a:pPr>
              <a:r>
                <a:rPr lang="en-GB" sz="2600" kern="1200" dirty="0" smtClean="0">
                  <a:solidFill>
                    <a:schemeClr val="tx2"/>
                  </a:solidFill>
                </a:rPr>
                <a:t>Measure</a:t>
              </a:r>
              <a:endParaRPr lang="en-IN" sz="2600" kern="1200" dirty="0">
                <a:solidFill>
                  <a:schemeClr val="tx2"/>
                </a:solidFill>
              </a:endParaRPr>
            </a:p>
          </p:txBody>
        </p:sp>
        <p:sp>
          <p:nvSpPr>
            <p:cNvPr id="22" name="Freeform 21"/>
            <p:cNvSpPr/>
            <p:nvPr/>
          </p:nvSpPr>
          <p:spPr>
            <a:xfrm>
              <a:off x="4569568" y="3136952"/>
              <a:ext cx="289545" cy="241288"/>
            </a:xfrm>
            <a:custGeom>
              <a:avLst/>
              <a:gdLst>
                <a:gd name="connsiteX0" fmla="*/ 0 w 241287"/>
                <a:gd name="connsiteY0" fmla="*/ 57909 h 289544"/>
                <a:gd name="connsiteX1" fmla="*/ 120644 w 241287"/>
                <a:gd name="connsiteY1" fmla="*/ 57909 h 289544"/>
                <a:gd name="connsiteX2" fmla="*/ 120644 w 241287"/>
                <a:gd name="connsiteY2" fmla="*/ 0 h 289544"/>
                <a:gd name="connsiteX3" fmla="*/ 241287 w 241287"/>
                <a:gd name="connsiteY3" fmla="*/ 144772 h 289544"/>
                <a:gd name="connsiteX4" fmla="*/ 120644 w 241287"/>
                <a:gd name="connsiteY4" fmla="*/ 289544 h 289544"/>
                <a:gd name="connsiteX5" fmla="*/ 120644 w 241287"/>
                <a:gd name="connsiteY5" fmla="*/ 231635 h 289544"/>
                <a:gd name="connsiteX6" fmla="*/ 0 w 241287"/>
                <a:gd name="connsiteY6" fmla="*/ 231635 h 289544"/>
                <a:gd name="connsiteX7" fmla="*/ 0 w 241287"/>
                <a:gd name="connsiteY7" fmla="*/ 57909 h 28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287" h="289544">
                  <a:moveTo>
                    <a:pt x="193029" y="1"/>
                  </a:moveTo>
                  <a:lnTo>
                    <a:pt x="193029" y="144773"/>
                  </a:lnTo>
                  <a:lnTo>
                    <a:pt x="241287" y="144773"/>
                  </a:lnTo>
                  <a:lnTo>
                    <a:pt x="120644" y="289543"/>
                  </a:lnTo>
                  <a:lnTo>
                    <a:pt x="0" y="144773"/>
                  </a:lnTo>
                  <a:lnTo>
                    <a:pt x="48258" y="144773"/>
                  </a:lnTo>
                  <a:lnTo>
                    <a:pt x="48258" y="1"/>
                  </a:lnTo>
                  <a:lnTo>
                    <a:pt x="193029" y="1"/>
                  </a:lnTo>
                  <a:close/>
                </a:path>
              </a:pathLst>
            </a:custGeom>
            <a:solidFill>
              <a:srgbClr val="008CD1"/>
            </a:solidFill>
            <a:ln>
              <a:solidFill>
                <a:srgbClr val="008CD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57910" tIns="0" rIns="57909" bIns="72387" numCol="1" spcCol="1270" anchor="ctr" anchorCtr="0">
              <a:noAutofit/>
            </a:bodyPr>
            <a:lstStyle/>
            <a:p>
              <a:pPr lvl="0" algn="ctr" defTabSz="533400">
                <a:lnSpc>
                  <a:spcPct val="90000"/>
                </a:lnSpc>
                <a:spcBef>
                  <a:spcPct val="0"/>
                </a:spcBef>
                <a:spcAft>
                  <a:spcPct val="35000"/>
                </a:spcAft>
              </a:pPr>
              <a:endParaRPr lang="en-GB" sz="1200" kern="1200" dirty="0"/>
            </a:p>
          </p:txBody>
        </p:sp>
      </p:grpSp>
      <p:grpSp>
        <p:nvGrpSpPr>
          <p:cNvPr id="30" name="Group 29" descr="This flowchart depicts the process of motivating employees with the reinforcement theory. It contains five rectangular boxes that are positioned vertically, one below the other. The boxes are connected to each other by downward-pointing arrows. &#10;From the top, the first box is labeled identify. The second box is labeled measure. The third box is labeled analyze. The fourth box is labeled intervene. The fifth box is labeled evaluate. &#10;" title="Motivating with Reinforcement Theory"/>
          <p:cNvGrpSpPr/>
          <p:nvPr/>
        </p:nvGrpSpPr>
        <p:grpSpPr>
          <a:xfrm>
            <a:off x="3936103" y="3418455"/>
            <a:ext cx="1556475" cy="924934"/>
            <a:chOff x="3936103" y="3418455"/>
            <a:chExt cx="1556475" cy="924934"/>
          </a:xfrm>
        </p:grpSpPr>
        <p:sp>
          <p:nvSpPr>
            <p:cNvPr id="23" name="Freeform 22"/>
            <p:cNvSpPr/>
            <p:nvPr/>
          </p:nvSpPr>
          <p:spPr>
            <a:xfrm>
              <a:off x="3936103" y="3418455"/>
              <a:ext cx="1556475" cy="643432"/>
            </a:xfrm>
            <a:custGeom>
              <a:avLst/>
              <a:gdLst>
                <a:gd name="connsiteX0" fmla="*/ 0 w 1556475"/>
                <a:gd name="connsiteY0" fmla="*/ 64343 h 643432"/>
                <a:gd name="connsiteX1" fmla="*/ 64343 w 1556475"/>
                <a:gd name="connsiteY1" fmla="*/ 0 h 643432"/>
                <a:gd name="connsiteX2" fmla="*/ 1492132 w 1556475"/>
                <a:gd name="connsiteY2" fmla="*/ 0 h 643432"/>
                <a:gd name="connsiteX3" fmla="*/ 1556475 w 1556475"/>
                <a:gd name="connsiteY3" fmla="*/ 64343 h 643432"/>
                <a:gd name="connsiteX4" fmla="*/ 1556475 w 1556475"/>
                <a:gd name="connsiteY4" fmla="*/ 579089 h 643432"/>
                <a:gd name="connsiteX5" fmla="*/ 1492132 w 1556475"/>
                <a:gd name="connsiteY5" fmla="*/ 643432 h 643432"/>
                <a:gd name="connsiteX6" fmla="*/ 64343 w 1556475"/>
                <a:gd name="connsiteY6" fmla="*/ 643432 h 643432"/>
                <a:gd name="connsiteX7" fmla="*/ 0 w 1556475"/>
                <a:gd name="connsiteY7" fmla="*/ 579089 h 643432"/>
                <a:gd name="connsiteX8" fmla="*/ 0 w 1556475"/>
                <a:gd name="connsiteY8" fmla="*/ 64343 h 64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6475" h="643432">
                  <a:moveTo>
                    <a:pt x="0" y="64343"/>
                  </a:moveTo>
                  <a:cubicBezTo>
                    <a:pt x="0" y="28807"/>
                    <a:pt x="28807" y="0"/>
                    <a:pt x="64343" y="0"/>
                  </a:cubicBezTo>
                  <a:lnTo>
                    <a:pt x="1492132" y="0"/>
                  </a:lnTo>
                  <a:cubicBezTo>
                    <a:pt x="1527668" y="0"/>
                    <a:pt x="1556475" y="28807"/>
                    <a:pt x="1556475" y="64343"/>
                  </a:cubicBezTo>
                  <a:lnTo>
                    <a:pt x="1556475" y="579089"/>
                  </a:lnTo>
                  <a:cubicBezTo>
                    <a:pt x="1556475" y="614625"/>
                    <a:pt x="1527668" y="643432"/>
                    <a:pt x="1492132" y="643432"/>
                  </a:cubicBezTo>
                  <a:lnTo>
                    <a:pt x="64343" y="643432"/>
                  </a:lnTo>
                  <a:cubicBezTo>
                    <a:pt x="28807" y="643432"/>
                    <a:pt x="0" y="614625"/>
                    <a:pt x="0" y="579089"/>
                  </a:cubicBezTo>
                  <a:lnTo>
                    <a:pt x="0" y="64343"/>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7905" tIns="117905" rIns="117905" bIns="117905" numCol="1" spcCol="1270" anchor="ctr" anchorCtr="0">
              <a:noAutofit/>
            </a:bodyPr>
            <a:lstStyle/>
            <a:p>
              <a:pPr lvl="0" algn="ctr" defTabSz="1155700" rtl="0">
                <a:lnSpc>
                  <a:spcPct val="90000"/>
                </a:lnSpc>
                <a:spcBef>
                  <a:spcPct val="0"/>
                </a:spcBef>
                <a:spcAft>
                  <a:spcPct val="35000"/>
                </a:spcAft>
              </a:pPr>
              <a:r>
                <a:rPr lang="en-GB" sz="2600" kern="1200" dirty="0" smtClean="0">
                  <a:solidFill>
                    <a:schemeClr val="tx2"/>
                  </a:solidFill>
                </a:rPr>
                <a:t>Analyze</a:t>
              </a:r>
              <a:endParaRPr lang="en-IN" sz="2600" kern="1200" dirty="0">
                <a:solidFill>
                  <a:schemeClr val="tx2"/>
                </a:solidFill>
              </a:endParaRPr>
            </a:p>
          </p:txBody>
        </p:sp>
        <p:sp>
          <p:nvSpPr>
            <p:cNvPr id="24" name="Freeform 23"/>
            <p:cNvSpPr/>
            <p:nvPr/>
          </p:nvSpPr>
          <p:spPr>
            <a:xfrm>
              <a:off x="4569568" y="4102101"/>
              <a:ext cx="289545" cy="241288"/>
            </a:xfrm>
            <a:custGeom>
              <a:avLst/>
              <a:gdLst>
                <a:gd name="connsiteX0" fmla="*/ 0 w 241287"/>
                <a:gd name="connsiteY0" fmla="*/ 57909 h 289544"/>
                <a:gd name="connsiteX1" fmla="*/ 120644 w 241287"/>
                <a:gd name="connsiteY1" fmla="*/ 57909 h 289544"/>
                <a:gd name="connsiteX2" fmla="*/ 120644 w 241287"/>
                <a:gd name="connsiteY2" fmla="*/ 0 h 289544"/>
                <a:gd name="connsiteX3" fmla="*/ 241287 w 241287"/>
                <a:gd name="connsiteY3" fmla="*/ 144772 h 289544"/>
                <a:gd name="connsiteX4" fmla="*/ 120644 w 241287"/>
                <a:gd name="connsiteY4" fmla="*/ 289544 h 289544"/>
                <a:gd name="connsiteX5" fmla="*/ 120644 w 241287"/>
                <a:gd name="connsiteY5" fmla="*/ 231635 h 289544"/>
                <a:gd name="connsiteX6" fmla="*/ 0 w 241287"/>
                <a:gd name="connsiteY6" fmla="*/ 231635 h 289544"/>
                <a:gd name="connsiteX7" fmla="*/ 0 w 241287"/>
                <a:gd name="connsiteY7" fmla="*/ 57909 h 28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287" h="289544">
                  <a:moveTo>
                    <a:pt x="193029" y="1"/>
                  </a:moveTo>
                  <a:lnTo>
                    <a:pt x="193029" y="144773"/>
                  </a:lnTo>
                  <a:lnTo>
                    <a:pt x="241287" y="144773"/>
                  </a:lnTo>
                  <a:lnTo>
                    <a:pt x="120644" y="289543"/>
                  </a:lnTo>
                  <a:lnTo>
                    <a:pt x="0" y="144773"/>
                  </a:lnTo>
                  <a:lnTo>
                    <a:pt x="48258" y="144773"/>
                  </a:lnTo>
                  <a:lnTo>
                    <a:pt x="48258" y="1"/>
                  </a:lnTo>
                  <a:lnTo>
                    <a:pt x="193029" y="1"/>
                  </a:lnTo>
                  <a:close/>
                </a:path>
              </a:pathLst>
            </a:custGeom>
            <a:solidFill>
              <a:srgbClr val="008CD1"/>
            </a:solidFill>
            <a:ln>
              <a:solidFill>
                <a:srgbClr val="008CD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57910" tIns="0" rIns="57909" bIns="72387" numCol="1" spcCol="1270" anchor="ctr" anchorCtr="0">
              <a:noAutofit/>
            </a:bodyPr>
            <a:lstStyle/>
            <a:p>
              <a:pPr lvl="0" algn="ctr" defTabSz="533400">
                <a:lnSpc>
                  <a:spcPct val="90000"/>
                </a:lnSpc>
                <a:spcBef>
                  <a:spcPct val="0"/>
                </a:spcBef>
                <a:spcAft>
                  <a:spcPct val="35000"/>
                </a:spcAft>
              </a:pPr>
              <a:endParaRPr lang="en-GB" sz="1200" kern="1200" dirty="0"/>
            </a:p>
          </p:txBody>
        </p:sp>
      </p:grpSp>
      <p:grpSp>
        <p:nvGrpSpPr>
          <p:cNvPr id="31" name="Group 30" descr="This flowchart depicts the process of motivating employees with the reinforcement theory. It contains five rectangular boxes that are positioned vertically, one below the other. The boxes are connected to each other by downward-pointing arrows. &#10;From the top, the first box is labeled identify. The second box is labeled measure. The third box is labeled analyze. The fourth box is labeled intervene. The fifth box is labeled evaluate. &#10;" title="Motivating with Reinforcement Theory"/>
          <p:cNvGrpSpPr/>
          <p:nvPr/>
        </p:nvGrpSpPr>
        <p:grpSpPr>
          <a:xfrm>
            <a:off x="3936103" y="4383603"/>
            <a:ext cx="1556475" cy="924935"/>
            <a:chOff x="3936103" y="4383603"/>
            <a:chExt cx="1556475" cy="924935"/>
          </a:xfrm>
        </p:grpSpPr>
        <p:sp>
          <p:nvSpPr>
            <p:cNvPr id="25" name="Freeform 24"/>
            <p:cNvSpPr/>
            <p:nvPr/>
          </p:nvSpPr>
          <p:spPr>
            <a:xfrm>
              <a:off x="3936103" y="4383603"/>
              <a:ext cx="1556475" cy="643432"/>
            </a:xfrm>
            <a:custGeom>
              <a:avLst/>
              <a:gdLst>
                <a:gd name="connsiteX0" fmla="*/ 0 w 1556475"/>
                <a:gd name="connsiteY0" fmla="*/ 64343 h 643432"/>
                <a:gd name="connsiteX1" fmla="*/ 64343 w 1556475"/>
                <a:gd name="connsiteY1" fmla="*/ 0 h 643432"/>
                <a:gd name="connsiteX2" fmla="*/ 1492132 w 1556475"/>
                <a:gd name="connsiteY2" fmla="*/ 0 h 643432"/>
                <a:gd name="connsiteX3" fmla="*/ 1556475 w 1556475"/>
                <a:gd name="connsiteY3" fmla="*/ 64343 h 643432"/>
                <a:gd name="connsiteX4" fmla="*/ 1556475 w 1556475"/>
                <a:gd name="connsiteY4" fmla="*/ 579089 h 643432"/>
                <a:gd name="connsiteX5" fmla="*/ 1492132 w 1556475"/>
                <a:gd name="connsiteY5" fmla="*/ 643432 h 643432"/>
                <a:gd name="connsiteX6" fmla="*/ 64343 w 1556475"/>
                <a:gd name="connsiteY6" fmla="*/ 643432 h 643432"/>
                <a:gd name="connsiteX7" fmla="*/ 0 w 1556475"/>
                <a:gd name="connsiteY7" fmla="*/ 579089 h 643432"/>
                <a:gd name="connsiteX8" fmla="*/ 0 w 1556475"/>
                <a:gd name="connsiteY8" fmla="*/ 64343 h 64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6475" h="643432">
                  <a:moveTo>
                    <a:pt x="0" y="64343"/>
                  </a:moveTo>
                  <a:cubicBezTo>
                    <a:pt x="0" y="28807"/>
                    <a:pt x="28807" y="0"/>
                    <a:pt x="64343" y="0"/>
                  </a:cubicBezTo>
                  <a:lnTo>
                    <a:pt x="1492132" y="0"/>
                  </a:lnTo>
                  <a:cubicBezTo>
                    <a:pt x="1527668" y="0"/>
                    <a:pt x="1556475" y="28807"/>
                    <a:pt x="1556475" y="64343"/>
                  </a:cubicBezTo>
                  <a:lnTo>
                    <a:pt x="1556475" y="579089"/>
                  </a:lnTo>
                  <a:cubicBezTo>
                    <a:pt x="1556475" y="614625"/>
                    <a:pt x="1527668" y="643432"/>
                    <a:pt x="1492132" y="643432"/>
                  </a:cubicBezTo>
                  <a:lnTo>
                    <a:pt x="64343" y="643432"/>
                  </a:lnTo>
                  <a:cubicBezTo>
                    <a:pt x="28807" y="643432"/>
                    <a:pt x="0" y="614625"/>
                    <a:pt x="0" y="579089"/>
                  </a:cubicBezTo>
                  <a:lnTo>
                    <a:pt x="0" y="64343"/>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7905" tIns="117905" rIns="117905" bIns="117905" numCol="1" spcCol="1270" anchor="ctr" anchorCtr="0">
              <a:noAutofit/>
            </a:bodyPr>
            <a:lstStyle/>
            <a:p>
              <a:pPr lvl="0" algn="ctr" defTabSz="1155700" rtl="0">
                <a:lnSpc>
                  <a:spcPct val="90000"/>
                </a:lnSpc>
                <a:spcBef>
                  <a:spcPct val="0"/>
                </a:spcBef>
                <a:spcAft>
                  <a:spcPct val="35000"/>
                </a:spcAft>
              </a:pPr>
              <a:r>
                <a:rPr lang="en-GB" sz="2600" kern="1200" dirty="0" smtClean="0">
                  <a:solidFill>
                    <a:schemeClr val="tx2"/>
                  </a:solidFill>
                </a:rPr>
                <a:t>Intervene</a:t>
              </a:r>
              <a:endParaRPr lang="en-IN" sz="2600" kern="1200" dirty="0">
                <a:solidFill>
                  <a:schemeClr val="tx2"/>
                </a:solidFill>
              </a:endParaRPr>
            </a:p>
          </p:txBody>
        </p:sp>
        <p:sp>
          <p:nvSpPr>
            <p:cNvPr id="26" name="Freeform 25"/>
            <p:cNvSpPr/>
            <p:nvPr/>
          </p:nvSpPr>
          <p:spPr>
            <a:xfrm>
              <a:off x="4569568" y="5067250"/>
              <a:ext cx="289545" cy="241288"/>
            </a:xfrm>
            <a:custGeom>
              <a:avLst/>
              <a:gdLst>
                <a:gd name="connsiteX0" fmla="*/ 0 w 241287"/>
                <a:gd name="connsiteY0" fmla="*/ 57909 h 289544"/>
                <a:gd name="connsiteX1" fmla="*/ 120644 w 241287"/>
                <a:gd name="connsiteY1" fmla="*/ 57909 h 289544"/>
                <a:gd name="connsiteX2" fmla="*/ 120644 w 241287"/>
                <a:gd name="connsiteY2" fmla="*/ 0 h 289544"/>
                <a:gd name="connsiteX3" fmla="*/ 241287 w 241287"/>
                <a:gd name="connsiteY3" fmla="*/ 144772 h 289544"/>
                <a:gd name="connsiteX4" fmla="*/ 120644 w 241287"/>
                <a:gd name="connsiteY4" fmla="*/ 289544 h 289544"/>
                <a:gd name="connsiteX5" fmla="*/ 120644 w 241287"/>
                <a:gd name="connsiteY5" fmla="*/ 231635 h 289544"/>
                <a:gd name="connsiteX6" fmla="*/ 0 w 241287"/>
                <a:gd name="connsiteY6" fmla="*/ 231635 h 289544"/>
                <a:gd name="connsiteX7" fmla="*/ 0 w 241287"/>
                <a:gd name="connsiteY7" fmla="*/ 57909 h 2895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41287" h="289544">
                  <a:moveTo>
                    <a:pt x="193029" y="1"/>
                  </a:moveTo>
                  <a:lnTo>
                    <a:pt x="193029" y="144773"/>
                  </a:lnTo>
                  <a:lnTo>
                    <a:pt x="241287" y="144773"/>
                  </a:lnTo>
                  <a:lnTo>
                    <a:pt x="120644" y="289543"/>
                  </a:lnTo>
                  <a:lnTo>
                    <a:pt x="0" y="144773"/>
                  </a:lnTo>
                  <a:lnTo>
                    <a:pt x="48258" y="144773"/>
                  </a:lnTo>
                  <a:lnTo>
                    <a:pt x="48258" y="1"/>
                  </a:lnTo>
                  <a:lnTo>
                    <a:pt x="193029" y="1"/>
                  </a:lnTo>
                  <a:close/>
                </a:path>
              </a:pathLst>
            </a:custGeom>
            <a:solidFill>
              <a:srgbClr val="008CD1"/>
            </a:solidFill>
            <a:ln>
              <a:solidFill>
                <a:srgbClr val="008CD1"/>
              </a:solidFill>
            </a:ln>
          </p:spPr>
          <p:style>
            <a:lnRef idx="0">
              <a:scrgbClr r="0" g="0" b="0"/>
            </a:lnRef>
            <a:fillRef idx="1">
              <a:scrgbClr r="0" g="0" b="0"/>
            </a:fillRef>
            <a:effectRef idx="0">
              <a:schemeClr val="accent1">
                <a:tint val="60000"/>
                <a:hueOff val="0"/>
                <a:satOff val="0"/>
                <a:lumOff val="0"/>
                <a:alphaOff val="0"/>
              </a:schemeClr>
            </a:effectRef>
            <a:fontRef idx="minor">
              <a:schemeClr val="lt1"/>
            </a:fontRef>
          </p:style>
          <p:txBody>
            <a:bodyPr spcFirstLastPara="0" vert="horz" wrap="square" lIns="57910" tIns="0" rIns="57909" bIns="72387" numCol="1" spcCol="1270" anchor="ctr" anchorCtr="0">
              <a:noAutofit/>
            </a:bodyPr>
            <a:lstStyle/>
            <a:p>
              <a:pPr lvl="0" algn="ctr" defTabSz="533400">
                <a:lnSpc>
                  <a:spcPct val="90000"/>
                </a:lnSpc>
                <a:spcBef>
                  <a:spcPct val="0"/>
                </a:spcBef>
                <a:spcAft>
                  <a:spcPct val="35000"/>
                </a:spcAft>
              </a:pPr>
              <a:endParaRPr lang="en-GB" sz="1200" kern="1200" dirty="0"/>
            </a:p>
          </p:txBody>
        </p:sp>
      </p:grpSp>
      <p:sp>
        <p:nvSpPr>
          <p:cNvPr id="27" name="Freeform 26" descr="This flowchart depicts the process of motivating employees with the reinforcement theory. It contains five rectangular boxes that are positioned vertically, one below the other. The boxes are connected to each other by downward-pointing arrows. &#10;From the top, the first box is labeled identify. The second box is labeled measure. The third box is labeled analyze. The fourth box is labeled intervene. The fifth box is labeled evaluate. &#10;" title="Motivating with Reinforcement Theory"/>
          <p:cNvSpPr/>
          <p:nvPr/>
        </p:nvSpPr>
        <p:spPr>
          <a:xfrm>
            <a:off x="3936103" y="5348752"/>
            <a:ext cx="1556475" cy="643432"/>
          </a:xfrm>
          <a:custGeom>
            <a:avLst/>
            <a:gdLst>
              <a:gd name="connsiteX0" fmla="*/ 0 w 1556475"/>
              <a:gd name="connsiteY0" fmla="*/ 64343 h 643432"/>
              <a:gd name="connsiteX1" fmla="*/ 64343 w 1556475"/>
              <a:gd name="connsiteY1" fmla="*/ 0 h 643432"/>
              <a:gd name="connsiteX2" fmla="*/ 1492132 w 1556475"/>
              <a:gd name="connsiteY2" fmla="*/ 0 h 643432"/>
              <a:gd name="connsiteX3" fmla="*/ 1556475 w 1556475"/>
              <a:gd name="connsiteY3" fmla="*/ 64343 h 643432"/>
              <a:gd name="connsiteX4" fmla="*/ 1556475 w 1556475"/>
              <a:gd name="connsiteY4" fmla="*/ 579089 h 643432"/>
              <a:gd name="connsiteX5" fmla="*/ 1492132 w 1556475"/>
              <a:gd name="connsiteY5" fmla="*/ 643432 h 643432"/>
              <a:gd name="connsiteX6" fmla="*/ 64343 w 1556475"/>
              <a:gd name="connsiteY6" fmla="*/ 643432 h 643432"/>
              <a:gd name="connsiteX7" fmla="*/ 0 w 1556475"/>
              <a:gd name="connsiteY7" fmla="*/ 579089 h 643432"/>
              <a:gd name="connsiteX8" fmla="*/ 0 w 1556475"/>
              <a:gd name="connsiteY8" fmla="*/ 64343 h 6434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556475" h="643432">
                <a:moveTo>
                  <a:pt x="0" y="64343"/>
                </a:moveTo>
                <a:cubicBezTo>
                  <a:pt x="0" y="28807"/>
                  <a:pt x="28807" y="0"/>
                  <a:pt x="64343" y="0"/>
                </a:cubicBezTo>
                <a:lnTo>
                  <a:pt x="1492132" y="0"/>
                </a:lnTo>
                <a:cubicBezTo>
                  <a:pt x="1527668" y="0"/>
                  <a:pt x="1556475" y="28807"/>
                  <a:pt x="1556475" y="64343"/>
                </a:cubicBezTo>
                <a:lnTo>
                  <a:pt x="1556475" y="579089"/>
                </a:lnTo>
                <a:cubicBezTo>
                  <a:pt x="1556475" y="614625"/>
                  <a:pt x="1527668" y="643432"/>
                  <a:pt x="1492132" y="643432"/>
                </a:cubicBezTo>
                <a:lnTo>
                  <a:pt x="64343" y="643432"/>
                </a:lnTo>
                <a:cubicBezTo>
                  <a:pt x="28807" y="643432"/>
                  <a:pt x="0" y="614625"/>
                  <a:pt x="0" y="579089"/>
                </a:cubicBezTo>
                <a:lnTo>
                  <a:pt x="0" y="64343"/>
                </a:lnTo>
                <a:close/>
              </a:path>
            </a:pathLst>
          </a:custGeom>
          <a:no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117905" tIns="117905" rIns="117905" bIns="117905" numCol="1" spcCol="1270" anchor="ctr" anchorCtr="0">
            <a:noAutofit/>
          </a:bodyPr>
          <a:lstStyle/>
          <a:p>
            <a:pPr lvl="0" algn="ctr" defTabSz="1155700" rtl="0">
              <a:lnSpc>
                <a:spcPct val="90000"/>
              </a:lnSpc>
              <a:spcBef>
                <a:spcPct val="0"/>
              </a:spcBef>
              <a:spcAft>
                <a:spcPct val="35000"/>
              </a:spcAft>
            </a:pPr>
            <a:r>
              <a:rPr lang="en-GB" sz="2600" kern="1200" dirty="0" smtClean="0">
                <a:solidFill>
                  <a:schemeClr val="tx2"/>
                </a:solidFill>
              </a:rPr>
              <a:t>Evaluate </a:t>
            </a:r>
            <a:endParaRPr lang="en-IN" sz="2600" kern="1200" dirty="0">
              <a:solidFill>
                <a:schemeClr val="tx2"/>
              </a:solidFill>
            </a:endParaRPr>
          </a:p>
        </p:txBody>
      </p:sp>
      <p:sp>
        <p:nvSpPr>
          <p:cNvPr id="32"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4</a:t>
            </a:r>
            <a:endParaRPr lang="en-IN" altLang="en-US" sz="2000" dirty="0">
              <a:solidFill>
                <a:schemeClr val="tx2"/>
              </a:solidFill>
            </a:endParaRPr>
          </a:p>
        </p:txBody>
      </p:sp>
    </p:spTree>
    <p:extLst>
      <p:ext uri="{BB962C8B-B14F-4D97-AF65-F5344CB8AC3E}">
        <p14:creationId xmlns:p14="http://schemas.microsoft.com/office/powerpoint/2010/main" val="347938227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28"/>
                                        </p:tgtEl>
                                        <p:attrNameLst>
                                          <p:attrName>style.visibility</p:attrName>
                                        </p:attrNameLst>
                                      </p:cBhvr>
                                      <p:to>
                                        <p:strVal val="visible"/>
                                      </p:to>
                                    </p:set>
                                    <p:animEffect transition="in" filter="wipe(up)">
                                      <p:cBhvr>
                                        <p:cTn id="7" dur="500"/>
                                        <p:tgtEl>
                                          <p:spTgt spid="28"/>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1" fill="hold" nodeType="clickEffect">
                                  <p:stCondLst>
                                    <p:cond delay="0"/>
                                  </p:stCondLst>
                                  <p:childTnLst>
                                    <p:set>
                                      <p:cBhvr>
                                        <p:cTn id="11" dur="1" fill="hold">
                                          <p:stCondLst>
                                            <p:cond delay="0"/>
                                          </p:stCondLst>
                                        </p:cTn>
                                        <p:tgtEl>
                                          <p:spTgt spid="29"/>
                                        </p:tgtEl>
                                        <p:attrNameLst>
                                          <p:attrName>style.visibility</p:attrName>
                                        </p:attrNameLst>
                                      </p:cBhvr>
                                      <p:to>
                                        <p:strVal val="visible"/>
                                      </p:to>
                                    </p:set>
                                    <p:animEffect transition="in" filter="wipe(up)">
                                      <p:cBhvr>
                                        <p:cTn id="12" dur="500"/>
                                        <p:tgtEl>
                                          <p:spTgt spid="29"/>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1" fill="hold" nodeType="clickEffect">
                                  <p:stCondLst>
                                    <p:cond delay="0"/>
                                  </p:stCondLst>
                                  <p:childTnLst>
                                    <p:set>
                                      <p:cBhvr>
                                        <p:cTn id="16" dur="1" fill="hold">
                                          <p:stCondLst>
                                            <p:cond delay="0"/>
                                          </p:stCondLst>
                                        </p:cTn>
                                        <p:tgtEl>
                                          <p:spTgt spid="30"/>
                                        </p:tgtEl>
                                        <p:attrNameLst>
                                          <p:attrName>style.visibility</p:attrName>
                                        </p:attrNameLst>
                                      </p:cBhvr>
                                      <p:to>
                                        <p:strVal val="visible"/>
                                      </p:to>
                                    </p:set>
                                    <p:animEffect transition="in" filter="wipe(up)">
                                      <p:cBhvr>
                                        <p:cTn id="17" dur="500"/>
                                        <p:tgtEl>
                                          <p:spTgt spid="30"/>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1" fill="hold" nodeType="clickEffect">
                                  <p:stCondLst>
                                    <p:cond delay="0"/>
                                  </p:stCondLst>
                                  <p:childTnLst>
                                    <p:set>
                                      <p:cBhvr>
                                        <p:cTn id="21" dur="1" fill="hold">
                                          <p:stCondLst>
                                            <p:cond delay="0"/>
                                          </p:stCondLst>
                                        </p:cTn>
                                        <p:tgtEl>
                                          <p:spTgt spid="31"/>
                                        </p:tgtEl>
                                        <p:attrNameLst>
                                          <p:attrName>style.visibility</p:attrName>
                                        </p:attrNameLst>
                                      </p:cBhvr>
                                      <p:to>
                                        <p:strVal val="visible"/>
                                      </p:to>
                                    </p:set>
                                    <p:animEffect transition="in" filter="wipe(up)">
                                      <p:cBhvr>
                                        <p:cTn id="22" dur="500"/>
                                        <p:tgtEl>
                                          <p:spTgt spid="31"/>
                                        </p:tgtEl>
                                      </p:cBhvr>
                                    </p:animEffect>
                                  </p:childTnLst>
                                </p:cTn>
                              </p:par>
                            </p:childTnLst>
                          </p:cTn>
                        </p:par>
                      </p:childTnLst>
                    </p:cTn>
                  </p:par>
                  <p:par>
                    <p:cTn id="23" fill="hold">
                      <p:stCondLst>
                        <p:cond delay="indefinite"/>
                      </p:stCondLst>
                      <p:childTnLst>
                        <p:par>
                          <p:cTn id="24" fill="hold">
                            <p:stCondLst>
                              <p:cond delay="0"/>
                            </p:stCondLst>
                            <p:childTnLst>
                              <p:par>
                                <p:cTn id="25" presetID="22" presetClass="entr" presetSubtype="1" fill="hold" grpId="0" nodeType="clickEffect">
                                  <p:stCondLst>
                                    <p:cond delay="0"/>
                                  </p:stCondLst>
                                  <p:childTnLst>
                                    <p:set>
                                      <p:cBhvr>
                                        <p:cTn id="26" dur="1" fill="hold">
                                          <p:stCondLst>
                                            <p:cond delay="0"/>
                                          </p:stCondLst>
                                        </p:cTn>
                                        <p:tgtEl>
                                          <p:spTgt spid="27"/>
                                        </p:tgtEl>
                                        <p:attrNameLst>
                                          <p:attrName>style.visibility</p:attrName>
                                        </p:attrNameLst>
                                      </p:cBhvr>
                                      <p:to>
                                        <p:strVal val="visible"/>
                                      </p:to>
                                    </p:set>
                                    <p:animEffect transition="in" filter="wipe(up)">
                                      <p:cBhvr>
                                        <p:cTn id="27"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a:xfrm>
            <a:off x="525463" y="3175"/>
            <a:ext cx="8229600" cy="1143000"/>
          </a:xfrm>
        </p:spPr>
        <p:txBody>
          <a:bodyPr/>
          <a:lstStyle/>
          <a:p>
            <a:pPr eaLnBrk="1" hangingPunct="1"/>
            <a:r>
              <a:rPr lang="en-US" altLang="en-US" dirty="0" smtClean="0">
                <a:latin typeface="Franklin Gothic Medium" panose="020B0603020102020204" pitchFamily="34" charset="0"/>
                <a:ea typeface="Franklin Gothic Medium" panose="020B0603020102020204" pitchFamily="34" charset="0"/>
                <a:cs typeface="Franklin Gothic Medium" panose="020B0603020102020204" pitchFamily="34" charset="0"/>
              </a:rPr>
              <a:t>Goal-Setting Theory</a:t>
            </a:r>
          </a:p>
        </p:txBody>
      </p:sp>
      <p:sp>
        <p:nvSpPr>
          <p:cNvPr id="27652" name="Content Placeholder 2"/>
          <p:cNvSpPr>
            <a:spLocks noGrp="1"/>
          </p:cNvSpPr>
          <p:nvPr>
            <p:ph idx="1"/>
          </p:nvPr>
        </p:nvSpPr>
        <p:spPr>
          <a:xfrm>
            <a:off x="993775" y="1533525"/>
            <a:ext cx="7823200" cy="4227513"/>
          </a:xfrm>
        </p:spPr>
        <p:txBody>
          <a:bodyPr>
            <a:noAutofit/>
          </a:bodyPr>
          <a:lstStyle/>
          <a:p>
            <a:r>
              <a:rPr lang="en-GB" dirty="0" smtClean="0"/>
              <a:t>People </a:t>
            </a:r>
            <a:r>
              <a:rPr lang="en-GB" dirty="0"/>
              <a:t>will be </a:t>
            </a:r>
            <a:r>
              <a:rPr lang="en-GB" dirty="0" smtClean="0"/>
              <a:t>motivated </a:t>
            </a:r>
            <a:r>
              <a:rPr lang="en-IN" dirty="0" smtClean="0"/>
              <a:t>to </a:t>
            </a:r>
            <a:r>
              <a:rPr lang="en-IN" dirty="0"/>
              <a:t>the extent to which </a:t>
            </a:r>
            <a:r>
              <a:rPr lang="en-IN" dirty="0" smtClean="0"/>
              <a:t>they:</a:t>
            </a:r>
          </a:p>
          <a:p>
            <a:pPr lvl="1"/>
            <a:r>
              <a:rPr lang="en-IN" dirty="0" smtClean="0"/>
              <a:t>Accept </a:t>
            </a:r>
            <a:r>
              <a:rPr lang="en-GB" dirty="0" smtClean="0"/>
              <a:t>specific, challenging </a:t>
            </a:r>
            <a:r>
              <a:rPr lang="en-GB" dirty="0"/>
              <a:t>goals </a:t>
            </a:r>
          </a:p>
          <a:p>
            <a:pPr lvl="1"/>
            <a:r>
              <a:rPr lang="en-IN" dirty="0" smtClean="0"/>
              <a:t>Receive </a:t>
            </a:r>
            <a:r>
              <a:rPr lang="en-IN" dirty="0"/>
              <a:t>feedback that indicates </a:t>
            </a:r>
            <a:r>
              <a:rPr lang="en-IN" dirty="0" smtClean="0"/>
              <a:t>their </a:t>
            </a:r>
            <a:r>
              <a:rPr lang="en-GB" dirty="0" smtClean="0"/>
              <a:t>progress </a:t>
            </a:r>
            <a:r>
              <a:rPr lang="en-GB" dirty="0"/>
              <a:t>toward goal </a:t>
            </a:r>
            <a:r>
              <a:rPr lang="en-GB" dirty="0" smtClean="0"/>
              <a:t>achievement</a:t>
            </a:r>
          </a:p>
          <a:p>
            <a:r>
              <a:rPr lang="en-US" altLang="en-US" dirty="0" smtClean="0"/>
              <a:t>Components</a:t>
            </a:r>
          </a:p>
          <a:p>
            <a:pPr lvl="1" eaLnBrk="1" hangingPunct="1">
              <a:buFont typeface="Arial" pitchFamily="34" charset="0"/>
              <a:buChar char="•"/>
              <a:defRPr/>
            </a:pPr>
            <a:r>
              <a:rPr lang="en-US" altLang="en-US" b="1" dirty="0" smtClean="0"/>
              <a:t>Goal specificity</a:t>
            </a:r>
            <a:r>
              <a:rPr lang="en-US" altLang="en-US" dirty="0" smtClean="0"/>
              <a:t>, </a:t>
            </a:r>
            <a:r>
              <a:rPr lang="en-US" altLang="en-US" b="1" dirty="0" smtClean="0"/>
              <a:t>goal difficulty</a:t>
            </a:r>
            <a:r>
              <a:rPr lang="en-US" altLang="en-US" dirty="0" smtClean="0"/>
              <a:t>, </a:t>
            </a:r>
            <a:r>
              <a:rPr lang="en-US" altLang="en-US" b="1" dirty="0" smtClean="0"/>
              <a:t>goal acceptance</a:t>
            </a:r>
            <a:r>
              <a:rPr lang="en-US" altLang="en-US" dirty="0" smtClean="0"/>
              <a:t>, and </a:t>
            </a:r>
            <a:r>
              <a:rPr lang="en-US" altLang="en-US" b="1" dirty="0" smtClean="0"/>
              <a:t>performance feedback</a:t>
            </a:r>
          </a:p>
        </p:txBody>
      </p:sp>
      <p:sp>
        <p:nvSpPr>
          <p:cNvPr id="7"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5</a:t>
            </a:r>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27652">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27652">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27652">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27652">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27652">
                                            <p:txEl>
                                              <p:pRg st="4" end="4"/>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7" name="Title 1"/>
          <p:cNvSpPr>
            <a:spLocks noGrp="1"/>
          </p:cNvSpPr>
          <p:nvPr>
            <p:ph type="title"/>
          </p:nvPr>
        </p:nvSpPr>
        <p:spPr/>
        <p:txBody>
          <a:bodyPr/>
          <a:lstStyle/>
          <a:p>
            <a:r>
              <a:rPr lang="en-GB" dirty="0" smtClean="0"/>
              <a:t>Motivating with Goal-Setting Theory</a:t>
            </a:r>
            <a:endParaRPr lang="en-US" altLang="en-US" dirty="0" smtClean="0"/>
          </a:p>
        </p:txBody>
      </p:sp>
      <p:grpSp>
        <p:nvGrpSpPr>
          <p:cNvPr id="22" name="Group 21" descr="There is a curved line on the left side of the slide. Three circles are placed one below the other over this line. The circles do not contain any text. Each circle is attached to a rectangular box. Starting from the top, the content in the first box reads assigning specific, challenging goals. The second box reads ensuring that workers truly accept organizational goals. The third box reads providing frequent and specific performance-related feedback.&#10;&#10;&#10;" title="Motivating with Goal-Setting Theory"/>
          <p:cNvGrpSpPr/>
          <p:nvPr/>
        </p:nvGrpSpPr>
        <p:grpSpPr>
          <a:xfrm>
            <a:off x="-3785077" y="800419"/>
            <a:ext cx="12543628" cy="5692870"/>
            <a:chOff x="-3785077" y="800419"/>
            <a:chExt cx="12543628" cy="5692870"/>
          </a:xfrm>
        </p:grpSpPr>
        <p:sp>
          <p:nvSpPr>
            <p:cNvPr id="15" name="Block Arc 14"/>
            <p:cNvSpPr/>
            <p:nvPr/>
          </p:nvSpPr>
          <p:spPr>
            <a:xfrm>
              <a:off x="-3785077" y="800419"/>
              <a:ext cx="5692870" cy="5692870"/>
            </a:xfrm>
            <a:prstGeom prst="blockArc">
              <a:avLst>
                <a:gd name="adj1" fmla="val 18900000"/>
                <a:gd name="adj2" fmla="val 2700000"/>
                <a:gd name="adj3" fmla="val 379"/>
              </a:avLst>
            </a:prstGeom>
            <a:ln>
              <a:solidFill>
                <a:srgbClr val="008CD1"/>
              </a:solidFill>
            </a:ln>
          </p:spPr>
          <p:style>
            <a:lnRef idx="2">
              <a:scrgbClr r="0" g="0" b="0"/>
            </a:lnRef>
            <a:fillRef idx="0">
              <a:schemeClr val="accent1">
                <a:hueOff val="0"/>
                <a:satOff val="0"/>
                <a:lumOff val="0"/>
                <a:alphaOff val="0"/>
              </a:schemeClr>
            </a:fillRef>
            <a:effectRef idx="0">
              <a:schemeClr val="accent1">
                <a:hueOff val="0"/>
                <a:satOff val="0"/>
                <a:lumOff val="0"/>
                <a:alphaOff val="0"/>
              </a:schemeClr>
            </a:effectRef>
            <a:fontRef idx="minor">
              <a:schemeClr val="tx1">
                <a:hueOff val="0"/>
                <a:satOff val="0"/>
                <a:lumOff val="0"/>
                <a:alphaOff val="0"/>
              </a:schemeClr>
            </a:fontRef>
          </p:style>
        </p:sp>
        <p:sp>
          <p:nvSpPr>
            <p:cNvPr id="16" name="Freeform 15"/>
            <p:cNvSpPr/>
            <p:nvPr/>
          </p:nvSpPr>
          <p:spPr>
            <a:xfrm>
              <a:off x="1581879" y="1955761"/>
              <a:ext cx="7176672" cy="845546"/>
            </a:xfrm>
            <a:custGeom>
              <a:avLst/>
              <a:gdLst>
                <a:gd name="connsiteX0" fmla="*/ 0 w 7176672"/>
                <a:gd name="connsiteY0" fmla="*/ 0 h 845546"/>
                <a:gd name="connsiteX1" fmla="*/ 7176672 w 7176672"/>
                <a:gd name="connsiteY1" fmla="*/ 0 h 845546"/>
                <a:gd name="connsiteX2" fmla="*/ 7176672 w 7176672"/>
                <a:gd name="connsiteY2" fmla="*/ 845546 h 845546"/>
                <a:gd name="connsiteX3" fmla="*/ 0 w 7176672"/>
                <a:gd name="connsiteY3" fmla="*/ 845546 h 845546"/>
                <a:gd name="connsiteX4" fmla="*/ 0 w 7176672"/>
                <a:gd name="connsiteY4" fmla="*/ 0 h 84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6672" h="845546">
                  <a:moveTo>
                    <a:pt x="0" y="0"/>
                  </a:moveTo>
                  <a:lnTo>
                    <a:pt x="7176672" y="0"/>
                  </a:lnTo>
                  <a:lnTo>
                    <a:pt x="7176672" y="845546"/>
                  </a:lnTo>
                  <a:lnTo>
                    <a:pt x="0" y="845546"/>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1152" tIns="66040" rIns="66040" bIns="66040" numCol="1" spcCol="1270" anchor="ctr" anchorCtr="0">
              <a:noAutofit/>
            </a:bodyPr>
            <a:lstStyle/>
            <a:p>
              <a:pPr lvl="0" algn="l" defTabSz="1155700" rtl="0">
                <a:lnSpc>
                  <a:spcPct val="90000"/>
                </a:lnSpc>
                <a:spcBef>
                  <a:spcPct val="0"/>
                </a:spcBef>
                <a:spcAft>
                  <a:spcPct val="35000"/>
                </a:spcAft>
              </a:pPr>
              <a:r>
                <a:rPr lang="en-GB" sz="2600" kern="1200" dirty="0" smtClean="0"/>
                <a:t>Assigning specific, challenging goals</a:t>
              </a:r>
              <a:endParaRPr lang="en-IN" sz="2600" kern="1200" dirty="0"/>
            </a:p>
          </p:txBody>
        </p:sp>
        <p:sp>
          <p:nvSpPr>
            <p:cNvPr id="17" name="Oval 16"/>
            <p:cNvSpPr/>
            <p:nvPr/>
          </p:nvSpPr>
          <p:spPr>
            <a:xfrm>
              <a:off x="1053412" y="1850067"/>
              <a:ext cx="1056932" cy="1056932"/>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23" name="Group 22" descr="There is a curved line on the left side of the slide. Three circles are placed one below the other over this line. The circles do not contain any text. Each circle is attached to a rectangular box. Starting from the top, the content in the first box reads assigning specific, challenging goals. The second box reads ensuring that workers truly accept organizational goals. The third box reads providing frequent and specific performance-related feedback.&#10;&#10;&#10;" title="Motivating with Goal-Setting Theory"/>
          <p:cNvGrpSpPr/>
          <p:nvPr/>
        </p:nvGrpSpPr>
        <p:grpSpPr>
          <a:xfrm>
            <a:off x="1360768" y="3118387"/>
            <a:ext cx="7397783" cy="1056932"/>
            <a:chOff x="1360768" y="3118387"/>
            <a:chExt cx="7397783" cy="1056932"/>
          </a:xfrm>
        </p:grpSpPr>
        <p:sp>
          <p:nvSpPr>
            <p:cNvPr id="18" name="Freeform 17"/>
            <p:cNvSpPr/>
            <p:nvPr/>
          </p:nvSpPr>
          <p:spPr>
            <a:xfrm>
              <a:off x="1889235" y="3224080"/>
              <a:ext cx="6869316" cy="845546"/>
            </a:xfrm>
            <a:custGeom>
              <a:avLst/>
              <a:gdLst>
                <a:gd name="connsiteX0" fmla="*/ 0 w 6869316"/>
                <a:gd name="connsiteY0" fmla="*/ 0 h 845546"/>
                <a:gd name="connsiteX1" fmla="*/ 6869316 w 6869316"/>
                <a:gd name="connsiteY1" fmla="*/ 0 h 845546"/>
                <a:gd name="connsiteX2" fmla="*/ 6869316 w 6869316"/>
                <a:gd name="connsiteY2" fmla="*/ 845546 h 845546"/>
                <a:gd name="connsiteX3" fmla="*/ 0 w 6869316"/>
                <a:gd name="connsiteY3" fmla="*/ 845546 h 845546"/>
                <a:gd name="connsiteX4" fmla="*/ 0 w 6869316"/>
                <a:gd name="connsiteY4" fmla="*/ 0 h 84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869316" h="845546">
                  <a:moveTo>
                    <a:pt x="0" y="0"/>
                  </a:moveTo>
                  <a:lnTo>
                    <a:pt x="6869316" y="0"/>
                  </a:lnTo>
                  <a:lnTo>
                    <a:pt x="6869316" y="845546"/>
                  </a:lnTo>
                  <a:lnTo>
                    <a:pt x="0" y="845546"/>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1152" tIns="66040" rIns="66040" bIns="66040" numCol="1" spcCol="1270" anchor="ctr" anchorCtr="0">
              <a:noAutofit/>
            </a:bodyPr>
            <a:lstStyle/>
            <a:p>
              <a:pPr lvl="0" algn="l" defTabSz="1155700" rtl="0">
                <a:lnSpc>
                  <a:spcPct val="90000"/>
                </a:lnSpc>
                <a:spcBef>
                  <a:spcPct val="0"/>
                </a:spcBef>
                <a:spcAft>
                  <a:spcPct val="35000"/>
                </a:spcAft>
              </a:pPr>
              <a:r>
                <a:rPr lang="en-GB" sz="2600" kern="1200" dirty="0" smtClean="0"/>
                <a:t>Ensuring that workers truly accept organizational goals </a:t>
              </a:r>
              <a:endParaRPr lang="en-IN" sz="2600" kern="1200" dirty="0"/>
            </a:p>
          </p:txBody>
        </p:sp>
        <p:sp>
          <p:nvSpPr>
            <p:cNvPr id="19" name="Oval 18"/>
            <p:cNvSpPr/>
            <p:nvPr/>
          </p:nvSpPr>
          <p:spPr>
            <a:xfrm>
              <a:off x="1360768" y="3118387"/>
              <a:ext cx="1056932" cy="1056932"/>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grpSp>
        <p:nvGrpSpPr>
          <p:cNvPr id="24" name="Group 23" descr="There is a curved line on the left side of the slide. Three circles are placed one below the other over this line. The circles do not contain any text. Each circle is attached to a rectangular box. Starting from the top, the content in the first box reads assigning specific, challenging goals. The second box reads ensuring that workers truly accept organizational goals. The third box reads providing frequent and specific performance-related feedback.&#10;&#10;&#10;" title="Motivating with Goal-Setting Theory"/>
          <p:cNvGrpSpPr/>
          <p:nvPr/>
        </p:nvGrpSpPr>
        <p:grpSpPr>
          <a:xfrm>
            <a:off x="1053412" y="4386706"/>
            <a:ext cx="7705139" cy="1056932"/>
            <a:chOff x="1053412" y="4386706"/>
            <a:chExt cx="7705139" cy="1056932"/>
          </a:xfrm>
        </p:grpSpPr>
        <p:sp>
          <p:nvSpPr>
            <p:cNvPr id="20" name="Freeform 19"/>
            <p:cNvSpPr/>
            <p:nvPr/>
          </p:nvSpPr>
          <p:spPr>
            <a:xfrm>
              <a:off x="1581879" y="4492399"/>
              <a:ext cx="7176672" cy="845546"/>
            </a:xfrm>
            <a:custGeom>
              <a:avLst/>
              <a:gdLst>
                <a:gd name="connsiteX0" fmla="*/ 0 w 7176672"/>
                <a:gd name="connsiteY0" fmla="*/ 0 h 845546"/>
                <a:gd name="connsiteX1" fmla="*/ 7176672 w 7176672"/>
                <a:gd name="connsiteY1" fmla="*/ 0 h 845546"/>
                <a:gd name="connsiteX2" fmla="*/ 7176672 w 7176672"/>
                <a:gd name="connsiteY2" fmla="*/ 845546 h 845546"/>
                <a:gd name="connsiteX3" fmla="*/ 0 w 7176672"/>
                <a:gd name="connsiteY3" fmla="*/ 845546 h 845546"/>
                <a:gd name="connsiteX4" fmla="*/ 0 w 7176672"/>
                <a:gd name="connsiteY4" fmla="*/ 0 h 84554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176672" h="845546">
                  <a:moveTo>
                    <a:pt x="0" y="0"/>
                  </a:moveTo>
                  <a:lnTo>
                    <a:pt x="7176672" y="0"/>
                  </a:lnTo>
                  <a:lnTo>
                    <a:pt x="7176672" y="845546"/>
                  </a:lnTo>
                  <a:lnTo>
                    <a:pt x="0" y="845546"/>
                  </a:lnTo>
                  <a:lnTo>
                    <a:pt x="0" y="0"/>
                  </a:lnTo>
                  <a:close/>
                </a:path>
              </a:pathLst>
            </a:custGeom>
            <a:solidFill>
              <a:srgbClr val="008CD1"/>
            </a:solidFill>
            <a:ln>
              <a:solidFill>
                <a:srgbClr val="008CD1"/>
              </a:solidFill>
            </a:ln>
          </p:spPr>
          <p:style>
            <a:lnRef idx="2">
              <a:scrgbClr r="0" g="0" b="0"/>
            </a:lnRef>
            <a:fillRef idx="1">
              <a:scrgbClr r="0" g="0" b="0"/>
            </a:fillRef>
            <a:effectRef idx="0">
              <a:schemeClr val="accent1">
                <a:hueOff val="0"/>
                <a:satOff val="0"/>
                <a:lumOff val="0"/>
                <a:alphaOff val="0"/>
              </a:schemeClr>
            </a:effectRef>
            <a:fontRef idx="minor">
              <a:schemeClr val="lt1"/>
            </a:fontRef>
          </p:style>
          <p:txBody>
            <a:bodyPr spcFirstLastPara="0" vert="horz" wrap="square" lIns="671152" tIns="66040" rIns="66040" bIns="66040" numCol="1" spcCol="1270" anchor="ctr" anchorCtr="0">
              <a:noAutofit/>
            </a:bodyPr>
            <a:lstStyle/>
            <a:p>
              <a:pPr lvl="0" algn="l" defTabSz="1155700" rtl="0">
                <a:lnSpc>
                  <a:spcPct val="90000"/>
                </a:lnSpc>
                <a:spcBef>
                  <a:spcPct val="0"/>
                </a:spcBef>
                <a:spcAft>
                  <a:spcPct val="35000"/>
                </a:spcAft>
              </a:pPr>
              <a:r>
                <a:rPr lang="en-GB" sz="2600" kern="1200" dirty="0" smtClean="0"/>
                <a:t>Providing frequent and specific performance-related feedback </a:t>
              </a:r>
              <a:endParaRPr lang="en-IN" sz="2600" kern="1200" dirty="0"/>
            </a:p>
          </p:txBody>
        </p:sp>
        <p:sp>
          <p:nvSpPr>
            <p:cNvPr id="21" name="Oval 20"/>
            <p:cNvSpPr/>
            <p:nvPr/>
          </p:nvSpPr>
          <p:spPr>
            <a:xfrm>
              <a:off x="1053412" y="4386706"/>
              <a:ext cx="1056932" cy="1056932"/>
            </a:xfrm>
            <a:prstGeom prst="ellipse">
              <a:avLst/>
            </a:prstGeom>
            <a:ln>
              <a:solidFill>
                <a:srgbClr val="008CD1"/>
              </a:solidFill>
            </a:ln>
          </p:spPr>
          <p:style>
            <a:lnRef idx="2">
              <a:scrgbClr r="0" g="0" b="0"/>
            </a:lnRef>
            <a:fillRef idx="1">
              <a:schemeClr val="lt1">
                <a:hueOff val="0"/>
                <a:satOff val="0"/>
                <a:lumOff val="0"/>
                <a:alphaOff val="0"/>
              </a:schemeClr>
            </a:fillRef>
            <a:effectRef idx="0">
              <a:schemeClr val="lt1">
                <a:hueOff val="0"/>
                <a:satOff val="0"/>
                <a:lumOff val="0"/>
                <a:alphaOff val="0"/>
              </a:schemeClr>
            </a:effectRef>
            <a:fontRef idx="minor">
              <a:schemeClr val="dk1">
                <a:hueOff val="0"/>
                <a:satOff val="0"/>
                <a:lumOff val="0"/>
                <a:alphaOff val="0"/>
              </a:schemeClr>
            </a:fontRef>
          </p:style>
        </p:sp>
      </p:grpSp>
      <p:sp>
        <p:nvSpPr>
          <p:cNvPr id="28" name="TextBox 1"/>
          <p:cNvSpPr txBox="1">
            <a:spLocks noChangeArrowheads="1"/>
          </p:cNvSpPr>
          <p:nvPr/>
        </p:nvSpPr>
        <p:spPr bwMode="auto">
          <a:xfrm>
            <a:off x="8299450" y="101600"/>
            <a:ext cx="730250" cy="4016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2400">
                <a:solidFill>
                  <a:schemeClr val="tx1"/>
                </a:solidFill>
                <a:latin typeface="Times New Roman" panose="02020603050405020304" pitchFamily="18" charset="0"/>
                <a:ea typeface="ＭＳ Ｐゴシック" panose="020B0600070205080204" pitchFamily="34" charset="-128"/>
              </a:defRPr>
            </a:lvl1pPr>
            <a:lvl2pPr marL="742950" indent="-285750">
              <a:defRPr sz="2400">
                <a:solidFill>
                  <a:schemeClr val="tx1"/>
                </a:solidFill>
                <a:latin typeface="Times New Roman" panose="02020603050405020304" pitchFamily="18" charset="0"/>
                <a:ea typeface="ＭＳ Ｐゴシック" panose="020B0600070205080204" pitchFamily="34" charset="-128"/>
              </a:defRPr>
            </a:lvl2pPr>
            <a:lvl3pPr marL="1143000" indent="-228600">
              <a:defRPr sz="2400">
                <a:solidFill>
                  <a:schemeClr val="tx1"/>
                </a:solidFill>
                <a:latin typeface="Times New Roman" panose="02020603050405020304" pitchFamily="18" charset="0"/>
                <a:ea typeface="ＭＳ Ｐゴシック" panose="020B0600070205080204" pitchFamily="34" charset="-128"/>
              </a:defRPr>
            </a:lvl3pPr>
            <a:lvl4pPr marL="1600200" indent="-228600">
              <a:defRPr sz="2400">
                <a:solidFill>
                  <a:schemeClr val="tx1"/>
                </a:solidFill>
                <a:latin typeface="Times New Roman" panose="02020603050405020304" pitchFamily="18" charset="0"/>
                <a:ea typeface="ＭＳ Ｐゴシック" panose="020B0600070205080204" pitchFamily="34" charset="-128"/>
              </a:defRPr>
            </a:lvl4pPr>
            <a:lvl5pPr marL="2057400" indent="-228600">
              <a:defRPr sz="2400">
                <a:solidFill>
                  <a:schemeClr val="tx1"/>
                </a:solidFill>
                <a:latin typeface="Times New Roman" panose="02020603050405020304" pitchFamily="18" charset="0"/>
                <a:ea typeface="ＭＳ Ｐゴシック" panose="020B0600070205080204" pitchFamily="34" charset="-128"/>
              </a:defRPr>
            </a:lvl5pPr>
            <a:lvl6pPr marL="25146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6pPr>
            <a:lvl7pPr marL="29718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7pPr>
            <a:lvl8pPr marL="34290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8pPr>
            <a:lvl9pPr marL="3886200" indent="-228600" eaLnBrk="0" fontAlgn="base" hangingPunct="0">
              <a:spcBef>
                <a:spcPct val="0"/>
              </a:spcBef>
              <a:spcAft>
                <a:spcPct val="0"/>
              </a:spcAft>
              <a:defRPr sz="2400">
                <a:solidFill>
                  <a:schemeClr val="tx1"/>
                </a:solidFill>
                <a:latin typeface="Times New Roman" panose="02020603050405020304" pitchFamily="18" charset="0"/>
                <a:ea typeface="ＭＳ Ｐゴシック" panose="020B0600070205080204" pitchFamily="34" charset="-128"/>
              </a:defRPr>
            </a:lvl9pPr>
          </a:lstStyle>
          <a:p>
            <a:r>
              <a:rPr lang="en-IN" altLang="en-US" sz="2000" dirty="0" smtClean="0">
                <a:solidFill>
                  <a:schemeClr val="tx2"/>
                </a:solidFill>
              </a:rPr>
              <a:t>LO </a:t>
            </a:r>
            <a:r>
              <a:rPr lang="en-IN" altLang="en-US" sz="2000" dirty="0">
                <a:solidFill>
                  <a:schemeClr val="tx2"/>
                </a:solidFill>
              </a:rPr>
              <a:t>5</a:t>
            </a:r>
          </a:p>
        </p:txBody>
      </p:sp>
    </p:spTree>
    <p:extLst>
      <p:ext uri="{BB962C8B-B14F-4D97-AF65-F5344CB8AC3E}">
        <p14:creationId xmlns:p14="http://schemas.microsoft.com/office/powerpoint/2010/main" val="2863516824"/>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2"/>
                                        </p:tgtEl>
                                        <p:attrNameLst>
                                          <p:attrName>style.visibility</p:attrName>
                                        </p:attrNameLst>
                                      </p:cBhvr>
                                      <p:to>
                                        <p:strVal val="visible"/>
                                      </p:to>
                                    </p:set>
                                    <p:animEffect transition="in" filter="wipe(left)">
                                      <p:cBhvr>
                                        <p:cTn id="7" dur="500"/>
                                        <p:tgtEl>
                                          <p:spTgt spid="22"/>
                                        </p:tgtEl>
                                      </p:cBhvr>
                                    </p:animEffect>
                                  </p:childTnLst>
                                </p:cTn>
                              </p:par>
                            </p:childTnLst>
                          </p:cTn>
                        </p:par>
                      </p:childTnLst>
                    </p:cTn>
                  </p:par>
                  <p:par>
                    <p:cTn id="8" fill="hold">
                      <p:stCondLst>
                        <p:cond delay="indefinite"/>
                      </p:stCondLst>
                      <p:childTnLst>
                        <p:par>
                          <p:cTn id="9" fill="hold">
                            <p:stCondLst>
                              <p:cond delay="0"/>
                            </p:stCondLst>
                            <p:childTnLst>
                              <p:par>
                                <p:cTn id="10" presetID="22" presetClass="entr" presetSubtype="8" fill="hold" nodeType="clickEffect">
                                  <p:stCondLst>
                                    <p:cond delay="0"/>
                                  </p:stCondLst>
                                  <p:childTnLst>
                                    <p:set>
                                      <p:cBhvr>
                                        <p:cTn id="11" dur="1" fill="hold">
                                          <p:stCondLst>
                                            <p:cond delay="0"/>
                                          </p:stCondLst>
                                        </p:cTn>
                                        <p:tgtEl>
                                          <p:spTgt spid="23"/>
                                        </p:tgtEl>
                                        <p:attrNameLst>
                                          <p:attrName>style.visibility</p:attrName>
                                        </p:attrNameLst>
                                      </p:cBhvr>
                                      <p:to>
                                        <p:strVal val="visible"/>
                                      </p:to>
                                    </p:set>
                                    <p:animEffect transition="in" filter="wipe(left)">
                                      <p:cBhvr>
                                        <p:cTn id="12" dur="500"/>
                                        <p:tgtEl>
                                          <p:spTgt spid="23"/>
                                        </p:tgtEl>
                                      </p:cBhvr>
                                    </p:animEffect>
                                  </p:childTnLst>
                                </p:cTn>
                              </p:par>
                            </p:childTnLst>
                          </p:cTn>
                        </p:par>
                      </p:childTnLst>
                    </p:cTn>
                  </p:par>
                  <p:par>
                    <p:cTn id="13" fill="hold">
                      <p:stCondLst>
                        <p:cond delay="indefinite"/>
                      </p:stCondLst>
                      <p:childTnLst>
                        <p:par>
                          <p:cTn id="14" fill="hold">
                            <p:stCondLst>
                              <p:cond delay="0"/>
                            </p:stCondLst>
                            <p:childTnLst>
                              <p:par>
                                <p:cTn id="15" presetID="22" presetClass="entr" presetSubtype="8" fill="hold" nodeType="clickEffect">
                                  <p:stCondLst>
                                    <p:cond delay="0"/>
                                  </p:stCondLst>
                                  <p:childTnLst>
                                    <p:set>
                                      <p:cBhvr>
                                        <p:cTn id="16" dur="1" fill="hold">
                                          <p:stCondLst>
                                            <p:cond delay="0"/>
                                          </p:stCondLst>
                                        </p:cTn>
                                        <p:tgtEl>
                                          <p:spTgt spid="24"/>
                                        </p:tgtEl>
                                        <p:attrNameLst>
                                          <p:attrName>style.visibility</p:attrName>
                                        </p:attrNameLst>
                                      </p:cBhvr>
                                      <p:to>
                                        <p:strVal val="visible"/>
                                      </p:to>
                                    </p:set>
                                    <p:animEffect transition="in" filter="wipe(left)">
                                      <p:cBhvr>
                                        <p:cTn id="17"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endParaRPr lang="en-US" dirty="0"/>
          </a:p>
        </p:txBody>
      </p:sp>
      <p:sp>
        <p:nvSpPr>
          <p:cNvPr id="5"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Motivation</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Needs</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Extrinsic reward</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Intrinsic reward</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Equity theory</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Inputs</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Outcomes</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Referents</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Outcome/input (O/I) ratio</a:t>
            </a:r>
          </a:p>
          <a:p>
            <a:pPr marL="342900" indent="-342900">
              <a:spcBef>
                <a:spcPct val="20000"/>
              </a:spcBef>
              <a:buClr>
                <a:srgbClr val="B00027"/>
              </a:buClr>
              <a:buFont typeface="Lucida Grande"/>
              <a:buChar char="•"/>
              <a:defRPr/>
            </a:pPr>
            <a:r>
              <a:rPr lang="en-US" altLang="en-US" sz="2400" dirty="0" smtClean="0">
                <a:solidFill>
                  <a:schemeClr val="tx2"/>
                </a:solidFill>
                <a:ea typeface="ＭＳ Ｐゴシック" pitchFamily="34" charset="-128"/>
                <a:cs typeface="Arial" pitchFamily="34" charset="0"/>
              </a:rPr>
              <a:t>Underreward</a:t>
            </a:r>
            <a:endParaRPr lang="en-US" altLang="en-US" sz="2400" dirty="0">
              <a:solidFill>
                <a:schemeClr val="tx2"/>
              </a:solidFill>
              <a:ea typeface="ＭＳ Ｐゴシック" pitchFamily="34" charset="-128"/>
              <a:cs typeface="Arial" pitchFamily="34" charset="0"/>
            </a:endParaRP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Overreward</a:t>
            </a:r>
          </a:p>
          <a:p>
            <a:pPr marL="342900" indent="-342900">
              <a:spcBef>
                <a:spcPct val="20000"/>
              </a:spcBef>
              <a:buClr>
                <a:srgbClr val="B00027"/>
              </a:buClr>
              <a:buFont typeface="Lucida Grande"/>
              <a:buChar char="•"/>
              <a:defRPr/>
            </a:pPr>
            <a:endParaRPr lang="en-US" altLang="en-US" sz="2400" dirty="0">
              <a:solidFill>
                <a:schemeClr val="tx2"/>
              </a:solidFill>
              <a:ea typeface="ＭＳ Ｐゴシック" pitchFamily="34" charset="-128"/>
              <a:cs typeface="Arial" pitchFamily="34" charset="0"/>
            </a:endParaRPr>
          </a:p>
          <a:p>
            <a:pPr>
              <a:defRPr/>
            </a:pPr>
            <a:endParaRPr lang="en-US" altLang="en-US" sz="2400" dirty="0">
              <a:solidFill>
                <a:schemeClr val="tx2"/>
              </a:solidFill>
            </a:endParaRPr>
          </a:p>
          <a:p>
            <a:pPr>
              <a:defRPr/>
            </a:pPr>
            <a:endParaRPr lang="en-US" altLang="en-US" sz="2400" dirty="0">
              <a:solidFill>
                <a:schemeClr val="tx2"/>
              </a:solidFill>
            </a:endParaRPr>
          </a:p>
        </p:txBody>
      </p:sp>
      <p:sp>
        <p:nvSpPr>
          <p:cNvPr id="6" name="Content Placeholder 2"/>
          <p:cNvSpPr txBox="1">
            <a:spLocks/>
          </p:cNvSpPr>
          <p:nvPr/>
        </p:nvSpPr>
        <p:spPr bwMode="auto">
          <a:xfrm>
            <a:off x="5011830"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spcBef>
                <a:spcPct val="20000"/>
              </a:spcBef>
              <a:buClr>
                <a:srgbClr val="B00027"/>
              </a:buClr>
              <a:buFont typeface="Lucida Grande"/>
              <a:buChar char="•"/>
              <a:defRPr/>
            </a:pPr>
            <a:r>
              <a:rPr lang="en-US" altLang="en-US" sz="2400" dirty="0">
                <a:solidFill>
                  <a:schemeClr val="tx2"/>
                </a:solidFill>
                <a:cs typeface="Arial" panose="020B0604020202020204" pitchFamily="34" charset="0"/>
              </a:rPr>
              <a:t>Distributive justice </a:t>
            </a:r>
          </a:p>
          <a:p>
            <a:pPr marL="342900" indent="-342900">
              <a:spcBef>
                <a:spcPct val="20000"/>
              </a:spcBef>
              <a:buClr>
                <a:srgbClr val="B00027"/>
              </a:buClr>
              <a:buFont typeface="Lucida Grande"/>
              <a:buChar char="•"/>
              <a:defRPr/>
            </a:pPr>
            <a:r>
              <a:rPr lang="en-US" altLang="en-US" sz="2400" dirty="0">
                <a:solidFill>
                  <a:schemeClr val="tx2"/>
                </a:solidFill>
                <a:cs typeface="Arial" panose="020B0604020202020204" pitchFamily="34" charset="0"/>
              </a:rPr>
              <a:t>Procedural </a:t>
            </a:r>
            <a:r>
              <a:rPr lang="en-US" altLang="en-US" sz="2400" dirty="0" smtClean="0">
                <a:solidFill>
                  <a:schemeClr val="tx2"/>
                </a:solidFill>
                <a:cs typeface="Arial" panose="020B0604020202020204" pitchFamily="34" charset="0"/>
              </a:rPr>
              <a:t>justice</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Expectancy theory</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Valence</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Expectancy</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Instrumentality</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Reinforcement theory</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Reinforcement</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Reinforcement contingencies</a:t>
            </a:r>
          </a:p>
          <a:p>
            <a:pPr marL="342900" indent="-342900">
              <a:spcBef>
                <a:spcPct val="20000"/>
              </a:spcBef>
              <a:buClr>
                <a:srgbClr val="B00027"/>
              </a:buClr>
              <a:buFont typeface="Lucida Grande"/>
              <a:buChar char="•"/>
              <a:defRPr/>
            </a:pPr>
            <a:r>
              <a:rPr lang="en-US" altLang="en-US" sz="2400" dirty="0" smtClean="0">
                <a:solidFill>
                  <a:schemeClr val="tx2"/>
                </a:solidFill>
                <a:ea typeface="ＭＳ Ｐゴシック" panose="020B0600070205080204" pitchFamily="34" charset="-128"/>
                <a:cs typeface="Arial" panose="020B0604020202020204" pitchFamily="34" charset="0"/>
              </a:rPr>
              <a:t>Schedule </a:t>
            </a:r>
            <a:r>
              <a:rPr lang="en-US" altLang="en-US" sz="2400" dirty="0">
                <a:solidFill>
                  <a:schemeClr val="tx2"/>
                </a:solidFill>
                <a:ea typeface="ＭＳ Ｐゴシック" panose="020B0600070205080204" pitchFamily="34" charset="-128"/>
                <a:cs typeface="Arial" panose="020B0604020202020204" pitchFamily="34" charset="0"/>
              </a:rPr>
              <a:t>of </a:t>
            </a:r>
            <a:r>
              <a:rPr lang="en-US" altLang="en-US" sz="2400" dirty="0" smtClean="0">
                <a:solidFill>
                  <a:schemeClr val="tx2"/>
                </a:solidFill>
                <a:ea typeface="ＭＳ Ｐゴシック" panose="020B0600070205080204" pitchFamily="34" charset="-128"/>
                <a:cs typeface="Arial" panose="020B0604020202020204" pitchFamily="34" charset="0"/>
              </a:rPr>
              <a:t>reinforcement</a:t>
            </a:r>
          </a:p>
          <a:p>
            <a:pPr marL="342900" indent="-342900">
              <a:spcBef>
                <a:spcPct val="20000"/>
              </a:spcBef>
              <a:buClr>
                <a:srgbClr val="B00027"/>
              </a:buClr>
              <a:buFont typeface="Lucida Grande"/>
              <a:buChar char="•"/>
              <a:defRPr/>
            </a:pPr>
            <a:r>
              <a:rPr lang="en-US" altLang="en-US" sz="2400" dirty="0" smtClean="0">
                <a:solidFill>
                  <a:schemeClr val="tx2"/>
                </a:solidFill>
                <a:ea typeface="ＭＳ Ｐゴシック" panose="020B0600070205080204" pitchFamily="34" charset="-128"/>
                <a:cs typeface="Arial" panose="020B0604020202020204" pitchFamily="34" charset="0"/>
              </a:rPr>
              <a:t>Positive </a:t>
            </a:r>
            <a:r>
              <a:rPr lang="en-US" altLang="en-US" sz="2400" dirty="0">
                <a:solidFill>
                  <a:schemeClr val="tx2"/>
                </a:solidFill>
                <a:ea typeface="ＭＳ Ｐゴシック" panose="020B0600070205080204" pitchFamily="34" charset="-128"/>
                <a:cs typeface="Arial" panose="020B0604020202020204" pitchFamily="34" charset="0"/>
              </a:rPr>
              <a:t>reinforcement</a:t>
            </a:r>
          </a:p>
          <a:p>
            <a:pPr marL="342900" indent="-342900">
              <a:spcBef>
                <a:spcPct val="20000"/>
              </a:spcBef>
              <a:buClr>
                <a:srgbClr val="B00027"/>
              </a:buClr>
              <a:buFont typeface="Lucida Grande"/>
              <a:buChar char="•"/>
              <a:defRPr/>
            </a:pPr>
            <a:endParaRPr lang="en-US" altLang="en-US" sz="2400" dirty="0">
              <a:solidFill>
                <a:schemeClr val="tx2"/>
              </a:solidFill>
              <a:cs typeface="Arial" panose="020B0604020202020204" pitchFamily="34" charset="0"/>
            </a:endParaRPr>
          </a:p>
          <a:p>
            <a:pPr marL="342900" indent="-342900">
              <a:spcBef>
                <a:spcPct val="20000"/>
              </a:spcBef>
              <a:buClr>
                <a:srgbClr val="B00027"/>
              </a:buClr>
              <a:buFont typeface="Lucida Grande"/>
              <a:buChar char="•"/>
              <a:defRPr/>
            </a:pPr>
            <a:endParaRPr lang="en-US" altLang="en-US" sz="2400" dirty="0">
              <a:solidFill>
                <a:schemeClr val="tx2"/>
              </a:solidFill>
              <a:cs typeface="Arial" panose="020B0604020202020204" pitchFamily="34" charset="0"/>
            </a:endParaRPr>
          </a:p>
        </p:txBody>
      </p:sp>
    </p:spTree>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5">
                                            <p:txEl>
                                              <p:pRg st="7" end="7"/>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5">
                                            <p:txEl>
                                              <p:pRg st="8" end="8"/>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5">
                                            <p:txEl>
                                              <p:pRg st="9" end="9"/>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5">
                                            <p:txEl>
                                              <p:pRg st="10" end="10"/>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63" fill="hold">
                      <p:stCondLst>
                        <p:cond delay="indefinite"/>
                      </p:stCondLst>
                      <p:childTnLst>
                        <p:par>
                          <p:cTn id="64" fill="hold">
                            <p:stCondLst>
                              <p:cond delay="0"/>
                            </p:stCondLst>
                            <p:childTnLst>
                              <p:par>
                                <p:cTn id="65" presetID="1" presetClass="entr" presetSubtype="0" fill="hold" nodeType="clickEffect">
                                  <p:stCondLst>
                                    <p:cond delay="0"/>
                                  </p:stCondLst>
                                  <p:childTnLst>
                                    <p:set>
                                      <p:cBhvr>
                                        <p:cTn id="66"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67" fill="hold">
                      <p:stCondLst>
                        <p:cond delay="indefinite"/>
                      </p:stCondLst>
                      <p:childTnLst>
                        <p:par>
                          <p:cTn id="68" fill="hold">
                            <p:stCondLst>
                              <p:cond delay="0"/>
                            </p:stCondLst>
                            <p:childTnLst>
                              <p:par>
                                <p:cTn id="69" presetID="1" presetClass="entr" presetSubtype="0" fill="hold" nodeType="clickEffect">
                                  <p:stCondLst>
                                    <p:cond delay="0"/>
                                  </p:stCondLst>
                                  <p:childTnLst>
                                    <p:set>
                                      <p:cBhvr>
                                        <p:cTn id="70"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71" fill="hold">
                      <p:stCondLst>
                        <p:cond delay="indefinite"/>
                      </p:stCondLst>
                      <p:childTnLst>
                        <p:par>
                          <p:cTn id="72" fill="hold">
                            <p:stCondLst>
                              <p:cond delay="0"/>
                            </p:stCondLst>
                            <p:childTnLst>
                              <p:par>
                                <p:cTn id="73" presetID="1" presetClass="entr" presetSubtype="0" fill="hold" nodeType="clickEffect">
                                  <p:stCondLst>
                                    <p:cond delay="0"/>
                                  </p:stCondLst>
                                  <p:childTnLst>
                                    <p:set>
                                      <p:cBhvr>
                                        <p:cTn id="74"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75" fill="hold">
                      <p:stCondLst>
                        <p:cond delay="indefinite"/>
                      </p:stCondLst>
                      <p:childTnLst>
                        <p:par>
                          <p:cTn id="76" fill="hold">
                            <p:stCondLst>
                              <p:cond delay="0"/>
                            </p:stCondLst>
                            <p:childTnLst>
                              <p:par>
                                <p:cTn id="77" presetID="1" presetClass="entr" presetSubtype="0" fill="hold" nodeType="clickEffect">
                                  <p:stCondLst>
                                    <p:cond delay="0"/>
                                  </p:stCondLst>
                                  <p:childTnLst>
                                    <p:set>
                                      <p:cBhvr>
                                        <p:cTn id="78"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par>
                    <p:cTn id="79" fill="hold">
                      <p:stCondLst>
                        <p:cond delay="indefinite"/>
                      </p:stCondLst>
                      <p:childTnLst>
                        <p:par>
                          <p:cTn id="80" fill="hold">
                            <p:stCondLst>
                              <p:cond delay="0"/>
                            </p:stCondLst>
                            <p:childTnLst>
                              <p:par>
                                <p:cTn id="81" presetID="1" presetClass="entr" presetSubtype="0" fill="hold" nodeType="clickEffect">
                                  <p:stCondLst>
                                    <p:cond delay="0"/>
                                  </p:stCondLst>
                                  <p:childTnLst>
                                    <p:set>
                                      <p:cBhvr>
                                        <p:cTn id="82" dur="1" fill="hold">
                                          <p:stCondLst>
                                            <p:cond delay="0"/>
                                          </p:stCondLst>
                                        </p:cTn>
                                        <p:tgtEl>
                                          <p:spTgt spid="6">
                                            <p:txEl>
                                              <p:pRg st="8" end="8"/>
                                            </p:txEl>
                                          </p:spTgt>
                                        </p:tgtEl>
                                        <p:attrNameLst>
                                          <p:attrName>style.visibility</p:attrName>
                                        </p:attrNameLst>
                                      </p:cBhvr>
                                      <p:to>
                                        <p:strVal val="visible"/>
                                      </p:to>
                                    </p:set>
                                  </p:childTnLst>
                                </p:cTn>
                              </p:par>
                            </p:childTnLst>
                          </p:cTn>
                        </p:par>
                      </p:childTnLst>
                    </p:cTn>
                  </p:par>
                  <p:par>
                    <p:cTn id="83" fill="hold">
                      <p:stCondLst>
                        <p:cond delay="indefinite"/>
                      </p:stCondLst>
                      <p:childTnLst>
                        <p:par>
                          <p:cTn id="84" fill="hold">
                            <p:stCondLst>
                              <p:cond delay="0"/>
                            </p:stCondLst>
                            <p:childTnLst>
                              <p:par>
                                <p:cTn id="85" presetID="1" presetClass="entr" presetSubtype="0" fill="hold" nodeType="clickEffect">
                                  <p:stCondLst>
                                    <p:cond delay="0"/>
                                  </p:stCondLst>
                                  <p:childTnLst>
                                    <p:set>
                                      <p:cBhvr>
                                        <p:cTn id="86" dur="1" fill="hold">
                                          <p:stCondLst>
                                            <p:cond delay="0"/>
                                          </p:stCondLst>
                                        </p:cTn>
                                        <p:tgtEl>
                                          <p:spTgt spid="6">
                                            <p:txEl>
                                              <p:pRg st="9" end="9"/>
                                            </p:txEl>
                                          </p:spTgt>
                                        </p:tgtEl>
                                        <p:attrNameLst>
                                          <p:attrName>style.visibility</p:attrName>
                                        </p:attrNameLst>
                                      </p:cBhvr>
                                      <p:to>
                                        <p:strVal val="visible"/>
                                      </p:to>
                                    </p:set>
                                  </p:childTnLst>
                                </p:cTn>
                              </p:par>
                            </p:childTnLst>
                          </p:cTn>
                        </p:par>
                      </p:childTnLst>
                    </p:cTn>
                  </p:par>
                  <p:par>
                    <p:cTn id="87" fill="hold">
                      <p:stCondLst>
                        <p:cond delay="indefinite"/>
                      </p:stCondLst>
                      <p:childTnLst>
                        <p:par>
                          <p:cTn id="88" fill="hold">
                            <p:stCondLst>
                              <p:cond delay="0"/>
                            </p:stCondLst>
                            <p:childTnLst>
                              <p:par>
                                <p:cTn id="89" presetID="1" presetClass="entr" presetSubtype="0" fill="hold" nodeType="clickEffect">
                                  <p:stCondLst>
                                    <p:cond delay="0"/>
                                  </p:stCondLst>
                                  <p:childTnLst>
                                    <p:set>
                                      <p:cBhvr>
                                        <p:cTn id="90" dur="1" fill="hold">
                                          <p:stCondLst>
                                            <p:cond delay="0"/>
                                          </p:stCondLst>
                                        </p:cTn>
                                        <p:tgtEl>
                                          <p:spTgt spid="6">
                                            <p:txEl>
                                              <p:pRg st="10" end="10"/>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Key Terms </a:t>
            </a:r>
            <a:r>
              <a:rPr lang="en-US" sz="2000" dirty="0" smtClean="0"/>
              <a:t>(continued)</a:t>
            </a:r>
            <a:r>
              <a:rPr lang="en-US" dirty="0" smtClean="0"/>
              <a:t> </a:t>
            </a:r>
            <a:endParaRPr lang="en-US" dirty="0"/>
          </a:p>
        </p:txBody>
      </p:sp>
      <p:sp>
        <p:nvSpPr>
          <p:cNvPr id="5" name="Content Placeholder 2"/>
          <p:cNvSpPr>
            <a:spLocks noGrp="1"/>
          </p:cNvSpPr>
          <p:nvPr>
            <p:ph idx="1"/>
          </p:nvPr>
        </p:nvSpPr>
        <p:spPr>
          <a:xfrm>
            <a:off x="1065341" y="1508125"/>
            <a:ext cx="3877838" cy="4587875"/>
          </a:xfrm>
        </p:spPr>
        <p:txBody>
          <a:bodyPr>
            <a:noAutofit/>
          </a:bodyPr>
          <a:lstStyle/>
          <a:p>
            <a:pPr marL="342900" indent="-342900">
              <a:spcBef>
                <a:spcPct val="20000"/>
              </a:spcBef>
              <a:buClr>
                <a:srgbClr val="B00027"/>
              </a:buClr>
              <a:buFont typeface="Lucida Grande"/>
              <a:buChar char="•"/>
              <a:defRPr/>
            </a:pPr>
            <a:r>
              <a:rPr lang="en-US" altLang="en-US" sz="2400" dirty="0">
                <a:solidFill>
                  <a:schemeClr val="tx2"/>
                </a:solidFill>
                <a:ea typeface="ＭＳ Ｐゴシック" panose="020B0600070205080204" pitchFamily="34" charset="-128"/>
                <a:cs typeface="Arial" panose="020B0604020202020204" pitchFamily="34" charset="0"/>
              </a:rPr>
              <a:t>Negative reinforcement</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anose="020B0600070205080204" pitchFamily="34" charset="-128"/>
                <a:cs typeface="Arial" panose="020B0604020202020204" pitchFamily="34" charset="0"/>
              </a:rPr>
              <a:t>Punishment</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anose="020B0600070205080204" pitchFamily="34" charset="-128"/>
                <a:cs typeface="Arial" panose="020B0604020202020204" pitchFamily="34" charset="0"/>
              </a:rPr>
              <a:t>Extinction</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anose="020B0600070205080204" pitchFamily="34" charset="-128"/>
                <a:cs typeface="Arial" panose="020B0604020202020204" pitchFamily="34" charset="0"/>
              </a:rPr>
              <a:t>Continuous reinforcement </a:t>
            </a:r>
            <a:r>
              <a:rPr lang="en-US" altLang="en-US" sz="2400" dirty="0" smtClean="0">
                <a:solidFill>
                  <a:schemeClr val="tx2"/>
                </a:solidFill>
                <a:ea typeface="ＭＳ Ｐゴシック" panose="020B0600070205080204" pitchFamily="34" charset="-128"/>
                <a:cs typeface="Arial" panose="020B0604020202020204" pitchFamily="34" charset="0"/>
              </a:rPr>
              <a:t>schedule</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Intermittent </a:t>
            </a:r>
            <a:r>
              <a:rPr lang="en-US" altLang="en-US" sz="2400" dirty="0">
                <a:solidFill>
                  <a:schemeClr val="tx2"/>
                </a:solidFill>
                <a:cs typeface="Arial" panose="020B0604020202020204" pitchFamily="34" charset="0"/>
              </a:rPr>
              <a:t>reinforcement </a:t>
            </a:r>
            <a:r>
              <a:rPr lang="en-US" altLang="en-US" sz="2400" dirty="0" smtClean="0">
                <a:solidFill>
                  <a:schemeClr val="tx2"/>
                </a:solidFill>
                <a:cs typeface="Arial" panose="020B0604020202020204" pitchFamily="34" charset="0"/>
              </a:rPr>
              <a:t>schedule</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Fixed </a:t>
            </a:r>
            <a:r>
              <a:rPr lang="en-US" altLang="en-US" sz="2400" dirty="0">
                <a:solidFill>
                  <a:schemeClr val="tx2"/>
                </a:solidFill>
                <a:cs typeface="Arial" panose="020B0604020202020204" pitchFamily="34" charset="0"/>
              </a:rPr>
              <a:t>interval reinforcement </a:t>
            </a:r>
            <a:r>
              <a:rPr lang="en-US" altLang="en-US" sz="2400" dirty="0" smtClean="0">
                <a:solidFill>
                  <a:schemeClr val="tx2"/>
                </a:solidFill>
                <a:cs typeface="Arial" panose="020B0604020202020204" pitchFamily="34" charset="0"/>
              </a:rPr>
              <a:t>schedule</a:t>
            </a:r>
          </a:p>
          <a:p>
            <a:pPr marL="342900" indent="-342900">
              <a:spcBef>
                <a:spcPct val="20000"/>
              </a:spcBef>
              <a:buClr>
                <a:srgbClr val="B00027"/>
              </a:buClr>
              <a:buFont typeface="Lucida Grande"/>
              <a:buChar char="•"/>
              <a:defRPr/>
            </a:pPr>
            <a:r>
              <a:rPr lang="en-US" altLang="en-US" sz="2400" dirty="0" smtClean="0">
                <a:solidFill>
                  <a:schemeClr val="tx2"/>
                </a:solidFill>
                <a:cs typeface="Arial" panose="020B0604020202020204" pitchFamily="34" charset="0"/>
              </a:rPr>
              <a:t>Variable </a:t>
            </a:r>
            <a:r>
              <a:rPr lang="en-US" altLang="en-US" sz="2400" dirty="0">
                <a:solidFill>
                  <a:schemeClr val="tx2"/>
                </a:solidFill>
                <a:cs typeface="Arial" panose="020B0604020202020204" pitchFamily="34" charset="0"/>
              </a:rPr>
              <a:t>interval reinforcement </a:t>
            </a:r>
            <a:r>
              <a:rPr lang="en-US" altLang="en-US" sz="2400" dirty="0" smtClean="0">
                <a:solidFill>
                  <a:schemeClr val="tx2"/>
                </a:solidFill>
                <a:cs typeface="Arial" panose="020B0604020202020204" pitchFamily="34" charset="0"/>
              </a:rPr>
              <a:t>schedule</a:t>
            </a:r>
          </a:p>
          <a:p>
            <a:pPr marL="342900" indent="-342900">
              <a:spcBef>
                <a:spcPct val="20000"/>
              </a:spcBef>
              <a:buClr>
                <a:srgbClr val="B00027"/>
              </a:buClr>
              <a:buFont typeface="Lucida Grande"/>
              <a:buChar char="•"/>
              <a:defRPr/>
            </a:pPr>
            <a:endParaRPr lang="en-US" altLang="en-US" sz="2400" dirty="0">
              <a:solidFill>
                <a:schemeClr val="tx2"/>
              </a:solidFill>
              <a:ea typeface="ＭＳ Ｐゴシック" panose="020B0600070205080204" pitchFamily="34" charset="-128"/>
              <a:cs typeface="Arial" panose="020B0604020202020204" pitchFamily="34" charset="0"/>
            </a:endParaRPr>
          </a:p>
        </p:txBody>
      </p:sp>
      <p:sp>
        <p:nvSpPr>
          <p:cNvPr id="6" name="Content Placeholder 2"/>
          <p:cNvSpPr txBox="1">
            <a:spLocks/>
          </p:cNvSpPr>
          <p:nvPr/>
        </p:nvSpPr>
        <p:spPr bwMode="auto">
          <a:xfrm>
            <a:off x="5011830" y="1510397"/>
            <a:ext cx="3877838" cy="45878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noAutofit/>
          </a:bodyPr>
          <a:lstStyle>
            <a:lvl1pPr marL="0" indent="0" algn="l" defTabSz="457200" rtl="0" eaLnBrk="0" fontAlgn="base" hangingPunct="0">
              <a:lnSpc>
                <a:spcPct val="90000"/>
              </a:lnSpc>
              <a:spcBef>
                <a:spcPts val="2400"/>
              </a:spcBef>
              <a:spcAft>
                <a:spcPct val="0"/>
              </a:spcAft>
              <a:buClrTx/>
              <a:buFont typeface="Wingdings" charset="2"/>
              <a:buNone/>
              <a:defRPr sz="2800" kern="1200">
                <a:solidFill>
                  <a:schemeClr val="tx1"/>
                </a:solidFill>
                <a:latin typeface="+mn-lt"/>
                <a:ea typeface="+mn-ea"/>
                <a:cs typeface="Rockwell"/>
              </a:defRPr>
            </a:lvl1pPr>
            <a:lvl2pPr marL="640080" indent="-274320" algn="l" defTabSz="457200" rtl="0" eaLnBrk="0" fontAlgn="base" hangingPunct="0">
              <a:lnSpc>
                <a:spcPct val="90000"/>
              </a:lnSpc>
              <a:spcBef>
                <a:spcPct val="20000"/>
              </a:spcBef>
              <a:spcAft>
                <a:spcPct val="0"/>
              </a:spcAft>
              <a:buClr>
                <a:srgbClr val="B00027"/>
              </a:buClr>
              <a:buFont typeface="Arial"/>
              <a:buChar char="•"/>
              <a:defRPr sz="2800" b="0" i="1" kern="1200">
                <a:solidFill>
                  <a:schemeClr val="tx1"/>
                </a:solidFill>
                <a:latin typeface="+mn-lt"/>
                <a:ea typeface="+mn-ea"/>
                <a:cs typeface="+mn-cs"/>
              </a:defRPr>
            </a:lvl2pPr>
            <a:lvl3pPr marL="960120" indent="-320040" algn="l" defTabSz="457200" rtl="0" eaLnBrk="0" fontAlgn="base" hangingPunct="0">
              <a:lnSpc>
                <a:spcPct val="90000"/>
              </a:lnSpc>
              <a:spcBef>
                <a:spcPct val="20000"/>
              </a:spcBef>
              <a:spcAft>
                <a:spcPct val="0"/>
              </a:spcAft>
              <a:buClr>
                <a:srgbClr val="B00027"/>
              </a:buClr>
              <a:buSzPct val="100000"/>
              <a:buFont typeface="Lucida Grande"/>
              <a:buChar char="-"/>
              <a:defRPr sz="2800" kern="1200">
                <a:solidFill>
                  <a:schemeClr val="tx1"/>
                </a:solidFill>
                <a:latin typeface="+mn-lt"/>
                <a:ea typeface="+mn-ea"/>
                <a:cs typeface="+mn-cs"/>
              </a:defRPr>
            </a:lvl3pPr>
            <a:lvl4pPr marL="1234440" indent="-228600" algn="l" defTabSz="457200" rtl="0" eaLnBrk="0" fontAlgn="base" hangingPunct="0">
              <a:lnSpc>
                <a:spcPct val="90000"/>
              </a:lnSpc>
              <a:spcBef>
                <a:spcPct val="20000"/>
              </a:spcBef>
              <a:spcAft>
                <a:spcPct val="0"/>
              </a:spcAft>
              <a:buFont typeface="Arial"/>
              <a:buChar char="▸"/>
              <a:defRPr sz="2400" kern="1200">
                <a:solidFill>
                  <a:schemeClr val="tx1"/>
                </a:solidFill>
                <a:latin typeface="+mn-lt"/>
                <a:ea typeface="+mn-ea"/>
                <a:cs typeface="+mn-cs"/>
              </a:defRPr>
            </a:lvl4pPr>
            <a:lvl5pPr marL="1508760" indent="-228600" algn="l" defTabSz="457200" rtl="0" eaLnBrk="0" fontAlgn="base" hangingPunct="0">
              <a:spcBef>
                <a:spcPct val="20000"/>
              </a:spcBef>
              <a:spcAft>
                <a:spcPct val="0"/>
              </a:spcAft>
              <a:buFont typeface="Arial" panose="020B0604020202020204" pitchFamily="34" charset="0"/>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342900" indent="-342900">
              <a:spcBef>
                <a:spcPct val="20000"/>
              </a:spcBef>
              <a:buClr>
                <a:srgbClr val="B00027"/>
              </a:buClr>
              <a:buFont typeface="Lucida Grande"/>
              <a:buChar char="•"/>
              <a:defRPr/>
            </a:pPr>
            <a:r>
              <a:rPr lang="en-US" altLang="en-US" sz="2400" dirty="0">
                <a:solidFill>
                  <a:schemeClr val="tx2"/>
                </a:solidFill>
                <a:cs typeface="Arial" panose="020B0604020202020204" pitchFamily="34" charset="0"/>
              </a:rPr>
              <a:t>Fixed ratio reinforcement </a:t>
            </a:r>
            <a:r>
              <a:rPr lang="en-US" altLang="en-US" sz="2400" dirty="0" smtClean="0">
                <a:solidFill>
                  <a:schemeClr val="tx2"/>
                </a:solidFill>
                <a:cs typeface="Arial" panose="020B0604020202020204" pitchFamily="34" charset="0"/>
              </a:rPr>
              <a:t>schedule</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Variable ratio reinforcement </a:t>
            </a:r>
            <a:r>
              <a:rPr lang="en-US" altLang="en-US" sz="2400" dirty="0" smtClean="0">
                <a:solidFill>
                  <a:schemeClr val="tx2"/>
                </a:solidFill>
                <a:ea typeface="ＭＳ Ｐゴシック" pitchFamily="34" charset="-128"/>
                <a:cs typeface="Arial" pitchFamily="34" charset="0"/>
              </a:rPr>
              <a:t>schedule</a:t>
            </a:r>
          </a:p>
          <a:p>
            <a:pPr marL="342900" indent="-342900">
              <a:spcBef>
                <a:spcPct val="20000"/>
              </a:spcBef>
              <a:buClr>
                <a:srgbClr val="B00027"/>
              </a:buClr>
              <a:buFont typeface="Lucida Grande"/>
              <a:buChar char="•"/>
              <a:defRPr/>
            </a:pPr>
            <a:r>
              <a:rPr lang="en-US" altLang="en-US" sz="2400" dirty="0" smtClean="0">
                <a:solidFill>
                  <a:schemeClr val="tx2"/>
                </a:solidFill>
                <a:ea typeface="ＭＳ Ｐゴシック" pitchFamily="34" charset="-128"/>
                <a:cs typeface="Arial" pitchFamily="34" charset="0"/>
              </a:rPr>
              <a:t>Goal</a:t>
            </a:r>
            <a:endParaRPr lang="en-US" altLang="en-US" sz="2400" dirty="0">
              <a:solidFill>
                <a:schemeClr val="tx2"/>
              </a:solidFill>
              <a:ea typeface="ＭＳ Ｐゴシック" pitchFamily="34" charset="-128"/>
              <a:cs typeface="Arial" pitchFamily="34" charset="0"/>
            </a:endParaRP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Goal-setting theory</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Goal specificity</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Goal difficulty</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Goal acceptance</a:t>
            </a:r>
          </a:p>
          <a:p>
            <a:pPr marL="342900" indent="-342900">
              <a:spcBef>
                <a:spcPct val="20000"/>
              </a:spcBef>
              <a:buClr>
                <a:srgbClr val="B00027"/>
              </a:buClr>
              <a:buFont typeface="Lucida Grande"/>
              <a:buChar char="•"/>
              <a:defRPr/>
            </a:pPr>
            <a:r>
              <a:rPr lang="en-US" altLang="en-US" sz="2400" dirty="0">
                <a:solidFill>
                  <a:schemeClr val="tx2"/>
                </a:solidFill>
                <a:ea typeface="ＭＳ Ｐゴシック" pitchFamily="34" charset="-128"/>
                <a:cs typeface="Arial" pitchFamily="34" charset="0"/>
              </a:rPr>
              <a:t>Performance feedback</a:t>
            </a:r>
          </a:p>
          <a:p>
            <a:pPr>
              <a:defRPr/>
            </a:pPr>
            <a:endParaRPr lang="en-US" altLang="en-US" sz="2400" dirty="0">
              <a:solidFill>
                <a:schemeClr val="tx2"/>
              </a:solidFill>
            </a:endParaRPr>
          </a:p>
          <a:p>
            <a:pPr marL="342900" indent="-342900">
              <a:spcBef>
                <a:spcPct val="20000"/>
              </a:spcBef>
              <a:buClr>
                <a:srgbClr val="B00027"/>
              </a:buClr>
              <a:buFont typeface="Lucida Grande"/>
              <a:buChar char="•"/>
              <a:defRPr/>
            </a:pPr>
            <a:endParaRPr lang="en-US" altLang="en-US" sz="2400" dirty="0">
              <a:solidFill>
                <a:schemeClr val="tx2"/>
              </a:solidFill>
              <a:cs typeface="Arial" panose="020B0604020202020204" pitchFamily="34" charset="0"/>
            </a:endParaRPr>
          </a:p>
        </p:txBody>
      </p:sp>
    </p:spTree>
    <p:extLst>
      <p:ext uri="{BB962C8B-B14F-4D97-AF65-F5344CB8AC3E}">
        <p14:creationId xmlns:p14="http://schemas.microsoft.com/office/powerpoint/2010/main" val="2452936968"/>
      </p:ext>
    </p:extLst>
  </p:cSld>
  <p:clrMapOvr>
    <a:masterClrMapping/>
  </p:clrMapOvr>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5">
                                            <p:txEl>
                                              <p:pRg st="1" end="1"/>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5">
                                            <p:txEl>
                                              <p:pRg st="2" end="2"/>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xEl>
                                              <p:pRg st="3" end="3"/>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5">
                                            <p:txEl>
                                              <p:pRg st="4" end="4"/>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5">
                                            <p:txEl>
                                              <p:pRg st="5" end="5"/>
                                            </p:txEl>
                                          </p:spTgt>
                                        </p:tgtEl>
                                        <p:attrNameLst>
                                          <p:attrName>style.visibility</p:attrName>
                                        </p:attrNameLst>
                                      </p:cBhvr>
                                      <p:to>
                                        <p:strVal val="visible"/>
                                      </p:to>
                                    </p:set>
                                  </p:childTnLst>
                                </p:cTn>
                              </p:par>
                            </p:childTnLst>
                          </p:cTn>
                        </p:par>
                      </p:childTnLst>
                    </p:cTn>
                  </p:par>
                  <p:par>
                    <p:cTn id="27" fill="hold">
                      <p:stCondLst>
                        <p:cond delay="indefinite"/>
                      </p:stCondLst>
                      <p:childTnLst>
                        <p:par>
                          <p:cTn id="28" fill="hold">
                            <p:stCondLst>
                              <p:cond delay="0"/>
                            </p:stCondLst>
                            <p:childTnLst>
                              <p:par>
                                <p:cTn id="29" presetID="1" presetClass="entr" presetSubtype="0" fill="hold" nodeType="clickEffect">
                                  <p:stCondLst>
                                    <p:cond delay="0"/>
                                  </p:stCondLst>
                                  <p:childTnLst>
                                    <p:set>
                                      <p:cBhvr>
                                        <p:cTn id="30" dur="1" fill="hold">
                                          <p:stCondLst>
                                            <p:cond delay="0"/>
                                          </p:stCondLst>
                                        </p:cTn>
                                        <p:tgtEl>
                                          <p:spTgt spid="5">
                                            <p:txEl>
                                              <p:pRg st="6" end="6"/>
                                            </p:txEl>
                                          </p:spTgt>
                                        </p:tgtEl>
                                        <p:attrNameLst>
                                          <p:attrName>style.visibility</p:attrName>
                                        </p:attrNameLst>
                                      </p:cBhvr>
                                      <p:to>
                                        <p:strVal val="visible"/>
                                      </p:to>
                                    </p:set>
                                  </p:childTnLst>
                                </p:cTn>
                              </p:par>
                            </p:childTnLst>
                          </p:cTn>
                        </p:par>
                      </p:childTnLst>
                    </p:cTn>
                  </p:par>
                  <p:par>
                    <p:cTn id="31" fill="hold">
                      <p:stCondLst>
                        <p:cond delay="indefinite"/>
                      </p:stCondLst>
                      <p:childTnLst>
                        <p:par>
                          <p:cTn id="32" fill="hold">
                            <p:stCondLst>
                              <p:cond delay="0"/>
                            </p:stCondLst>
                            <p:childTnLst>
                              <p:par>
                                <p:cTn id="33" presetID="1" presetClass="entr" presetSubtype="0" fill="hold" nodeType="clickEffect">
                                  <p:stCondLst>
                                    <p:cond delay="0"/>
                                  </p:stCondLst>
                                  <p:childTnLst>
                                    <p:set>
                                      <p:cBhvr>
                                        <p:cTn id="34" dur="1" fill="hold">
                                          <p:stCondLst>
                                            <p:cond delay="0"/>
                                          </p:stCondLst>
                                        </p:cTn>
                                        <p:tgtEl>
                                          <p:spTgt spid="6">
                                            <p:txEl>
                                              <p:pRg st="0" end="0"/>
                                            </p:txEl>
                                          </p:spTgt>
                                        </p:tgtEl>
                                        <p:attrNameLst>
                                          <p:attrName>style.visibility</p:attrName>
                                        </p:attrNameLst>
                                      </p:cBhvr>
                                      <p:to>
                                        <p:strVal val="visible"/>
                                      </p:to>
                                    </p:set>
                                  </p:childTnLst>
                                </p:cTn>
                              </p:par>
                            </p:childTnLst>
                          </p:cTn>
                        </p:par>
                      </p:childTnLst>
                    </p:cTn>
                  </p:par>
                  <p:par>
                    <p:cTn id="35" fill="hold">
                      <p:stCondLst>
                        <p:cond delay="indefinite"/>
                      </p:stCondLst>
                      <p:childTnLst>
                        <p:par>
                          <p:cTn id="36" fill="hold">
                            <p:stCondLst>
                              <p:cond delay="0"/>
                            </p:stCondLst>
                            <p:childTnLst>
                              <p:par>
                                <p:cTn id="37" presetID="1" presetClass="entr" presetSubtype="0" fill="hold" nodeType="clickEffect">
                                  <p:stCondLst>
                                    <p:cond delay="0"/>
                                  </p:stCondLst>
                                  <p:childTnLst>
                                    <p:set>
                                      <p:cBhvr>
                                        <p:cTn id="38" dur="1" fill="hold">
                                          <p:stCondLst>
                                            <p:cond delay="0"/>
                                          </p:stCondLst>
                                        </p:cTn>
                                        <p:tgtEl>
                                          <p:spTgt spid="6">
                                            <p:txEl>
                                              <p:pRg st="1" end="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nodeType="clickEffect">
                                  <p:stCondLst>
                                    <p:cond delay="0"/>
                                  </p:stCondLst>
                                  <p:childTnLst>
                                    <p:set>
                                      <p:cBhvr>
                                        <p:cTn id="42" dur="1" fill="hold">
                                          <p:stCondLst>
                                            <p:cond delay="0"/>
                                          </p:stCondLst>
                                        </p:cTn>
                                        <p:tgtEl>
                                          <p:spTgt spid="6">
                                            <p:txEl>
                                              <p:pRg st="2" end="2"/>
                                            </p:txEl>
                                          </p:spTgt>
                                        </p:tgtEl>
                                        <p:attrNameLst>
                                          <p:attrName>style.visibility</p:attrName>
                                        </p:attrNameLst>
                                      </p:cBhvr>
                                      <p:to>
                                        <p:strVal val="visible"/>
                                      </p:to>
                                    </p:set>
                                  </p:childTnLst>
                                </p:cTn>
                              </p:par>
                            </p:childTnLst>
                          </p:cTn>
                        </p:par>
                      </p:childTnLst>
                    </p:cTn>
                  </p:par>
                  <p:par>
                    <p:cTn id="43" fill="hold">
                      <p:stCondLst>
                        <p:cond delay="indefinite"/>
                      </p:stCondLst>
                      <p:childTnLst>
                        <p:par>
                          <p:cTn id="44" fill="hold">
                            <p:stCondLst>
                              <p:cond delay="0"/>
                            </p:stCondLst>
                            <p:childTnLst>
                              <p:par>
                                <p:cTn id="45" presetID="1" presetClass="entr" presetSubtype="0" fill="hold" nodeType="clickEffect">
                                  <p:stCondLst>
                                    <p:cond delay="0"/>
                                  </p:stCondLst>
                                  <p:childTnLst>
                                    <p:set>
                                      <p:cBhvr>
                                        <p:cTn id="46" dur="1" fill="hold">
                                          <p:stCondLst>
                                            <p:cond delay="0"/>
                                          </p:stCondLst>
                                        </p:cTn>
                                        <p:tgtEl>
                                          <p:spTgt spid="6">
                                            <p:txEl>
                                              <p:pRg st="3" end="3"/>
                                            </p:txEl>
                                          </p:spTgt>
                                        </p:tgtEl>
                                        <p:attrNameLst>
                                          <p:attrName>style.visibility</p:attrName>
                                        </p:attrNameLst>
                                      </p:cBhvr>
                                      <p:to>
                                        <p:strVal val="visible"/>
                                      </p:to>
                                    </p:set>
                                  </p:childTnLst>
                                </p:cTn>
                              </p:par>
                            </p:childTnLst>
                          </p:cTn>
                        </p:par>
                      </p:childTnLst>
                    </p:cTn>
                  </p:par>
                  <p:par>
                    <p:cTn id="47" fill="hold">
                      <p:stCondLst>
                        <p:cond delay="indefinite"/>
                      </p:stCondLst>
                      <p:childTnLst>
                        <p:par>
                          <p:cTn id="48" fill="hold">
                            <p:stCondLst>
                              <p:cond delay="0"/>
                            </p:stCondLst>
                            <p:childTnLst>
                              <p:par>
                                <p:cTn id="49" presetID="1" presetClass="entr" presetSubtype="0" fill="hold" nodeType="clickEffect">
                                  <p:stCondLst>
                                    <p:cond delay="0"/>
                                  </p:stCondLst>
                                  <p:childTnLst>
                                    <p:set>
                                      <p:cBhvr>
                                        <p:cTn id="50" dur="1" fill="hold">
                                          <p:stCondLst>
                                            <p:cond delay="0"/>
                                          </p:stCondLst>
                                        </p:cTn>
                                        <p:tgtEl>
                                          <p:spTgt spid="6">
                                            <p:txEl>
                                              <p:pRg st="4" end="4"/>
                                            </p:txEl>
                                          </p:spTgt>
                                        </p:tgtEl>
                                        <p:attrNameLst>
                                          <p:attrName>style.visibility</p:attrName>
                                        </p:attrNameLst>
                                      </p:cBhvr>
                                      <p:to>
                                        <p:strVal val="visible"/>
                                      </p:to>
                                    </p:set>
                                  </p:childTnLst>
                                </p:cTn>
                              </p:par>
                            </p:childTnLst>
                          </p:cTn>
                        </p:par>
                      </p:childTnLst>
                    </p:cTn>
                  </p:par>
                  <p:par>
                    <p:cTn id="51" fill="hold">
                      <p:stCondLst>
                        <p:cond delay="indefinite"/>
                      </p:stCondLst>
                      <p:childTnLst>
                        <p:par>
                          <p:cTn id="52" fill="hold">
                            <p:stCondLst>
                              <p:cond delay="0"/>
                            </p:stCondLst>
                            <p:childTnLst>
                              <p:par>
                                <p:cTn id="53" presetID="1" presetClass="entr" presetSubtype="0" fill="hold" nodeType="clickEffect">
                                  <p:stCondLst>
                                    <p:cond delay="0"/>
                                  </p:stCondLst>
                                  <p:childTnLst>
                                    <p:set>
                                      <p:cBhvr>
                                        <p:cTn id="54" dur="1" fill="hold">
                                          <p:stCondLst>
                                            <p:cond delay="0"/>
                                          </p:stCondLst>
                                        </p:cTn>
                                        <p:tgtEl>
                                          <p:spTgt spid="6">
                                            <p:txEl>
                                              <p:pRg st="5" end="5"/>
                                            </p:txEl>
                                          </p:spTgt>
                                        </p:tgtEl>
                                        <p:attrNameLst>
                                          <p:attrName>style.visibility</p:attrName>
                                        </p:attrNameLst>
                                      </p:cBhvr>
                                      <p:to>
                                        <p:strVal val="visible"/>
                                      </p:to>
                                    </p:set>
                                  </p:childTnLst>
                                </p:cTn>
                              </p:par>
                            </p:childTnLst>
                          </p:cTn>
                        </p:par>
                      </p:childTnLst>
                    </p:cTn>
                  </p:par>
                  <p:par>
                    <p:cTn id="55" fill="hold">
                      <p:stCondLst>
                        <p:cond delay="indefinite"/>
                      </p:stCondLst>
                      <p:childTnLst>
                        <p:par>
                          <p:cTn id="56" fill="hold">
                            <p:stCondLst>
                              <p:cond delay="0"/>
                            </p:stCondLst>
                            <p:childTnLst>
                              <p:par>
                                <p:cTn id="57" presetID="1" presetClass="entr" presetSubtype="0" fill="hold" nodeType="clickEffect">
                                  <p:stCondLst>
                                    <p:cond delay="0"/>
                                  </p:stCondLst>
                                  <p:childTnLst>
                                    <p:set>
                                      <p:cBhvr>
                                        <p:cTn id="58" dur="1" fill="hold">
                                          <p:stCondLst>
                                            <p:cond delay="0"/>
                                          </p:stCondLst>
                                        </p:cTn>
                                        <p:tgtEl>
                                          <p:spTgt spid="6">
                                            <p:txEl>
                                              <p:pRg st="6" end="6"/>
                                            </p:txEl>
                                          </p:spTgt>
                                        </p:tgtEl>
                                        <p:attrNameLst>
                                          <p:attrName>style.visibility</p:attrName>
                                        </p:attrNameLst>
                                      </p:cBhvr>
                                      <p:to>
                                        <p:strVal val="visible"/>
                                      </p:to>
                                    </p:set>
                                  </p:childTnLst>
                                </p:cTn>
                              </p:par>
                            </p:childTnLst>
                          </p:cTn>
                        </p:par>
                      </p:childTnLst>
                    </p:cTn>
                  </p:par>
                  <p:par>
                    <p:cTn id="59" fill="hold">
                      <p:stCondLst>
                        <p:cond delay="indefinite"/>
                      </p:stCondLst>
                      <p:childTnLst>
                        <p:par>
                          <p:cTn id="60" fill="hold">
                            <p:stCondLst>
                              <p:cond delay="0"/>
                            </p:stCondLst>
                            <p:childTnLst>
                              <p:par>
                                <p:cTn id="61" presetID="1" presetClass="entr" presetSubtype="0" fill="hold" nodeType="clickEffect">
                                  <p:stCondLst>
                                    <p:cond delay="0"/>
                                  </p:stCondLst>
                                  <p:childTnLst>
                                    <p:set>
                                      <p:cBhvr>
                                        <p:cTn id="62" dur="1" fill="hold">
                                          <p:stCondLst>
                                            <p:cond delay="0"/>
                                          </p:stCondLst>
                                        </p:cTn>
                                        <p:tgtEl>
                                          <p:spTgt spid="6">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1" hidden="1"/>
          <p:cNvSpPr>
            <a:spLocks noGrp="1"/>
          </p:cNvSpPr>
          <p:nvPr>
            <p:ph type="title"/>
          </p:nvPr>
        </p:nvSpPr>
        <p:spPr>
          <a:xfrm>
            <a:off x="525764" y="3251"/>
            <a:ext cx="8229600" cy="1143000"/>
          </a:xfrm>
        </p:spPr>
        <p:txBody>
          <a:bodyPr>
            <a:normAutofit/>
          </a:bodyPr>
          <a:lstStyle>
            <a:lvl1pPr algn="l">
              <a:defRPr sz="3200" b="1">
                <a:solidFill>
                  <a:schemeClr val="tx2"/>
                </a:solidFill>
                <a:latin typeface="Franklin Gothic Medium"/>
                <a:cs typeface="Franklin Gothic Medium"/>
              </a:defRPr>
            </a:lvl1pPr>
          </a:lstStyle>
          <a:p>
            <a:r>
              <a:rPr lang="en-US" dirty="0" smtClean="0"/>
              <a:t>Summary </a:t>
            </a:r>
            <a:endParaRPr lang="en-US" dirty="0"/>
          </a:p>
        </p:txBody>
      </p:sp>
      <p:sp>
        <p:nvSpPr>
          <p:cNvPr id="45058" name="Content Placeholder 4"/>
          <p:cNvSpPr>
            <a:spLocks noGrp="1"/>
          </p:cNvSpPr>
          <p:nvPr>
            <p:ph idx="12"/>
          </p:nvPr>
        </p:nvSpPr>
        <p:spPr>
          <a:xfrm>
            <a:off x="1233488" y="1482725"/>
            <a:ext cx="7821612" cy="4227513"/>
          </a:xfrm>
        </p:spPr>
        <p:txBody>
          <a:bodyPr/>
          <a:lstStyle/>
          <a:p>
            <a:r>
              <a:rPr lang="en-US" altLang="en-US" dirty="0" smtClean="0"/>
              <a:t>Equity theory - People are motivated when they perceive fair treatment </a:t>
            </a:r>
          </a:p>
          <a:p>
            <a:r>
              <a:rPr lang="en-US" altLang="en-US" dirty="0" smtClean="0"/>
              <a:t>Expectancy theory - People are motivated when efforts lead to good performance</a:t>
            </a:r>
          </a:p>
          <a:p>
            <a:r>
              <a:rPr lang="en-US" altLang="en-US" dirty="0" smtClean="0"/>
              <a:t>Reinforcement theory - Behavior is a function of its consequences</a:t>
            </a:r>
          </a:p>
          <a:p>
            <a:r>
              <a:rPr lang="en-US" altLang="en-US" dirty="0" smtClean="0"/>
              <a:t>Goal-setting theory - People are motivated when they accept specific, challenging goals and receive feedback</a:t>
            </a:r>
          </a:p>
          <a:p>
            <a:endParaRPr lang="en-US" altLang="en-US" dirty="0" smtClean="0"/>
          </a:p>
        </p:txBody>
      </p:sp>
    </p:spTree>
  </p:cSld>
  <p:clrMapOvr>
    <a:masterClrMapping/>
  </p:clrMapOvr>
  <p:transition/>
  <p:timing>
    <p:tnLst>
      <p:par>
        <p:cTn id="1" dur="indefinite" restart="never" nodeType="tmRoot">
          <p:childTnLst>
            <p:seq concurrent="1" nextAc="seek">
              <p:cTn id="2" dur="indefinite" nodeType="mainSeq">
                <p:childTnLst>
                  <p:par>
                    <p:cTn id="3" fill="hold" nodeType="clickPar">
                      <p:stCondLst>
                        <p:cond delay="indefinite"/>
                      </p:stCondLst>
                      <p:childTnLst>
                        <p:par>
                          <p:cTn id="4" fill="hold" nodeType="withGroup">
                            <p:stCondLst>
                              <p:cond delay="0"/>
                            </p:stCondLst>
                            <p:childTnLst>
                              <p:par>
                                <p:cTn id="5" presetID="1" presetClass="entr" presetSubtype="0" fill="hold" nodeType="clickEffect">
                                  <p:stCondLst>
                                    <p:cond delay="0"/>
                                  </p:stCondLst>
                                  <p:childTnLst>
                                    <p:set>
                                      <p:cBhvr>
                                        <p:cTn id="6" dur="1" fill="hold">
                                          <p:stCondLst>
                                            <p:cond delay="0"/>
                                          </p:stCondLst>
                                        </p:cTn>
                                        <p:tgtEl>
                                          <p:spTgt spid="45058">
                                            <p:txEl>
                                              <p:pRg st="0" end="0"/>
                                            </p:txEl>
                                          </p:spTgt>
                                        </p:tgtEl>
                                        <p:attrNameLst>
                                          <p:attrName>style.visibility</p:attrName>
                                        </p:attrNameLst>
                                      </p:cBhvr>
                                      <p:to>
                                        <p:strVal val="visible"/>
                                      </p:to>
                                    </p:set>
                                  </p:childTnLst>
                                </p:cTn>
                              </p:par>
                            </p:childTnLst>
                          </p:cTn>
                        </p:par>
                      </p:childTnLst>
                    </p:cTn>
                  </p:par>
                  <p:par>
                    <p:cTn id="7" fill="hold" nodeType="clickPar">
                      <p:stCondLst>
                        <p:cond delay="indefinite"/>
                      </p:stCondLst>
                      <p:childTnLst>
                        <p:par>
                          <p:cTn id="8" fill="hold" nodeType="withGroup">
                            <p:stCondLst>
                              <p:cond delay="0"/>
                            </p:stCondLst>
                            <p:childTnLst>
                              <p:par>
                                <p:cTn id="9" presetID="1" presetClass="entr" presetSubtype="0" fill="hold" nodeType="clickEffect">
                                  <p:stCondLst>
                                    <p:cond delay="0"/>
                                  </p:stCondLst>
                                  <p:childTnLst>
                                    <p:set>
                                      <p:cBhvr>
                                        <p:cTn id="10" dur="1" fill="hold">
                                          <p:stCondLst>
                                            <p:cond delay="0"/>
                                          </p:stCondLst>
                                        </p:cTn>
                                        <p:tgtEl>
                                          <p:spTgt spid="45058">
                                            <p:txEl>
                                              <p:pRg st="1" end="1"/>
                                            </p:txEl>
                                          </p:spTgt>
                                        </p:tgtEl>
                                        <p:attrNameLst>
                                          <p:attrName>style.visibility</p:attrName>
                                        </p:attrNameLst>
                                      </p:cBhvr>
                                      <p:to>
                                        <p:strVal val="visible"/>
                                      </p:to>
                                    </p:set>
                                  </p:childTnLst>
                                </p:cTn>
                              </p:par>
                            </p:childTnLst>
                          </p:cTn>
                        </p:par>
                      </p:childTnLst>
                    </p:cTn>
                  </p:par>
                  <p:par>
                    <p:cTn id="11" fill="hold" nodeType="clickPar">
                      <p:stCondLst>
                        <p:cond delay="indefinite"/>
                      </p:stCondLst>
                      <p:childTnLst>
                        <p:par>
                          <p:cTn id="12" fill="hold" nodeType="withGroup">
                            <p:stCondLst>
                              <p:cond delay="0"/>
                            </p:stCondLst>
                            <p:childTnLst>
                              <p:par>
                                <p:cTn id="13" presetID="1" presetClass="entr" presetSubtype="0" fill="hold" nodeType="clickEffect">
                                  <p:stCondLst>
                                    <p:cond delay="0"/>
                                  </p:stCondLst>
                                  <p:childTnLst>
                                    <p:set>
                                      <p:cBhvr>
                                        <p:cTn id="14" dur="1" fill="hold">
                                          <p:stCondLst>
                                            <p:cond delay="0"/>
                                          </p:stCondLst>
                                        </p:cTn>
                                        <p:tgtEl>
                                          <p:spTgt spid="45058">
                                            <p:txEl>
                                              <p:pRg st="2" end="2"/>
                                            </p:txEl>
                                          </p:spTgt>
                                        </p:tgtEl>
                                        <p:attrNameLst>
                                          <p:attrName>style.visibility</p:attrName>
                                        </p:attrNameLst>
                                      </p:cBhvr>
                                      <p:to>
                                        <p:strVal val="visible"/>
                                      </p:to>
                                    </p:set>
                                  </p:childTnLst>
                                </p:cTn>
                              </p:par>
                            </p:childTnLst>
                          </p:cTn>
                        </p:par>
                      </p:childTnLst>
                    </p:cTn>
                  </p:par>
                  <p:par>
                    <p:cTn id="15" fill="hold" nodeType="clickPar">
                      <p:stCondLst>
                        <p:cond delay="indefinite"/>
                      </p:stCondLst>
                      <p:childTnLst>
                        <p:par>
                          <p:cTn id="16" fill="hold" nodeType="withGroup">
                            <p:stCondLst>
                              <p:cond delay="0"/>
                            </p:stCondLst>
                            <p:childTnLst>
                              <p:par>
                                <p:cTn id="17" presetID="1" presetClass="entr" presetSubtype="0" fill="hold" nodeType="clickEffect">
                                  <p:stCondLst>
                                    <p:cond delay="0"/>
                                  </p:stCondLst>
                                  <p:childTnLst>
                                    <p:set>
                                      <p:cBhvr>
                                        <p:cTn id="18" dur="1" fill="hold">
                                          <p:stCondLst>
                                            <p:cond delay="0"/>
                                          </p:stCondLst>
                                        </p:cTn>
                                        <p:tgtEl>
                                          <p:spTgt spid="45058">
                                            <p:txEl>
                                              <p:pRg st="3" end="3"/>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Ovr>
    <a:masterClrMapping/>
  </p:clrMapOvr>
  <p:transition/>
  <p:timing>
    <p:tnLst>
      <p:par>
        <p:cTn id="1" dur="indefinite" restart="never" nodeType="tmRoot"/>
      </p:par>
    </p:tnLst>
  </p:timing>
</p:sld>
</file>

<file path=ppt/theme/theme1.xml><?xml version="1.0" encoding="utf-8"?>
<a:theme xmlns:a="http://schemas.openxmlformats.org/drawingml/2006/main" name="Office Theme">
  <a:themeElements>
    <a:clrScheme name="Custom 1">
      <a:dk1>
        <a:srgbClr val="618097"/>
      </a:dk1>
      <a:lt1>
        <a:srgbClr val="FFFFFF"/>
      </a:lt1>
      <a:dk2>
        <a:srgbClr val="000000"/>
      </a:dk2>
      <a:lt2>
        <a:srgbClr val="E3DCCF"/>
      </a:lt2>
      <a:accent1>
        <a:srgbClr val="6F6F74"/>
      </a:accent1>
      <a:accent2>
        <a:srgbClr val="A7B789"/>
      </a:accent2>
      <a:accent3>
        <a:srgbClr val="BEAE98"/>
      </a:accent3>
      <a:accent4>
        <a:srgbClr val="92A9B9"/>
      </a:accent4>
      <a:accent5>
        <a:srgbClr val="9C8265"/>
      </a:accent5>
      <a:accent6>
        <a:srgbClr val="8D6974"/>
      </a:accent6>
      <a:hlink>
        <a:srgbClr val="67AABF"/>
      </a:hlink>
      <a:folHlink>
        <a:srgbClr val="B1B5AB"/>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DCBD9E0DAEFC3E40A59C31973342194A" ma:contentTypeVersion="" ma:contentTypeDescription="Create a new document." ma:contentTypeScope="" ma:versionID="e3c64ba551016adc573befab8c0cca30">
  <xsd:schema xmlns:xsd="http://www.w3.org/2001/XMLSchema" xmlns:xs="http://www.w3.org/2001/XMLSchema" xmlns:p="http://schemas.microsoft.com/office/2006/metadata/properties" xmlns:ns2="5b47f0fb-e24d-44b9-89a4-ff46b5ce035f" xmlns:ns3="dbac95d4-689a-4a2b-9845-ea50641fb23b" targetNamespace="http://schemas.microsoft.com/office/2006/metadata/properties" ma:root="true" ma:fieldsID="cb1c1897da468322b82511c31e0288ea" ns2:_="" ns3:_="">
    <xsd:import namespace="5b47f0fb-e24d-44b9-89a4-ff46b5ce035f"/>
    <xsd:import namespace="dbac95d4-689a-4a2b-9845-ea50641fb23b"/>
    <xsd:element name="properties">
      <xsd:complexType>
        <xsd:sequence>
          <xsd:element name="documentManagement">
            <xsd:complexType>
              <xsd:all>
                <xsd:element ref="ns2:SharedWithUsers" minOccurs="0"/>
                <xsd:element ref="ns2:SharedWithDetails" minOccurs="0"/>
                <xsd:element ref="ns3:Team_x0020_Members" minOccurs="0"/>
                <xsd:element ref="ns3:test1" minOccurs="0"/>
                <xsd:element ref="ns2:LastSharedByUser" minOccurs="0"/>
                <xsd:element ref="ns2:LastSharedByTim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5b47f0fb-e24d-44b9-89a4-ff46b5ce035f"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element name="LastSharedByUser" ma:index="12" nillable="true" ma:displayName="Last Shared By User" ma:description="" ma:internalName="LastSharedByUser" ma:readOnly="true">
      <xsd:simpleType>
        <xsd:restriction base="dms:Note">
          <xsd:maxLength value="255"/>
        </xsd:restriction>
      </xsd:simpleType>
    </xsd:element>
    <xsd:element name="LastSharedByTime" ma:index="13" nillable="true" ma:displayName="Last Shared By Time" ma:description="" ma:internalName="LastSharedByTime" ma:readOnly="true">
      <xsd:simpleType>
        <xsd:restriction base="dms:DateTime"/>
      </xsd:simpleType>
    </xsd:element>
  </xsd:schema>
  <xsd:schema xmlns:xsd="http://www.w3.org/2001/XMLSchema" xmlns:xs="http://www.w3.org/2001/XMLSchema" xmlns:dms="http://schemas.microsoft.com/office/2006/documentManagement/types" xmlns:pc="http://schemas.microsoft.com/office/infopath/2007/PartnerControls" targetNamespace="dbac95d4-689a-4a2b-9845-ea50641fb23b" elementFormDefault="qualified">
    <xsd:import namespace="http://schemas.microsoft.com/office/2006/documentManagement/types"/>
    <xsd:import namespace="http://schemas.microsoft.com/office/infopath/2007/PartnerControls"/>
    <xsd:element name="Team_x0020_Members" ma:index="10" nillable="true" ma:displayName="Team Members" ma:SearchPeopleOnly="false" ma:SharePointGroup="0" ma:internalName="Team_x0020_Members">
      <xsd:complexType>
        <xsd:complexContent>
          <xsd:extension base="dms:User">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test1" ma:index="11" nillable="true" ma:displayName="test1" ma:internalName="test1">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est1 xmlns="dbac95d4-689a-4a2b-9845-ea50641fb23b" xsi:nil="true"/>
    <Team_x0020_Members xmlns="dbac95d4-689a-4a2b-9845-ea50641fb23b">
      <UserInfo>
        <DisplayName/>
        <AccountId xsi:nil="true"/>
        <AccountType/>
      </UserInfo>
    </Team_x0020_Members>
  </documentManagement>
</p:properties>
</file>

<file path=customXml/itemProps1.xml><?xml version="1.0" encoding="utf-8"?>
<ds:datastoreItem xmlns:ds="http://schemas.openxmlformats.org/officeDocument/2006/customXml" ds:itemID="{9A274D36-4600-47ED-82C1-7C9DDD036FD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5b47f0fb-e24d-44b9-89a4-ff46b5ce035f"/>
    <ds:schemaRef ds:uri="dbac95d4-689a-4a2b-9845-ea50641fb23b"/>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E828F09E-A4A5-473F-B4DE-D3594180BA70}">
  <ds:schemaRefs>
    <ds:schemaRef ds:uri="http://schemas.microsoft.com/office/2006/metadata/properties"/>
    <ds:schemaRef ds:uri="http://schemas.microsoft.com/office/2006/documentManagement/types"/>
    <ds:schemaRef ds:uri="http://schemas.openxmlformats.org/package/2006/metadata/core-properties"/>
    <ds:schemaRef ds:uri="http://purl.org/dc/dcmitype/"/>
    <ds:schemaRef ds:uri="5b47f0fb-e24d-44b9-89a4-ff46b5ce035f"/>
    <ds:schemaRef ds:uri="http://schemas.microsoft.com/office/infopath/2007/PartnerControls"/>
    <ds:schemaRef ds:uri="http://purl.org/dc/elements/1.1/"/>
    <ds:schemaRef ds:uri="dbac95d4-689a-4a2b-9845-ea50641fb23b"/>
    <ds:schemaRef ds:uri="http://www.w3.org/XML/1998/namespace"/>
    <ds:schemaRef ds:uri="http://purl.org/dc/terms/"/>
  </ds:schemaRefs>
</ds:datastoreItem>
</file>

<file path=docProps/app.xml><?xml version="1.0" encoding="utf-8"?>
<Properties xmlns="http://schemas.openxmlformats.org/officeDocument/2006/extended-properties" xmlns:vt="http://schemas.openxmlformats.org/officeDocument/2006/docPropsVTypes">
  <Template/>
  <TotalTime>4597</TotalTime>
  <Words>926</Words>
  <Application>Microsoft Office PowerPoint</Application>
  <PresentationFormat>On-screen Show (4:3)</PresentationFormat>
  <Paragraphs>188</Paragraphs>
  <Slides>25</Slides>
  <Notes>16</Notes>
  <HiddenSlides>0</HiddenSlides>
  <MMClips>0</MMClips>
  <ScaleCrop>false</ScaleCrop>
  <HeadingPairs>
    <vt:vector size="6" baseType="variant">
      <vt:variant>
        <vt:lpstr>Fonts Used</vt:lpstr>
      </vt:variant>
      <vt:variant>
        <vt:i4>10</vt:i4>
      </vt:variant>
      <vt:variant>
        <vt:lpstr>Theme</vt:lpstr>
      </vt:variant>
      <vt:variant>
        <vt:i4>1</vt:i4>
      </vt:variant>
      <vt:variant>
        <vt:lpstr>Slide Titles</vt:lpstr>
      </vt:variant>
      <vt:variant>
        <vt:i4>25</vt:i4>
      </vt:variant>
    </vt:vector>
  </HeadingPairs>
  <TitlesOfParts>
    <vt:vector size="36" baseType="lpstr">
      <vt:lpstr>ＭＳ Ｐゴシック</vt:lpstr>
      <vt:lpstr>Arial</vt:lpstr>
      <vt:lpstr>Arial Narrow</vt:lpstr>
      <vt:lpstr>Calibri</vt:lpstr>
      <vt:lpstr>DINPro-CondBlack</vt:lpstr>
      <vt:lpstr>Franklin Gothic Medium</vt:lpstr>
      <vt:lpstr>Lucida Grande</vt:lpstr>
      <vt:lpstr>Rockwell</vt:lpstr>
      <vt:lpstr>Times New Roman</vt:lpstr>
      <vt:lpstr>Wingdings</vt:lpstr>
      <vt:lpstr>Office Theme</vt:lpstr>
      <vt:lpstr>Motivation </vt:lpstr>
      <vt:lpstr>Learning Outcomes </vt:lpstr>
      <vt:lpstr>Learning Outcomes (continued) </vt:lpstr>
      <vt:lpstr>Motivation and Job Performance </vt:lpstr>
      <vt:lpstr>13.2 Basic Model of Work Motivation and Performance</vt:lpstr>
      <vt:lpstr>Needs</vt:lpstr>
      <vt:lpstr>Kinds of Rewards </vt:lpstr>
      <vt:lpstr>Motivating with the Basics</vt:lpstr>
      <vt:lpstr>Equity Theory</vt:lpstr>
      <vt:lpstr>Equity Theory (continued)</vt:lpstr>
      <vt:lpstr>Reaction to Perceived Inequity </vt:lpstr>
      <vt:lpstr>Motivating with Equity Theory</vt:lpstr>
      <vt:lpstr>Expectancy Theory</vt:lpstr>
      <vt:lpstr>Motivating with Expectancy Theory</vt:lpstr>
      <vt:lpstr>Reinforcement Theory</vt:lpstr>
      <vt:lpstr>Components of the Reinforcement Theory</vt:lpstr>
      <vt:lpstr>Categories of Reinforcement Schedules</vt:lpstr>
      <vt:lpstr>13.7 Intermittent Reinforcement Schedules</vt:lpstr>
      <vt:lpstr>Motivating with Reinforcement Theory</vt:lpstr>
      <vt:lpstr>Goal-Setting Theory</vt:lpstr>
      <vt:lpstr>Motivating with Goal-Setting Theory</vt:lpstr>
      <vt:lpstr>Key Terms </vt:lpstr>
      <vt:lpstr>Key Terms (continued) </vt:lpstr>
      <vt:lpstr>Summary </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DPS</dc:creator>
  <cp:lastModifiedBy>Avishikta Dey</cp:lastModifiedBy>
  <cp:revision>795</cp:revision>
  <cp:lastPrinted>1601-01-01T00:00:00Z</cp:lastPrinted>
  <dcterms:created xsi:type="dcterms:W3CDTF">2012-09-15T01:24:58Z</dcterms:created>
  <dcterms:modified xsi:type="dcterms:W3CDTF">2016-12-12T06:30:01Z</dcterms:modified>
</cp:coreProperties>
</file>