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4"/>
  </p:sldMasterIdLst>
  <p:notesMasterIdLst>
    <p:notesMasterId r:id="rId28"/>
  </p:notesMasterIdLst>
  <p:handoutMasterIdLst>
    <p:handoutMasterId r:id="rId29"/>
  </p:handoutMasterIdLst>
  <p:sldIdLst>
    <p:sldId id="260" r:id="rId5"/>
    <p:sldId id="281" r:id="rId6"/>
    <p:sldId id="419" r:id="rId7"/>
    <p:sldId id="395" r:id="rId8"/>
    <p:sldId id="397" r:id="rId9"/>
    <p:sldId id="412" r:id="rId10"/>
    <p:sldId id="399" r:id="rId11"/>
    <p:sldId id="400" r:id="rId12"/>
    <p:sldId id="420" r:id="rId13"/>
    <p:sldId id="404" r:id="rId14"/>
    <p:sldId id="421" r:id="rId15"/>
    <p:sldId id="422" r:id="rId16"/>
    <p:sldId id="406" r:id="rId17"/>
    <p:sldId id="423" r:id="rId18"/>
    <p:sldId id="408" r:id="rId19"/>
    <p:sldId id="409" r:id="rId20"/>
    <p:sldId id="410" r:id="rId21"/>
    <p:sldId id="411" r:id="rId22"/>
    <p:sldId id="413" r:id="rId23"/>
    <p:sldId id="415" r:id="rId24"/>
    <p:sldId id="416" r:id="rId25"/>
    <p:sldId id="414" r:id="rId26"/>
    <p:sldId id="418" r:id="rId27"/>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3366CC"/>
    <a:srgbClr val="0066CC"/>
    <a:srgbClr val="0033CC"/>
    <a:srgbClr val="FF0066"/>
    <a:srgbClr val="0066FF"/>
    <a:srgbClr val="3333FF"/>
    <a:srgbClr val="0033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60" autoAdjust="0"/>
    <p:restoredTop sz="93537" autoAdjust="0"/>
  </p:normalViewPr>
  <p:slideViewPr>
    <p:cSldViewPr snapToGrid="0">
      <p:cViewPr varScale="1">
        <p:scale>
          <a:sx n="66" d="100"/>
          <a:sy n="66" d="100"/>
        </p:scale>
        <p:origin x="336" y="78"/>
      </p:cViewPr>
      <p:guideLst>
        <p:guide orient="horz" pos="2160"/>
        <p:guide pos="2880"/>
      </p:guideLst>
    </p:cSldViewPr>
  </p:slideViewPr>
  <p:outlineViewPr>
    <p:cViewPr>
      <p:scale>
        <a:sx n="66" d="100"/>
        <a:sy n="66" d="100"/>
      </p:scale>
      <p:origin x="0" y="0"/>
    </p:cViewPr>
    <p:sldLst>
      <p:sld r:id="rId1" collapse="1"/>
    </p:sldLst>
  </p:outlineViewPr>
  <p:notesTextViewPr>
    <p:cViewPr>
      <p:scale>
        <a:sx n="75" d="100"/>
        <a:sy n="75" d="100"/>
      </p:scale>
      <p:origin x="0" y="0"/>
    </p:cViewPr>
  </p:notesTextViewPr>
  <p:sorterViewPr>
    <p:cViewPr>
      <p:scale>
        <a:sx n="200" d="100"/>
        <a:sy n="200" d="100"/>
      </p:scale>
      <p:origin x="0" y="0"/>
    </p:cViewPr>
  </p:sorterViewPr>
  <p:notesViewPr>
    <p:cSldViewPr snapToGrid="0">
      <p:cViewPr varScale="1">
        <p:scale>
          <a:sx n="54" d="100"/>
          <a:sy n="54" d="100"/>
        </p:scale>
        <p:origin x="-1770"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37D63C-794F-4CA7-AB89-3A5CFB27DA6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62B2501-D565-4D94-9991-8419FBF9BA2B}">
      <dgm:prSet phldrT="[Text]"/>
      <dgm:spPr>
        <a:solidFill>
          <a:srgbClr val="008CD1"/>
        </a:solidFill>
        <a:ln>
          <a:solidFill>
            <a:srgbClr val="008CD1"/>
          </a:solidFill>
        </a:ln>
      </dgm:spPr>
      <dgm:t>
        <a:bodyPr/>
        <a:lstStyle/>
        <a:p>
          <a:r>
            <a:rPr lang="en-US" dirty="0" smtClean="0"/>
            <a:t>Leaders</a:t>
          </a:r>
          <a:endParaRPr lang="en-US" dirty="0"/>
        </a:p>
      </dgm:t>
    </dgm:pt>
    <dgm:pt modelId="{18CAE134-05DE-4684-9EE2-F45919AF3E00}" type="parTrans" cxnId="{37F1DA04-E442-4E8E-95E0-A9D1E675DCCA}">
      <dgm:prSet/>
      <dgm:spPr/>
      <dgm:t>
        <a:bodyPr/>
        <a:lstStyle/>
        <a:p>
          <a:endParaRPr lang="en-US"/>
        </a:p>
      </dgm:t>
    </dgm:pt>
    <dgm:pt modelId="{C2C61996-DC88-4B19-B411-DD0A1EBFDD87}" type="sibTrans" cxnId="{37F1DA04-E442-4E8E-95E0-A9D1E675DCCA}">
      <dgm:prSet/>
      <dgm:spPr/>
      <dgm:t>
        <a:bodyPr/>
        <a:lstStyle/>
        <a:p>
          <a:endParaRPr lang="en-US"/>
        </a:p>
      </dgm:t>
    </dgm:pt>
    <dgm:pt modelId="{7F1E2971-F079-4D78-AEE9-249C362B7502}">
      <dgm:prSet phldrT="[Text]"/>
      <dgm:spPr>
        <a:solidFill>
          <a:schemeClr val="bg1">
            <a:alpha val="90000"/>
          </a:schemeClr>
        </a:solidFill>
        <a:ln>
          <a:solidFill>
            <a:srgbClr val="008CD1">
              <a:alpha val="90000"/>
            </a:srgbClr>
          </a:solidFill>
        </a:ln>
      </dgm:spPr>
      <dgm:t>
        <a:bodyPr/>
        <a:lstStyle/>
        <a:p>
          <a:r>
            <a:rPr lang="en-IN" altLang="en-US" dirty="0" smtClean="0">
              <a:solidFill>
                <a:schemeClr val="tx2"/>
              </a:solidFill>
            </a:rPr>
            <a:t>Focus on vision, mission, goals, and objectives</a:t>
          </a:r>
          <a:endParaRPr lang="en-US" dirty="0">
            <a:solidFill>
              <a:schemeClr val="tx2"/>
            </a:solidFill>
          </a:endParaRPr>
        </a:p>
      </dgm:t>
    </dgm:pt>
    <dgm:pt modelId="{D9AF0B15-72F4-40E2-9FA8-D113789FD897}" type="parTrans" cxnId="{39CA259F-2575-442B-80A0-BA7BC89291CF}">
      <dgm:prSet/>
      <dgm:spPr/>
      <dgm:t>
        <a:bodyPr/>
        <a:lstStyle/>
        <a:p>
          <a:endParaRPr lang="en-US"/>
        </a:p>
      </dgm:t>
    </dgm:pt>
    <dgm:pt modelId="{688851CD-D8A3-41B8-981D-575AB544A08F}" type="sibTrans" cxnId="{39CA259F-2575-442B-80A0-BA7BC89291CF}">
      <dgm:prSet/>
      <dgm:spPr/>
      <dgm:t>
        <a:bodyPr/>
        <a:lstStyle/>
        <a:p>
          <a:endParaRPr lang="en-US"/>
        </a:p>
      </dgm:t>
    </dgm:pt>
    <dgm:pt modelId="{AE1834D4-E7F4-4E7A-810C-E3DA87DD03E3}">
      <dgm:prSet phldrT="[Text]"/>
      <dgm:spPr>
        <a:solidFill>
          <a:schemeClr val="bg1">
            <a:alpha val="90000"/>
          </a:schemeClr>
        </a:solidFill>
        <a:ln>
          <a:solidFill>
            <a:srgbClr val="008CD1">
              <a:alpha val="90000"/>
            </a:srgbClr>
          </a:solidFill>
        </a:ln>
      </dgm:spPr>
      <dgm:t>
        <a:bodyPr/>
        <a:lstStyle/>
        <a:p>
          <a:r>
            <a:rPr lang="en-US" dirty="0" smtClean="0">
              <a:solidFill>
                <a:schemeClr val="tx2"/>
              </a:solidFill>
            </a:rPr>
            <a:t>Encourage creativity and risk taking</a:t>
          </a:r>
          <a:endParaRPr lang="en-US" dirty="0">
            <a:solidFill>
              <a:schemeClr val="tx2"/>
            </a:solidFill>
          </a:endParaRPr>
        </a:p>
      </dgm:t>
    </dgm:pt>
    <dgm:pt modelId="{B952A720-C83C-4581-A66B-E983D0A3C2E1}" type="parTrans" cxnId="{87378298-BD89-4E7F-AA82-EDA05BCD268A}">
      <dgm:prSet/>
      <dgm:spPr/>
      <dgm:t>
        <a:bodyPr/>
        <a:lstStyle/>
        <a:p>
          <a:endParaRPr lang="en-US"/>
        </a:p>
      </dgm:t>
    </dgm:pt>
    <dgm:pt modelId="{0BE0500F-CFCE-4E92-9219-1057D94DE796}" type="sibTrans" cxnId="{87378298-BD89-4E7F-AA82-EDA05BCD268A}">
      <dgm:prSet/>
      <dgm:spPr/>
      <dgm:t>
        <a:bodyPr/>
        <a:lstStyle/>
        <a:p>
          <a:endParaRPr lang="en-US"/>
        </a:p>
      </dgm:t>
    </dgm:pt>
    <dgm:pt modelId="{15C9DCFF-33F0-40D4-BF7C-CCEAAC75564D}">
      <dgm:prSet phldrT="[Text]"/>
      <dgm:spPr>
        <a:solidFill>
          <a:srgbClr val="008CD1"/>
        </a:solidFill>
        <a:ln>
          <a:solidFill>
            <a:srgbClr val="008CD1"/>
          </a:solidFill>
        </a:ln>
      </dgm:spPr>
      <dgm:t>
        <a:bodyPr/>
        <a:lstStyle/>
        <a:p>
          <a:r>
            <a:rPr lang="en-US" dirty="0" smtClean="0"/>
            <a:t>Managers</a:t>
          </a:r>
          <a:endParaRPr lang="en-US" dirty="0"/>
        </a:p>
      </dgm:t>
    </dgm:pt>
    <dgm:pt modelId="{FB8FAAEC-3131-4B54-AE50-5BD6B214836F}" type="parTrans" cxnId="{A3F68F75-386F-4C45-A805-CCFDDEB39DF0}">
      <dgm:prSet/>
      <dgm:spPr/>
      <dgm:t>
        <a:bodyPr/>
        <a:lstStyle/>
        <a:p>
          <a:endParaRPr lang="en-US"/>
        </a:p>
      </dgm:t>
    </dgm:pt>
    <dgm:pt modelId="{8DF5CBC8-E309-48B2-B088-7E53051DF1D9}" type="sibTrans" cxnId="{A3F68F75-386F-4C45-A805-CCFDDEB39DF0}">
      <dgm:prSet/>
      <dgm:spPr/>
      <dgm:t>
        <a:bodyPr/>
        <a:lstStyle/>
        <a:p>
          <a:endParaRPr lang="en-US"/>
        </a:p>
      </dgm:t>
    </dgm:pt>
    <dgm:pt modelId="{FC135D57-583D-4923-83D5-8A4C6CB212C9}">
      <dgm:prSet phldrT="[Text]"/>
      <dgm:spPr>
        <a:solidFill>
          <a:schemeClr val="bg1">
            <a:alpha val="90000"/>
          </a:schemeClr>
        </a:solidFill>
        <a:ln>
          <a:solidFill>
            <a:srgbClr val="008CD1">
              <a:alpha val="90000"/>
            </a:srgbClr>
          </a:solidFill>
        </a:ln>
      </dgm:spPr>
      <dgm:t>
        <a:bodyPr/>
        <a:lstStyle/>
        <a:p>
          <a:r>
            <a:rPr lang="en-IN" altLang="en-US" dirty="0" smtClean="0">
              <a:solidFill>
                <a:schemeClr val="tx2"/>
              </a:solidFill>
            </a:rPr>
            <a:t>Focus on productivity and efficiency</a:t>
          </a:r>
          <a:endParaRPr lang="en-US" dirty="0">
            <a:solidFill>
              <a:schemeClr val="tx2"/>
            </a:solidFill>
          </a:endParaRPr>
        </a:p>
      </dgm:t>
    </dgm:pt>
    <dgm:pt modelId="{9A5A38B6-CB71-4601-940B-FF053E662EBE}" type="parTrans" cxnId="{C6EBE3AC-8CCC-4394-9F3A-68C1E2375925}">
      <dgm:prSet/>
      <dgm:spPr/>
      <dgm:t>
        <a:bodyPr/>
        <a:lstStyle/>
        <a:p>
          <a:endParaRPr lang="en-US"/>
        </a:p>
      </dgm:t>
    </dgm:pt>
    <dgm:pt modelId="{E5F525FF-E272-4247-956F-6094F3B78341}" type="sibTrans" cxnId="{C6EBE3AC-8CCC-4394-9F3A-68C1E2375925}">
      <dgm:prSet/>
      <dgm:spPr/>
      <dgm:t>
        <a:bodyPr/>
        <a:lstStyle/>
        <a:p>
          <a:endParaRPr lang="en-US"/>
        </a:p>
      </dgm:t>
    </dgm:pt>
    <dgm:pt modelId="{4DABCE45-3868-41DD-A6C7-118C6A565439}">
      <dgm:prSet phldrT="[Text]"/>
      <dgm:spPr>
        <a:solidFill>
          <a:schemeClr val="bg1">
            <a:alpha val="90000"/>
          </a:schemeClr>
        </a:solidFill>
        <a:ln>
          <a:solidFill>
            <a:srgbClr val="008CD1">
              <a:alpha val="90000"/>
            </a:srgbClr>
          </a:solidFill>
        </a:ln>
      </dgm:spPr>
      <dgm:t>
        <a:bodyPr/>
        <a:lstStyle/>
        <a:p>
          <a:r>
            <a:rPr lang="en-US" dirty="0" smtClean="0">
              <a:solidFill>
                <a:schemeClr val="tx2"/>
              </a:solidFill>
            </a:rPr>
            <a:t>Preservers of status quo</a:t>
          </a:r>
          <a:endParaRPr lang="en-US" dirty="0">
            <a:solidFill>
              <a:schemeClr val="tx2"/>
            </a:solidFill>
          </a:endParaRPr>
        </a:p>
      </dgm:t>
    </dgm:pt>
    <dgm:pt modelId="{CE154646-AAEB-48D9-8630-42CF0C5FDBD2}" type="parTrans" cxnId="{95399237-52B1-4AAD-B903-4EA3078DF845}">
      <dgm:prSet/>
      <dgm:spPr/>
      <dgm:t>
        <a:bodyPr/>
        <a:lstStyle/>
        <a:p>
          <a:endParaRPr lang="en-US"/>
        </a:p>
      </dgm:t>
    </dgm:pt>
    <dgm:pt modelId="{060F6B4F-03AB-4AC5-8085-955B8DD10775}" type="sibTrans" cxnId="{95399237-52B1-4AAD-B903-4EA3078DF845}">
      <dgm:prSet/>
      <dgm:spPr/>
      <dgm:t>
        <a:bodyPr/>
        <a:lstStyle/>
        <a:p>
          <a:endParaRPr lang="en-US"/>
        </a:p>
      </dgm:t>
    </dgm:pt>
    <dgm:pt modelId="{DC672777-0E81-4115-820E-6ACED304D818}">
      <dgm:prSet phldrT="[Text]"/>
      <dgm:spPr>
        <a:solidFill>
          <a:schemeClr val="bg1">
            <a:alpha val="90000"/>
          </a:schemeClr>
        </a:solidFill>
        <a:ln>
          <a:solidFill>
            <a:srgbClr val="008CD1">
              <a:alpha val="90000"/>
            </a:srgbClr>
          </a:solidFill>
        </a:ln>
      </dgm:spPr>
      <dgm:t>
        <a:bodyPr/>
        <a:lstStyle/>
        <a:p>
          <a:r>
            <a:rPr lang="en-US" dirty="0" smtClean="0">
              <a:solidFill>
                <a:schemeClr val="tx2"/>
              </a:solidFill>
            </a:rPr>
            <a:t>Have a long-term perspective</a:t>
          </a:r>
          <a:endParaRPr lang="en-US" dirty="0">
            <a:solidFill>
              <a:schemeClr val="tx2"/>
            </a:solidFill>
          </a:endParaRPr>
        </a:p>
      </dgm:t>
    </dgm:pt>
    <dgm:pt modelId="{E138B662-E2C4-4A47-95D7-D4FB5EF0AF40}" type="parTrans" cxnId="{F2C196FC-4B85-4606-867E-447F3455F174}">
      <dgm:prSet/>
      <dgm:spPr/>
      <dgm:t>
        <a:bodyPr/>
        <a:lstStyle/>
        <a:p>
          <a:endParaRPr lang="en-US"/>
        </a:p>
      </dgm:t>
    </dgm:pt>
    <dgm:pt modelId="{0570998A-A3AA-4CFD-9399-AC33EFAA4A28}" type="sibTrans" cxnId="{F2C196FC-4B85-4606-867E-447F3455F174}">
      <dgm:prSet/>
      <dgm:spPr/>
      <dgm:t>
        <a:bodyPr/>
        <a:lstStyle/>
        <a:p>
          <a:endParaRPr lang="en-US"/>
        </a:p>
      </dgm:t>
    </dgm:pt>
    <dgm:pt modelId="{8C08D748-5BFE-4746-912A-3F9FE7C1240B}">
      <dgm:prSet phldrT="[Text]"/>
      <dgm:spPr>
        <a:solidFill>
          <a:schemeClr val="bg1">
            <a:alpha val="90000"/>
          </a:schemeClr>
        </a:solidFill>
        <a:ln>
          <a:solidFill>
            <a:srgbClr val="008CD1">
              <a:alpha val="90000"/>
            </a:srgbClr>
          </a:solidFill>
        </a:ln>
      </dgm:spPr>
      <dgm:t>
        <a:bodyPr/>
        <a:lstStyle/>
        <a:p>
          <a:r>
            <a:rPr lang="en-US" dirty="0" smtClean="0">
              <a:solidFill>
                <a:schemeClr val="tx2"/>
              </a:solidFill>
            </a:rPr>
            <a:t>Have a short-term perspective</a:t>
          </a:r>
          <a:endParaRPr lang="en-US" dirty="0">
            <a:solidFill>
              <a:schemeClr val="tx2"/>
            </a:solidFill>
          </a:endParaRPr>
        </a:p>
      </dgm:t>
    </dgm:pt>
    <dgm:pt modelId="{73AB20A8-FDBD-4C99-AA97-FEFBB809DE1D}" type="parTrans" cxnId="{8D6118E7-E0F9-4E76-80A7-CDFDC80121C6}">
      <dgm:prSet/>
      <dgm:spPr/>
      <dgm:t>
        <a:bodyPr/>
        <a:lstStyle/>
        <a:p>
          <a:endParaRPr lang="en-US"/>
        </a:p>
      </dgm:t>
    </dgm:pt>
    <dgm:pt modelId="{033F2950-DB91-4208-9DA9-E617BC2B57F7}" type="sibTrans" cxnId="{8D6118E7-E0F9-4E76-80A7-CDFDC80121C6}">
      <dgm:prSet/>
      <dgm:spPr/>
      <dgm:t>
        <a:bodyPr/>
        <a:lstStyle/>
        <a:p>
          <a:endParaRPr lang="en-US"/>
        </a:p>
      </dgm:t>
    </dgm:pt>
    <dgm:pt modelId="{2A1BAE20-32ED-4D8D-BF84-66719D034DF6}">
      <dgm:prSet phldrT="[Text]"/>
      <dgm:spPr>
        <a:solidFill>
          <a:schemeClr val="bg1">
            <a:alpha val="90000"/>
          </a:schemeClr>
        </a:solidFill>
        <a:ln>
          <a:solidFill>
            <a:srgbClr val="008CD1">
              <a:alpha val="90000"/>
            </a:srgbClr>
          </a:solidFill>
        </a:ln>
      </dgm:spPr>
      <dgm:t>
        <a:bodyPr/>
        <a:lstStyle/>
        <a:p>
          <a:r>
            <a:rPr lang="en-US" dirty="0" smtClean="0">
              <a:solidFill>
                <a:schemeClr val="tx2"/>
              </a:solidFill>
            </a:rPr>
            <a:t>Concerned with ends</a:t>
          </a:r>
          <a:endParaRPr lang="en-US" dirty="0">
            <a:solidFill>
              <a:schemeClr val="tx2"/>
            </a:solidFill>
          </a:endParaRPr>
        </a:p>
      </dgm:t>
    </dgm:pt>
    <dgm:pt modelId="{0AACDC57-382E-4F8A-9185-1E7A341C8FA9}" type="parTrans" cxnId="{362ECF43-1F28-4EF8-AAFA-298A1436390C}">
      <dgm:prSet/>
      <dgm:spPr/>
      <dgm:t>
        <a:bodyPr/>
        <a:lstStyle/>
        <a:p>
          <a:endParaRPr lang="en-US"/>
        </a:p>
      </dgm:t>
    </dgm:pt>
    <dgm:pt modelId="{2808A553-8CDA-47D6-87EF-AD233E24FB7B}" type="sibTrans" cxnId="{362ECF43-1F28-4EF8-AAFA-298A1436390C}">
      <dgm:prSet/>
      <dgm:spPr/>
      <dgm:t>
        <a:bodyPr/>
        <a:lstStyle/>
        <a:p>
          <a:endParaRPr lang="en-US"/>
        </a:p>
      </dgm:t>
    </dgm:pt>
    <dgm:pt modelId="{75DC2B98-1CFF-46B8-8FA0-0A56231599AD}">
      <dgm:prSet phldrT="[Text]"/>
      <dgm:spPr>
        <a:solidFill>
          <a:schemeClr val="bg1">
            <a:alpha val="90000"/>
          </a:schemeClr>
        </a:solidFill>
        <a:ln>
          <a:solidFill>
            <a:srgbClr val="008CD1">
              <a:alpha val="90000"/>
            </a:srgbClr>
          </a:solidFill>
        </a:ln>
      </dgm:spPr>
      <dgm:t>
        <a:bodyPr/>
        <a:lstStyle/>
        <a:p>
          <a:r>
            <a:rPr lang="en-US" dirty="0" smtClean="0">
              <a:solidFill>
                <a:schemeClr val="tx2"/>
              </a:solidFill>
            </a:rPr>
            <a:t>Concerned with means</a:t>
          </a:r>
          <a:endParaRPr lang="en-US" dirty="0">
            <a:solidFill>
              <a:schemeClr val="tx2"/>
            </a:solidFill>
          </a:endParaRPr>
        </a:p>
      </dgm:t>
    </dgm:pt>
    <dgm:pt modelId="{BC154047-3A67-46BF-ADA0-F22D297EA67D}" type="parTrans" cxnId="{96238051-60AE-4601-BF30-7C19FE06EF9A}">
      <dgm:prSet/>
      <dgm:spPr/>
      <dgm:t>
        <a:bodyPr/>
        <a:lstStyle/>
        <a:p>
          <a:endParaRPr lang="en-US"/>
        </a:p>
      </dgm:t>
    </dgm:pt>
    <dgm:pt modelId="{40AB4821-2FB4-4A78-A840-238634FE02CD}" type="sibTrans" cxnId="{96238051-60AE-4601-BF30-7C19FE06EF9A}">
      <dgm:prSet/>
      <dgm:spPr/>
      <dgm:t>
        <a:bodyPr/>
        <a:lstStyle/>
        <a:p>
          <a:endParaRPr lang="en-US"/>
        </a:p>
      </dgm:t>
    </dgm:pt>
    <dgm:pt modelId="{ECB65ECD-7334-4D89-8FEA-CB8076EA029C}" type="pres">
      <dgm:prSet presAssocID="{6337D63C-794F-4CA7-AB89-3A5CFB27DA67}" presName="Name0" presStyleCnt="0">
        <dgm:presLayoutVars>
          <dgm:dir/>
          <dgm:animLvl val="lvl"/>
          <dgm:resizeHandles val="exact"/>
        </dgm:presLayoutVars>
      </dgm:prSet>
      <dgm:spPr/>
      <dgm:t>
        <a:bodyPr/>
        <a:lstStyle/>
        <a:p>
          <a:endParaRPr lang="en-US"/>
        </a:p>
      </dgm:t>
    </dgm:pt>
    <dgm:pt modelId="{88D1AE54-1304-41A2-97D7-C5C6A6656710}" type="pres">
      <dgm:prSet presAssocID="{C62B2501-D565-4D94-9991-8419FBF9BA2B}" presName="composite" presStyleCnt="0"/>
      <dgm:spPr/>
    </dgm:pt>
    <dgm:pt modelId="{75BCE568-CA69-4BAB-8B0B-89E728C8D809}" type="pres">
      <dgm:prSet presAssocID="{C62B2501-D565-4D94-9991-8419FBF9BA2B}" presName="parTx" presStyleLbl="alignNode1" presStyleIdx="0" presStyleCnt="2">
        <dgm:presLayoutVars>
          <dgm:chMax val="0"/>
          <dgm:chPref val="0"/>
          <dgm:bulletEnabled val="1"/>
        </dgm:presLayoutVars>
      </dgm:prSet>
      <dgm:spPr/>
      <dgm:t>
        <a:bodyPr/>
        <a:lstStyle/>
        <a:p>
          <a:endParaRPr lang="en-US"/>
        </a:p>
      </dgm:t>
    </dgm:pt>
    <dgm:pt modelId="{6A180E1C-FDCC-421E-8832-FA4B3BD34ABB}" type="pres">
      <dgm:prSet presAssocID="{C62B2501-D565-4D94-9991-8419FBF9BA2B}" presName="desTx" presStyleLbl="alignAccFollowNode1" presStyleIdx="0" presStyleCnt="2">
        <dgm:presLayoutVars>
          <dgm:bulletEnabled val="1"/>
        </dgm:presLayoutVars>
      </dgm:prSet>
      <dgm:spPr/>
      <dgm:t>
        <a:bodyPr/>
        <a:lstStyle/>
        <a:p>
          <a:endParaRPr lang="en-US"/>
        </a:p>
      </dgm:t>
    </dgm:pt>
    <dgm:pt modelId="{D95B5021-3A0F-46A7-972F-5EB569C7D9A1}" type="pres">
      <dgm:prSet presAssocID="{C2C61996-DC88-4B19-B411-DD0A1EBFDD87}" presName="space" presStyleCnt="0"/>
      <dgm:spPr/>
    </dgm:pt>
    <dgm:pt modelId="{70048062-C04F-4E9E-AC0C-2180779F59C0}" type="pres">
      <dgm:prSet presAssocID="{15C9DCFF-33F0-40D4-BF7C-CCEAAC75564D}" presName="composite" presStyleCnt="0"/>
      <dgm:spPr/>
    </dgm:pt>
    <dgm:pt modelId="{C0CEA355-1E03-464C-9F25-ABD5A6EE4B97}" type="pres">
      <dgm:prSet presAssocID="{15C9DCFF-33F0-40D4-BF7C-CCEAAC75564D}" presName="parTx" presStyleLbl="alignNode1" presStyleIdx="1" presStyleCnt="2">
        <dgm:presLayoutVars>
          <dgm:chMax val="0"/>
          <dgm:chPref val="0"/>
          <dgm:bulletEnabled val="1"/>
        </dgm:presLayoutVars>
      </dgm:prSet>
      <dgm:spPr/>
      <dgm:t>
        <a:bodyPr/>
        <a:lstStyle/>
        <a:p>
          <a:endParaRPr lang="en-US"/>
        </a:p>
      </dgm:t>
    </dgm:pt>
    <dgm:pt modelId="{DEBC9A15-D708-4F6C-8390-6AEBC795BD62}" type="pres">
      <dgm:prSet presAssocID="{15C9DCFF-33F0-40D4-BF7C-CCEAAC75564D}" presName="desTx" presStyleLbl="alignAccFollowNode1" presStyleIdx="1" presStyleCnt="2">
        <dgm:presLayoutVars>
          <dgm:bulletEnabled val="1"/>
        </dgm:presLayoutVars>
      </dgm:prSet>
      <dgm:spPr/>
      <dgm:t>
        <a:bodyPr/>
        <a:lstStyle/>
        <a:p>
          <a:endParaRPr lang="en-US"/>
        </a:p>
      </dgm:t>
    </dgm:pt>
  </dgm:ptLst>
  <dgm:cxnLst>
    <dgm:cxn modelId="{1F4BF88F-66DE-485F-88C5-C2037C31C1FF}" type="presOf" srcId="{7F1E2971-F079-4D78-AEE9-249C362B7502}" destId="{6A180E1C-FDCC-421E-8832-FA4B3BD34ABB}" srcOrd="0" destOrd="0" presId="urn:microsoft.com/office/officeart/2005/8/layout/hList1"/>
    <dgm:cxn modelId="{C12E819C-BD5F-458C-9DEF-C70EBBD61CD9}" type="presOf" srcId="{8C08D748-5BFE-4746-912A-3F9FE7C1240B}" destId="{DEBC9A15-D708-4F6C-8390-6AEBC795BD62}" srcOrd="0" destOrd="2" presId="urn:microsoft.com/office/officeart/2005/8/layout/hList1"/>
    <dgm:cxn modelId="{8D6118E7-E0F9-4E76-80A7-CDFDC80121C6}" srcId="{15C9DCFF-33F0-40D4-BF7C-CCEAAC75564D}" destId="{8C08D748-5BFE-4746-912A-3F9FE7C1240B}" srcOrd="2" destOrd="0" parTransId="{73AB20A8-FDBD-4C99-AA97-FEFBB809DE1D}" sibTransId="{033F2950-DB91-4208-9DA9-E617BC2B57F7}"/>
    <dgm:cxn modelId="{7A44143B-B8E5-4C08-8CDA-E6B46DEA4EDB}" type="presOf" srcId="{DC672777-0E81-4115-820E-6ACED304D818}" destId="{6A180E1C-FDCC-421E-8832-FA4B3BD34ABB}" srcOrd="0" destOrd="2" presId="urn:microsoft.com/office/officeart/2005/8/layout/hList1"/>
    <dgm:cxn modelId="{95399237-52B1-4AAD-B903-4EA3078DF845}" srcId="{15C9DCFF-33F0-40D4-BF7C-CCEAAC75564D}" destId="{4DABCE45-3868-41DD-A6C7-118C6A565439}" srcOrd="1" destOrd="0" parTransId="{CE154646-AAEB-48D9-8630-42CF0C5FDBD2}" sibTransId="{060F6B4F-03AB-4AC5-8085-955B8DD10775}"/>
    <dgm:cxn modelId="{37F1DA04-E442-4E8E-95E0-A9D1E675DCCA}" srcId="{6337D63C-794F-4CA7-AB89-3A5CFB27DA67}" destId="{C62B2501-D565-4D94-9991-8419FBF9BA2B}" srcOrd="0" destOrd="0" parTransId="{18CAE134-05DE-4684-9EE2-F45919AF3E00}" sibTransId="{C2C61996-DC88-4B19-B411-DD0A1EBFDD87}"/>
    <dgm:cxn modelId="{362ECF43-1F28-4EF8-AAFA-298A1436390C}" srcId="{C62B2501-D565-4D94-9991-8419FBF9BA2B}" destId="{2A1BAE20-32ED-4D8D-BF84-66719D034DF6}" srcOrd="3" destOrd="0" parTransId="{0AACDC57-382E-4F8A-9185-1E7A341C8FA9}" sibTransId="{2808A553-8CDA-47D6-87EF-AD233E24FB7B}"/>
    <dgm:cxn modelId="{39CA259F-2575-442B-80A0-BA7BC89291CF}" srcId="{C62B2501-D565-4D94-9991-8419FBF9BA2B}" destId="{7F1E2971-F079-4D78-AEE9-249C362B7502}" srcOrd="0" destOrd="0" parTransId="{D9AF0B15-72F4-40E2-9FA8-D113789FD897}" sibTransId="{688851CD-D8A3-41B8-981D-575AB544A08F}"/>
    <dgm:cxn modelId="{C7E970CC-D697-4E21-9C60-A3ABE58AA817}" type="presOf" srcId="{AE1834D4-E7F4-4E7A-810C-E3DA87DD03E3}" destId="{6A180E1C-FDCC-421E-8832-FA4B3BD34ABB}" srcOrd="0" destOrd="1" presId="urn:microsoft.com/office/officeart/2005/8/layout/hList1"/>
    <dgm:cxn modelId="{96238051-60AE-4601-BF30-7C19FE06EF9A}" srcId="{15C9DCFF-33F0-40D4-BF7C-CCEAAC75564D}" destId="{75DC2B98-1CFF-46B8-8FA0-0A56231599AD}" srcOrd="3" destOrd="0" parTransId="{BC154047-3A67-46BF-ADA0-F22D297EA67D}" sibTransId="{40AB4821-2FB4-4A78-A840-238634FE02CD}"/>
    <dgm:cxn modelId="{9FAAD707-7950-4221-A4E6-C69BD949A0D4}" type="presOf" srcId="{2A1BAE20-32ED-4D8D-BF84-66719D034DF6}" destId="{6A180E1C-FDCC-421E-8832-FA4B3BD34ABB}" srcOrd="0" destOrd="3" presId="urn:microsoft.com/office/officeart/2005/8/layout/hList1"/>
    <dgm:cxn modelId="{5BF7E806-9DE2-4108-A5A1-D5F6CD4DAE9F}" type="presOf" srcId="{C62B2501-D565-4D94-9991-8419FBF9BA2B}" destId="{75BCE568-CA69-4BAB-8B0B-89E728C8D809}" srcOrd="0" destOrd="0" presId="urn:microsoft.com/office/officeart/2005/8/layout/hList1"/>
    <dgm:cxn modelId="{C6EBE3AC-8CCC-4394-9F3A-68C1E2375925}" srcId="{15C9DCFF-33F0-40D4-BF7C-CCEAAC75564D}" destId="{FC135D57-583D-4923-83D5-8A4C6CB212C9}" srcOrd="0" destOrd="0" parTransId="{9A5A38B6-CB71-4601-940B-FF053E662EBE}" sibTransId="{E5F525FF-E272-4247-956F-6094F3B78341}"/>
    <dgm:cxn modelId="{87378298-BD89-4E7F-AA82-EDA05BCD268A}" srcId="{C62B2501-D565-4D94-9991-8419FBF9BA2B}" destId="{AE1834D4-E7F4-4E7A-810C-E3DA87DD03E3}" srcOrd="1" destOrd="0" parTransId="{B952A720-C83C-4581-A66B-E983D0A3C2E1}" sibTransId="{0BE0500F-CFCE-4E92-9219-1057D94DE796}"/>
    <dgm:cxn modelId="{A3F68F75-386F-4C45-A805-CCFDDEB39DF0}" srcId="{6337D63C-794F-4CA7-AB89-3A5CFB27DA67}" destId="{15C9DCFF-33F0-40D4-BF7C-CCEAAC75564D}" srcOrd="1" destOrd="0" parTransId="{FB8FAAEC-3131-4B54-AE50-5BD6B214836F}" sibTransId="{8DF5CBC8-E309-48B2-B088-7E53051DF1D9}"/>
    <dgm:cxn modelId="{13A6D5A0-FD04-460C-8006-560B4CFA8218}" type="presOf" srcId="{4DABCE45-3868-41DD-A6C7-118C6A565439}" destId="{DEBC9A15-D708-4F6C-8390-6AEBC795BD62}" srcOrd="0" destOrd="1" presId="urn:microsoft.com/office/officeart/2005/8/layout/hList1"/>
    <dgm:cxn modelId="{31FEE09E-8458-4C53-92D1-01B2C9171775}" type="presOf" srcId="{FC135D57-583D-4923-83D5-8A4C6CB212C9}" destId="{DEBC9A15-D708-4F6C-8390-6AEBC795BD62}" srcOrd="0" destOrd="0" presId="urn:microsoft.com/office/officeart/2005/8/layout/hList1"/>
    <dgm:cxn modelId="{653DE747-76AD-4B8C-8ED4-8A5C33359531}" type="presOf" srcId="{6337D63C-794F-4CA7-AB89-3A5CFB27DA67}" destId="{ECB65ECD-7334-4D89-8FEA-CB8076EA029C}" srcOrd="0" destOrd="0" presId="urn:microsoft.com/office/officeart/2005/8/layout/hList1"/>
    <dgm:cxn modelId="{F2C196FC-4B85-4606-867E-447F3455F174}" srcId="{C62B2501-D565-4D94-9991-8419FBF9BA2B}" destId="{DC672777-0E81-4115-820E-6ACED304D818}" srcOrd="2" destOrd="0" parTransId="{E138B662-E2C4-4A47-95D7-D4FB5EF0AF40}" sibTransId="{0570998A-A3AA-4CFD-9399-AC33EFAA4A28}"/>
    <dgm:cxn modelId="{AC80294E-B641-4B43-B67C-42661328D5B2}" type="presOf" srcId="{75DC2B98-1CFF-46B8-8FA0-0A56231599AD}" destId="{DEBC9A15-D708-4F6C-8390-6AEBC795BD62}" srcOrd="0" destOrd="3" presId="urn:microsoft.com/office/officeart/2005/8/layout/hList1"/>
    <dgm:cxn modelId="{42A469CC-80FE-464A-8E41-D36ACB931C70}" type="presOf" srcId="{15C9DCFF-33F0-40D4-BF7C-CCEAAC75564D}" destId="{C0CEA355-1E03-464C-9F25-ABD5A6EE4B97}" srcOrd="0" destOrd="0" presId="urn:microsoft.com/office/officeart/2005/8/layout/hList1"/>
    <dgm:cxn modelId="{D8027485-A6DB-446B-9194-97B699D382A9}" type="presParOf" srcId="{ECB65ECD-7334-4D89-8FEA-CB8076EA029C}" destId="{88D1AE54-1304-41A2-97D7-C5C6A6656710}" srcOrd="0" destOrd="0" presId="urn:microsoft.com/office/officeart/2005/8/layout/hList1"/>
    <dgm:cxn modelId="{B7857DCB-9CA0-4108-8059-01FBF8D8DB0D}" type="presParOf" srcId="{88D1AE54-1304-41A2-97D7-C5C6A6656710}" destId="{75BCE568-CA69-4BAB-8B0B-89E728C8D809}" srcOrd="0" destOrd="0" presId="urn:microsoft.com/office/officeart/2005/8/layout/hList1"/>
    <dgm:cxn modelId="{3A484514-AA16-4837-8C66-929FA847E502}" type="presParOf" srcId="{88D1AE54-1304-41A2-97D7-C5C6A6656710}" destId="{6A180E1C-FDCC-421E-8832-FA4B3BD34ABB}" srcOrd="1" destOrd="0" presId="urn:microsoft.com/office/officeart/2005/8/layout/hList1"/>
    <dgm:cxn modelId="{1B342782-0352-4C16-8161-54A580010320}" type="presParOf" srcId="{ECB65ECD-7334-4D89-8FEA-CB8076EA029C}" destId="{D95B5021-3A0F-46A7-972F-5EB569C7D9A1}" srcOrd="1" destOrd="0" presId="urn:microsoft.com/office/officeart/2005/8/layout/hList1"/>
    <dgm:cxn modelId="{2BA8F5A4-1188-42C5-A150-958DDF253280}" type="presParOf" srcId="{ECB65ECD-7334-4D89-8FEA-CB8076EA029C}" destId="{70048062-C04F-4E9E-AC0C-2180779F59C0}" srcOrd="2" destOrd="0" presId="urn:microsoft.com/office/officeart/2005/8/layout/hList1"/>
    <dgm:cxn modelId="{5E4EC40F-56D8-4A9F-9DCE-0338DAF40ACC}" type="presParOf" srcId="{70048062-C04F-4E9E-AC0C-2180779F59C0}" destId="{C0CEA355-1E03-464C-9F25-ABD5A6EE4B97}" srcOrd="0" destOrd="0" presId="urn:microsoft.com/office/officeart/2005/8/layout/hList1"/>
    <dgm:cxn modelId="{D9F5183B-38CF-423A-9F36-1CBEC42A1B08}" type="presParOf" srcId="{70048062-C04F-4E9E-AC0C-2180779F59C0}" destId="{DEBC9A15-D708-4F6C-8390-6AEBC795BD6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9C43D9-9561-446A-ABC5-53BBA6071AA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31FA4387-73F1-4EDD-BBEB-1BC5A702B1D6}">
      <dgm:prSet phldrT="[Text]"/>
      <dgm:spPr>
        <a:solidFill>
          <a:srgbClr val="008CD1"/>
        </a:solidFill>
        <a:ln>
          <a:solidFill>
            <a:srgbClr val="008CD1"/>
          </a:solidFill>
        </a:ln>
      </dgm:spPr>
      <dgm:t>
        <a:bodyPr/>
        <a:lstStyle/>
        <a:p>
          <a:r>
            <a:rPr lang="en-US" altLang="en-US" b="1" dirty="0" smtClean="0">
              <a:solidFill>
                <a:schemeClr val="tx2"/>
              </a:solidFill>
            </a:rPr>
            <a:t>Ethical charismatics</a:t>
          </a:r>
          <a:endParaRPr lang="en-US" dirty="0"/>
        </a:p>
      </dgm:t>
    </dgm:pt>
    <dgm:pt modelId="{3650324E-D753-410E-B552-4DCD6C3148D3}" type="parTrans" cxnId="{9EB43AB1-3F69-484A-B57E-0848329713FC}">
      <dgm:prSet/>
      <dgm:spPr/>
      <dgm:t>
        <a:bodyPr/>
        <a:lstStyle/>
        <a:p>
          <a:endParaRPr lang="en-US"/>
        </a:p>
      </dgm:t>
    </dgm:pt>
    <dgm:pt modelId="{3997AD7E-49C2-4A55-8A4F-10C3C0DD321B}" type="sibTrans" cxnId="{9EB43AB1-3F69-484A-B57E-0848329713FC}">
      <dgm:prSet/>
      <dgm:spPr/>
      <dgm:t>
        <a:bodyPr/>
        <a:lstStyle/>
        <a:p>
          <a:endParaRPr lang="en-US"/>
        </a:p>
      </dgm:t>
    </dgm:pt>
    <dgm:pt modelId="{3F2075BD-A5F3-4213-82B5-6F950994003A}">
      <dgm:prSet phldrT="[Text]"/>
      <dgm:spPr>
        <a:solidFill>
          <a:schemeClr val="bg1">
            <a:alpha val="90000"/>
          </a:schemeClr>
        </a:solidFill>
        <a:ln>
          <a:solidFill>
            <a:srgbClr val="008CD1">
              <a:alpha val="90000"/>
            </a:srgbClr>
          </a:solidFill>
        </a:ln>
      </dgm:spPr>
      <dgm:t>
        <a:bodyPr/>
        <a:lstStyle/>
        <a:p>
          <a:r>
            <a:rPr lang="en-US" altLang="en-US" dirty="0" smtClean="0">
              <a:solidFill>
                <a:schemeClr val="tx2"/>
              </a:solidFill>
            </a:rPr>
            <a:t>Charismatic leaders who:</a:t>
          </a:r>
          <a:endParaRPr lang="en-US" dirty="0"/>
        </a:p>
      </dgm:t>
    </dgm:pt>
    <dgm:pt modelId="{CC879F72-4CF9-446F-985E-96436E566B6A}" type="parTrans" cxnId="{2DFFA2C6-F888-46ED-BBDE-09B40ED61148}">
      <dgm:prSet/>
      <dgm:spPr/>
      <dgm:t>
        <a:bodyPr/>
        <a:lstStyle/>
        <a:p>
          <a:endParaRPr lang="en-US"/>
        </a:p>
      </dgm:t>
    </dgm:pt>
    <dgm:pt modelId="{D5C136FE-8304-47E6-80E7-D25E6180DDB0}" type="sibTrans" cxnId="{2DFFA2C6-F888-46ED-BBDE-09B40ED61148}">
      <dgm:prSet/>
      <dgm:spPr/>
      <dgm:t>
        <a:bodyPr/>
        <a:lstStyle/>
        <a:p>
          <a:endParaRPr lang="en-US"/>
        </a:p>
      </dgm:t>
    </dgm:pt>
    <dgm:pt modelId="{AD77E698-6AD9-45A7-B71E-214522FB1EC0}">
      <dgm:prSet phldrT="[Text]"/>
      <dgm:spPr>
        <a:solidFill>
          <a:srgbClr val="008CD1"/>
        </a:solidFill>
        <a:ln>
          <a:solidFill>
            <a:srgbClr val="008CD1"/>
          </a:solidFill>
        </a:ln>
      </dgm:spPr>
      <dgm:t>
        <a:bodyPr/>
        <a:lstStyle/>
        <a:p>
          <a:r>
            <a:rPr lang="en-US" altLang="en-US" b="1" dirty="0" smtClean="0">
              <a:solidFill>
                <a:schemeClr val="tx2"/>
              </a:solidFill>
            </a:rPr>
            <a:t>Unethical charismatics</a:t>
          </a:r>
          <a:endParaRPr lang="en-US" dirty="0"/>
        </a:p>
      </dgm:t>
    </dgm:pt>
    <dgm:pt modelId="{5B4EA2D5-F305-41B2-BEB4-A0FEF8BC4017}" type="parTrans" cxnId="{834330D7-63C9-4879-9B05-C9648BC8C307}">
      <dgm:prSet/>
      <dgm:spPr/>
      <dgm:t>
        <a:bodyPr/>
        <a:lstStyle/>
        <a:p>
          <a:endParaRPr lang="en-US"/>
        </a:p>
      </dgm:t>
    </dgm:pt>
    <dgm:pt modelId="{DEA59E7A-D8BC-499D-ABDE-00B807A80C26}" type="sibTrans" cxnId="{834330D7-63C9-4879-9B05-C9648BC8C307}">
      <dgm:prSet/>
      <dgm:spPr/>
      <dgm:t>
        <a:bodyPr/>
        <a:lstStyle/>
        <a:p>
          <a:endParaRPr lang="en-US"/>
        </a:p>
      </dgm:t>
    </dgm:pt>
    <dgm:pt modelId="{8DC077BA-ECF5-4199-BEBF-3D73F7C418D4}">
      <dgm:prSet phldrT="[Text]"/>
      <dgm:spPr>
        <a:solidFill>
          <a:schemeClr val="bg1">
            <a:alpha val="90000"/>
          </a:schemeClr>
        </a:solidFill>
        <a:ln>
          <a:solidFill>
            <a:srgbClr val="008CD1">
              <a:alpha val="90000"/>
            </a:srgbClr>
          </a:solidFill>
        </a:ln>
      </dgm:spPr>
      <dgm:t>
        <a:bodyPr/>
        <a:lstStyle/>
        <a:p>
          <a:r>
            <a:rPr lang="en-US" altLang="en-US" dirty="0" smtClean="0">
              <a:solidFill>
                <a:schemeClr val="tx2"/>
              </a:solidFill>
            </a:rPr>
            <a:t>Charismatic leaders who: </a:t>
          </a:r>
          <a:endParaRPr lang="en-US" dirty="0">
            <a:solidFill>
              <a:schemeClr val="tx2"/>
            </a:solidFill>
          </a:endParaRPr>
        </a:p>
      </dgm:t>
    </dgm:pt>
    <dgm:pt modelId="{14C308F8-F6E6-4D1B-9776-376EFBB36952}" type="parTrans" cxnId="{942E47EA-D452-4422-BE5E-591704994A4A}">
      <dgm:prSet/>
      <dgm:spPr/>
      <dgm:t>
        <a:bodyPr/>
        <a:lstStyle/>
        <a:p>
          <a:endParaRPr lang="en-US"/>
        </a:p>
      </dgm:t>
    </dgm:pt>
    <dgm:pt modelId="{82518F65-EA74-48D1-98B1-92A784815F3D}" type="sibTrans" cxnId="{942E47EA-D452-4422-BE5E-591704994A4A}">
      <dgm:prSet/>
      <dgm:spPr/>
      <dgm:t>
        <a:bodyPr/>
        <a:lstStyle/>
        <a:p>
          <a:endParaRPr lang="en-US"/>
        </a:p>
      </dgm:t>
    </dgm:pt>
    <dgm:pt modelId="{BAA1B9A1-3658-4742-8958-17D7741099C2}">
      <dgm:prSet/>
      <dgm:spPr>
        <a:solidFill>
          <a:schemeClr val="bg1">
            <a:alpha val="90000"/>
          </a:schemeClr>
        </a:solidFill>
        <a:ln>
          <a:solidFill>
            <a:srgbClr val="008CD1">
              <a:alpha val="90000"/>
            </a:srgbClr>
          </a:solidFill>
        </a:ln>
      </dgm:spPr>
      <dgm:t>
        <a:bodyPr/>
        <a:lstStyle/>
        <a:p>
          <a:r>
            <a:rPr lang="en-US" altLang="en-US" dirty="0" smtClean="0">
              <a:solidFill>
                <a:schemeClr val="tx2"/>
              </a:solidFill>
            </a:rPr>
            <a:t>Provide developmental opportunities for followers and </a:t>
          </a:r>
          <a:r>
            <a:rPr lang="en-US" dirty="0" smtClean="0">
              <a:solidFill>
                <a:schemeClr val="tx2"/>
              </a:solidFill>
            </a:rPr>
            <a:t>recognize others’ contributions</a:t>
          </a:r>
          <a:endParaRPr lang="en-US" altLang="en-US" dirty="0" smtClean="0">
            <a:solidFill>
              <a:schemeClr val="tx2"/>
            </a:solidFill>
          </a:endParaRPr>
        </a:p>
      </dgm:t>
    </dgm:pt>
    <dgm:pt modelId="{B478BCB7-D9BC-42A8-BFC7-CD17AA84972C}" type="parTrans" cxnId="{DFCC3261-EBDA-4689-B4B9-52E8DB1139F6}">
      <dgm:prSet/>
      <dgm:spPr/>
      <dgm:t>
        <a:bodyPr/>
        <a:lstStyle/>
        <a:p>
          <a:endParaRPr lang="en-US"/>
        </a:p>
      </dgm:t>
    </dgm:pt>
    <dgm:pt modelId="{1C1089E7-F8B9-479E-A725-75450D1BA50C}" type="sibTrans" cxnId="{DFCC3261-EBDA-4689-B4B9-52E8DB1139F6}">
      <dgm:prSet/>
      <dgm:spPr/>
      <dgm:t>
        <a:bodyPr/>
        <a:lstStyle/>
        <a:p>
          <a:endParaRPr lang="en-US"/>
        </a:p>
      </dgm:t>
    </dgm:pt>
    <dgm:pt modelId="{375177AE-CA3F-4058-8084-037E7E7E2E05}">
      <dgm:prSet/>
      <dgm:spPr>
        <a:solidFill>
          <a:schemeClr val="bg1">
            <a:alpha val="90000"/>
          </a:schemeClr>
        </a:solidFill>
        <a:ln>
          <a:solidFill>
            <a:srgbClr val="008CD1">
              <a:alpha val="90000"/>
            </a:srgbClr>
          </a:solidFill>
        </a:ln>
      </dgm:spPr>
      <dgm:t>
        <a:bodyPr/>
        <a:lstStyle/>
        <a:p>
          <a:r>
            <a:rPr lang="en-US" dirty="0" smtClean="0">
              <a:solidFill>
                <a:schemeClr val="tx2"/>
              </a:solidFill>
            </a:rPr>
            <a:t>Are open to positive and negative feedback</a:t>
          </a:r>
          <a:endParaRPr lang="en-US" dirty="0">
            <a:solidFill>
              <a:schemeClr val="tx2"/>
            </a:solidFill>
          </a:endParaRPr>
        </a:p>
      </dgm:t>
    </dgm:pt>
    <dgm:pt modelId="{6821A76E-0A72-4CC2-9061-8F68FBD10E60}" type="parTrans" cxnId="{CAF12B5B-F73D-4168-90EB-296091D24347}">
      <dgm:prSet/>
      <dgm:spPr/>
      <dgm:t>
        <a:bodyPr/>
        <a:lstStyle/>
        <a:p>
          <a:endParaRPr lang="en-US"/>
        </a:p>
      </dgm:t>
    </dgm:pt>
    <dgm:pt modelId="{ACD2B24F-1FF6-4E30-8E48-9A1B9865AE2F}" type="sibTrans" cxnId="{CAF12B5B-F73D-4168-90EB-296091D24347}">
      <dgm:prSet/>
      <dgm:spPr/>
      <dgm:t>
        <a:bodyPr/>
        <a:lstStyle/>
        <a:p>
          <a:endParaRPr lang="en-US"/>
        </a:p>
      </dgm:t>
    </dgm:pt>
    <dgm:pt modelId="{F94B093D-8CFE-4ABA-96E5-C674BD11C65C}">
      <dgm:prSet/>
      <dgm:spPr>
        <a:solidFill>
          <a:schemeClr val="bg1">
            <a:alpha val="90000"/>
          </a:schemeClr>
        </a:solidFill>
        <a:ln>
          <a:solidFill>
            <a:srgbClr val="008CD1">
              <a:alpha val="90000"/>
            </a:srgbClr>
          </a:solidFill>
        </a:ln>
      </dgm:spPr>
      <dgm:t>
        <a:bodyPr/>
        <a:lstStyle/>
        <a:p>
          <a:r>
            <a:rPr lang="en-US" dirty="0" smtClean="0">
              <a:solidFill>
                <a:schemeClr val="tx2"/>
              </a:solidFill>
            </a:rPr>
            <a:t>Have moral standards that emphasize the larger interests of the organization or society</a:t>
          </a:r>
          <a:endParaRPr lang="en-US" altLang="en-US" dirty="0" smtClean="0">
            <a:solidFill>
              <a:schemeClr val="tx2"/>
            </a:solidFill>
          </a:endParaRPr>
        </a:p>
      </dgm:t>
    </dgm:pt>
    <dgm:pt modelId="{3D355DE4-3C57-4DBB-8508-EE83296E2C46}" type="parTrans" cxnId="{79955AA4-2666-4164-AD18-D2A57C8634F7}">
      <dgm:prSet/>
      <dgm:spPr/>
      <dgm:t>
        <a:bodyPr/>
        <a:lstStyle/>
        <a:p>
          <a:endParaRPr lang="en-US"/>
        </a:p>
      </dgm:t>
    </dgm:pt>
    <dgm:pt modelId="{86ADDFD8-5A1A-41F3-9638-8758975871C7}" type="sibTrans" cxnId="{79955AA4-2666-4164-AD18-D2A57C8634F7}">
      <dgm:prSet/>
      <dgm:spPr/>
      <dgm:t>
        <a:bodyPr/>
        <a:lstStyle/>
        <a:p>
          <a:endParaRPr lang="en-US"/>
        </a:p>
      </dgm:t>
    </dgm:pt>
    <dgm:pt modelId="{88F77451-8C7E-4241-B0FF-EAF6DE55B84F}">
      <dgm:prSet/>
      <dgm:spPr>
        <a:solidFill>
          <a:schemeClr val="bg1">
            <a:alpha val="90000"/>
          </a:schemeClr>
        </a:solidFill>
        <a:ln>
          <a:solidFill>
            <a:srgbClr val="008CD1">
              <a:alpha val="90000"/>
            </a:srgbClr>
          </a:solidFill>
        </a:ln>
      </dgm:spPr>
      <dgm:t>
        <a:bodyPr/>
        <a:lstStyle/>
        <a:p>
          <a:r>
            <a:rPr lang="en-US" altLang="en-US" dirty="0" smtClean="0">
              <a:solidFill>
                <a:schemeClr val="tx2"/>
              </a:solidFill>
            </a:rPr>
            <a:t>Control and manipulate followers</a:t>
          </a:r>
        </a:p>
      </dgm:t>
    </dgm:pt>
    <dgm:pt modelId="{8FA73920-022D-4E06-BE1A-9A60465AA400}" type="parTrans" cxnId="{4B3BFF0A-2A09-4367-84C8-E380244948F9}">
      <dgm:prSet/>
      <dgm:spPr/>
      <dgm:t>
        <a:bodyPr/>
        <a:lstStyle/>
        <a:p>
          <a:endParaRPr lang="en-US"/>
        </a:p>
      </dgm:t>
    </dgm:pt>
    <dgm:pt modelId="{8F73C77D-4C03-4DF1-BF8A-C0AED15A1B63}" type="sibTrans" cxnId="{4B3BFF0A-2A09-4367-84C8-E380244948F9}">
      <dgm:prSet/>
      <dgm:spPr/>
      <dgm:t>
        <a:bodyPr/>
        <a:lstStyle/>
        <a:p>
          <a:endParaRPr lang="en-US"/>
        </a:p>
      </dgm:t>
    </dgm:pt>
    <dgm:pt modelId="{D0073914-466A-4DFE-8A49-31FA02E5D1E5}">
      <dgm:prSet/>
      <dgm:spPr>
        <a:solidFill>
          <a:schemeClr val="bg1">
            <a:alpha val="90000"/>
          </a:schemeClr>
        </a:solidFill>
        <a:ln>
          <a:solidFill>
            <a:srgbClr val="008CD1">
              <a:alpha val="90000"/>
            </a:srgbClr>
          </a:solidFill>
        </a:ln>
      </dgm:spPr>
      <dgm:t>
        <a:bodyPr/>
        <a:lstStyle/>
        <a:p>
          <a:r>
            <a:rPr lang="en-US" dirty="0" smtClean="0">
              <a:solidFill>
                <a:schemeClr val="tx2"/>
              </a:solidFill>
            </a:rPr>
            <a:t>Do what is best for themselves </a:t>
          </a:r>
        </a:p>
      </dgm:t>
    </dgm:pt>
    <dgm:pt modelId="{B005A100-20C3-4520-A78D-9C356FDCDF79}" type="parTrans" cxnId="{8018505F-3E96-47B5-8446-54294882F84E}">
      <dgm:prSet/>
      <dgm:spPr/>
      <dgm:t>
        <a:bodyPr/>
        <a:lstStyle/>
        <a:p>
          <a:endParaRPr lang="en-US"/>
        </a:p>
      </dgm:t>
    </dgm:pt>
    <dgm:pt modelId="{4FC4CBDF-2C94-4A49-81CA-BE23AA40F107}" type="sibTrans" cxnId="{8018505F-3E96-47B5-8446-54294882F84E}">
      <dgm:prSet/>
      <dgm:spPr/>
      <dgm:t>
        <a:bodyPr/>
        <a:lstStyle/>
        <a:p>
          <a:endParaRPr lang="en-US"/>
        </a:p>
      </dgm:t>
    </dgm:pt>
    <dgm:pt modelId="{5ADEB4D0-DC77-4F77-8798-2E6009A3DD9B}">
      <dgm:prSet/>
      <dgm:spPr>
        <a:solidFill>
          <a:schemeClr val="bg1">
            <a:alpha val="90000"/>
          </a:schemeClr>
        </a:solidFill>
        <a:ln>
          <a:solidFill>
            <a:srgbClr val="008CD1">
              <a:alpha val="90000"/>
            </a:srgbClr>
          </a:solidFill>
        </a:ln>
      </dgm:spPr>
      <dgm:t>
        <a:bodyPr/>
        <a:lstStyle/>
        <a:p>
          <a:r>
            <a:rPr lang="en-US" dirty="0" smtClean="0">
              <a:solidFill>
                <a:schemeClr val="tx2"/>
              </a:solidFill>
            </a:rPr>
            <a:t>Have moral standards that put their interests before everyone else’s</a:t>
          </a:r>
          <a:endParaRPr lang="en-US" altLang="en-US" dirty="0" smtClean="0">
            <a:solidFill>
              <a:schemeClr val="tx2"/>
            </a:solidFill>
          </a:endParaRPr>
        </a:p>
      </dgm:t>
    </dgm:pt>
    <dgm:pt modelId="{B297282D-BC42-43FD-8723-4190E01C4E65}" type="parTrans" cxnId="{B0459B0C-7C2C-4030-AB8E-D3F1CDEF8F9F}">
      <dgm:prSet/>
      <dgm:spPr/>
      <dgm:t>
        <a:bodyPr/>
        <a:lstStyle/>
        <a:p>
          <a:endParaRPr lang="en-US"/>
        </a:p>
      </dgm:t>
    </dgm:pt>
    <dgm:pt modelId="{3B9A87F9-3752-4AC8-81D6-62C1A9E87066}" type="sibTrans" cxnId="{B0459B0C-7C2C-4030-AB8E-D3F1CDEF8F9F}">
      <dgm:prSet/>
      <dgm:spPr/>
      <dgm:t>
        <a:bodyPr/>
        <a:lstStyle/>
        <a:p>
          <a:endParaRPr lang="en-US"/>
        </a:p>
      </dgm:t>
    </dgm:pt>
    <dgm:pt modelId="{89B8E506-2488-48CA-A5D3-1875CECAD7E2}" type="pres">
      <dgm:prSet presAssocID="{1C9C43D9-9561-446A-ABC5-53BBA6071AA8}" presName="Name0" presStyleCnt="0">
        <dgm:presLayoutVars>
          <dgm:dir/>
          <dgm:animLvl val="lvl"/>
          <dgm:resizeHandles val="exact"/>
        </dgm:presLayoutVars>
      </dgm:prSet>
      <dgm:spPr/>
      <dgm:t>
        <a:bodyPr/>
        <a:lstStyle/>
        <a:p>
          <a:endParaRPr lang="en-US"/>
        </a:p>
      </dgm:t>
    </dgm:pt>
    <dgm:pt modelId="{003555C0-EAAF-4408-A3F4-CC6AC377E788}" type="pres">
      <dgm:prSet presAssocID="{31FA4387-73F1-4EDD-BBEB-1BC5A702B1D6}" presName="composite" presStyleCnt="0"/>
      <dgm:spPr/>
    </dgm:pt>
    <dgm:pt modelId="{F1DE2C46-FDC7-4B60-9E4C-8CE2859C6185}" type="pres">
      <dgm:prSet presAssocID="{31FA4387-73F1-4EDD-BBEB-1BC5A702B1D6}" presName="parTx" presStyleLbl="alignNode1" presStyleIdx="0" presStyleCnt="2">
        <dgm:presLayoutVars>
          <dgm:chMax val="0"/>
          <dgm:chPref val="0"/>
          <dgm:bulletEnabled val="1"/>
        </dgm:presLayoutVars>
      </dgm:prSet>
      <dgm:spPr/>
      <dgm:t>
        <a:bodyPr/>
        <a:lstStyle/>
        <a:p>
          <a:endParaRPr lang="en-US"/>
        </a:p>
      </dgm:t>
    </dgm:pt>
    <dgm:pt modelId="{6340C73F-9900-4EA3-9B15-60DBAF14E7AB}" type="pres">
      <dgm:prSet presAssocID="{31FA4387-73F1-4EDD-BBEB-1BC5A702B1D6}" presName="desTx" presStyleLbl="alignAccFollowNode1" presStyleIdx="0" presStyleCnt="2">
        <dgm:presLayoutVars>
          <dgm:bulletEnabled val="1"/>
        </dgm:presLayoutVars>
      </dgm:prSet>
      <dgm:spPr/>
      <dgm:t>
        <a:bodyPr/>
        <a:lstStyle/>
        <a:p>
          <a:endParaRPr lang="en-US"/>
        </a:p>
      </dgm:t>
    </dgm:pt>
    <dgm:pt modelId="{186D29F3-71FC-4DC2-9E63-B7497C775CB6}" type="pres">
      <dgm:prSet presAssocID="{3997AD7E-49C2-4A55-8A4F-10C3C0DD321B}" presName="space" presStyleCnt="0"/>
      <dgm:spPr/>
    </dgm:pt>
    <dgm:pt modelId="{627BA5CD-FED1-4C7D-83D7-92D25A24EB30}" type="pres">
      <dgm:prSet presAssocID="{AD77E698-6AD9-45A7-B71E-214522FB1EC0}" presName="composite" presStyleCnt="0"/>
      <dgm:spPr/>
    </dgm:pt>
    <dgm:pt modelId="{F470FB33-A3C6-464E-AB90-91EC47DFBDC4}" type="pres">
      <dgm:prSet presAssocID="{AD77E698-6AD9-45A7-B71E-214522FB1EC0}" presName="parTx" presStyleLbl="alignNode1" presStyleIdx="1" presStyleCnt="2">
        <dgm:presLayoutVars>
          <dgm:chMax val="0"/>
          <dgm:chPref val="0"/>
          <dgm:bulletEnabled val="1"/>
        </dgm:presLayoutVars>
      </dgm:prSet>
      <dgm:spPr/>
      <dgm:t>
        <a:bodyPr/>
        <a:lstStyle/>
        <a:p>
          <a:endParaRPr lang="en-US"/>
        </a:p>
      </dgm:t>
    </dgm:pt>
    <dgm:pt modelId="{E24A4BAB-CB33-4DBD-BCBB-2C4BA86370E0}" type="pres">
      <dgm:prSet presAssocID="{AD77E698-6AD9-45A7-B71E-214522FB1EC0}" presName="desTx" presStyleLbl="alignAccFollowNode1" presStyleIdx="1" presStyleCnt="2">
        <dgm:presLayoutVars>
          <dgm:bulletEnabled val="1"/>
        </dgm:presLayoutVars>
      </dgm:prSet>
      <dgm:spPr/>
      <dgm:t>
        <a:bodyPr/>
        <a:lstStyle/>
        <a:p>
          <a:endParaRPr lang="en-US"/>
        </a:p>
      </dgm:t>
    </dgm:pt>
  </dgm:ptLst>
  <dgm:cxnLst>
    <dgm:cxn modelId="{F5786607-9221-4971-9C24-C1010520041C}" type="presOf" srcId="{3F2075BD-A5F3-4213-82B5-6F950994003A}" destId="{6340C73F-9900-4EA3-9B15-60DBAF14E7AB}" srcOrd="0" destOrd="0" presId="urn:microsoft.com/office/officeart/2005/8/layout/hList1"/>
    <dgm:cxn modelId="{21EB3275-1915-4BF4-887C-B2E331C9CDF9}" type="presOf" srcId="{D0073914-466A-4DFE-8A49-31FA02E5D1E5}" destId="{E24A4BAB-CB33-4DBD-BCBB-2C4BA86370E0}" srcOrd="0" destOrd="2" presId="urn:microsoft.com/office/officeart/2005/8/layout/hList1"/>
    <dgm:cxn modelId="{85682E10-D43C-4866-B261-D6BD561FA2EA}" type="presOf" srcId="{BAA1B9A1-3658-4742-8958-17D7741099C2}" destId="{6340C73F-9900-4EA3-9B15-60DBAF14E7AB}" srcOrd="0" destOrd="1" presId="urn:microsoft.com/office/officeart/2005/8/layout/hList1"/>
    <dgm:cxn modelId="{32FFC931-C518-4618-9BFE-B74E7B9624BD}" type="presOf" srcId="{88F77451-8C7E-4241-B0FF-EAF6DE55B84F}" destId="{E24A4BAB-CB33-4DBD-BCBB-2C4BA86370E0}" srcOrd="0" destOrd="1" presId="urn:microsoft.com/office/officeart/2005/8/layout/hList1"/>
    <dgm:cxn modelId="{60374663-FA6C-4EDF-A517-EA2319DEC84B}" type="presOf" srcId="{AD77E698-6AD9-45A7-B71E-214522FB1EC0}" destId="{F470FB33-A3C6-464E-AB90-91EC47DFBDC4}" srcOrd="0" destOrd="0" presId="urn:microsoft.com/office/officeart/2005/8/layout/hList1"/>
    <dgm:cxn modelId="{C46D0322-4D54-46A3-9E93-C15E83F83F05}" type="presOf" srcId="{5ADEB4D0-DC77-4F77-8798-2E6009A3DD9B}" destId="{E24A4BAB-CB33-4DBD-BCBB-2C4BA86370E0}" srcOrd="0" destOrd="3" presId="urn:microsoft.com/office/officeart/2005/8/layout/hList1"/>
    <dgm:cxn modelId="{FBD8F1DF-9F17-4149-A1CE-7D9B1FDB4A6F}" type="presOf" srcId="{375177AE-CA3F-4058-8084-037E7E7E2E05}" destId="{6340C73F-9900-4EA3-9B15-60DBAF14E7AB}" srcOrd="0" destOrd="2" presId="urn:microsoft.com/office/officeart/2005/8/layout/hList1"/>
    <dgm:cxn modelId="{DFCC3261-EBDA-4689-B4B9-52E8DB1139F6}" srcId="{3F2075BD-A5F3-4213-82B5-6F950994003A}" destId="{BAA1B9A1-3658-4742-8958-17D7741099C2}" srcOrd="0" destOrd="0" parTransId="{B478BCB7-D9BC-42A8-BFC7-CD17AA84972C}" sibTransId="{1C1089E7-F8B9-479E-A725-75450D1BA50C}"/>
    <dgm:cxn modelId="{2DFFA2C6-F888-46ED-BBDE-09B40ED61148}" srcId="{31FA4387-73F1-4EDD-BBEB-1BC5A702B1D6}" destId="{3F2075BD-A5F3-4213-82B5-6F950994003A}" srcOrd="0" destOrd="0" parTransId="{CC879F72-4CF9-446F-985E-96436E566B6A}" sibTransId="{D5C136FE-8304-47E6-80E7-D25E6180DDB0}"/>
    <dgm:cxn modelId="{809AD5FB-EEE4-4348-B0EF-C0670FC5FFCF}" type="presOf" srcId="{1C9C43D9-9561-446A-ABC5-53BBA6071AA8}" destId="{89B8E506-2488-48CA-A5D3-1875CECAD7E2}" srcOrd="0" destOrd="0" presId="urn:microsoft.com/office/officeart/2005/8/layout/hList1"/>
    <dgm:cxn modelId="{834330D7-63C9-4879-9B05-C9648BC8C307}" srcId="{1C9C43D9-9561-446A-ABC5-53BBA6071AA8}" destId="{AD77E698-6AD9-45A7-B71E-214522FB1EC0}" srcOrd="1" destOrd="0" parTransId="{5B4EA2D5-F305-41B2-BEB4-A0FEF8BC4017}" sibTransId="{DEA59E7A-D8BC-499D-ABDE-00B807A80C26}"/>
    <dgm:cxn modelId="{B0459B0C-7C2C-4030-AB8E-D3F1CDEF8F9F}" srcId="{8DC077BA-ECF5-4199-BEBF-3D73F7C418D4}" destId="{5ADEB4D0-DC77-4F77-8798-2E6009A3DD9B}" srcOrd="2" destOrd="0" parTransId="{B297282D-BC42-43FD-8723-4190E01C4E65}" sibTransId="{3B9A87F9-3752-4AC8-81D6-62C1A9E87066}"/>
    <dgm:cxn modelId="{9EB43AB1-3F69-484A-B57E-0848329713FC}" srcId="{1C9C43D9-9561-446A-ABC5-53BBA6071AA8}" destId="{31FA4387-73F1-4EDD-BBEB-1BC5A702B1D6}" srcOrd="0" destOrd="0" parTransId="{3650324E-D753-410E-B552-4DCD6C3148D3}" sibTransId="{3997AD7E-49C2-4A55-8A4F-10C3C0DD321B}"/>
    <dgm:cxn modelId="{408C6363-CA88-4CF8-BF87-0F3EC195A1E2}" type="presOf" srcId="{8DC077BA-ECF5-4199-BEBF-3D73F7C418D4}" destId="{E24A4BAB-CB33-4DBD-BCBB-2C4BA86370E0}" srcOrd="0" destOrd="0" presId="urn:microsoft.com/office/officeart/2005/8/layout/hList1"/>
    <dgm:cxn modelId="{6A2FB010-9786-4FE5-AAD7-9327112E5253}" type="presOf" srcId="{F94B093D-8CFE-4ABA-96E5-C674BD11C65C}" destId="{6340C73F-9900-4EA3-9B15-60DBAF14E7AB}" srcOrd="0" destOrd="3" presId="urn:microsoft.com/office/officeart/2005/8/layout/hList1"/>
    <dgm:cxn modelId="{942E47EA-D452-4422-BE5E-591704994A4A}" srcId="{AD77E698-6AD9-45A7-B71E-214522FB1EC0}" destId="{8DC077BA-ECF5-4199-BEBF-3D73F7C418D4}" srcOrd="0" destOrd="0" parTransId="{14C308F8-F6E6-4D1B-9776-376EFBB36952}" sibTransId="{82518F65-EA74-48D1-98B1-92A784815F3D}"/>
    <dgm:cxn modelId="{4B3BFF0A-2A09-4367-84C8-E380244948F9}" srcId="{8DC077BA-ECF5-4199-BEBF-3D73F7C418D4}" destId="{88F77451-8C7E-4241-B0FF-EAF6DE55B84F}" srcOrd="0" destOrd="0" parTransId="{8FA73920-022D-4E06-BE1A-9A60465AA400}" sibTransId="{8F73C77D-4C03-4DF1-BF8A-C0AED15A1B63}"/>
    <dgm:cxn modelId="{8018505F-3E96-47B5-8446-54294882F84E}" srcId="{8DC077BA-ECF5-4199-BEBF-3D73F7C418D4}" destId="{D0073914-466A-4DFE-8A49-31FA02E5D1E5}" srcOrd="1" destOrd="0" parTransId="{B005A100-20C3-4520-A78D-9C356FDCDF79}" sibTransId="{4FC4CBDF-2C94-4A49-81CA-BE23AA40F107}"/>
    <dgm:cxn modelId="{CAF12B5B-F73D-4168-90EB-296091D24347}" srcId="{3F2075BD-A5F3-4213-82B5-6F950994003A}" destId="{375177AE-CA3F-4058-8084-037E7E7E2E05}" srcOrd="1" destOrd="0" parTransId="{6821A76E-0A72-4CC2-9061-8F68FBD10E60}" sibTransId="{ACD2B24F-1FF6-4E30-8E48-9A1B9865AE2F}"/>
    <dgm:cxn modelId="{586C2D92-07F2-41FD-85F2-C0EE0EE438BF}" type="presOf" srcId="{31FA4387-73F1-4EDD-BBEB-1BC5A702B1D6}" destId="{F1DE2C46-FDC7-4B60-9E4C-8CE2859C6185}" srcOrd="0" destOrd="0" presId="urn:microsoft.com/office/officeart/2005/8/layout/hList1"/>
    <dgm:cxn modelId="{79955AA4-2666-4164-AD18-D2A57C8634F7}" srcId="{3F2075BD-A5F3-4213-82B5-6F950994003A}" destId="{F94B093D-8CFE-4ABA-96E5-C674BD11C65C}" srcOrd="2" destOrd="0" parTransId="{3D355DE4-3C57-4DBB-8508-EE83296E2C46}" sibTransId="{86ADDFD8-5A1A-41F3-9638-8758975871C7}"/>
    <dgm:cxn modelId="{2E6B0F2F-2511-4965-982B-AAEEE2B1EA1E}" type="presParOf" srcId="{89B8E506-2488-48CA-A5D3-1875CECAD7E2}" destId="{003555C0-EAAF-4408-A3F4-CC6AC377E788}" srcOrd="0" destOrd="0" presId="urn:microsoft.com/office/officeart/2005/8/layout/hList1"/>
    <dgm:cxn modelId="{C91FE9A6-C9E0-4865-A19A-B831A48B7A3D}" type="presParOf" srcId="{003555C0-EAAF-4408-A3F4-CC6AC377E788}" destId="{F1DE2C46-FDC7-4B60-9E4C-8CE2859C6185}" srcOrd="0" destOrd="0" presId="urn:microsoft.com/office/officeart/2005/8/layout/hList1"/>
    <dgm:cxn modelId="{8601DFA0-3A8D-4479-B5DC-48B6FB5EBD5A}" type="presParOf" srcId="{003555C0-EAAF-4408-A3F4-CC6AC377E788}" destId="{6340C73F-9900-4EA3-9B15-60DBAF14E7AB}" srcOrd="1" destOrd="0" presId="urn:microsoft.com/office/officeart/2005/8/layout/hList1"/>
    <dgm:cxn modelId="{BAB665EB-F38B-498D-9262-23B4483B1303}" type="presParOf" srcId="{89B8E506-2488-48CA-A5D3-1875CECAD7E2}" destId="{186D29F3-71FC-4DC2-9E63-B7497C775CB6}" srcOrd="1" destOrd="0" presId="urn:microsoft.com/office/officeart/2005/8/layout/hList1"/>
    <dgm:cxn modelId="{879DCE96-F2A7-479E-A2AF-9C4858873D6D}" type="presParOf" srcId="{89B8E506-2488-48CA-A5D3-1875CECAD7E2}" destId="{627BA5CD-FED1-4C7D-83D7-92D25A24EB30}" srcOrd="2" destOrd="0" presId="urn:microsoft.com/office/officeart/2005/8/layout/hList1"/>
    <dgm:cxn modelId="{58CC2931-B041-4C35-B4F4-AA27ABD895BC}" type="presParOf" srcId="{627BA5CD-FED1-4C7D-83D7-92D25A24EB30}" destId="{F470FB33-A3C6-464E-AB90-91EC47DFBDC4}" srcOrd="0" destOrd="0" presId="urn:microsoft.com/office/officeart/2005/8/layout/hList1"/>
    <dgm:cxn modelId="{2ED11C09-C044-45C4-AB2F-208EB617AC2F}" type="presParOf" srcId="{627BA5CD-FED1-4C7D-83D7-92D25A24EB30}" destId="{E24A4BAB-CB33-4DBD-BCBB-2C4BA86370E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BCE568-CA69-4BAB-8B0B-89E728C8D809}">
      <dsp:nvSpPr>
        <dsp:cNvPr id="0" name=""/>
        <dsp:cNvSpPr/>
      </dsp:nvSpPr>
      <dsp:spPr>
        <a:xfrm>
          <a:off x="38" y="83877"/>
          <a:ext cx="3655665" cy="777600"/>
        </a:xfrm>
        <a:prstGeom prst="rect">
          <a:avLst/>
        </a:prstGeom>
        <a:solidFill>
          <a:srgbClr val="008CD1"/>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a:lnSpc>
              <a:spcPct val="90000"/>
            </a:lnSpc>
            <a:spcBef>
              <a:spcPct val="0"/>
            </a:spcBef>
            <a:spcAft>
              <a:spcPct val="35000"/>
            </a:spcAft>
          </a:pPr>
          <a:r>
            <a:rPr lang="en-US" sz="2700" kern="1200" dirty="0" smtClean="0"/>
            <a:t>Leaders</a:t>
          </a:r>
          <a:endParaRPr lang="en-US" sz="2700" kern="1200" dirty="0"/>
        </a:p>
      </dsp:txBody>
      <dsp:txXfrm>
        <a:off x="38" y="83877"/>
        <a:ext cx="3655665" cy="777600"/>
      </dsp:txXfrm>
    </dsp:sp>
    <dsp:sp modelId="{6A180E1C-FDCC-421E-8832-FA4B3BD34ABB}">
      <dsp:nvSpPr>
        <dsp:cNvPr id="0" name=""/>
        <dsp:cNvSpPr/>
      </dsp:nvSpPr>
      <dsp:spPr>
        <a:xfrm>
          <a:off x="38" y="861477"/>
          <a:ext cx="3655665" cy="3631635"/>
        </a:xfrm>
        <a:prstGeom prst="rect">
          <a:avLst/>
        </a:prstGeom>
        <a:solidFill>
          <a:schemeClr val="bg1">
            <a:alpha val="90000"/>
          </a:schemeClr>
        </a:solidFill>
        <a:ln w="25400" cap="flat" cmpd="sng" algn="ctr">
          <a:solidFill>
            <a:srgbClr val="008CD1">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IN" altLang="en-US" sz="2700" kern="1200" dirty="0" smtClean="0">
              <a:solidFill>
                <a:schemeClr val="tx2"/>
              </a:solidFill>
            </a:rPr>
            <a:t>Focus on vision, mission, goals, and objectives</a:t>
          </a:r>
          <a:endParaRPr lang="en-US" sz="2700" kern="1200" dirty="0">
            <a:solidFill>
              <a:schemeClr val="tx2"/>
            </a:solidFill>
          </a:endParaRPr>
        </a:p>
        <a:p>
          <a:pPr marL="228600" lvl="1" indent="-228600" algn="l" defTabSz="1200150">
            <a:lnSpc>
              <a:spcPct val="90000"/>
            </a:lnSpc>
            <a:spcBef>
              <a:spcPct val="0"/>
            </a:spcBef>
            <a:spcAft>
              <a:spcPct val="15000"/>
            </a:spcAft>
            <a:buChar char="••"/>
          </a:pPr>
          <a:r>
            <a:rPr lang="en-US" sz="2700" kern="1200" dirty="0" smtClean="0">
              <a:solidFill>
                <a:schemeClr val="tx2"/>
              </a:solidFill>
            </a:rPr>
            <a:t>Encourage creativity and risk taking</a:t>
          </a:r>
          <a:endParaRPr lang="en-US" sz="2700" kern="1200" dirty="0">
            <a:solidFill>
              <a:schemeClr val="tx2"/>
            </a:solidFill>
          </a:endParaRPr>
        </a:p>
        <a:p>
          <a:pPr marL="228600" lvl="1" indent="-228600" algn="l" defTabSz="1200150">
            <a:lnSpc>
              <a:spcPct val="90000"/>
            </a:lnSpc>
            <a:spcBef>
              <a:spcPct val="0"/>
            </a:spcBef>
            <a:spcAft>
              <a:spcPct val="15000"/>
            </a:spcAft>
            <a:buChar char="••"/>
          </a:pPr>
          <a:r>
            <a:rPr lang="en-US" sz="2700" kern="1200" dirty="0" smtClean="0">
              <a:solidFill>
                <a:schemeClr val="tx2"/>
              </a:solidFill>
            </a:rPr>
            <a:t>Have a long-term perspective</a:t>
          </a:r>
          <a:endParaRPr lang="en-US" sz="2700" kern="1200" dirty="0">
            <a:solidFill>
              <a:schemeClr val="tx2"/>
            </a:solidFill>
          </a:endParaRPr>
        </a:p>
        <a:p>
          <a:pPr marL="228600" lvl="1" indent="-228600" algn="l" defTabSz="1200150">
            <a:lnSpc>
              <a:spcPct val="90000"/>
            </a:lnSpc>
            <a:spcBef>
              <a:spcPct val="0"/>
            </a:spcBef>
            <a:spcAft>
              <a:spcPct val="15000"/>
            </a:spcAft>
            <a:buChar char="••"/>
          </a:pPr>
          <a:r>
            <a:rPr lang="en-US" sz="2700" kern="1200" dirty="0" smtClean="0">
              <a:solidFill>
                <a:schemeClr val="tx2"/>
              </a:solidFill>
            </a:rPr>
            <a:t>Concerned with ends</a:t>
          </a:r>
          <a:endParaRPr lang="en-US" sz="2700" kern="1200" dirty="0">
            <a:solidFill>
              <a:schemeClr val="tx2"/>
            </a:solidFill>
          </a:endParaRPr>
        </a:p>
      </dsp:txBody>
      <dsp:txXfrm>
        <a:off x="38" y="861477"/>
        <a:ext cx="3655665" cy="3631635"/>
      </dsp:txXfrm>
    </dsp:sp>
    <dsp:sp modelId="{C0CEA355-1E03-464C-9F25-ABD5A6EE4B97}">
      <dsp:nvSpPr>
        <dsp:cNvPr id="0" name=""/>
        <dsp:cNvSpPr/>
      </dsp:nvSpPr>
      <dsp:spPr>
        <a:xfrm>
          <a:off x="4167496" y="83877"/>
          <a:ext cx="3655665" cy="777600"/>
        </a:xfrm>
        <a:prstGeom prst="rect">
          <a:avLst/>
        </a:prstGeom>
        <a:solidFill>
          <a:srgbClr val="008CD1"/>
        </a:solidFill>
        <a:ln w="25400" cap="flat" cmpd="sng" algn="ctr">
          <a:solidFill>
            <a:srgbClr val="008CD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a:lnSpc>
              <a:spcPct val="90000"/>
            </a:lnSpc>
            <a:spcBef>
              <a:spcPct val="0"/>
            </a:spcBef>
            <a:spcAft>
              <a:spcPct val="35000"/>
            </a:spcAft>
          </a:pPr>
          <a:r>
            <a:rPr lang="en-US" sz="2700" kern="1200" dirty="0" smtClean="0"/>
            <a:t>Managers</a:t>
          </a:r>
          <a:endParaRPr lang="en-US" sz="2700" kern="1200" dirty="0"/>
        </a:p>
      </dsp:txBody>
      <dsp:txXfrm>
        <a:off x="4167496" y="83877"/>
        <a:ext cx="3655665" cy="777600"/>
      </dsp:txXfrm>
    </dsp:sp>
    <dsp:sp modelId="{DEBC9A15-D708-4F6C-8390-6AEBC795BD62}">
      <dsp:nvSpPr>
        <dsp:cNvPr id="0" name=""/>
        <dsp:cNvSpPr/>
      </dsp:nvSpPr>
      <dsp:spPr>
        <a:xfrm>
          <a:off x="4167496" y="861477"/>
          <a:ext cx="3655665" cy="3631635"/>
        </a:xfrm>
        <a:prstGeom prst="rect">
          <a:avLst/>
        </a:prstGeom>
        <a:solidFill>
          <a:schemeClr val="bg1">
            <a:alpha val="90000"/>
          </a:schemeClr>
        </a:solidFill>
        <a:ln w="25400" cap="flat" cmpd="sng" algn="ctr">
          <a:solidFill>
            <a:srgbClr val="008CD1">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IN" altLang="en-US" sz="2700" kern="1200" dirty="0" smtClean="0">
              <a:solidFill>
                <a:schemeClr val="tx2"/>
              </a:solidFill>
            </a:rPr>
            <a:t>Focus on productivity and efficiency</a:t>
          </a:r>
          <a:endParaRPr lang="en-US" sz="2700" kern="1200" dirty="0">
            <a:solidFill>
              <a:schemeClr val="tx2"/>
            </a:solidFill>
          </a:endParaRPr>
        </a:p>
        <a:p>
          <a:pPr marL="228600" lvl="1" indent="-228600" algn="l" defTabSz="1200150">
            <a:lnSpc>
              <a:spcPct val="90000"/>
            </a:lnSpc>
            <a:spcBef>
              <a:spcPct val="0"/>
            </a:spcBef>
            <a:spcAft>
              <a:spcPct val="15000"/>
            </a:spcAft>
            <a:buChar char="••"/>
          </a:pPr>
          <a:r>
            <a:rPr lang="en-US" sz="2700" kern="1200" dirty="0" smtClean="0">
              <a:solidFill>
                <a:schemeClr val="tx2"/>
              </a:solidFill>
            </a:rPr>
            <a:t>Preservers of status quo</a:t>
          </a:r>
          <a:endParaRPr lang="en-US" sz="2700" kern="1200" dirty="0">
            <a:solidFill>
              <a:schemeClr val="tx2"/>
            </a:solidFill>
          </a:endParaRPr>
        </a:p>
        <a:p>
          <a:pPr marL="228600" lvl="1" indent="-228600" algn="l" defTabSz="1200150">
            <a:lnSpc>
              <a:spcPct val="90000"/>
            </a:lnSpc>
            <a:spcBef>
              <a:spcPct val="0"/>
            </a:spcBef>
            <a:spcAft>
              <a:spcPct val="15000"/>
            </a:spcAft>
            <a:buChar char="••"/>
          </a:pPr>
          <a:r>
            <a:rPr lang="en-US" sz="2700" kern="1200" dirty="0" smtClean="0">
              <a:solidFill>
                <a:schemeClr val="tx2"/>
              </a:solidFill>
            </a:rPr>
            <a:t>Have a short-term perspective</a:t>
          </a:r>
          <a:endParaRPr lang="en-US" sz="2700" kern="1200" dirty="0">
            <a:solidFill>
              <a:schemeClr val="tx2"/>
            </a:solidFill>
          </a:endParaRPr>
        </a:p>
        <a:p>
          <a:pPr marL="228600" lvl="1" indent="-228600" algn="l" defTabSz="1200150">
            <a:lnSpc>
              <a:spcPct val="90000"/>
            </a:lnSpc>
            <a:spcBef>
              <a:spcPct val="0"/>
            </a:spcBef>
            <a:spcAft>
              <a:spcPct val="15000"/>
            </a:spcAft>
            <a:buChar char="••"/>
          </a:pPr>
          <a:r>
            <a:rPr lang="en-US" sz="2700" kern="1200" dirty="0" smtClean="0">
              <a:solidFill>
                <a:schemeClr val="tx2"/>
              </a:solidFill>
            </a:rPr>
            <a:t>Concerned with means</a:t>
          </a:r>
          <a:endParaRPr lang="en-US" sz="2700" kern="1200" dirty="0">
            <a:solidFill>
              <a:schemeClr val="tx2"/>
            </a:solidFill>
          </a:endParaRPr>
        </a:p>
      </dsp:txBody>
      <dsp:txXfrm>
        <a:off x="4167496" y="861477"/>
        <a:ext cx="3655665" cy="36316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5B4275EC-2E63-47A4-85C2-35ADC636E041}" type="slidenum">
              <a:rPr lang="en-US" altLang="en-US"/>
              <a:pPr>
                <a:defRPr/>
              </a:pPr>
              <a:t>‹#›</a:t>
            </a:fld>
            <a:endParaRPr lang="en-US" altLang="en-US"/>
          </a:p>
        </p:txBody>
      </p:sp>
    </p:spTree>
    <p:extLst>
      <p:ext uri="{BB962C8B-B14F-4D97-AF65-F5344CB8AC3E}">
        <p14:creationId xmlns:p14="http://schemas.microsoft.com/office/powerpoint/2010/main" val="39414761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5664C0AA-37BB-4218-8E93-38D2ECE3CCB3}" type="slidenum">
              <a:rPr lang="en-US" altLang="en-US"/>
              <a:pPr>
                <a:defRPr/>
              </a:pPr>
              <a:t>‹#›</a:t>
            </a:fld>
            <a:endParaRPr lang="en-US" altLang="en-US"/>
          </a:p>
        </p:txBody>
      </p:sp>
    </p:spTree>
    <p:extLst>
      <p:ext uri="{BB962C8B-B14F-4D97-AF65-F5344CB8AC3E}">
        <p14:creationId xmlns:p14="http://schemas.microsoft.com/office/powerpoint/2010/main" val="8963748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941550B-2714-4975-A261-8D4F5C3C0730}" type="slidenum">
              <a:rPr lang="en-US" altLang="en-US" sz="1300" smtClean="0"/>
              <a:pPr/>
              <a:t>1</a:t>
            </a:fld>
            <a:endParaRPr lang="en-US" altLang="en-US" sz="130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153275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208C45A-3022-4368-8033-F6EF49C821BC}" type="slidenum">
              <a:rPr lang="en-US" altLang="en-US" sz="1300" smtClean="0"/>
              <a:pPr/>
              <a:t>2</a:t>
            </a:fld>
            <a:endParaRPr lang="en-US" altLang="en-US" sz="130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643614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139CBEF-5F48-4B67-A7E7-93AD72446676}" type="slidenum">
              <a:rPr lang="en-US" altLang="en-US" sz="1300" smtClean="0"/>
              <a:pPr/>
              <a:t>4</a:t>
            </a:fld>
            <a:endParaRPr lang="en-US" altLang="en-US" sz="1300"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289033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EF2A621-60DD-440F-AD0A-AF082FAF7D9E}" type="slidenum">
              <a:rPr lang="en-US" altLang="en-US" sz="1300" smtClean="0"/>
              <a:pPr/>
              <a:t>5</a:t>
            </a:fld>
            <a:endParaRPr lang="en-US" altLang="en-US" sz="1300"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328366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698653D-71D5-4B7C-ABEE-92BB180F6A92}" type="slidenum">
              <a:rPr lang="en-US" altLang="en-US" sz="1300" smtClean="0"/>
              <a:pPr/>
              <a:t>6</a:t>
            </a:fld>
            <a:endParaRPr lang="en-US" altLang="en-US" sz="130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1683738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0CA80CC-47E6-4273-9659-586C81E5C245}" type="slidenum">
              <a:rPr lang="en-US" altLang="en-US" sz="1300" smtClean="0"/>
              <a:pPr/>
              <a:t>7</a:t>
            </a:fld>
            <a:endParaRPr lang="en-US" altLang="en-US" sz="130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950782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6C9B222-2F5D-431E-B293-7FF967DE1D0C}" type="slidenum">
              <a:rPr lang="en-US" altLang="en-US" sz="1300" smtClean="0"/>
              <a:pPr/>
              <a:t>8</a:t>
            </a:fld>
            <a:endParaRPr lang="en-US" altLang="en-US" sz="1300"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79660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F2D4349-D08D-4401-8853-779E0E49E62A}" type="slidenum">
              <a:rPr lang="en-US" altLang="en-US" sz="1300" smtClean="0"/>
              <a:pPr/>
              <a:t>10</a:t>
            </a:fld>
            <a:endParaRPr lang="en-US" altLang="en-US" sz="130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1094277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B0A69C5-C2EB-42B9-914E-FFD7410A9A5A}" type="slidenum">
              <a:rPr lang="en-US" altLang="en-US" sz="1300" smtClean="0"/>
              <a:pPr/>
              <a:t>13</a:t>
            </a:fld>
            <a:endParaRPr lang="en-US" altLang="en-US" sz="1300"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3930435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06A14FD-81F7-4F6F-8E37-9A84DAEBDCB4}" type="slidenum">
              <a:rPr lang="en-US" altLang="en-US" sz="1300" smtClean="0"/>
              <a:pPr/>
              <a:t>15</a:t>
            </a:fld>
            <a:endParaRPr lang="en-US" altLang="en-US" sz="130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888227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F2DDBD9-D523-4B1B-BD29-2AC2854C7174}" type="slidenum">
              <a:rPr lang="en-US" altLang="en-US" sz="1300" smtClean="0"/>
              <a:pPr/>
              <a:t>16</a:t>
            </a:fld>
            <a:endParaRPr lang="en-US" altLang="en-US" sz="130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007177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BAD43BA-04F7-4B02-94B2-F92078D82D90}" type="slidenum">
              <a:rPr lang="en-US" altLang="en-US" sz="1300" smtClean="0"/>
              <a:pPr/>
              <a:t>17</a:t>
            </a:fld>
            <a:endParaRPr lang="en-US" altLang="en-US" sz="130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3521638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04EFB02-874D-4525-8D21-AA48110F0FB5}" type="slidenum">
              <a:rPr lang="en-US" altLang="en-US" sz="1300" smtClean="0"/>
              <a:pPr/>
              <a:t>18</a:t>
            </a:fld>
            <a:endParaRPr lang="en-US" altLang="en-US" sz="130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0014171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6280"/>
            <a:ext cx="9144000" cy="1287462"/>
          </a:xfrm>
          <a:prstGeom prst="rect">
            <a:avLst/>
          </a:prstGeom>
          <a:solidFill>
            <a:srgbClr val="008CD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5335936" y="3165475"/>
            <a:ext cx="3596029"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smtClean="0">
                <a:solidFill>
                  <a:schemeClr val="tx2"/>
                </a:solidFill>
                <a:latin typeface="Arial" panose="020B0604020202020204" pitchFamily="34" charset="0"/>
                <a:cs typeface="Arial" pitchFamily="34" charset="0"/>
              </a:rPr>
              <a:t>Leadership</a:t>
            </a:r>
          </a:p>
        </p:txBody>
      </p:sp>
      <p:sp>
        <p:nvSpPr>
          <p:cNvPr id="5" name="TextBox 4"/>
          <p:cNvSpPr txBox="1">
            <a:spLocks noChangeArrowheads="1"/>
          </p:cNvSpPr>
          <p:nvPr userDrawn="1"/>
        </p:nvSpPr>
        <p:spPr bwMode="auto">
          <a:xfrm>
            <a:off x="5190157" y="1778000"/>
            <a:ext cx="1328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smtClean="0">
                <a:solidFill>
                  <a:schemeClr val="tx2"/>
                </a:solidFill>
                <a:latin typeface="DINPro-CondBlack"/>
                <a:ea typeface="DINPro-CondBlack"/>
                <a:cs typeface="DINPro-CondBlack"/>
              </a:rPr>
              <a:t>14</a:t>
            </a:r>
          </a:p>
        </p:txBody>
      </p:sp>
      <p:cxnSp>
        <p:nvCxnSpPr>
          <p:cNvPr id="6" name="Straight Connector 5"/>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smtClean="0">
              <a:solidFill>
                <a:schemeClr val="tx2"/>
              </a:solidFill>
              <a:latin typeface="Calibri" pitchFamily="34" charset="0"/>
            </a:endParaRPr>
          </a:p>
          <a:p>
            <a:pPr eaLnBrk="1" hangingPunct="1">
              <a:defRPr/>
            </a:pPr>
            <a:endParaRPr lang="en-US" altLang="en-US" dirty="0" smtClean="0"/>
          </a:p>
        </p:txBody>
      </p:sp>
      <p:sp>
        <p:nvSpPr>
          <p:cNvPr id="13" name="Footer Placeholder 1"/>
          <p:cNvSpPr>
            <a:spLocks noGrp="1"/>
          </p:cNvSpPr>
          <p:nvPr>
            <p:ph type="ftr" sz="quarter" idx="10"/>
          </p:nvPr>
        </p:nvSpPr>
        <p:spPr>
          <a:xfrm>
            <a:off x="5271702" y="6584951"/>
            <a:ext cx="3872297" cy="273049"/>
          </a:xfrm>
        </p:spPr>
        <p:txBody>
          <a:bodyPr anchor="b"/>
          <a:lstStyle>
            <a:lvl1pPr algn="ctr">
              <a:defRPr sz="1000" kern="700" spc="50">
                <a:solidFill>
                  <a:schemeClr val="tx2"/>
                </a:solidFill>
                <a:latin typeface="Arial Narrow"/>
                <a:cs typeface="Arial Narrow"/>
              </a:defRPr>
            </a:lvl1pPr>
          </a:lstStyle>
          <a:p>
            <a:pPr>
              <a:defRPr/>
            </a:pPr>
            <a:r>
              <a:rPr lang="en-US" dirty="0" smtClean="0"/>
              <a:t>Copyright ©2017 Cengage Learning. All Rights Reserved. May not be scanned, copied or duplicated, or posted to a publicly accessible website, in whole or in part. </a:t>
            </a:r>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l="252" t="386" r="1459"/>
          <a:stretch/>
        </p:blipFill>
        <p:spPr>
          <a:xfrm>
            <a:off x="-11615" y="-6280"/>
            <a:ext cx="5206467" cy="6864280"/>
          </a:xfrm>
          <a:prstGeom prst="rect">
            <a:avLst/>
          </a:prstGeom>
        </p:spPr>
      </p:pic>
      <p:sp>
        <p:nvSpPr>
          <p:cNvPr id="16"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933947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565F27A1-BBF0-49FA-A4DF-3086306BF3ED}"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6"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CH14</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9D7F01D2-F3CC-4713-9021-4045E1317400}" type="slidenum">
              <a:rPr lang="en-US" altLang="en-US"/>
              <a:pPr>
                <a:defRPr/>
              </a:pPr>
              <a:t>‹#›</a:t>
            </a:fld>
            <a:endParaRPr lang="en-US" altLang="en-US"/>
          </a:p>
        </p:txBody>
      </p:sp>
    </p:spTree>
    <p:extLst>
      <p:ext uri="{BB962C8B-B14F-4D97-AF65-F5344CB8AC3E}">
        <p14:creationId xmlns:p14="http://schemas.microsoft.com/office/powerpoint/2010/main" val="1509345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4AF4AE26-98E4-43D5-A754-53AFCDCE5E08}"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6"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latin typeface="Arial Narrow"/>
                <a:cs typeface="Arial Narrow"/>
              </a:rPr>
              <a:t>Copyright ©2017 Cengage Learning. All Rights Reserved. May not be scanned, copied or duplicated, or posted to a publicly accessible website, in whole or in part. </a:t>
            </a:r>
            <a:endParaRPr lang="en-US" sz="1000" kern="700" spc="50" dirty="0">
              <a:latin typeface="Arial Narrow"/>
              <a:cs typeface="Arial Narrow"/>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CH14</a:t>
            </a:r>
            <a:endParaRPr lang="en-US" b="1" dirty="0">
              <a:solidFill>
                <a:srgbClr val="000000"/>
              </a:solidFill>
            </a:endParaRP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AF26328D-F8C3-4FC9-B415-F57AA47A3A40}" type="slidenum">
              <a:rPr lang="en-US" altLang="en-US"/>
              <a:pPr>
                <a:defRPr/>
              </a:pPr>
              <a:t>‹#›</a:t>
            </a:fld>
            <a:endParaRPr lang="en-US" altLang="en-US"/>
          </a:p>
        </p:txBody>
      </p:sp>
    </p:spTree>
    <p:extLst>
      <p:ext uri="{BB962C8B-B14F-4D97-AF65-F5344CB8AC3E}">
        <p14:creationId xmlns:p14="http://schemas.microsoft.com/office/powerpoint/2010/main" val="2924960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2FBA4831-2C3E-4113-B211-12010CAC72E6}"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5"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latin typeface="Arial Narrow"/>
                <a:cs typeface="Arial Narrow"/>
              </a:rPr>
              <a:t>Copyright ©2017 Cengage Learning. All Rights Reserved. May not be scanned, copied or duplicated, or posted to a publicly accessible website, in whole or in part. </a:t>
            </a:r>
            <a:endParaRPr lang="en-US" sz="1000" kern="700" spc="50" dirty="0">
              <a:latin typeface="Arial Narrow"/>
              <a:cs typeface="Arial Narrow"/>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CH14</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3366CC"/>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3366CC"/>
          </a:solidFill>
          <a:ln>
            <a:no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Table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56C1991F-C14A-4A88-966B-BBA64475A290}" type="slidenum">
              <a:rPr lang="en-US" altLang="en-US"/>
              <a:pPr>
                <a:defRPr/>
              </a:pPr>
              <a:t>‹#›</a:t>
            </a:fld>
            <a:endParaRPr lang="en-US" altLang="en-US"/>
          </a:p>
        </p:txBody>
      </p:sp>
    </p:spTree>
    <p:extLst>
      <p:ext uri="{BB962C8B-B14F-4D97-AF65-F5344CB8AC3E}">
        <p14:creationId xmlns:p14="http://schemas.microsoft.com/office/powerpoint/2010/main" val="1774170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AA709F88-2753-469F-A5FB-5F742FD0C5E2}"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5"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latin typeface="Arial Narrow"/>
                <a:cs typeface="Arial Narrow"/>
              </a:rPr>
              <a:t>Copyright ©2017 Cengage Learning. All Rights Reserved. May not be scanned, copied or duplicated, or posted to a publicly accessible website, in whole or in part. </a:t>
            </a:r>
            <a:endParaRPr lang="en-US" sz="1000" kern="700" spc="50" dirty="0">
              <a:latin typeface="Arial Narrow"/>
              <a:cs typeface="Arial Narrow"/>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CH14</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3366CC"/>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Figure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smtClean="0"/>
              <a:t>Click to edit Master title style</a:t>
            </a:r>
            <a:endParaRPr lang="en-US"/>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B9745CA8-21E3-449D-A373-85BA0CA05447}" type="slidenum">
              <a:rPr lang="en-US" altLang="en-US"/>
              <a:pPr>
                <a:defRPr/>
              </a:pPr>
              <a:t>‹#›</a:t>
            </a:fld>
            <a:endParaRPr lang="en-US" altLang="en-US"/>
          </a:p>
        </p:txBody>
      </p:sp>
    </p:spTree>
    <p:extLst>
      <p:ext uri="{BB962C8B-B14F-4D97-AF65-F5344CB8AC3E}">
        <p14:creationId xmlns:p14="http://schemas.microsoft.com/office/powerpoint/2010/main" val="1957135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88A3B363-1B83-4718-B69B-87453127BFA9}"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5"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CH14</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Exhibit</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9F3689C2-D920-4B6F-B13B-2238F2F6029A}" type="slidenum">
              <a:rPr lang="en-US" altLang="en-US"/>
              <a:pPr>
                <a:defRPr/>
              </a:pPr>
              <a:t>‹#›</a:t>
            </a:fld>
            <a:endParaRPr lang="en-US" altLang="en-US"/>
          </a:p>
        </p:txBody>
      </p:sp>
    </p:spTree>
    <p:extLst>
      <p:ext uri="{BB962C8B-B14F-4D97-AF65-F5344CB8AC3E}">
        <p14:creationId xmlns:p14="http://schemas.microsoft.com/office/powerpoint/2010/main" val="428987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0ECCB9FA-DBD5-4698-AAAA-6DB19769480C}"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CH14</a:t>
            </a:r>
            <a:endParaRPr lang="en-US" b="1" dirty="0">
              <a:solidFill>
                <a:srgbClr val="000000"/>
              </a:solidFill>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a:p>
        </p:txBody>
      </p:sp>
      <p:sp>
        <p:nvSpPr>
          <p:cNvPr id="13" name="Footer Placeholder 4"/>
          <p:cNvSpPr>
            <a:spLocks noGrp="1"/>
          </p:cNvSpPr>
          <p:nvPr>
            <p:ph type="ftr" sz="quarter" idx="11"/>
          </p:nvPr>
        </p:nvSpPr>
        <p:spPr/>
        <p:txBody>
          <a:bodyPr/>
          <a:lstStyle>
            <a:lvl1pPr>
              <a:defRPr/>
            </a:lvl1pPr>
          </a:lstStyle>
          <a:p>
            <a:pPr>
              <a:defRPr/>
            </a:pPr>
            <a:endParaRPr lang="en-US"/>
          </a:p>
        </p:txBody>
      </p:sp>
      <p:sp>
        <p:nvSpPr>
          <p:cNvPr id="14"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2868807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899B8DEE-D7A6-4280-AAF9-3623E7D81186}"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8" name="Footer Placeholder 1"/>
          <p:cNvSpPr txBox="1">
            <a:spLocks/>
          </p:cNvSpPr>
          <p:nvPr userDrawn="1"/>
        </p:nvSpPr>
        <p:spPr>
          <a:xfrm>
            <a:off x="295275"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latin typeface="Arial Narrow"/>
                <a:cs typeface="Arial Narrow"/>
              </a:rPr>
              <a:t>Copyright ©2017 Cengage Learning. All Rights Reserved. May not be scanned, copied or duplicated, or posted to a publicly accessible website, in whole or in part. </a:t>
            </a:r>
            <a:endParaRPr lang="en-US" sz="1000" kern="700" spc="50" dirty="0">
              <a:latin typeface="Arial Narrow"/>
              <a:cs typeface="Arial Narrow"/>
            </a:endParaRP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CH14</a:t>
            </a:r>
            <a:endParaRPr lang="en-US" b="1" dirty="0">
              <a:solidFill>
                <a:srgbClr val="000000"/>
              </a:solidFill>
            </a:endParaRPr>
          </a:p>
        </p:txBody>
      </p:sp>
      <p:sp>
        <p:nvSpPr>
          <p:cNvPr id="10" name="TextBox 9"/>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smtClean="0">
                <a:solidFill>
                  <a:srgbClr val="B00027"/>
                </a:solidFill>
                <a:latin typeface="Arial Narrow" pitchFamily="34" charset="0"/>
              </a:rPr>
              <a:t>LEARNING OUTCOMES </a:t>
            </a:r>
            <a:r>
              <a:rPr lang="en-US" altLang="en-US" sz="2000" i="1" dirty="0" smtClean="0">
                <a:solidFill>
                  <a:srgbClr val="B00027"/>
                </a:solidFill>
                <a:latin typeface="Arial Narrow" pitchFamily="34" charset="0"/>
              </a:rPr>
              <a:t>(continued)</a:t>
            </a: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117262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D79E5A1D-2C64-4F0C-854F-C91644C0A9E0}"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CH14</a:t>
            </a:r>
            <a:endParaRPr lang="en-US" b="1" dirty="0">
              <a:solidFill>
                <a:srgbClr val="000000"/>
              </a:solidFill>
            </a:endParaRPr>
          </a:p>
        </p:txBody>
      </p:sp>
      <p:sp>
        <p:nvSpPr>
          <p:cNvPr id="3" name="Content Placeholder 2"/>
          <p:cNvSpPr>
            <a:spLocks noGrp="1"/>
          </p:cNvSpPr>
          <p:nvPr>
            <p:ph idx="1"/>
          </p:nvPr>
        </p:nvSpPr>
        <p:spPr>
          <a:xfrm>
            <a:off x="1235393" y="1456104"/>
            <a:ext cx="7410767" cy="4639895"/>
          </a:xfrm>
        </p:spPr>
        <p:txBody>
          <a:bodyPr>
            <a:normAutofit/>
          </a:bodyPr>
          <a:lstStyle>
            <a:lvl1pPr marL="0" indent="0">
              <a:lnSpc>
                <a:spcPct val="90000"/>
              </a:lnSpc>
              <a:spcBef>
                <a:spcPts val="2400"/>
              </a:spcBef>
              <a:buClrTx/>
              <a:buFont typeface="Wingdings" charset="2"/>
              <a:buNone/>
              <a:defRPr sz="2800">
                <a:latin typeface="+mn-lt"/>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a:p>
        </p:txBody>
      </p:sp>
      <p:sp>
        <p:nvSpPr>
          <p:cNvPr id="13" name="Footer Placeholder 4"/>
          <p:cNvSpPr>
            <a:spLocks noGrp="1"/>
          </p:cNvSpPr>
          <p:nvPr>
            <p:ph type="ftr" sz="quarter" idx="11"/>
          </p:nvPr>
        </p:nvSpPr>
        <p:spPr/>
        <p:txBody>
          <a:bodyPr/>
          <a:lstStyle>
            <a:lvl1pPr>
              <a:defRPr/>
            </a:lvl1pPr>
          </a:lstStyle>
          <a:p>
            <a:pPr>
              <a:defRPr/>
            </a:pPr>
            <a:endParaRPr lang="en-US"/>
          </a:p>
        </p:txBody>
      </p:sp>
      <p:sp>
        <p:nvSpPr>
          <p:cNvPr id="14"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2455312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E031C5B7-057C-4396-9507-1727EFDB5CC0}"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CH14</a:t>
            </a:r>
            <a:endParaRPr lang="en-US" b="1" dirty="0">
              <a:solidFill>
                <a:srgbClr val="000000"/>
              </a:solidFill>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p:cNvSpPr>
            <a:spLocks noGrp="1"/>
          </p:cNvSpPr>
          <p:nvPr>
            <p:ph type="dt" sz="half" idx="13"/>
          </p:nvPr>
        </p:nvSpPr>
        <p:spPr/>
        <p:txBody>
          <a:bodyPr/>
          <a:lstStyle>
            <a:lvl1pPr>
              <a:defRPr/>
            </a:lvl1pPr>
          </a:lstStyle>
          <a:p>
            <a:pPr>
              <a:defRPr/>
            </a:pPr>
            <a:endParaRPr lang="en-US"/>
          </a:p>
        </p:txBody>
      </p:sp>
      <p:sp>
        <p:nvSpPr>
          <p:cNvPr id="12" name="Footer Placeholder 4"/>
          <p:cNvSpPr>
            <a:spLocks noGrp="1"/>
          </p:cNvSpPr>
          <p:nvPr>
            <p:ph type="ftr" sz="quarter" idx="14"/>
          </p:nvPr>
        </p:nvSpPr>
        <p:spPr/>
        <p:txBody>
          <a:bodyPr/>
          <a:lstStyle>
            <a:lvl1pPr>
              <a:defRPr/>
            </a:lvl1pPr>
          </a:lstStyle>
          <a:p>
            <a:pPr>
              <a:defRPr/>
            </a:pPr>
            <a:endParaRPr lang="en-US"/>
          </a:p>
        </p:txBody>
      </p:sp>
      <p:sp>
        <p:nvSpPr>
          <p:cNvPr id="13"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389477266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D7B89022-0586-48C2-98BA-4FAA30F3B17D}"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CH14</a:t>
            </a:r>
            <a:endParaRPr lang="en-US" b="1" dirty="0">
              <a:solidFill>
                <a:srgbClr val="000000"/>
              </a:solidFill>
            </a:endParaRP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2622514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78F28CE-5BB6-4139-BC3B-72095AE3988A}" type="slidenum">
              <a:rPr lang="en-US" altLang="en-US"/>
              <a:pPr>
                <a:defRPr/>
              </a:pPr>
              <a:t>‹#›</a:t>
            </a:fld>
            <a:endParaRPr lang="en-US" altLang="en-US"/>
          </a:p>
        </p:txBody>
      </p:sp>
    </p:spTree>
    <p:extLst>
      <p:ext uri="{BB962C8B-B14F-4D97-AF65-F5344CB8AC3E}">
        <p14:creationId xmlns:p14="http://schemas.microsoft.com/office/powerpoint/2010/main" val="2570478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65B0B5D-84C7-4AC6-A13D-CC9E461BEE65}" type="slidenum">
              <a:rPr lang="en-US" altLang="en-US"/>
              <a:pPr>
                <a:defRPr/>
              </a:pPr>
              <a:t>‹#›</a:t>
            </a:fld>
            <a:endParaRPr lang="en-US" altLang="en-US"/>
          </a:p>
        </p:txBody>
      </p:sp>
    </p:spTree>
    <p:extLst>
      <p:ext uri="{BB962C8B-B14F-4D97-AF65-F5344CB8AC3E}">
        <p14:creationId xmlns:p14="http://schemas.microsoft.com/office/powerpoint/2010/main" val="1409525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E9BBC21-6B69-4F7A-ADC6-1F9A3AFC479D}" type="slidenum">
              <a:rPr lang="en-US" altLang="en-US"/>
              <a:pPr>
                <a:defRPr/>
              </a:pPr>
              <a:t>‹#›</a:t>
            </a:fld>
            <a:endParaRPr lang="en-US" altLang="en-US"/>
          </a:p>
        </p:txBody>
      </p:sp>
    </p:spTree>
    <p:extLst>
      <p:ext uri="{BB962C8B-B14F-4D97-AF65-F5344CB8AC3E}">
        <p14:creationId xmlns:p14="http://schemas.microsoft.com/office/powerpoint/2010/main" val="274724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14039E7-2CF8-4FD4-BDFE-1A12C59ED040}" type="slidenum">
              <a:rPr lang="en-US" altLang="en-US"/>
              <a:pPr>
                <a:defRPr/>
              </a:pPr>
              <a:t>‹#›</a:t>
            </a:fld>
            <a:endParaRPr lang="en-US" altLang="en-US"/>
          </a:p>
        </p:txBody>
      </p:sp>
    </p:spTree>
    <p:extLst>
      <p:ext uri="{BB962C8B-B14F-4D97-AF65-F5344CB8AC3E}">
        <p14:creationId xmlns:p14="http://schemas.microsoft.com/office/powerpoint/2010/main" val="7182731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0FA017D-9625-4B8C-888C-7ED96DFB4F18}" type="slidenum">
              <a:rPr lang="en-US" altLang="en-US"/>
              <a:pPr>
                <a:defRPr/>
              </a:pPr>
              <a:t>‹#›</a:t>
            </a:fld>
            <a:endParaRPr lang="en-US" altLang="en-US"/>
          </a:p>
        </p:txBody>
      </p:sp>
    </p:spTree>
    <p:extLst>
      <p:ext uri="{BB962C8B-B14F-4D97-AF65-F5344CB8AC3E}">
        <p14:creationId xmlns:p14="http://schemas.microsoft.com/office/powerpoint/2010/main" val="3336285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B958DCB-E621-4E3D-A28F-6654B0F67C50}" type="slidenum">
              <a:rPr lang="en-US" altLang="en-US"/>
              <a:pPr>
                <a:defRPr/>
              </a:pPr>
              <a:t>‹#›</a:t>
            </a:fld>
            <a:endParaRPr lang="en-US" altLang="en-US"/>
          </a:p>
        </p:txBody>
      </p:sp>
    </p:spTree>
    <p:extLst>
      <p:ext uri="{BB962C8B-B14F-4D97-AF65-F5344CB8AC3E}">
        <p14:creationId xmlns:p14="http://schemas.microsoft.com/office/powerpoint/2010/main" val="20183094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60F2088-2332-4AD1-B995-B921245BA519}" type="slidenum">
              <a:rPr lang="en-US" altLang="en-US"/>
              <a:pPr>
                <a:defRPr/>
              </a:pPr>
              <a:t>‹#›</a:t>
            </a:fld>
            <a:endParaRPr lang="en-US" altLang="en-US"/>
          </a:p>
        </p:txBody>
      </p:sp>
    </p:spTree>
    <p:extLst>
      <p:ext uri="{BB962C8B-B14F-4D97-AF65-F5344CB8AC3E}">
        <p14:creationId xmlns:p14="http://schemas.microsoft.com/office/powerpoint/2010/main" val="1364649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608BC32-6082-4723-9053-7FE1345CA224}" type="slidenum">
              <a:rPr lang="en-US" altLang="en-US"/>
              <a:pPr>
                <a:defRPr/>
              </a:pPr>
              <a:t>‹#›</a:t>
            </a:fld>
            <a:endParaRPr lang="en-US" altLang="en-US"/>
          </a:p>
        </p:txBody>
      </p:sp>
    </p:spTree>
    <p:extLst>
      <p:ext uri="{BB962C8B-B14F-4D97-AF65-F5344CB8AC3E}">
        <p14:creationId xmlns:p14="http://schemas.microsoft.com/office/powerpoint/2010/main" val="31439913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862B9A-390B-4D9E-AF4E-06EFC0866FFC}" type="slidenum">
              <a:rPr lang="en-US" altLang="en-US"/>
              <a:pPr>
                <a:defRPr/>
              </a:pPr>
              <a:t>‹#›</a:t>
            </a:fld>
            <a:endParaRPr lang="en-US" altLang="en-US"/>
          </a:p>
        </p:txBody>
      </p:sp>
    </p:spTree>
    <p:extLst>
      <p:ext uri="{BB962C8B-B14F-4D97-AF65-F5344CB8AC3E}">
        <p14:creationId xmlns:p14="http://schemas.microsoft.com/office/powerpoint/2010/main" val="3616536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6550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defRPr>
            </a:lvl1pPr>
          </a:lstStyle>
          <a:p>
            <a:pPr>
              <a:defRPr/>
            </a:pPr>
            <a:fld id="{F5292228-B16D-44BC-89E9-5BAEA4E2151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789" r:id="rId1"/>
    <p:sldLayoutId id="2147484790" r:id="rId2"/>
    <p:sldLayoutId id="2147484791" r:id="rId3"/>
    <p:sldLayoutId id="2147484792" r:id="rId4"/>
    <p:sldLayoutId id="2147484793" r:id="rId5"/>
    <p:sldLayoutId id="2147484794" r:id="rId6"/>
    <p:sldLayoutId id="2147484795" r:id="rId7"/>
    <p:sldLayoutId id="2147484796" r:id="rId8"/>
    <p:sldLayoutId id="2147484797" r:id="rId9"/>
    <p:sldLayoutId id="2147484798" r:id="rId10"/>
    <p:sldLayoutId id="2147484799" r:id="rId11"/>
    <p:sldLayoutId id="2147484780" r:id="rId12"/>
    <p:sldLayoutId id="2147484781" r:id="rId13"/>
    <p:sldLayoutId id="2147484782" r:id="rId14"/>
    <p:sldLayoutId id="2147484783" r:id="rId15"/>
    <p:sldLayoutId id="2147484784" r:id="rId16"/>
    <p:sldLayoutId id="2147484785" r:id="rId17"/>
    <p:sldLayoutId id="2147484786" r:id="rId18"/>
    <p:sldLayoutId id="2147484787" r:id="rId19"/>
    <p:sldLayoutId id="2147484788" r:id="rId20"/>
    <p:sldLayoutId id="2147484800" r:id="rId2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smtClean="0">
                <a:solidFill>
                  <a:schemeClr val="tx2"/>
                </a:solidFill>
              </a:rPr>
              <a:t>Chapter 14 - Leadership </a:t>
            </a:r>
            <a:endParaRPr lang="en-US" dirty="0">
              <a:solidFill>
                <a:schemeClr val="tx2"/>
              </a:solidFill>
            </a:endParaRPr>
          </a:p>
        </p:txBody>
      </p:sp>
      <p:sp>
        <p:nvSpPr>
          <p:cNvPr id="2" name="Footer Placeholder 1"/>
          <p:cNvSpPr>
            <a:spLocks noGrp="1"/>
          </p:cNvSpPr>
          <p:nvPr>
            <p:ph type="ftr" sz="quarter" idx="10"/>
          </p:nvPr>
        </p:nvSpPr>
        <p:spPr/>
        <p:txBody>
          <a:bodyPr/>
          <a:lstStyle/>
          <a:p>
            <a:pPr>
              <a:defRPr/>
            </a:pPr>
            <a:r>
              <a:rPr lang="en-US" dirty="0"/>
              <a:t>Copyright ©2017 Cengage Learning. All Rights Reserved. May not be scanned, copied or duplicated, or posted to a publicly accessible website, in whole or in part.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smtClean="0"/>
              <a:t>Learning Outcomes</a:t>
            </a:r>
            <a:endParaRPr lang="en-US" dirty="0"/>
          </a:p>
        </p:txBody>
      </p:sp>
      <p:sp>
        <p:nvSpPr>
          <p:cNvPr id="15363" name="Content Placeholder 2"/>
          <p:cNvSpPr>
            <a:spLocks noGrp="1"/>
          </p:cNvSpPr>
          <p:nvPr>
            <p:ph idx="1"/>
          </p:nvPr>
        </p:nvSpPr>
        <p:spPr/>
        <p:txBody>
          <a:bodyPr>
            <a:noAutofit/>
          </a:bodyPr>
          <a:lstStyle/>
          <a:p>
            <a:pPr eaLnBrk="1" hangingPunct="1">
              <a:spcAft>
                <a:spcPts val="600"/>
              </a:spcAft>
              <a:buFont typeface="+mj-lt"/>
              <a:buAutoNum type="arabicPeriod"/>
              <a:defRPr/>
            </a:pPr>
            <a:r>
              <a:rPr lang="en-IN" altLang="en-US" dirty="0" smtClean="0">
                <a:solidFill>
                  <a:schemeClr val="tx2"/>
                </a:solidFill>
                <a:latin typeface="Rockwell" pitchFamily="18" charset="0"/>
                <a:ea typeface="Rockwell" pitchFamily="18" charset="0"/>
                <a:cs typeface="Rockwell" pitchFamily="18" charset="0"/>
              </a:rPr>
              <a:t>Explain what leadership is</a:t>
            </a:r>
          </a:p>
          <a:p>
            <a:pPr eaLnBrk="1" hangingPunct="1">
              <a:spcAft>
                <a:spcPts val="600"/>
              </a:spcAft>
              <a:buFont typeface="+mj-lt"/>
              <a:buAutoNum type="arabicPeriod"/>
              <a:defRPr/>
            </a:pPr>
            <a:r>
              <a:rPr lang="en-IN" altLang="en-US" dirty="0" smtClean="0">
                <a:solidFill>
                  <a:schemeClr val="tx2"/>
                </a:solidFill>
                <a:latin typeface="Rockwell" pitchFamily="18" charset="0"/>
                <a:ea typeface="Rockwell" pitchFamily="18" charset="0"/>
                <a:cs typeface="Rockwell" pitchFamily="18" charset="0"/>
              </a:rPr>
              <a:t>Describe who leaders are and what effective leaders do</a:t>
            </a:r>
          </a:p>
          <a:p>
            <a:pPr eaLnBrk="1" hangingPunct="1">
              <a:spcAft>
                <a:spcPts val="600"/>
              </a:spcAft>
              <a:buFont typeface="+mj-lt"/>
              <a:buAutoNum type="arabicPeriod"/>
              <a:defRPr/>
            </a:pPr>
            <a:r>
              <a:rPr lang="en-IN" altLang="en-US" dirty="0" smtClean="0">
                <a:solidFill>
                  <a:schemeClr val="tx2"/>
                </a:solidFill>
                <a:latin typeface="Rockwell" pitchFamily="18" charset="0"/>
                <a:ea typeface="Rockwell" pitchFamily="18" charset="0"/>
                <a:cs typeface="Rockwell" pitchFamily="18" charset="0"/>
              </a:rPr>
              <a:t>Explain Fiedler’s contingency theory</a:t>
            </a:r>
          </a:p>
          <a:p>
            <a:pPr eaLnBrk="1" hangingPunct="1">
              <a:spcAft>
                <a:spcPts val="600"/>
              </a:spcAft>
              <a:buFont typeface="+mj-lt"/>
              <a:buAutoNum type="arabicPeriod"/>
              <a:defRPr/>
            </a:pPr>
            <a:r>
              <a:rPr lang="en-IN" altLang="en-US" dirty="0" smtClean="0">
                <a:solidFill>
                  <a:schemeClr val="tx2"/>
                </a:solidFill>
                <a:latin typeface="Rockwell" pitchFamily="18" charset="0"/>
                <a:ea typeface="Rockwell" pitchFamily="18" charset="0"/>
                <a:cs typeface="Rockwell" pitchFamily="18" charset="0"/>
              </a:rPr>
              <a:t>Describe how path-goal theory works</a:t>
            </a:r>
          </a:p>
          <a:p>
            <a:pPr eaLnBrk="1" hangingPunct="1">
              <a:spcAft>
                <a:spcPts val="600"/>
              </a:spcAft>
              <a:buFont typeface="+mj-lt"/>
              <a:buAutoNum type="arabicPeriod"/>
              <a:defRPr/>
            </a:pPr>
            <a:r>
              <a:rPr lang="en-IN" altLang="en-US" dirty="0" smtClean="0">
                <a:solidFill>
                  <a:schemeClr val="tx2"/>
                </a:solidFill>
                <a:latin typeface="Rockwell" pitchFamily="18" charset="0"/>
                <a:ea typeface="Rockwell" pitchFamily="18" charset="0"/>
                <a:cs typeface="Rockwell" pitchFamily="18" charset="0"/>
              </a:rPr>
              <a:t>Explain the normative decision theory</a:t>
            </a:r>
          </a:p>
          <a:p>
            <a:pPr eaLnBrk="1" hangingPunct="1">
              <a:spcAft>
                <a:spcPts val="600"/>
              </a:spcAft>
              <a:buFont typeface="+mj-lt"/>
              <a:buAutoNum type="arabicPeriod"/>
              <a:defRPr/>
            </a:pPr>
            <a:r>
              <a:rPr lang="en-IN" altLang="en-US" dirty="0" smtClean="0">
                <a:solidFill>
                  <a:schemeClr val="tx2"/>
                </a:solidFill>
                <a:latin typeface="Rockwell" pitchFamily="18" charset="0"/>
                <a:ea typeface="Rockwell" pitchFamily="18" charset="0"/>
                <a:cs typeface="Rockwell" pitchFamily="18" charset="0"/>
              </a:rPr>
              <a:t>Explain how visionary leadership (that is, charismatic or transformational) helps leaders achieve strategic leadership</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3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Leaders </a:t>
            </a:r>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versus </a:t>
            </a:r>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Managers</a:t>
            </a:r>
            <a:endParaRPr lang="en-US" dirty="0"/>
          </a:p>
        </p:txBody>
      </p:sp>
      <p:graphicFrame>
        <p:nvGraphicFramePr>
          <p:cNvPr id="4" name="Content Placeholder 3" descr="The slide contains two rectangular boxes. Starting from the left, the header of the first box reads leaders and four points are listed under the header. The first point reads focus on vision, mission, goals, and objectives; the second point reads encourage creativity and risk taking; the third point reads have a long-term perspective; and the fourth point reads concerned with ends. &#10;The header of the second box reads managers, and four points are listed under the header. The first point reads focus on productivity and efficiency, the second point reads preservers of status quo, the third point reads have a short-term perspective, and the fourth point reads concerned with means.&#10;" title="Leaders versus Managers"/>
          <p:cNvGraphicFramePr>
            <a:graphicFrameLocks noGrp="1"/>
          </p:cNvGraphicFramePr>
          <p:nvPr>
            <p:ph idx="1"/>
            <p:extLst>
              <p:ext uri="{D42A27DB-BD31-4B8C-83A1-F6EECF244321}">
                <p14:modId xmlns:p14="http://schemas.microsoft.com/office/powerpoint/2010/main" val="628639414"/>
              </p:ext>
            </p:extLst>
          </p:nvPr>
        </p:nvGraphicFramePr>
        <p:xfrm>
          <a:off x="728964" y="1519011"/>
          <a:ext cx="7823200" cy="4576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1</a:t>
            </a:r>
            <a:endParaRPr lang="en-IN" altLang="en-US" sz="2000" dirty="0">
              <a:solidFill>
                <a:schemeClr val="tx2"/>
              </a:solidFill>
              <a:latin typeface="Times New Roman" panose="02020603050405020304" pitchFamily="18" charset="0"/>
            </a:endParaRPr>
          </a:p>
        </p:txBody>
      </p:sp>
    </p:spTree>
    <p:extLst>
      <p:ext uri="{BB962C8B-B14F-4D97-AF65-F5344CB8AC3E}">
        <p14:creationId xmlns:p14="http://schemas.microsoft.com/office/powerpoint/2010/main" val="3177957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dgm id="{75BCE568-CA69-4BAB-8B0B-89E728C8D809}"/>
                                            </p:graphicEl>
                                          </p:spTgt>
                                        </p:tgtEl>
                                        <p:attrNameLst>
                                          <p:attrName>style.visibility</p:attrName>
                                        </p:attrNameLst>
                                      </p:cBhvr>
                                      <p:to>
                                        <p:strVal val="visible"/>
                                      </p:to>
                                    </p:set>
                                    <p:animEffect transition="in" filter="wipe(left)">
                                      <p:cBhvr>
                                        <p:cTn id="7" dur="500"/>
                                        <p:tgtEl>
                                          <p:spTgt spid="4">
                                            <p:graphicEl>
                                              <a:dgm id="{75BCE568-CA69-4BAB-8B0B-89E728C8D80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graphicEl>
                                              <a:dgm id="{6A180E1C-FDCC-421E-8832-FA4B3BD34ABB}"/>
                                            </p:graphicEl>
                                          </p:spTgt>
                                        </p:tgtEl>
                                        <p:attrNameLst>
                                          <p:attrName>style.visibility</p:attrName>
                                        </p:attrNameLst>
                                      </p:cBhvr>
                                      <p:to>
                                        <p:strVal val="visible"/>
                                      </p:to>
                                    </p:set>
                                    <p:animEffect transition="in" filter="wipe(left)">
                                      <p:cBhvr>
                                        <p:cTn id="12" dur="500"/>
                                        <p:tgtEl>
                                          <p:spTgt spid="4">
                                            <p:graphicEl>
                                              <a:dgm id="{6A180E1C-FDCC-421E-8832-FA4B3BD34AB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graphicEl>
                                              <a:dgm id="{C0CEA355-1E03-464C-9F25-ABD5A6EE4B97}"/>
                                            </p:graphicEl>
                                          </p:spTgt>
                                        </p:tgtEl>
                                        <p:attrNameLst>
                                          <p:attrName>style.visibility</p:attrName>
                                        </p:attrNameLst>
                                      </p:cBhvr>
                                      <p:to>
                                        <p:strVal val="visible"/>
                                      </p:to>
                                    </p:set>
                                    <p:animEffect transition="in" filter="wipe(left)">
                                      <p:cBhvr>
                                        <p:cTn id="17" dur="500"/>
                                        <p:tgtEl>
                                          <p:spTgt spid="4">
                                            <p:graphicEl>
                                              <a:dgm id="{C0CEA355-1E03-464C-9F25-ABD5A6EE4B97}"/>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graphicEl>
                                              <a:dgm id="{DEBC9A15-D708-4F6C-8390-6AEBC795BD62}"/>
                                            </p:graphicEl>
                                          </p:spTgt>
                                        </p:tgtEl>
                                        <p:attrNameLst>
                                          <p:attrName>style.visibility</p:attrName>
                                        </p:attrNameLst>
                                      </p:cBhvr>
                                      <p:to>
                                        <p:strVal val="visible"/>
                                      </p:to>
                                    </p:set>
                                    <p:animEffect transition="in" filter="wipe(left)">
                                      <p:cBhvr>
                                        <p:cTn id="22" dur="500"/>
                                        <p:tgtEl>
                                          <p:spTgt spid="4">
                                            <p:graphicEl>
                                              <a:dgm id="{DEBC9A15-D708-4F6C-8390-6AEBC795BD6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Leadership Traits: Trait Theory</a:t>
            </a:r>
          </a:p>
        </p:txBody>
      </p:sp>
      <p:sp>
        <p:nvSpPr>
          <p:cNvPr id="17412"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smtClean="0">
                <a:solidFill>
                  <a:schemeClr val="tx2"/>
                </a:solidFill>
              </a:rPr>
              <a:t>Effective leaders possess similar set of traits or characteristics</a:t>
            </a:r>
          </a:p>
          <a:p>
            <a:pPr marL="639763" lvl="1" indent="-273050" eaLnBrk="1" hangingPunct="1">
              <a:buFont typeface="Arial" panose="020B0604020202020204" pitchFamily="34" charset="0"/>
              <a:buChar char="•"/>
            </a:pPr>
            <a:r>
              <a:rPr lang="en-IN" altLang="en-US" b="1" dirty="0" smtClean="0">
                <a:solidFill>
                  <a:schemeClr val="tx2"/>
                </a:solidFill>
              </a:rPr>
              <a:t>Traits</a:t>
            </a:r>
            <a:r>
              <a:rPr lang="en-IN" altLang="en-US" dirty="0" smtClean="0">
                <a:solidFill>
                  <a:schemeClr val="tx2"/>
                </a:solidFill>
              </a:rPr>
              <a:t>: Relatively stable characteristics</a:t>
            </a:r>
          </a:p>
          <a:p>
            <a:pPr marL="342583" indent="-273050" eaLnBrk="1" hangingPunct="1">
              <a:buFont typeface="Arial" panose="020B0604020202020204" pitchFamily="34" charset="0"/>
              <a:buChar char="•"/>
            </a:pPr>
            <a:r>
              <a:rPr lang="en-US" altLang="en-US" dirty="0" smtClean="0">
                <a:solidFill>
                  <a:schemeClr val="tx2"/>
                </a:solidFill>
              </a:rPr>
              <a:t>Leaders differ from </a:t>
            </a:r>
            <a:r>
              <a:rPr lang="en-US" altLang="en-US" dirty="0" err="1">
                <a:solidFill>
                  <a:schemeClr val="tx2"/>
                </a:solidFill>
              </a:rPr>
              <a:t>nonleaders</a:t>
            </a:r>
            <a:r>
              <a:rPr lang="en-US" altLang="en-US" dirty="0">
                <a:solidFill>
                  <a:schemeClr val="tx2"/>
                </a:solidFill>
              </a:rPr>
              <a:t> in the following </a:t>
            </a:r>
            <a:r>
              <a:rPr lang="en-US" altLang="en-US" dirty="0" smtClean="0">
                <a:solidFill>
                  <a:schemeClr val="tx2"/>
                </a:solidFill>
              </a:rPr>
              <a:t>traits:</a:t>
            </a:r>
          </a:p>
          <a:p>
            <a:pPr marL="639763" lvl="1" indent="-273050" eaLnBrk="1" hangingPunct="1">
              <a:buFont typeface="Arial" panose="020B0604020202020204" pitchFamily="34" charset="0"/>
              <a:buChar char="•"/>
            </a:pPr>
            <a:r>
              <a:rPr lang="en-US" altLang="en-US" dirty="0" smtClean="0">
                <a:solidFill>
                  <a:schemeClr val="tx2"/>
                </a:solidFill>
              </a:rPr>
              <a:t>Drive and the desire </a:t>
            </a:r>
            <a:r>
              <a:rPr lang="en-US" altLang="en-US" dirty="0">
                <a:solidFill>
                  <a:schemeClr val="tx2"/>
                </a:solidFill>
              </a:rPr>
              <a:t>to </a:t>
            </a:r>
            <a:r>
              <a:rPr lang="en-US" altLang="en-US" dirty="0" smtClean="0">
                <a:solidFill>
                  <a:schemeClr val="tx2"/>
                </a:solidFill>
              </a:rPr>
              <a:t>lead</a:t>
            </a:r>
          </a:p>
          <a:p>
            <a:pPr marL="639763" lvl="1" indent="-273050" eaLnBrk="1" hangingPunct="1">
              <a:buFont typeface="Arial" panose="020B0604020202020204" pitchFamily="34" charset="0"/>
              <a:buChar char="•"/>
            </a:pPr>
            <a:r>
              <a:rPr lang="en-US" altLang="en-US" dirty="0" smtClean="0">
                <a:solidFill>
                  <a:schemeClr val="tx2"/>
                </a:solidFill>
              </a:rPr>
              <a:t>Honesty/integrity</a:t>
            </a:r>
          </a:p>
          <a:p>
            <a:pPr marL="639763" lvl="1" indent="-273050" eaLnBrk="1" hangingPunct="1">
              <a:buFont typeface="Arial" panose="020B0604020202020204" pitchFamily="34" charset="0"/>
              <a:buChar char="•"/>
            </a:pPr>
            <a:r>
              <a:rPr lang="en-US" altLang="en-US" dirty="0" smtClean="0">
                <a:solidFill>
                  <a:schemeClr val="tx2"/>
                </a:solidFill>
              </a:rPr>
              <a:t>Self-confidence</a:t>
            </a:r>
            <a:endParaRPr lang="en-US" altLang="en-US" dirty="0">
              <a:solidFill>
                <a:schemeClr val="tx2"/>
              </a:solidFill>
            </a:endParaRPr>
          </a:p>
          <a:p>
            <a:pPr marL="639763" lvl="1" indent="-273050" eaLnBrk="1" hangingPunct="1">
              <a:buFont typeface="Arial" panose="020B0604020202020204" pitchFamily="34" charset="0"/>
              <a:buChar char="•"/>
            </a:pPr>
            <a:r>
              <a:rPr lang="en-US" altLang="en-US" dirty="0" smtClean="0">
                <a:solidFill>
                  <a:schemeClr val="tx2"/>
                </a:solidFill>
              </a:rPr>
              <a:t>Emotional stability</a:t>
            </a:r>
          </a:p>
          <a:p>
            <a:pPr marL="639763" lvl="1" indent="-273050" eaLnBrk="1" hangingPunct="1">
              <a:buFont typeface="Arial" panose="020B0604020202020204" pitchFamily="34" charset="0"/>
              <a:buChar char="•"/>
            </a:pPr>
            <a:r>
              <a:rPr lang="en-US" altLang="en-US" dirty="0" smtClean="0">
                <a:solidFill>
                  <a:schemeClr val="tx2"/>
                </a:solidFill>
              </a:rPr>
              <a:t>Cognitive ability </a:t>
            </a:r>
            <a:r>
              <a:rPr lang="en-US" altLang="en-US" dirty="0">
                <a:solidFill>
                  <a:schemeClr val="tx2"/>
                </a:solidFill>
              </a:rPr>
              <a:t>and knowledge </a:t>
            </a:r>
            <a:r>
              <a:rPr lang="en-US" altLang="en-US" dirty="0" smtClean="0">
                <a:solidFill>
                  <a:schemeClr val="tx2"/>
                </a:solidFill>
              </a:rPr>
              <a:t>of the </a:t>
            </a:r>
            <a:r>
              <a:rPr lang="en-US" altLang="en-US" dirty="0">
                <a:solidFill>
                  <a:schemeClr val="tx2"/>
                </a:solidFill>
              </a:rPr>
              <a:t>business</a:t>
            </a:r>
            <a:endParaRPr lang="en-IN" altLang="en-US" dirty="0" smtClean="0">
              <a:solidFill>
                <a:schemeClr val="tx2"/>
              </a:solidFill>
            </a:endParaRPr>
          </a:p>
        </p:txBody>
      </p:sp>
      <p:sp>
        <p:nvSpPr>
          <p:cNvPr id="6" name="TextBox 5"/>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2</a:t>
            </a:r>
            <a:endParaRPr lang="en-IN" altLang="en-US" sz="2000" dirty="0">
              <a:solidFill>
                <a:schemeClr val="tx2"/>
              </a:solidFill>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4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4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41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4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a:xfrm>
            <a:off x="525463" y="3175"/>
            <a:ext cx="8229600" cy="1143000"/>
          </a:xfrm>
        </p:spPr>
        <p:txBody>
          <a:bodyPr/>
          <a:lstStyle/>
          <a:p>
            <a:pPr eaLnBrk="1" hangingPunct="1"/>
            <a:r>
              <a:rPr lang="en-US" altLang="en-US"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Leadership Behaviors</a:t>
            </a:r>
          </a:p>
        </p:txBody>
      </p:sp>
      <p:sp>
        <p:nvSpPr>
          <p:cNvPr id="18436"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IN" altLang="en-US" b="1" dirty="0" smtClean="0">
                <a:solidFill>
                  <a:schemeClr val="tx2"/>
                </a:solidFill>
              </a:rPr>
              <a:t>Initiating structure</a:t>
            </a:r>
            <a:r>
              <a:rPr lang="en-IN" altLang="en-US" dirty="0" smtClean="0">
                <a:solidFill>
                  <a:schemeClr val="tx2"/>
                </a:solidFill>
              </a:rPr>
              <a:t>: Degree to which a leader structures the roles of followers </a:t>
            </a:r>
          </a:p>
          <a:p>
            <a:pPr marL="638810" lvl="1" indent="-319088" eaLnBrk="1" hangingPunct="1">
              <a:buFont typeface="Arial" panose="020B0604020202020204" pitchFamily="34" charset="0"/>
              <a:buChar char="•"/>
            </a:pPr>
            <a:r>
              <a:rPr lang="en-IN" altLang="en-US" dirty="0" smtClean="0">
                <a:solidFill>
                  <a:schemeClr val="tx2"/>
                </a:solidFill>
              </a:rPr>
              <a:t>Involves setting goals, giving directions, setting deadlines, and assigning tasks</a:t>
            </a:r>
          </a:p>
          <a:p>
            <a:pPr marL="638810" lvl="1" indent="-319088" eaLnBrk="1" hangingPunct="1">
              <a:buFont typeface="Arial" panose="020B0604020202020204" pitchFamily="34" charset="0"/>
              <a:buChar char="•"/>
            </a:pPr>
            <a:r>
              <a:rPr lang="en-IN" altLang="en-US" dirty="0" smtClean="0">
                <a:solidFill>
                  <a:schemeClr val="tx2"/>
                </a:solidFill>
              </a:rPr>
              <a:t>Affects subordinates</a:t>
            </a:r>
            <a:r>
              <a:rPr lang="en-IN" altLang="en-US" dirty="0">
                <a:solidFill>
                  <a:schemeClr val="tx2"/>
                </a:solidFill>
              </a:rPr>
              <a:t>’ job performance</a:t>
            </a:r>
          </a:p>
          <a:p>
            <a:pPr marL="342583" indent="-273050" eaLnBrk="1" hangingPunct="1">
              <a:buFont typeface="Arial" panose="020B0604020202020204" pitchFamily="34" charset="0"/>
              <a:buChar char="•"/>
            </a:pPr>
            <a:r>
              <a:rPr lang="en-IN" altLang="en-US" b="1" dirty="0" smtClean="0">
                <a:solidFill>
                  <a:schemeClr val="tx2"/>
                </a:solidFill>
              </a:rPr>
              <a:t>Consideration</a:t>
            </a:r>
            <a:r>
              <a:rPr lang="en-IN" altLang="en-US" dirty="0" smtClean="0">
                <a:solidFill>
                  <a:schemeClr val="tx2"/>
                </a:solidFill>
              </a:rPr>
              <a:t>: Extent to which a leader is friendly, approachable, and supportive and shows concern for employees</a:t>
            </a:r>
          </a:p>
          <a:p>
            <a:pPr marL="639763" lvl="1" indent="-273050" eaLnBrk="1" hangingPunct="1">
              <a:buFont typeface="Arial" panose="020B0604020202020204" pitchFamily="34" charset="0"/>
              <a:buChar char="•"/>
            </a:pPr>
            <a:r>
              <a:rPr lang="en-IN" altLang="en-US" dirty="0" smtClean="0">
                <a:solidFill>
                  <a:schemeClr val="tx2"/>
                </a:solidFill>
              </a:rPr>
              <a:t>Affects subordinates</a:t>
            </a:r>
            <a:r>
              <a:rPr lang="en-IN" altLang="en-US" dirty="0">
                <a:solidFill>
                  <a:schemeClr val="tx2"/>
                </a:solidFill>
              </a:rPr>
              <a:t>’ job </a:t>
            </a:r>
            <a:r>
              <a:rPr lang="en-IN" altLang="en-US" dirty="0" smtClean="0">
                <a:solidFill>
                  <a:schemeClr val="tx2"/>
                </a:solidFill>
              </a:rPr>
              <a:t>satisfaction</a:t>
            </a:r>
          </a:p>
        </p:txBody>
      </p:sp>
      <p:sp>
        <p:nvSpPr>
          <p:cNvPr id="6" name="TextBox 5"/>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2</a:t>
            </a:r>
            <a:endParaRPr lang="en-IN" altLang="en-US" sz="2000" dirty="0">
              <a:solidFill>
                <a:schemeClr val="tx2"/>
              </a:solidFill>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43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3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a:xfrm>
            <a:off x="1452563" y="419100"/>
            <a:ext cx="7537450" cy="982663"/>
          </a:xfrm>
        </p:spPr>
        <p:txBody>
          <a:bodyPr/>
          <a:lstStyle/>
          <a:p>
            <a:pPr marL="1279525" indent="-1279525" eaLnBrk="1" hangingPunct="1"/>
            <a:r>
              <a:rPr lang="en-US" altLang="en-US" dirty="0" smtClean="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14.1  </a:t>
            </a:r>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    </a:t>
            </a:r>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Blake/Mouton Leadership Grid</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5"/>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2</a:t>
            </a:r>
            <a:endParaRPr lang="en-IN" altLang="en-US" sz="2000" dirty="0">
              <a:solidFill>
                <a:schemeClr val="tx2"/>
              </a:solidFill>
              <a:latin typeface="Times New Roman" panose="02020603050405020304" pitchFamily="18" charset="0"/>
            </a:endParaRPr>
          </a:p>
        </p:txBody>
      </p:sp>
      <p:pic>
        <p:nvPicPr>
          <p:cNvPr id="4" name="Picture 3" descr="This exhibit illustrates the Blake/Mouton Leadership Grid. The x-axis of the grid represents concern for production which ranges from 1 to 9. The left side of the x-axis is labeled low, and the right side is labeled high. The y-axis of the grid represents concern for people, which ranges 1 to 9. The bottom portion of the y-axis is labeled low, and the top portion is labeled high. Five rectangular boxes are presented in three rows on the grid. Starting from the bottom, the first row consists of two boxes. The first box is placed on the markings 1 and 1. This box is titled impoverished management. The content in the box reads exertion of minimum effort to get required work done is appropriate to sustain organization membership. The second box is placed on the markings 9 and 1. This box is titled authority-compliance. The content in the box reads efficiency in operations results from arranging conditions of work in such a way that human elements interfere to a minimum degree. The second row consists of one box placed on the markings 5 and 5. This box is titled middle-of-the-road management. The content in the box reads adequate organization performance is possible through balancing the need to get work done with maintaining morale of people at a satisfactory level. The third row consists of two boxes. The first box is placed on the markings 1 and 9. This box is titled country club management. The content in this box reads thoughtful attention to needs of people for satisfying relationships leads to a comfortable, friendly organizational atmosphere and work tempo. The second box is placed on the markings 9 and 9. This box is titled team management. The content in this box reads work accomplished is from committed people and interdependence through a common stake in organizational purpose leads to relationships of trust and respect." title="Exhibit 14.1 - Blake/Mouton Leadership Gri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6832" y="1401763"/>
            <a:ext cx="5890336" cy="482271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525463" y="3175"/>
            <a:ext cx="8229600" cy="1143000"/>
          </a:xfrm>
        </p:spPr>
        <p:txBody>
          <a:bodyPr/>
          <a:lstStyle/>
          <a:p>
            <a:pPr eaLnBrk="1" hangingPunct="1"/>
            <a:r>
              <a:rPr lang="en-US" altLang="en-US"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Fiedler’s Contingency Theory</a:t>
            </a:r>
          </a:p>
        </p:txBody>
      </p:sp>
      <p:sp>
        <p:nvSpPr>
          <p:cNvPr id="20484"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smtClean="0">
                <a:solidFill>
                  <a:schemeClr val="tx2"/>
                </a:solidFill>
              </a:rPr>
              <a:t>Performance can be maximized by matching leaders to the situations that best fit their </a:t>
            </a:r>
            <a:r>
              <a:rPr lang="en-IN" altLang="en-US" b="1" dirty="0" smtClean="0">
                <a:solidFill>
                  <a:schemeClr val="tx2"/>
                </a:solidFill>
              </a:rPr>
              <a:t>leadership style</a:t>
            </a:r>
          </a:p>
          <a:p>
            <a:pPr eaLnBrk="1" hangingPunct="1">
              <a:buFont typeface="Arial" panose="020B0604020202020204" pitchFamily="34" charset="0"/>
              <a:buChar char="•"/>
            </a:pPr>
            <a:r>
              <a:rPr lang="en-IN" altLang="en-US" dirty="0" smtClean="0">
                <a:solidFill>
                  <a:schemeClr val="tx2"/>
                </a:solidFill>
              </a:rPr>
              <a:t>Assumptions </a:t>
            </a:r>
          </a:p>
          <a:p>
            <a:pPr lvl="1" eaLnBrk="1" hangingPunct="1">
              <a:buFont typeface="Arial" panose="020B0604020202020204" pitchFamily="34" charset="0"/>
              <a:buChar char="•"/>
            </a:pPr>
            <a:r>
              <a:rPr lang="en-IN" altLang="en-US" dirty="0" smtClean="0">
                <a:solidFill>
                  <a:schemeClr val="tx2"/>
                </a:solidFill>
              </a:rPr>
              <a:t>Leaders are </a:t>
            </a:r>
            <a:r>
              <a:rPr lang="en-US" altLang="en-US" dirty="0" smtClean="0">
                <a:solidFill>
                  <a:schemeClr val="tx2"/>
                </a:solidFill>
              </a:rPr>
              <a:t>effective when their </a:t>
            </a:r>
            <a:r>
              <a:rPr lang="en-US" altLang="en-US" dirty="0">
                <a:solidFill>
                  <a:schemeClr val="tx2"/>
                </a:solidFill>
              </a:rPr>
              <a:t>work groups </a:t>
            </a:r>
            <a:r>
              <a:rPr lang="en-US" altLang="en-US" dirty="0" smtClean="0">
                <a:solidFill>
                  <a:schemeClr val="tx2"/>
                </a:solidFill>
              </a:rPr>
              <a:t>perform well</a:t>
            </a:r>
          </a:p>
          <a:p>
            <a:pPr lvl="1" eaLnBrk="1" hangingPunct="1">
              <a:buFont typeface="Arial" panose="020B0604020202020204" pitchFamily="34" charset="0"/>
              <a:buChar char="•"/>
            </a:pPr>
            <a:r>
              <a:rPr lang="en-US" altLang="en-US" dirty="0" smtClean="0">
                <a:solidFill>
                  <a:schemeClr val="tx2"/>
                </a:solidFill>
              </a:rPr>
              <a:t>Leaders are unable </a:t>
            </a:r>
            <a:r>
              <a:rPr lang="en-US" altLang="en-US" dirty="0">
                <a:solidFill>
                  <a:schemeClr val="tx2"/>
                </a:solidFill>
              </a:rPr>
              <a:t>to change </a:t>
            </a:r>
            <a:r>
              <a:rPr lang="en-US" altLang="en-US" dirty="0" smtClean="0">
                <a:solidFill>
                  <a:schemeClr val="tx2"/>
                </a:solidFill>
              </a:rPr>
              <a:t>their leadership styles</a:t>
            </a:r>
          </a:p>
          <a:p>
            <a:pPr lvl="1" eaLnBrk="1" hangingPunct="1">
              <a:buFont typeface="Arial" panose="020B0604020202020204" pitchFamily="34" charset="0"/>
              <a:buChar char="•"/>
            </a:pPr>
            <a:r>
              <a:rPr lang="en-US" altLang="en-US" b="1" dirty="0" smtClean="0">
                <a:solidFill>
                  <a:schemeClr val="tx2"/>
                </a:solidFill>
              </a:rPr>
              <a:t>Situational favorableness</a:t>
            </a:r>
            <a:r>
              <a:rPr lang="en-US" altLang="en-US" dirty="0" smtClean="0">
                <a:solidFill>
                  <a:schemeClr val="tx2"/>
                </a:solidFill>
              </a:rPr>
              <a:t> depends </a:t>
            </a:r>
            <a:r>
              <a:rPr lang="en-US" altLang="en-US" dirty="0">
                <a:solidFill>
                  <a:schemeClr val="tx2"/>
                </a:solidFill>
              </a:rPr>
              <a:t>on the degree to which </a:t>
            </a:r>
            <a:r>
              <a:rPr lang="en-US" altLang="en-US" dirty="0" smtClean="0">
                <a:solidFill>
                  <a:schemeClr val="tx2"/>
                </a:solidFill>
              </a:rPr>
              <a:t>the situation </a:t>
            </a:r>
            <a:r>
              <a:rPr lang="en-US" altLang="en-US" dirty="0">
                <a:solidFill>
                  <a:schemeClr val="tx2"/>
                </a:solidFill>
              </a:rPr>
              <a:t>permits the leader to influence the behavior </a:t>
            </a:r>
            <a:r>
              <a:rPr lang="en-US" altLang="en-US" dirty="0" smtClean="0">
                <a:solidFill>
                  <a:schemeClr val="tx2"/>
                </a:solidFill>
              </a:rPr>
              <a:t>of group members</a:t>
            </a:r>
            <a:endParaRPr lang="en-IN" altLang="en-US" dirty="0" smtClean="0">
              <a:solidFill>
                <a:schemeClr val="tx2"/>
              </a:solidFill>
            </a:endParaRPr>
          </a:p>
        </p:txBody>
      </p:sp>
      <p:sp>
        <p:nvSpPr>
          <p:cNvPr id="6" name="TextBox 5"/>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3</a:t>
            </a:r>
            <a:endParaRPr lang="en-IN" altLang="en-US" sz="2000" dirty="0">
              <a:solidFill>
                <a:schemeClr val="tx2"/>
              </a:solidFill>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48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Fiedler’s Contingency Theory </a:t>
            </a:r>
            <a:r>
              <a:rPr lang="en-US" altLang="en-US" sz="20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(continued)</a:t>
            </a:r>
          </a:p>
        </p:txBody>
      </p:sp>
      <p:sp>
        <p:nvSpPr>
          <p:cNvPr id="21508"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a:solidFill>
                  <a:schemeClr val="tx2"/>
                </a:solidFill>
              </a:rPr>
              <a:t>Least Preferred </a:t>
            </a:r>
            <a:r>
              <a:rPr lang="en-IN" altLang="en-US" dirty="0" err="1">
                <a:solidFill>
                  <a:schemeClr val="tx2"/>
                </a:solidFill>
              </a:rPr>
              <a:t>Coworker</a:t>
            </a:r>
            <a:r>
              <a:rPr lang="en-IN" altLang="en-US" dirty="0">
                <a:solidFill>
                  <a:schemeClr val="tx2"/>
                </a:solidFill>
              </a:rPr>
              <a:t> (LPC)</a:t>
            </a:r>
          </a:p>
          <a:p>
            <a:pPr marL="639763" lvl="1" indent="-273050" eaLnBrk="1" hangingPunct="1">
              <a:buFont typeface="Arial" panose="020B0604020202020204" pitchFamily="34" charset="0"/>
              <a:buChar char="•"/>
            </a:pPr>
            <a:r>
              <a:rPr lang="en-IN" altLang="en-US" dirty="0">
                <a:solidFill>
                  <a:schemeClr val="tx2"/>
                </a:solidFill>
              </a:rPr>
              <a:t>Questionnaire used to measure leadership style</a:t>
            </a:r>
          </a:p>
          <a:p>
            <a:pPr lvl="2">
              <a:defRPr/>
            </a:pPr>
            <a:r>
              <a:rPr lang="en-IN" altLang="en-US" dirty="0">
                <a:solidFill>
                  <a:schemeClr val="tx2"/>
                </a:solidFill>
              </a:rPr>
              <a:t>Score above 64 - Relationship-oriented style </a:t>
            </a:r>
          </a:p>
          <a:p>
            <a:pPr lvl="2">
              <a:defRPr/>
            </a:pPr>
            <a:r>
              <a:rPr lang="en-IN" altLang="en-US" dirty="0">
                <a:solidFill>
                  <a:schemeClr val="tx2"/>
                </a:solidFill>
              </a:rPr>
              <a:t>Score below 54 - Task-oriented style</a:t>
            </a:r>
          </a:p>
          <a:p>
            <a:pPr lvl="2">
              <a:defRPr/>
            </a:pPr>
            <a:r>
              <a:rPr lang="en-IN" altLang="en-US" dirty="0">
                <a:solidFill>
                  <a:schemeClr val="tx2"/>
                </a:solidFill>
              </a:rPr>
              <a:t>Score between 58 and 63 - Flexible style</a:t>
            </a:r>
          </a:p>
          <a:p>
            <a:pPr marL="342583" indent="-273050" eaLnBrk="1" hangingPunct="1">
              <a:buFont typeface="Arial" pitchFamily="34" charset="0"/>
              <a:buChar char="•"/>
              <a:defRPr/>
            </a:pPr>
            <a:r>
              <a:rPr lang="en-IN" altLang="en-US" dirty="0" smtClean="0">
                <a:solidFill>
                  <a:schemeClr val="tx2"/>
                </a:solidFill>
              </a:rPr>
              <a:t>Factors that determine situational </a:t>
            </a:r>
            <a:r>
              <a:rPr lang="en-IN" altLang="en-US" dirty="0" err="1" smtClean="0">
                <a:solidFill>
                  <a:schemeClr val="tx2"/>
                </a:solidFill>
              </a:rPr>
              <a:t>favorableness</a:t>
            </a:r>
            <a:endParaRPr lang="en-IN" altLang="en-US" dirty="0" smtClean="0">
              <a:solidFill>
                <a:schemeClr val="tx2"/>
              </a:solidFill>
            </a:endParaRPr>
          </a:p>
          <a:p>
            <a:pPr marL="638810" lvl="1" indent="-319088" eaLnBrk="1" hangingPunct="1">
              <a:buFont typeface="Arial" pitchFamily="34" charset="0"/>
              <a:buChar char="•"/>
              <a:defRPr/>
            </a:pPr>
            <a:r>
              <a:rPr lang="en-IN" altLang="en-US" b="1" dirty="0" smtClean="0">
                <a:solidFill>
                  <a:schemeClr val="tx2"/>
                </a:solidFill>
              </a:rPr>
              <a:t>Leader-member relations</a:t>
            </a:r>
          </a:p>
          <a:p>
            <a:pPr marL="638810" lvl="1" indent="-319088" eaLnBrk="1" hangingPunct="1">
              <a:buFont typeface="Arial" pitchFamily="34" charset="0"/>
              <a:buChar char="•"/>
              <a:defRPr/>
            </a:pPr>
            <a:r>
              <a:rPr lang="en-IN" altLang="en-US" b="1" dirty="0" smtClean="0">
                <a:solidFill>
                  <a:schemeClr val="tx2"/>
                </a:solidFill>
              </a:rPr>
              <a:t>Task structure</a:t>
            </a:r>
          </a:p>
          <a:p>
            <a:pPr marL="638810" lvl="1" indent="-319088" eaLnBrk="1" hangingPunct="1">
              <a:buFont typeface="Arial" pitchFamily="34" charset="0"/>
              <a:buChar char="•"/>
              <a:defRPr/>
            </a:pPr>
            <a:r>
              <a:rPr lang="en-IN" altLang="en-US" b="1" dirty="0" smtClean="0">
                <a:solidFill>
                  <a:schemeClr val="tx2"/>
                </a:solidFill>
              </a:rPr>
              <a:t>Position power</a:t>
            </a:r>
          </a:p>
        </p:txBody>
      </p:sp>
      <p:sp>
        <p:nvSpPr>
          <p:cNvPr id="6" name="TextBox 5"/>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3</a:t>
            </a:r>
            <a:endParaRPr lang="en-IN" altLang="en-US" sz="2000" dirty="0">
              <a:solidFill>
                <a:schemeClr val="tx2"/>
              </a:solidFill>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0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50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50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1508">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1508">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1508">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150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bg1"/>
                </a:solidFill>
              </a:rPr>
              <a:t>14.3</a:t>
            </a:r>
            <a:r>
              <a:rPr lang="en-US" dirty="0" smtClean="0"/>
              <a:t>	</a:t>
            </a:r>
            <a:r>
              <a:rPr lang="en-US" dirty="0" smtClean="0">
                <a:solidFill>
                  <a:schemeClr val="tx2"/>
                </a:solidFill>
              </a:rPr>
              <a:t>Matching Leadership Styles to Situations</a:t>
            </a:r>
            <a:endParaRPr lang="en-US" dirty="0">
              <a:solidFill>
                <a:schemeClr val="tx2"/>
              </a:solidFill>
            </a:endParaRPr>
          </a:p>
        </p:txBody>
      </p:sp>
      <p:pic>
        <p:nvPicPr>
          <p:cNvPr id="6" name="Picture 5" descr="This exhibit presents situational favorableness in a tabular form and matches leadership styles to different situations. The table consists of nine columns and four rows. Starting from the top, row 1 is titled leader-member relations, row 2 is titled task structure, row 3 is titled position power, and row 4 is titled situation. In column 2, row 1 reads good, row 2 reads high, row 3 reads strong, and row 4 reads one. In column 3, row 1 reads good, row 2 reads high, row 3 reads weak, and row 4 reads two. In column 4, row 1 reads good, row 2 reads low, row 3 reads strong, and row 4 reads three. In column 5, row 1 reads good, row 2 reads low, row 3 reads weak, and row 4 reads four. In column 6, row 1 reads poor, row 2 reads high, row 3 reads strong, and row 4 reads five. In column 7, row 1 reads poor, row 2 reads high, row 3 reads weak, and row 4 reads six. In column 8, row 1 reads poor, row 2 reads low, row 3 reads strong, and row 4 reads seven. In column 9, row 1 reads poor, row 2 reads low, row 3 reads weak, and row 4 reads eight. Situations one and two are labeled favorable, situations three to six are labeled moderately favorable, and situations seven and eight are labeled unfavorable. A bar on the left side of the table is used to measure group performance. The top portion of the bar is labeled good, and the bottom portion is labeled poor. The performance of relationship- and task-oriented leaders is illustrated using arrows. The exhibit shows that relationship-oriented leaders are better leaders in moderately favorable situations and task-oriented leaders are better leaders in highly favorable and unfavorable situations." title="Exhibit 14.3 - Matching Leadership Styles to Situation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96966"/>
            <a:ext cx="9144000" cy="2464068"/>
          </a:xfrm>
          <a:prstGeom prst="rect">
            <a:avLst/>
          </a:prstGeom>
        </p:spPr>
      </p:pic>
      <p:sp>
        <p:nvSpPr>
          <p:cNvPr id="5" name="TextBox 4"/>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3</a:t>
            </a:r>
            <a:endParaRPr lang="en-IN" altLang="en-US" sz="2000" dirty="0">
              <a:solidFill>
                <a:schemeClr val="tx2"/>
              </a:solidFill>
              <a:latin typeface="Times New Roman" panose="02020603050405020304" pitchFamily="18" charset="0"/>
            </a:endParaRPr>
          </a:p>
        </p:txBody>
      </p:sp>
    </p:spTree>
    <p:extLst>
      <p:ext uri="{BB962C8B-B14F-4D97-AF65-F5344CB8AC3E}">
        <p14:creationId xmlns:p14="http://schemas.microsoft.com/office/powerpoint/2010/main" val="417983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a:xfrm>
            <a:off x="525463" y="3175"/>
            <a:ext cx="8229600" cy="1143000"/>
          </a:xfrm>
        </p:spPr>
        <p:txBody>
          <a:bodyPr/>
          <a:lstStyle/>
          <a:p>
            <a:pPr eaLnBrk="1" hangingPunct="1"/>
            <a:r>
              <a:rPr lang="en-US" altLang="en-US"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Path-Goal Theory</a:t>
            </a:r>
          </a:p>
        </p:txBody>
      </p:sp>
      <p:sp>
        <p:nvSpPr>
          <p:cNvPr id="22532"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smtClean="0">
                <a:solidFill>
                  <a:schemeClr val="tx2"/>
                </a:solidFill>
              </a:rPr>
              <a:t>Leaders can increase subordinate satisfaction and performance by:</a:t>
            </a:r>
          </a:p>
          <a:p>
            <a:pPr marL="639763" lvl="1" indent="-273050" eaLnBrk="1" hangingPunct="1">
              <a:buFont typeface="Arial" panose="020B0604020202020204" pitchFamily="34" charset="0"/>
              <a:buChar char="•"/>
            </a:pPr>
            <a:r>
              <a:rPr lang="en-IN" altLang="en-US" dirty="0" smtClean="0">
                <a:solidFill>
                  <a:schemeClr val="tx2"/>
                </a:solidFill>
              </a:rPr>
              <a:t>Clarifying and clearing the paths to goals</a:t>
            </a:r>
          </a:p>
          <a:p>
            <a:pPr marL="639763" lvl="1" indent="-273050" eaLnBrk="1" hangingPunct="1">
              <a:buFont typeface="Arial" panose="020B0604020202020204" pitchFamily="34" charset="0"/>
              <a:buChar char="•"/>
            </a:pPr>
            <a:r>
              <a:rPr lang="en-IN" altLang="en-US" dirty="0" smtClean="0">
                <a:solidFill>
                  <a:schemeClr val="tx2"/>
                </a:solidFill>
              </a:rPr>
              <a:t>Increasing the number and kinds of rewards available for goal attainment</a:t>
            </a:r>
          </a:p>
          <a:p>
            <a:pPr marL="342583" indent="-273050" eaLnBrk="1" hangingPunct="1">
              <a:buFont typeface="Arial" panose="020B0604020202020204" pitchFamily="34" charset="0"/>
              <a:buChar char="•"/>
            </a:pPr>
            <a:r>
              <a:rPr lang="en-IN" altLang="en-US" dirty="0" smtClean="0">
                <a:solidFill>
                  <a:schemeClr val="tx2"/>
                </a:solidFill>
              </a:rPr>
              <a:t>Conditions for </a:t>
            </a:r>
            <a:r>
              <a:rPr lang="en-US" altLang="en-US" dirty="0">
                <a:solidFill>
                  <a:schemeClr val="tx2"/>
                </a:solidFill>
              </a:rPr>
              <a:t>path </a:t>
            </a:r>
            <a:r>
              <a:rPr lang="en-US" altLang="en-US" dirty="0" smtClean="0">
                <a:solidFill>
                  <a:schemeClr val="tx2"/>
                </a:solidFill>
              </a:rPr>
              <a:t>clarification, path </a:t>
            </a:r>
            <a:r>
              <a:rPr lang="en-US" altLang="en-US" dirty="0">
                <a:solidFill>
                  <a:schemeClr val="tx2"/>
                </a:solidFill>
              </a:rPr>
              <a:t>clearing, and </a:t>
            </a:r>
            <a:r>
              <a:rPr lang="en-US" altLang="en-US" dirty="0" smtClean="0">
                <a:solidFill>
                  <a:schemeClr val="tx2"/>
                </a:solidFill>
              </a:rPr>
              <a:t>rewards</a:t>
            </a:r>
          </a:p>
          <a:p>
            <a:pPr marL="639763" lvl="1" indent="-273050" eaLnBrk="1" hangingPunct="1">
              <a:buFont typeface="Arial" panose="020B0604020202020204" pitchFamily="34" charset="0"/>
              <a:buChar char="•"/>
            </a:pPr>
            <a:r>
              <a:rPr lang="en-US" altLang="en-US" dirty="0" smtClean="0">
                <a:solidFill>
                  <a:schemeClr val="tx2"/>
                </a:solidFill>
              </a:rPr>
              <a:t>Leader behavior must be a source of immediate or future satisfaction for followers</a:t>
            </a:r>
          </a:p>
          <a:p>
            <a:pPr marL="639763" lvl="1" indent="-273050" eaLnBrk="1" hangingPunct="1">
              <a:buFont typeface="Arial" panose="020B0604020202020204" pitchFamily="34" charset="0"/>
              <a:buChar char="•"/>
            </a:pPr>
            <a:r>
              <a:rPr lang="en-US" altLang="en-US" dirty="0" smtClean="0">
                <a:solidFill>
                  <a:schemeClr val="tx2"/>
                </a:solidFill>
              </a:rPr>
              <a:t>Leader behavior must </a:t>
            </a:r>
            <a:r>
              <a:rPr lang="en-US" altLang="en-US" dirty="0">
                <a:solidFill>
                  <a:schemeClr val="tx2"/>
                </a:solidFill>
              </a:rPr>
              <a:t>offer something unique and valuable to </a:t>
            </a:r>
            <a:r>
              <a:rPr lang="en-US" altLang="en-US" dirty="0" smtClean="0">
                <a:solidFill>
                  <a:schemeClr val="tx2"/>
                </a:solidFill>
              </a:rPr>
              <a:t>followers</a:t>
            </a:r>
            <a:endParaRPr lang="en-IN" altLang="en-US" dirty="0" smtClean="0">
              <a:solidFill>
                <a:schemeClr val="tx2"/>
              </a:solidFill>
            </a:endParaRPr>
          </a:p>
        </p:txBody>
      </p:sp>
      <p:sp>
        <p:nvSpPr>
          <p:cNvPr id="6" name="TextBox 5"/>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4</a:t>
            </a:r>
            <a:endParaRPr lang="en-IN" altLang="en-US" sz="2000" dirty="0">
              <a:solidFill>
                <a:schemeClr val="tx2"/>
              </a:solidFill>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53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253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53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53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53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chemeClr val="bg1"/>
                </a:solidFill>
              </a:rPr>
              <a:t>14.4</a:t>
            </a:r>
            <a:r>
              <a:rPr lang="en-US" dirty="0" smtClean="0"/>
              <a:t>	</a:t>
            </a:r>
            <a:r>
              <a:rPr lang="en-US" dirty="0" smtClean="0">
                <a:solidFill>
                  <a:schemeClr val="tx2"/>
                </a:solidFill>
              </a:rPr>
              <a:t>Path-Goal Theory</a:t>
            </a:r>
            <a:endParaRPr lang="en-US" dirty="0">
              <a:solidFill>
                <a:schemeClr val="tx2"/>
              </a:solidFill>
            </a:endParaRPr>
          </a:p>
        </p:txBody>
      </p:sp>
      <p:pic>
        <p:nvPicPr>
          <p:cNvPr id="2" name="Picture 1" descr="This exhibit illustrates the path-goal theory using rectangular boxes and arrows. It consists of four rectangular boxes. Starting from the left, the first box is titled leadership styles. Four points are listed in this box. The first point reads directive, the second point reads supportive, the third point reads participative, and the fourth point reads achievement-oriented. An arrow from this box points to the fourth box titled outcomes. Two points are listed in this box. The first point reads subordinate satisfaction, and the second point reads subordinate performance. The second box, titled subordinate contingencies, is placed above the arrow that points to the fourth box. Three points are listed in this box. The first point reads perceived ability, the second point reads locus of control, and the third point reads experience. An arrow from this box points to the arrow that connects the first and fourth boxes. The third box, titled environmental contingencies, is placed below the arrow that points to the fourth box. Three points are listed in this box. The first point reads task structure, the second point reads formal authority system, and the third point reads primary work group. An arrow from this box points to the arrow that connects the first and fourth boxes." title="Exhibit 14.4 - Path-Goal Theor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901" y="1174288"/>
            <a:ext cx="7798198" cy="5002902"/>
          </a:xfrm>
          <a:prstGeom prst="rect">
            <a:avLst/>
          </a:prstGeom>
        </p:spPr>
      </p:pic>
      <p:sp>
        <p:nvSpPr>
          <p:cNvPr id="6" name="TextBox 5"/>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4</a:t>
            </a:r>
            <a:endParaRPr lang="en-IN" altLang="en-US" sz="2000" dirty="0">
              <a:solidFill>
                <a:schemeClr val="tx2"/>
              </a:solidFill>
              <a:latin typeface="Times New Roman" panose="02020603050405020304" pitchFamily="18" charset="0"/>
            </a:endParaRPr>
          </a:p>
        </p:txBody>
      </p:sp>
    </p:spTree>
    <p:extLst>
      <p:ext uri="{BB962C8B-B14F-4D97-AF65-F5344CB8AC3E}">
        <p14:creationId xmlns:p14="http://schemas.microsoft.com/office/powerpoint/2010/main" val="28463352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solidFill>
                  <a:schemeClr val="bg1"/>
                </a:solidFill>
              </a:rPr>
              <a:t>14.5</a:t>
            </a:r>
            <a:r>
              <a:rPr lang="en-US" dirty="0"/>
              <a:t>	</a:t>
            </a:r>
            <a:r>
              <a:rPr lang="en-US" sz="2200" dirty="0">
                <a:solidFill>
                  <a:schemeClr val="tx2"/>
                </a:solidFill>
              </a:rPr>
              <a:t>Path-Goal Theory: When to Use Directive, Supportive, Participative</a:t>
            </a:r>
            <a:r>
              <a:rPr lang="en-US" sz="2200" dirty="0" smtClean="0">
                <a:solidFill>
                  <a:schemeClr val="tx2"/>
                </a:solidFill>
              </a:rPr>
              <a:t>, or </a:t>
            </a:r>
            <a:r>
              <a:rPr lang="en-US" sz="2200" dirty="0">
                <a:solidFill>
                  <a:schemeClr val="tx2"/>
                </a:solidFill>
              </a:rPr>
              <a:t>Achievement-Oriented Leadership</a:t>
            </a:r>
          </a:p>
        </p:txBody>
      </p:sp>
      <p:pic>
        <p:nvPicPr>
          <p:cNvPr id="4" name="Picture 3" descr="This exhibit illustrates when to use directive, supportive, participative, or achievement-oriented leadership in a tabular form. It consists of four columns and five rows. Starting from the left, the title above column 1 reads directive leadership. Five points are listed under this column. Point 1 reads unstructured tasks, point 2 reads workers with external locus of control, point 3 reads unclear formal authority system, point 4 reads inexperienced workers, and point 5 reads workers with low perceived ability. The title above column 2 reads supportive leadership. Three points are listed under this column. Point 1 reads structured, simple, repetitive tasks and stressful, frustrating tasks; point 2 reads workers lack confidence; and point 3 reads clear formal authority system. The title above column 3 reads participative leadership. Five points are listed under this column. Point 1 reads complex tasks, point 2 reads workers with internal locus of control, point 3 reads workers not satisfied with rewards, point 4 reads experienced workers, and point 5 reads workers with high perceived ability. The title above column 4 reads achievement-oriented leadership. One point is listed under this column. It reads unchallenging tasks." title="Exhibit 14.5 - Path-Goal Theory: When to Use Directive, Supportive, Participative, or Achievement-Oriented Leadership"/>
          <p:cNvPicPr>
            <a:picLocks noChangeAspect="1"/>
          </p:cNvPicPr>
          <p:nvPr/>
        </p:nvPicPr>
        <p:blipFill rotWithShape="1">
          <a:blip r:embed="rId2">
            <a:extLst>
              <a:ext uri="{28A0092B-C50C-407E-A947-70E740481C1C}">
                <a14:useLocalDpi xmlns:a14="http://schemas.microsoft.com/office/drawing/2010/main" val="0"/>
              </a:ext>
            </a:extLst>
          </a:blip>
          <a:srcRect l="476"/>
          <a:stretch/>
        </p:blipFill>
        <p:spPr>
          <a:xfrm>
            <a:off x="14514" y="2093633"/>
            <a:ext cx="9100457" cy="3338387"/>
          </a:xfrm>
          <a:prstGeom prst="rect">
            <a:avLst/>
          </a:prstGeom>
        </p:spPr>
      </p:pic>
      <p:sp>
        <p:nvSpPr>
          <p:cNvPr id="3" name="TextBox 2"/>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4</a:t>
            </a:r>
            <a:endParaRPr lang="en-IN" altLang="en-US" sz="2000" dirty="0">
              <a:solidFill>
                <a:schemeClr val="tx2"/>
              </a:solidFill>
              <a:latin typeface="Times New Roman" panose="02020603050405020304" pitchFamily="18" charset="0"/>
            </a:endParaRPr>
          </a:p>
        </p:txBody>
      </p:sp>
    </p:spTree>
    <p:extLst>
      <p:ext uri="{BB962C8B-B14F-4D97-AF65-F5344CB8AC3E}">
        <p14:creationId xmlns:p14="http://schemas.microsoft.com/office/powerpoint/2010/main" val="15208052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a:xfrm>
            <a:off x="525463" y="3175"/>
            <a:ext cx="8229600" cy="1143000"/>
          </a:xfrm>
        </p:spPr>
        <p:txBody>
          <a:bodyPr/>
          <a:lstStyle/>
          <a:p>
            <a:pPr eaLnBrk="1" hangingPunct="1"/>
            <a:r>
              <a:rPr lang="en-US" altLang="en-US"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Normative Decision Theory</a:t>
            </a:r>
          </a:p>
        </p:txBody>
      </p:sp>
      <p:sp>
        <p:nvSpPr>
          <p:cNvPr id="24580" name="Content Placeholder 2"/>
          <p:cNvSpPr>
            <a:spLocks noGrp="1"/>
          </p:cNvSpPr>
          <p:nvPr>
            <p:ph idx="1"/>
          </p:nvPr>
        </p:nvSpPr>
        <p:spPr>
          <a:xfrm>
            <a:off x="993775" y="1533525"/>
            <a:ext cx="7823200" cy="4227513"/>
          </a:xfrm>
        </p:spPr>
        <p:txBody>
          <a:bodyPr/>
          <a:lstStyle/>
          <a:p>
            <a:pPr eaLnBrk="1" hangingPunct="1">
              <a:buFont typeface="Arial" pitchFamily="34" charset="0"/>
              <a:buChar char="•"/>
              <a:defRPr/>
            </a:pPr>
            <a:r>
              <a:rPr lang="en-IN" altLang="en-US" dirty="0" smtClean="0">
                <a:solidFill>
                  <a:schemeClr val="tx2"/>
                </a:solidFill>
              </a:rPr>
              <a:t>Helps leaders determine an appropriate amount of employee participation when making decisions</a:t>
            </a:r>
          </a:p>
          <a:p>
            <a:pPr marL="639763" lvl="1" indent="-273050" eaLnBrk="1" hangingPunct="1">
              <a:buFont typeface="Arial" pitchFamily="34" charset="0"/>
              <a:buChar char="•"/>
              <a:defRPr/>
            </a:pPr>
            <a:r>
              <a:rPr lang="en-IN" altLang="en-US" dirty="0" smtClean="0">
                <a:solidFill>
                  <a:schemeClr val="tx2"/>
                </a:solidFill>
              </a:rPr>
              <a:t>Decision styles</a:t>
            </a:r>
          </a:p>
          <a:p>
            <a:pPr lvl="2">
              <a:defRPr/>
            </a:pPr>
            <a:r>
              <a:rPr lang="en-IN" altLang="en-US" dirty="0">
                <a:solidFill>
                  <a:schemeClr val="tx2"/>
                </a:solidFill>
              </a:rPr>
              <a:t>Autocratic (AI or AII), consultative (CI or CII), and group (GII) decisions</a:t>
            </a:r>
          </a:p>
          <a:p>
            <a:pPr marL="639763" lvl="1" indent="-273050" eaLnBrk="1" hangingPunct="1">
              <a:buFont typeface="Arial" pitchFamily="34" charset="0"/>
              <a:buChar char="•"/>
              <a:defRPr/>
            </a:pPr>
            <a:r>
              <a:rPr lang="en-IN" altLang="en-US" dirty="0" smtClean="0">
                <a:solidFill>
                  <a:schemeClr val="tx2"/>
                </a:solidFill>
              </a:rPr>
              <a:t>Right degree of employee participation improves: </a:t>
            </a:r>
          </a:p>
          <a:p>
            <a:pPr lvl="2">
              <a:defRPr/>
            </a:pPr>
            <a:r>
              <a:rPr lang="en-IN" altLang="en-US" dirty="0">
                <a:solidFill>
                  <a:schemeClr val="tx2"/>
                </a:solidFill>
              </a:rPr>
              <a:t>Quality of decisions</a:t>
            </a:r>
          </a:p>
          <a:p>
            <a:pPr lvl="2">
              <a:defRPr/>
            </a:pPr>
            <a:r>
              <a:rPr lang="en-IN" altLang="en-US" dirty="0">
                <a:solidFill>
                  <a:schemeClr val="tx2"/>
                </a:solidFill>
              </a:rPr>
              <a:t>Extent to which employees accept and are committed to decisions</a:t>
            </a:r>
          </a:p>
        </p:txBody>
      </p:sp>
      <p:sp>
        <p:nvSpPr>
          <p:cNvPr id="6" name="TextBox 5"/>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5</a:t>
            </a:r>
            <a:endParaRPr lang="en-IN" altLang="en-US" sz="2000" dirty="0">
              <a:solidFill>
                <a:schemeClr val="tx2"/>
              </a:solidFill>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45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8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458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58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58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bg1"/>
                </a:solidFill>
              </a:rPr>
              <a:t>14.6</a:t>
            </a:r>
            <a:r>
              <a:rPr lang="en-US" dirty="0"/>
              <a:t>	</a:t>
            </a:r>
            <a:r>
              <a:rPr lang="en-US" dirty="0">
                <a:solidFill>
                  <a:schemeClr val="tx2"/>
                </a:solidFill>
              </a:rPr>
              <a:t>Normative Theory, Decision Styles, and Levels of Employee Participation</a:t>
            </a:r>
          </a:p>
        </p:txBody>
      </p:sp>
      <p:sp>
        <p:nvSpPr>
          <p:cNvPr id="5" name="TextBox 4"/>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5</a:t>
            </a:r>
            <a:endParaRPr lang="en-IN" altLang="en-US" sz="2000" dirty="0">
              <a:solidFill>
                <a:schemeClr val="tx2"/>
              </a:solidFill>
              <a:latin typeface="Times New Roman" panose="02020603050405020304" pitchFamily="18" charset="0"/>
            </a:endParaRPr>
          </a:p>
        </p:txBody>
      </p:sp>
      <p:pic>
        <p:nvPicPr>
          <p:cNvPr id="3" name="Picture 2" descr="This exhibit illustrates different decision styles in a tabular form. The table contains five columns. A continuum is illustrated in the form of a double-ended arrow above the table. The left-end of the continuum is labeled leader solves the problem or makes the decision, and the right end of the continuum is labeled leader is willing to accept any decision supported by the entire group. Starting from the left, the first column is titled AI. The content in this column reads using information available at the time, the leader solves the problem or makes the decision. The second column is titled AII. The content in this column reads the leader obtains necessary information from employees and then selects a solution to the problem; when asked to share information, employees may or may not be told what the problem is. The third column is titled CI. The content in this column reads the leader shares the problem and gets ideas and suggestions from relevant employees on an individual basis; individuals are not brought together as a group; then the leader makes the decision, which may or may not reflect their input. The fourth column is titled CII. The content in this column reads the leader shares the problem with employees as a group, obtains their ideas and suggestions, and then makes the decision, which may or may not reflect their input. The fifth column is titled GII. The content in this column reads the leader shares the problem with employees as a group; together, the leader and employees generate and evaluate alternatives and try to reach an agreement on a solution; the leader acts as a facilitator and does not try to influence the group; the leader is willing to accept and implement any solution that has the support of the entire group." title="Exhibit 14.6 - Normative Theory, Decision Styles, and Levels of Employee Participa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315" y="1781432"/>
            <a:ext cx="7997371" cy="3973641"/>
          </a:xfrm>
          <a:prstGeom prst="rect">
            <a:avLst/>
          </a:prstGeom>
        </p:spPr>
      </p:pic>
    </p:spTree>
    <p:extLst>
      <p:ext uri="{BB962C8B-B14F-4D97-AF65-F5344CB8AC3E}">
        <p14:creationId xmlns:p14="http://schemas.microsoft.com/office/powerpoint/2010/main" val="28612492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a:xfrm>
            <a:off x="1452563" y="419100"/>
            <a:ext cx="7537450" cy="982663"/>
          </a:xfrm>
        </p:spPr>
        <p:txBody>
          <a:bodyPr/>
          <a:lstStyle/>
          <a:p>
            <a:pPr marL="1279525" indent="-1279525" eaLnBrk="1" hangingPunct="1"/>
            <a:r>
              <a:rPr lang="en-US" altLang="en-US" dirty="0" smtClean="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14.7</a:t>
            </a:r>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	</a:t>
            </a:r>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Normative Theory Decision Rules</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7" name="TextBox 6"/>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5</a:t>
            </a:r>
            <a:endParaRPr lang="en-IN" altLang="en-US" sz="2000" dirty="0">
              <a:solidFill>
                <a:schemeClr val="tx2"/>
              </a:solidFill>
              <a:latin typeface="Times New Roman" panose="02020603050405020304" pitchFamily="18" charset="0"/>
            </a:endParaRPr>
          </a:p>
        </p:txBody>
      </p:sp>
      <p:pic>
        <p:nvPicPr>
          <p:cNvPr id="3" name="Picture 2" descr="This exhibit illustrates normative theory decision rules in two rectangular boxes placed one below the other. The first rectangular box is titled decision rules to increase decision quality. It consists of five points. The first point reads quality rule; if the quality of the decision is important, then don’t use an autocratic decision style. The second point reads leader information rule; if the quality of the decision is important, and if the leader doesn’t have enough information to make the decision on his or her own, then don’t use an autocratic decision style. The third point reads subordinate information rule; if the quality of the decision is important, and if the subordinates don’t have enough information to make the decision themselves, then don’t use a group decision style. The fourth point reads goal congruence rule; if the quality of the decision is important, and subordinates’ goals are different from the organization’s goals, then don’t use a group decision style. The fifth point reads problem structure rule; if the quality of the decision is important, the leader doesn’t have enough information to make the decision on his or her own, and the problem is unstructured, then don’t use an autocratic decision style. The second box is titled decision rules to increase decision acceptance. It consists of three points. The first point reads commitment probability rule; if having subordinates accept and commit to the decision is important, then don’t use an autocratic decision style. The second point reads subordinate conflict rule; if having subordinates accept the decision is important and critical to successful implementation, and subordinates are likely to disagree or end up in conflict over the decision, then don’t use an autocratic or consultative decision style. The third point reads commitment requirement rule; if having subordinates accept the decision is absolutely required for successful implementation, and subordinates share the organization’s goals, then don’t use an autocratic or consultative style." title="Exhibit 14.7 - Normative Theory Decision Rul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057" y="1830102"/>
            <a:ext cx="8011886" cy="420239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Visionary Leadership</a:t>
            </a:r>
          </a:p>
        </p:txBody>
      </p:sp>
      <p:sp>
        <p:nvSpPr>
          <p:cNvPr id="26628"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US" altLang="en-US" dirty="0" smtClean="0">
                <a:solidFill>
                  <a:schemeClr val="tx2"/>
                </a:solidFill>
              </a:rPr>
              <a:t>Creates a positive image of the future that:</a:t>
            </a:r>
          </a:p>
          <a:p>
            <a:pPr lvl="1" eaLnBrk="1" hangingPunct="1">
              <a:buFont typeface="Arial" panose="020B0604020202020204" pitchFamily="34" charset="0"/>
              <a:buChar char="•"/>
            </a:pPr>
            <a:r>
              <a:rPr lang="en-US" altLang="en-US" dirty="0" smtClean="0">
                <a:solidFill>
                  <a:schemeClr val="tx2"/>
                </a:solidFill>
              </a:rPr>
              <a:t>Motivates organizational members</a:t>
            </a:r>
          </a:p>
          <a:p>
            <a:pPr lvl="1" eaLnBrk="1" hangingPunct="1">
              <a:buFont typeface="Arial" panose="020B0604020202020204" pitchFamily="34" charset="0"/>
              <a:buChar char="•"/>
            </a:pPr>
            <a:r>
              <a:rPr lang="en-US" altLang="en-US" dirty="0" smtClean="0">
                <a:solidFill>
                  <a:schemeClr val="tx2"/>
                </a:solidFill>
              </a:rPr>
              <a:t>Provides direction for future planning and goal setting</a:t>
            </a:r>
          </a:p>
          <a:p>
            <a:pPr eaLnBrk="1" hangingPunct="1">
              <a:buFont typeface="Arial" panose="020B0604020202020204" pitchFamily="34" charset="0"/>
              <a:buChar char="•"/>
            </a:pPr>
            <a:r>
              <a:rPr lang="en-US" altLang="en-US" dirty="0" smtClean="0">
                <a:solidFill>
                  <a:schemeClr val="tx2"/>
                </a:solidFill>
              </a:rPr>
              <a:t>Types</a:t>
            </a:r>
          </a:p>
          <a:p>
            <a:pPr marL="639763" lvl="1" indent="-273050" eaLnBrk="1" hangingPunct="1">
              <a:buFont typeface="Arial" panose="020B0604020202020204" pitchFamily="34" charset="0"/>
              <a:buChar char="•"/>
            </a:pPr>
            <a:r>
              <a:rPr lang="en-IN" altLang="en-US" dirty="0" smtClean="0">
                <a:solidFill>
                  <a:schemeClr val="tx2"/>
                </a:solidFill>
              </a:rPr>
              <a:t>Charismatic leadership</a:t>
            </a:r>
          </a:p>
          <a:p>
            <a:pPr marL="639763" lvl="1" indent="-273050" eaLnBrk="1" hangingPunct="1">
              <a:buFont typeface="Arial" panose="020B0604020202020204" pitchFamily="34" charset="0"/>
              <a:buChar char="•"/>
            </a:pPr>
            <a:r>
              <a:rPr lang="en-IN" altLang="en-US" dirty="0" smtClean="0">
                <a:solidFill>
                  <a:schemeClr val="tx2"/>
                </a:solidFill>
              </a:rPr>
              <a:t>Transformational leadership</a:t>
            </a:r>
          </a:p>
        </p:txBody>
      </p:sp>
      <p:sp>
        <p:nvSpPr>
          <p:cNvPr id="6" name="TextBox 5"/>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6</a:t>
            </a:r>
            <a:endParaRPr lang="en-IN" altLang="en-US" sz="2000" dirty="0">
              <a:solidFill>
                <a:schemeClr val="tx2"/>
              </a:solidFill>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62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662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662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Types of Charismatic Leadership</a:t>
            </a:r>
          </a:p>
        </p:txBody>
      </p:sp>
      <p:graphicFrame>
        <p:nvGraphicFramePr>
          <p:cNvPr id="2" name="Content Placeholder 1" descr="The slide contains two rectangular boxes. Starting from the left, the header of the first box reads ethical charismatics. The point listed below the header reads charismatic leaders who provide developmental opportunities for followers and recognize others’ contributions, are open to positive and negative feedback, and have moral standards that emphasize the larger interests of the organization or society.&#10;The header of the second box reads unethical charismatics. The point listed below the header reads charismatic leaders who control and manipulate followers, do what is best for themselves, and have moral standards that put their interests before everyone else’s.&#10;" title="Types of Charismatic Leadership"/>
          <p:cNvGraphicFramePr>
            <a:graphicFrameLocks noGrp="1"/>
          </p:cNvGraphicFramePr>
          <p:nvPr>
            <p:ph idx="1"/>
            <p:extLst>
              <p:ext uri="{D42A27DB-BD31-4B8C-83A1-F6EECF244321}">
                <p14:modId xmlns:p14="http://schemas.microsoft.com/office/powerpoint/2010/main" val="2591690022"/>
              </p:ext>
            </p:extLst>
          </p:nvPr>
        </p:nvGraphicFramePr>
        <p:xfrm>
          <a:off x="525764" y="1567543"/>
          <a:ext cx="8291211" cy="4528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6</a:t>
            </a:r>
            <a:endParaRPr lang="en-IN" altLang="en-US" sz="2000" dirty="0">
              <a:solidFill>
                <a:schemeClr val="tx2"/>
              </a:solidFill>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graphicEl>
                                              <a:dgm id="{F1DE2C46-FDC7-4B60-9E4C-8CE2859C6185}"/>
                                            </p:graphicEl>
                                          </p:spTgt>
                                        </p:tgtEl>
                                        <p:attrNameLst>
                                          <p:attrName>style.visibility</p:attrName>
                                        </p:attrNameLst>
                                      </p:cBhvr>
                                      <p:to>
                                        <p:strVal val="visible"/>
                                      </p:to>
                                    </p:set>
                                    <p:animEffect transition="in" filter="wipe(left)">
                                      <p:cBhvr>
                                        <p:cTn id="7" dur="500"/>
                                        <p:tgtEl>
                                          <p:spTgt spid="2">
                                            <p:graphicEl>
                                              <a:dgm id="{F1DE2C46-FDC7-4B60-9E4C-8CE2859C618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graphicEl>
                                              <a:dgm id="{6340C73F-9900-4EA3-9B15-60DBAF14E7AB}"/>
                                            </p:graphicEl>
                                          </p:spTgt>
                                        </p:tgtEl>
                                        <p:attrNameLst>
                                          <p:attrName>style.visibility</p:attrName>
                                        </p:attrNameLst>
                                      </p:cBhvr>
                                      <p:to>
                                        <p:strVal val="visible"/>
                                      </p:to>
                                    </p:set>
                                    <p:animEffect transition="in" filter="wipe(left)">
                                      <p:cBhvr>
                                        <p:cTn id="12" dur="500"/>
                                        <p:tgtEl>
                                          <p:spTgt spid="2">
                                            <p:graphicEl>
                                              <a:dgm id="{6340C73F-9900-4EA3-9B15-60DBAF14E7A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graphicEl>
                                              <a:dgm id="{F470FB33-A3C6-464E-AB90-91EC47DFBDC4}"/>
                                            </p:graphicEl>
                                          </p:spTgt>
                                        </p:tgtEl>
                                        <p:attrNameLst>
                                          <p:attrName>style.visibility</p:attrName>
                                        </p:attrNameLst>
                                      </p:cBhvr>
                                      <p:to>
                                        <p:strVal val="visible"/>
                                      </p:to>
                                    </p:set>
                                    <p:animEffect transition="in" filter="wipe(left)">
                                      <p:cBhvr>
                                        <p:cTn id="17" dur="500"/>
                                        <p:tgtEl>
                                          <p:spTgt spid="2">
                                            <p:graphicEl>
                                              <a:dgm id="{F470FB33-A3C6-464E-AB90-91EC47DFBDC4}"/>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graphicEl>
                                              <a:dgm id="{E24A4BAB-CB33-4DBD-BCBB-2C4BA86370E0}"/>
                                            </p:graphicEl>
                                          </p:spTgt>
                                        </p:tgtEl>
                                        <p:attrNameLst>
                                          <p:attrName>style.visibility</p:attrName>
                                        </p:attrNameLst>
                                      </p:cBhvr>
                                      <p:to>
                                        <p:strVal val="visible"/>
                                      </p:to>
                                    </p:set>
                                    <p:animEffect transition="in" filter="wipe(left)">
                                      <p:cBhvr>
                                        <p:cTn id="22" dur="500"/>
                                        <p:tgtEl>
                                          <p:spTgt spid="2">
                                            <p:graphicEl>
                                              <a:dgm id="{E24A4BAB-CB33-4DBD-BCBB-2C4BA86370E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1"/>
          <p:cNvSpPr>
            <a:spLocks noGrp="1"/>
          </p:cNvSpPr>
          <p:nvPr>
            <p:ph type="title"/>
          </p:nvPr>
        </p:nvSpPr>
        <p:spPr>
          <a:xfrm>
            <a:off x="525463" y="3175"/>
            <a:ext cx="8229600" cy="1143000"/>
          </a:xfrm>
        </p:spPr>
        <p:txBody>
          <a:bodyPr/>
          <a:lstStyle/>
          <a:p>
            <a:pPr eaLnBrk="1" hangingPunct="1"/>
            <a:r>
              <a:rPr lang="en-US" altLang="en-US"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Transformational Leadership</a:t>
            </a:r>
          </a:p>
        </p:txBody>
      </p:sp>
      <p:sp>
        <p:nvSpPr>
          <p:cNvPr id="2867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smtClean="0">
                <a:solidFill>
                  <a:schemeClr val="tx2"/>
                </a:solidFill>
              </a:rPr>
              <a:t>Generates awareness and acceptance of a group’s purpose and mission</a:t>
            </a:r>
          </a:p>
          <a:p>
            <a:pPr eaLnBrk="1" hangingPunct="1">
              <a:buFont typeface="Arial" panose="020B0604020202020204" pitchFamily="34" charset="0"/>
              <a:buChar char="•"/>
            </a:pPr>
            <a:r>
              <a:rPr lang="en-IN" altLang="en-US" dirty="0" smtClean="0">
                <a:solidFill>
                  <a:schemeClr val="tx2"/>
                </a:solidFill>
              </a:rPr>
              <a:t>Gets employees to see beyond their own needs and self interests</a:t>
            </a:r>
          </a:p>
          <a:p>
            <a:pPr eaLnBrk="1" hangingPunct="1">
              <a:buFont typeface="Arial" panose="020B0604020202020204" pitchFamily="34" charset="0"/>
              <a:buChar char="•"/>
            </a:pPr>
            <a:r>
              <a:rPr lang="en-IN" altLang="en-US" dirty="0" smtClean="0">
                <a:solidFill>
                  <a:schemeClr val="tx2"/>
                </a:solidFill>
              </a:rPr>
              <a:t>Components</a:t>
            </a:r>
          </a:p>
          <a:p>
            <a:pPr marL="639763" lvl="1" indent="-273050" eaLnBrk="1" hangingPunct="1">
              <a:buFont typeface="Arial" panose="020B0604020202020204" pitchFamily="34" charset="0"/>
              <a:buChar char="•"/>
            </a:pPr>
            <a:r>
              <a:rPr lang="en-IN" altLang="en-US" dirty="0" smtClean="0">
                <a:solidFill>
                  <a:schemeClr val="tx2"/>
                </a:solidFill>
              </a:rPr>
              <a:t>Charismatic leadership or idealized influence</a:t>
            </a:r>
          </a:p>
          <a:p>
            <a:pPr marL="639763" lvl="1" indent="-273050" eaLnBrk="1" hangingPunct="1">
              <a:buFont typeface="Arial" panose="020B0604020202020204" pitchFamily="34" charset="0"/>
              <a:buChar char="•"/>
            </a:pPr>
            <a:r>
              <a:rPr lang="en-IN" altLang="en-US" dirty="0" smtClean="0">
                <a:solidFill>
                  <a:schemeClr val="tx2"/>
                </a:solidFill>
              </a:rPr>
              <a:t>Inspirational motivation</a:t>
            </a:r>
          </a:p>
          <a:p>
            <a:pPr marL="639763" lvl="1" indent="-273050" eaLnBrk="1" hangingPunct="1">
              <a:buFont typeface="Arial" panose="020B0604020202020204" pitchFamily="34" charset="0"/>
              <a:buChar char="•"/>
            </a:pPr>
            <a:r>
              <a:rPr lang="en-IN" altLang="en-US" dirty="0" smtClean="0">
                <a:solidFill>
                  <a:schemeClr val="tx2"/>
                </a:solidFill>
              </a:rPr>
              <a:t>Intellectual stimulation</a:t>
            </a:r>
          </a:p>
          <a:p>
            <a:pPr marL="639763" lvl="1" indent="-273050" eaLnBrk="1" hangingPunct="1">
              <a:buFont typeface="Arial" panose="020B0604020202020204" pitchFamily="34" charset="0"/>
              <a:buChar char="•"/>
            </a:pPr>
            <a:r>
              <a:rPr lang="en-IN" altLang="en-US" dirty="0" smtClean="0">
                <a:solidFill>
                  <a:schemeClr val="tx2"/>
                </a:solidFill>
              </a:rPr>
              <a:t>Individualized consideration</a:t>
            </a:r>
            <a:endParaRPr lang="en-US" altLang="en-US" dirty="0" smtClean="0">
              <a:solidFill>
                <a:schemeClr val="tx2"/>
              </a:solidFill>
            </a:endParaRPr>
          </a:p>
        </p:txBody>
      </p:sp>
      <p:sp>
        <p:nvSpPr>
          <p:cNvPr id="6" name="TextBox 5"/>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6</a:t>
            </a:r>
            <a:endParaRPr lang="en-IN" altLang="en-US" sz="2000" dirty="0">
              <a:solidFill>
                <a:schemeClr val="tx2"/>
              </a:solidFill>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867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8676">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867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525463" y="3175"/>
            <a:ext cx="8229600" cy="1143000"/>
          </a:xfrm>
        </p:spPr>
        <p:txBody>
          <a:bodyPr/>
          <a:lstStyle/>
          <a:p>
            <a:r>
              <a:rPr lang="en-US" altLang="en-US"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Transactional Leadership</a:t>
            </a:r>
          </a:p>
        </p:txBody>
      </p:sp>
      <p:sp>
        <p:nvSpPr>
          <p:cNvPr id="29699" name="Content Placeholder 2"/>
          <p:cNvSpPr>
            <a:spLocks noGrp="1"/>
          </p:cNvSpPr>
          <p:nvPr>
            <p:ph idx="1"/>
          </p:nvPr>
        </p:nvSpPr>
        <p:spPr>
          <a:xfrm>
            <a:off x="993775" y="1533525"/>
            <a:ext cx="7823200" cy="4227513"/>
          </a:xfrm>
        </p:spPr>
        <p:txBody>
          <a:bodyPr/>
          <a:lstStyle/>
          <a:p>
            <a:r>
              <a:rPr lang="en-US" altLang="en-US" dirty="0" smtClean="0">
                <a:solidFill>
                  <a:schemeClr val="tx2"/>
                </a:solidFill>
              </a:rPr>
              <a:t>Based on exchange process </a:t>
            </a:r>
          </a:p>
          <a:p>
            <a:pPr lvl="1"/>
            <a:r>
              <a:rPr lang="en-US" altLang="en-US" dirty="0" smtClean="0">
                <a:solidFill>
                  <a:schemeClr val="tx2"/>
                </a:solidFill>
              </a:rPr>
              <a:t>Followers are rewarded for good performance and punished for poor performance</a:t>
            </a:r>
          </a:p>
          <a:p>
            <a:pPr marL="342583" indent="-273050">
              <a:buFont typeface="Arial" panose="020B0604020202020204" pitchFamily="34" charset="0"/>
              <a:buChar char="•"/>
            </a:pPr>
            <a:r>
              <a:rPr lang="en-US" altLang="en-US" dirty="0" smtClean="0">
                <a:solidFill>
                  <a:schemeClr val="tx2"/>
                </a:solidFill>
              </a:rPr>
              <a:t>Relies heavily on discipline or threats to bring performance up to standards</a:t>
            </a:r>
          </a:p>
        </p:txBody>
      </p:sp>
      <p:sp>
        <p:nvSpPr>
          <p:cNvPr id="5" name="TextBox 4"/>
          <p:cNvSpPr txBox="1">
            <a:spLocks noChangeArrowheads="1"/>
          </p:cNvSpPr>
          <p:nvPr/>
        </p:nvSpPr>
        <p:spPr bwMode="auto">
          <a:xfrm>
            <a:off x="8186057" y="-17463"/>
            <a:ext cx="957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IN" altLang="en-US" sz="2000" dirty="0" smtClean="0">
                <a:solidFill>
                  <a:schemeClr val="tx2"/>
                </a:solidFill>
                <a:latin typeface="Times New Roman" panose="02020603050405020304" pitchFamily="18" charset="0"/>
              </a:rPr>
              <a:t>LO 6</a:t>
            </a:r>
            <a:endParaRPr lang="en-IN" altLang="en-US" sz="2000" dirty="0">
              <a:solidFill>
                <a:schemeClr val="tx2"/>
              </a:solidFill>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smtClean="0"/>
              <a:t>Key Terms</a:t>
            </a:r>
            <a:endParaRPr lang="en-US" dirty="0"/>
          </a:p>
        </p:txBody>
      </p:sp>
      <p:sp>
        <p:nvSpPr>
          <p:cNvPr id="31746" name="Content Placeholder 2"/>
          <p:cNvSpPr>
            <a:spLocks noGrp="1"/>
          </p:cNvSpPr>
          <p:nvPr>
            <p:ph idx="1"/>
          </p:nvPr>
        </p:nvSpPr>
        <p:spPr>
          <a:xfrm>
            <a:off x="943429" y="1456104"/>
            <a:ext cx="4093029" cy="4639895"/>
          </a:xfrm>
        </p:spPr>
        <p:txBody>
          <a:bodyPr>
            <a:noAutofit/>
          </a:bodyPr>
          <a:lstStyle/>
          <a:p>
            <a:pPr marL="342900" indent="-342900">
              <a:spcBef>
                <a:spcPct val="20000"/>
              </a:spcBef>
              <a:buClr>
                <a:srgbClr val="B00027"/>
              </a:buClr>
              <a:buFont typeface="Lucida Grande"/>
              <a:buChar char="•"/>
              <a:defRPr/>
            </a:pPr>
            <a:r>
              <a:rPr lang="en-US" altLang="en-US" dirty="0" smtClean="0">
                <a:solidFill>
                  <a:schemeClr val="tx2"/>
                </a:solidFill>
                <a:ea typeface="ＭＳ Ｐゴシック" panose="020B0600070205080204" pitchFamily="34" charset="-128"/>
                <a:cs typeface="Arial" panose="020B0604020202020204" pitchFamily="34" charset="0"/>
              </a:rPr>
              <a:t>Leadership</a:t>
            </a:r>
          </a:p>
          <a:p>
            <a:pPr marL="342900" indent="-342900">
              <a:spcBef>
                <a:spcPct val="20000"/>
              </a:spcBef>
              <a:buClr>
                <a:srgbClr val="B00027"/>
              </a:buClr>
              <a:buFont typeface="Lucida Grande"/>
              <a:buChar char="•"/>
              <a:defRPr/>
            </a:pPr>
            <a:r>
              <a:rPr lang="en-US" altLang="en-US" dirty="0" smtClean="0">
                <a:solidFill>
                  <a:schemeClr val="tx2"/>
                </a:solidFill>
                <a:ea typeface="ＭＳ Ｐゴシック" panose="020B0600070205080204" pitchFamily="34" charset="-128"/>
                <a:cs typeface="Arial" panose="020B0604020202020204" pitchFamily="34" charset="0"/>
              </a:rPr>
              <a:t>Trait theory</a:t>
            </a:r>
          </a:p>
          <a:p>
            <a:pPr marL="342900" indent="-342900">
              <a:spcBef>
                <a:spcPct val="20000"/>
              </a:spcBef>
              <a:buClr>
                <a:srgbClr val="B00027"/>
              </a:buClr>
              <a:buFont typeface="Lucida Grande"/>
              <a:buChar char="•"/>
              <a:defRPr/>
            </a:pPr>
            <a:r>
              <a:rPr lang="en-US" altLang="en-US" dirty="0" smtClean="0">
                <a:solidFill>
                  <a:schemeClr val="tx2"/>
                </a:solidFill>
                <a:ea typeface="ＭＳ Ｐゴシック" panose="020B0600070205080204" pitchFamily="34" charset="-128"/>
                <a:cs typeface="Arial" panose="020B0604020202020204" pitchFamily="34" charset="0"/>
              </a:rPr>
              <a:t>Traits</a:t>
            </a:r>
          </a:p>
          <a:p>
            <a:pPr marL="342900" indent="-342900">
              <a:spcBef>
                <a:spcPct val="20000"/>
              </a:spcBef>
              <a:buClr>
                <a:srgbClr val="B00027"/>
              </a:buClr>
              <a:buFont typeface="Lucida Grande"/>
              <a:buChar char="•"/>
              <a:defRPr/>
            </a:pPr>
            <a:r>
              <a:rPr lang="en-US" altLang="en-US" dirty="0" smtClean="0">
                <a:solidFill>
                  <a:schemeClr val="tx2"/>
                </a:solidFill>
                <a:ea typeface="ＭＳ Ｐゴシック" panose="020B0600070205080204" pitchFamily="34" charset="-128"/>
                <a:cs typeface="Arial" panose="020B0604020202020204" pitchFamily="34" charset="0"/>
              </a:rPr>
              <a:t>Initiating structure</a:t>
            </a:r>
          </a:p>
          <a:p>
            <a:pPr marL="342900" indent="-342900">
              <a:spcBef>
                <a:spcPct val="20000"/>
              </a:spcBef>
              <a:buClr>
                <a:srgbClr val="B00027"/>
              </a:buClr>
              <a:buFont typeface="Lucida Grande"/>
              <a:buChar char="•"/>
              <a:defRPr/>
            </a:pPr>
            <a:r>
              <a:rPr lang="en-US" altLang="en-US" dirty="0" smtClean="0">
                <a:solidFill>
                  <a:schemeClr val="tx2"/>
                </a:solidFill>
                <a:ea typeface="ＭＳ Ｐゴシック" panose="020B0600070205080204" pitchFamily="34" charset="-128"/>
                <a:cs typeface="Arial" panose="020B0604020202020204" pitchFamily="34" charset="0"/>
              </a:rPr>
              <a:t>Consideration</a:t>
            </a:r>
          </a:p>
          <a:p>
            <a:pPr marL="342900" indent="-342900">
              <a:spcBef>
                <a:spcPct val="20000"/>
              </a:spcBef>
              <a:buClr>
                <a:srgbClr val="B00027"/>
              </a:buClr>
              <a:buFont typeface="Lucida Grande"/>
              <a:buChar char="•"/>
              <a:defRPr/>
            </a:pPr>
            <a:r>
              <a:rPr lang="en-US" altLang="en-US" dirty="0" smtClean="0">
                <a:solidFill>
                  <a:schemeClr val="tx2"/>
                </a:solidFill>
                <a:ea typeface="ＭＳ Ｐゴシック" panose="020B0600070205080204" pitchFamily="34" charset="-128"/>
                <a:cs typeface="Arial" panose="020B0604020202020204" pitchFamily="34" charset="0"/>
              </a:rPr>
              <a:t>Leadership style</a:t>
            </a:r>
          </a:p>
          <a:p>
            <a:pPr marL="342900" indent="-342900">
              <a:spcBef>
                <a:spcPct val="20000"/>
              </a:spcBef>
              <a:buClr>
                <a:srgbClr val="B00027"/>
              </a:buClr>
              <a:buFont typeface="Lucida Grande"/>
              <a:buChar char="•"/>
              <a:defRPr/>
            </a:pPr>
            <a:r>
              <a:rPr lang="en-US" altLang="en-US" dirty="0" smtClean="0">
                <a:solidFill>
                  <a:schemeClr val="tx2"/>
                </a:solidFill>
                <a:ea typeface="ＭＳ Ｐゴシック" panose="020B0600070205080204" pitchFamily="34" charset="-128"/>
                <a:cs typeface="Arial" panose="020B0604020202020204" pitchFamily="34" charset="0"/>
              </a:rPr>
              <a:t>Contingency theory</a:t>
            </a:r>
          </a:p>
          <a:p>
            <a:pPr marL="342900" indent="-342900">
              <a:spcBef>
                <a:spcPct val="20000"/>
              </a:spcBef>
              <a:buClr>
                <a:srgbClr val="B00027"/>
              </a:buClr>
              <a:buFont typeface="Lucida Grande"/>
              <a:buChar char="•"/>
              <a:defRPr/>
            </a:pPr>
            <a:r>
              <a:rPr lang="en-US" altLang="en-US" dirty="0" smtClean="0">
                <a:solidFill>
                  <a:schemeClr val="tx2"/>
                </a:solidFill>
                <a:ea typeface="ＭＳ Ｐゴシック" panose="020B0600070205080204" pitchFamily="34" charset="-128"/>
                <a:cs typeface="Arial" panose="020B0604020202020204" pitchFamily="34" charset="0"/>
              </a:rPr>
              <a:t>Situational favorableness</a:t>
            </a:r>
          </a:p>
          <a:p>
            <a:pPr marL="342900" indent="-342900">
              <a:spcBef>
                <a:spcPct val="20000"/>
              </a:spcBef>
              <a:buClr>
                <a:srgbClr val="B00027"/>
              </a:buClr>
              <a:buFont typeface="Lucida Grande"/>
              <a:buChar char="•"/>
              <a:defRPr/>
            </a:pPr>
            <a:r>
              <a:rPr lang="en-US" altLang="en-US" dirty="0" smtClean="0">
                <a:solidFill>
                  <a:schemeClr val="tx2"/>
                </a:solidFill>
                <a:ea typeface="ＭＳ Ｐゴシック" panose="020B0600070205080204" pitchFamily="34" charset="-128"/>
                <a:cs typeface="Arial" panose="020B0604020202020204" pitchFamily="34" charset="0"/>
              </a:rPr>
              <a:t>Leader-member relations</a:t>
            </a:r>
          </a:p>
        </p:txBody>
      </p:sp>
      <p:sp>
        <p:nvSpPr>
          <p:cNvPr id="31747" name="Content Placeholder 2"/>
          <p:cNvSpPr txBox="1">
            <a:spLocks/>
          </p:cNvSpPr>
          <p:nvPr/>
        </p:nvSpPr>
        <p:spPr bwMode="auto">
          <a:xfrm>
            <a:off x="5036457" y="1508125"/>
            <a:ext cx="3986893"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r>
              <a:rPr lang="en-US" altLang="en-US" sz="2800" dirty="0">
                <a:solidFill>
                  <a:schemeClr val="tx2"/>
                </a:solidFill>
                <a:cs typeface="Arial" panose="020B0604020202020204" pitchFamily="34" charset="0"/>
              </a:rPr>
              <a:t>Task structure</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Position power</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Path-goal theory</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Directive leadership</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Supportive leadership</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Participative leadership</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Achievement-oriented leadership</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Normative decision theory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17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17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174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1746">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1746">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1746">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1746">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31747">
                                            <p:txEl>
                                              <p:pRg st="5" end="5"/>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31747">
                                            <p:txEl>
                                              <p:pRg st="6" end="6"/>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317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smtClean="0"/>
              <a:t>Key Terms (continued)</a:t>
            </a:r>
            <a:endParaRPr lang="en-US" dirty="0"/>
          </a:p>
        </p:txBody>
      </p:sp>
      <p:sp>
        <p:nvSpPr>
          <p:cNvPr id="32771" name="Content Placeholder 2"/>
          <p:cNvSpPr>
            <a:spLocks noGrp="1"/>
          </p:cNvSpPr>
          <p:nvPr>
            <p:ph idx="1"/>
          </p:nvPr>
        </p:nvSpPr>
        <p:spPr>
          <a:xfrm>
            <a:off x="957944" y="1456104"/>
            <a:ext cx="3860800" cy="4639895"/>
          </a:xfrm>
        </p:spPr>
        <p:txBody>
          <a:bodyPr/>
          <a:lstStyle/>
          <a:p>
            <a:pPr marL="342900" indent="-342900">
              <a:spcBef>
                <a:spcPct val="20000"/>
              </a:spcBef>
              <a:buClr>
                <a:srgbClr val="B00027"/>
              </a:buClr>
              <a:buFont typeface="Lucida Grande"/>
              <a:buChar char="•"/>
              <a:defRPr/>
            </a:pPr>
            <a:r>
              <a:rPr lang="en-US" altLang="en-US" dirty="0">
                <a:solidFill>
                  <a:schemeClr val="tx2"/>
                </a:solidFill>
                <a:ea typeface="ＭＳ Ｐゴシック" pitchFamily="34" charset="-128"/>
                <a:cs typeface="Arial" pitchFamily="34" charset="0"/>
              </a:rPr>
              <a:t>Strategic leadership</a:t>
            </a:r>
          </a:p>
          <a:p>
            <a:pPr marL="342900" indent="-342900">
              <a:spcBef>
                <a:spcPct val="20000"/>
              </a:spcBef>
              <a:buClr>
                <a:srgbClr val="B00027"/>
              </a:buClr>
              <a:buFont typeface="Lucida Grande"/>
              <a:buChar char="•"/>
              <a:defRPr/>
            </a:pPr>
            <a:r>
              <a:rPr lang="en-US" altLang="en-US" dirty="0">
                <a:solidFill>
                  <a:schemeClr val="tx2"/>
                </a:solidFill>
                <a:ea typeface="ＭＳ Ｐゴシック" pitchFamily="34" charset="-128"/>
                <a:cs typeface="Arial" pitchFamily="34" charset="0"/>
              </a:rPr>
              <a:t>Visionary leadership</a:t>
            </a:r>
          </a:p>
          <a:p>
            <a:pPr marL="342900" indent="-342900">
              <a:spcBef>
                <a:spcPct val="20000"/>
              </a:spcBef>
              <a:buClr>
                <a:srgbClr val="B00027"/>
              </a:buClr>
              <a:buFont typeface="Lucida Grande"/>
              <a:buChar char="•"/>
              <a:defRPr/>
            </a:pPr>
            <a:r>
              <a:rPr lang="en-US" altLang="en-US" dirty="0">
                <a:solidFill>
                  <a:schemeClr val="tx2"/>
                </a:solidFill>
                <a:ea typeface="ＭＳ Ｐゴシック" pitchFamily="34" charset="-128"/>
                <a:cs typeface="Arial" pitchFamily="34" charset="0"/>
              </a:rPr>
              <a:t>Charismatic leadership</a:t>
            </a:r>
          </a:p>
          <a:p>
            <a:pPr marL="342900" indent="-342900">
              <a:spcBef>
                <a:spcPct val="20000"/>
              </a:spcBef>
              <a:buClr>
                <a:srgbClr val="B00027"/>
              </a:buClr>
              <a:buFont typeface="Lucida Grande"/>
              <a:buChar char="•"/>
              <a:defRPr/>
            </a:pPr>
            <a:r>
              <a:rPr lang="en-US" altLang="en-US" dirty="0">
                <a:solidFill>
                  <a:schemeClr val="tx2"/>
                </a:solidFill>
                <a:ea typeface="ＭＳ Ｐゴシック" pitchFamily="34" charset="-128"/>
                <a:cs typeface="Arial" pitchFamily="34" charset="0"/>
              </a:rPr>
              <a:t>Ethical charismatics</a:t>
            </a:r>
          </a:p>
          <a:p>
            <a:pPr marL="342900" indent="-342900">
              <a:spcBef>
                <a:spcPct val="20000"/>
              </a:spcBef>
              <a:buClr>
                <a:srgbClr val="B00027"/>
              </a:buClr>
              <a:buFont typeface="Lucida Grande"/>
              <a:buChar char="•"/>
              <a:defRPr/>
            </a:pPr>
            <a:r>
              <a:rPr lang="en-US" altLang="en-US" dirty="0">
                <a:solidFill>
                  <a:schemeClr val="tx2"/>
                </a:solidFill>
                <a:ea typeface="ＭＳ Ｐゴシック" pitchFamily="34" charset="-128"/>
                <a:cs typeface="Arial" pitchFamily="34" charset="0"/>
              </a:rPr>
              <a:t>Unethical charismatics</a:t>
            </a:r>
          </a:p>
          <a:p>
            <a:pPr marL="342900" indent="-342900">
              <a:spcBef>
                <a:spcPct val="20000"/>
              </a:spcBef>
              <a:buClr>
                <a:srgbClr val="B00027"/>
              </a:buClr>
              <a:buFont typeface="Lucida Grande"/>
              <a:buChar char="•"/>
              <a:defRPr/>
            </a:pPr>
            <a:r>
              <a:rPr lang="en-US" altLang="en-US" dirty="0">
                <a:solidFill>
                  <a:schemeClr val="tx2"/>
                </a:solidFill>
                <a:ea typeface="ＭＳ Ｐゴシック" pitchFamily="34" charset="-128"/>
                <a:cs typeface="Arial" pitchFamily="34" charset="0"/>
              </a:rPr>
              <a:t>Transformational leadership</a:t>
            </a:r>
          </a:p>
          <a:p>
            <a:pPr marL="342900" indent="-342900">
              <a:spcBef>
                <a:spcPct val="20000"/>
              </a:spcBef>
              <a:buClr>
                <a:srgbClr val="B00027"/>
              </a:buClr>
              <a:buFont typeface="Lucida Grande"/>
              <a:buChar char="•"/>
              <a:defRPr/>
            </a:pPr>
            <a:r>
              <a:rPr lang="en-US" altLang="en-US" dirty="0">
                <a:solidFill>
                  <a:schemeClr val="tx2"/>
                </a:solidFill>
                <a:ea typeface="ＭＳ Ｐゴシック" pitchFamily="34" charset="-128"/>
                <a:cs typeface="Arial" pitchFamily="34" charset="0"/>
              </a:rPr>
              <a:t>Transactional leadership</a:t>
            </a:r>
          </a:p>
          <a:p>
            <a:pPr>
              <a:defRPr/>
            </a:pPr>
            <a:endParaRPr lang="en-US" altLang="en-US" sz="2600" dirty="0" smtClean="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277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277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27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smtClean="0"/>
              <a:t>Summary</a:t>
            </a:r>
            <a:endParaRPr lang="en-US" dirty="0"/>
          </a:p>
        </p:txBody>
      </p:sp>
      <p:sp>
        <p:nvSpPr>
          <p:cNvPr id="30722" name="Content Placeholder 4"/>
          <p:cNvSpPr>
            <a:spLocks noGrp="1"/>
          </p:cNvSpPr>
          <p:nvPr>
            <p:ph idx="12"/>
          </p:nvPr>
        </p:nvSpPr>
        <p:spPr/>
        <p:txBody>
          <a:bodyPr/>
          <a:lstStyle/>
          <a:p>
            <a:r>
              <a:rPr lang="en-US" altLang="en-US" dirty="0" smtClean="0">
                <a:solidFill>
                  <a:schemeClr val="tx2"/>
                </a:solidFill>
              </a:rPr>
              <a:t>Leadership is the process of influencing others to achieve organizational goals</a:t>
            </a:r>
          </a:p>
          <a:p>
            <a:pPr lvl="1"/>
            <a:r>
              <a:rPr lang="en-US" altLang="en-US" dirty="0" smtClean="0">
                <a:solidFill>
                  <a:schemeClr val="tx2"/>
                </a:solidFill>
              </a:rPr>
              <a:t>Traits of a leader include desire to lead and honesty/integrity</a:t>
            </a:r>
          </a:p>
          <a:p>
            <a:pPr lvl="1"/>
            <a:r>
              <a:rPr lang="en-US" altLang="en-US" dirty="0" smtClean="0">
                <a:solidFill>
                  <a:schemeClr val="tx2"/>
                </a:solidFill>
              </a:rPr>
              <a:t>Situational approaches </a:t>
            </a:r>
            <a:r>
              <a:rPr lang="en-US" altLang="en-US" dirty="0">
                <a:solidFill>
                  <a:schemeClr val="tx2"/>
                </a:solidFill>
              </a:rPr>
              <a:t>to </a:t>
            </a:r>
            <a:r>
              <a:rPr lang="en-US" altLang="en-US" dirty="0" smtClean="0">
                <a:solidFill>
                  <a:schemeClr val="tx2"/>
                </a:solidFill>
              </a:rPr>
              <a:t>leadership include Fiedler’s contingency theory</a:t>
            </a:r>
            <a:r>
              <a:rPr lang="en-US" altLang="en-US" dirty="0">
                <a:solidFill>
                  <a:schemeClr val="tx2"/>
                </a:solidFill>
              </a:rPr>
              <a:t>, path-goal theory, </a:t>
            </a:r>
            <a:r>
              <a:rPr lang="en-US" altLang="en-US" dirty="0" smtClean="0">
                <a:solidFill>
                  <a:schemeClr val="tx2"/>
                </a:solidFill>
              </a:rPr>
              <a:t>and normative decision theory</a:t>
            </a:r>
            <a:endParaRPr lang="en-US" altLang="en-US" dirty="0">
              <a:solidFill>
                <a:schemeClr val="tx2"/>
              </a:solidFill>
            </a:endParaRPr>
          </a:p>
          <a:p>
            <a:pPr lvl="1"/>
            <a:r>
              <a:rPr lang="en-US" altLang="en-US" dirty="0" smtClean="0">
                <a:solidFill>
                  <a:schemeClr val="tx2"/>
                </a:solidFill>
              </a:rPr>
              <a:t>Types of visionary leadership - Charismatic and transformational</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7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07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DisplayName/>
        <AccountId xsi:nil="true"/>
        <AccountType/>
      </UserInfo>
    </Team_x0020_Members>
  </documentManagement>
</p:properties>
</file>

<file path=customXml/itemProps1.xml><?xml version="1.0" encoding="utf-8"?>
<ds:datastoreItem xmlns:ds="http://schemas.openxmlformats.org/officeDocument/2006/customXml" ds:itemID="{6E7D9FC4-B132-4E9E-8355-937925F89C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67D9E0-C275-495A-B18A-8D162AE483B5}">
  <ds:schemaRefs>
    <ds:schemaRef ds:uri="http://schemas.microsoft.com/sharepoint/v3/contenttype/forms"/>
  </ds:schemaRefs>
</ds:datastoreItem>
</file>

<file path=customXml/itemProps3.xml><?xml version="1.0" encoding="utf-8"?>
<ds:datastoreItem xmlns:ds="http://schemas.openxmlformats.org/officeDocument/2006/customXml" ds:itemID="{690A3FCC-76C6-4B85-B687-A59FE0B17069}">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http://purl.org/dc/dcmitype/"/>
    <ds:schemaRef ds:uri="5b47f0fb-e24d-44b9-89a4-ff46b5ce035f"/>
    <ds:schemaRef ds:uri="dbac95d4-689a-4a2b-9845-ea50641fb23b"/>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4486</TotalTime>
  <Words>763</Words>
  <Application>Microsoft Office PowerPoint</Application>
  <PresentationFormat>On-screen Show (4:3)</PresentationFormat>
  <Paragraphs>162</Paragraphs>
  <Slides>23</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ＭＳ Ｐゴシック</vt:lpstr>
      <vt:lpstr>Arial</vt:lpstr>
      <vt:lpstr>Arial Narrow</vt:lpstr>
      <vt:lpstr>Calibri</vt:lpstr>
      <vt:lpstr>DINPro-CondBlack</vt:lpstr>
      <vt:lpstr>Franklin Gothic Medium</vt:lpstr>
      <vt:lpstr>Lucida Grande</vt:lpstr>
      <vt:lpstr>Rockwell</vt:lpstr>
      <vt:lpstr>Times New Roman</vt:lpstr>
      <vt:lpstr>Wingdings</vt:lpstr>
      <vt:lpstr>Office Theme</vt:lpstr>
      <vt:lpstr>Chapter 14 - Leadership </vt:lpstr>
      <vt:lpstr>Learning Outcomes</vt:lpstr>
      <vt:lpstr>Leaders versus Managers</vt:lpstr>
      <vt:lpstr>Leadership Traits: Trait Theory</vt:lpstr>
      <vt:lpstr>Leadership Behaviors</vt:lpstr>
      <vt:lpstr>14.1      Blake/Mouton Leadership Grid</vt:lpstr>
      <vt:lpstr>Fiedler’s Contingency Theory</vt:lpstr>
      <vt:lpstr>Fiedler’s Contingency Theory (continued)</vt:lpstr>
      <vt:lpstr>14.3 Matching Leadership Styles to Situations</vt:lpstr>
      <vt:lpstr>Path-Goal Theory</vt:lpstr>
      <vt:lpstr>14.4 Path-Goal Theory</vt:lpstr>
      <vt:lpstr>14.5 Path-Goal Theory: When to Use Directive, Supportive, Participative, or Achievement-Oriented Leadership</vt:lpstr>
      <vt:lpstr>Normative Decision Theory</vt:lpstr>
      <vt:lpstr>14.6 Normative Theory, Decision Styles, and Levels of Employee Participation</vt:lpstr>
      <vt:lpstr>14.7 Normative Theory Decision Rules</vt:lpstr>
      <vt:lpstr>Visionary Leadership</vt:lpstr>
      <vt:lpstr>Types of Charismatic Leadership</vt:lpstr>
      <vt:lpstr>Transformational Leadership</vt:lpstr>
      <vt:lpstr>Transactional Leadership</vt:lpstr>
      <vt:lpstr>Key Terms</vt:lpstr>
      <vt:lpstr>Key Terms (continued)</vt:lpstr>
      <vt:lpstr>Summary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Avishikta Dey</cp:lastModifiedBy>
  <cp:revision>700</cp:revision>
  <cp:lastPrinted>1601-01-01T00:00:00Z</cp:lastPrinted>
  <dcterms:created xsi:type="dcterms:W3CDTF">2012-09-15T01:24:58Z</dcterms:created>
  <dcterms:modified xsi:type="dcterms:W3CDTF">2016-12-12T06:51:03Z</dcterms:modified>
</cp:coreProperties>
</file>