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4"/>
  </p:sldMasterIdLst>
  <p:notesMasterIdLst>
    <p:notesMasterId r:id="rId37"/>
  </p:notesMasterIdLst>
  <p:handoutMasterIdLst>
    <p:handoutMasterId r:id="rId38"/>
  </p:handoutMasterIdLst>
  <p:sldIdLst>
    <p:sldId id="260" r:id="rId5"/>
    <p:sldId id="281" r:id="rId6"/>
    <p:sldId id="329" r:id="rId7"/>
    <p:sldId id="414" r:id="rId8"/>
    <p:sldId id="408" r:id="rId9"/>
    <p:sldId id="393" r:id="rId10"/>
    <p:sldId id="394" r:id="rId11"/>
    <p:sldId id="420" r:id="rId12"/>
    <p:sldId id="423" r:id="rId13"/>
    <p:sldId id="392" r:id="rId14"/>
    <p:sldId id="395" r:id="rId15"/>
    <p:sldId id="415" r:id="rId16"/>
    <p:sldId id="424" r:id="rId17"/>
    <p:sldId id="430" r:id="rId18"/>
    <p:sldId id="431" r:id="rId19"/>
    <p:sldId id="397" r:id="rId20"/>
    <p:sldId id="398" r:id="rId21"/>
    <p:sldId id="425" r:id="rId22"/>
    <p:sldId id="426" r:id="rId23"/>
    <p:sldId id="428" r:id="rId24"/>
    <p:sldId id="417" r:id="rId25"/>
    <p:sldId id="427" r:id="rId26"/>
    <p:sldId id="429" r:id="rId27"/>
    <p:sldId id="405" r:id="rId28"/>
    <p:sldId id="418" r:id="rId29"/>
    <p:sldId id="406" r:id="rId30"/>
    <p:sldId id="407" r:id="rId31"/>
    <p:sldId id="410" r:id="rId32"/>
    <p:sldId id="411" r:id="rId33"/>
    <p:sldId id="412" r:id="rId34"/>
    <p:sldId id="421" r:id="rId35"/>
    <p:sldId id="413" r:id="rId36"/>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3366CC"/>
    <a:srgbClr val="0066CC"/>
    <a:srgbClr val="0033CC"/>
    <a:srgbClr val="FF0066"/>
    <a:srgbClr val="0066FF"/>
    <a:srgbClr val="3333FF"/>
    <a:srgbClr val="003399"/>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345" autoAdjust="0"/>
    <p:restoredTop sz="94452" autoAdjust="0"/>
  </p:normalViewPr>
  <p:slideViewPr>
    <p:cSldViewPr snapToGrid="0">
      <p:cViewPr varScale="1">
        <p:scale>
          <a:sx n="117" d="100"/>
          <a:sy n="117" d="100"/>
        </p:scale>
        <p:origin x="1608" y="168"/>
      </p:cViewPr>
      <p:guideLst>
        <p:guide orient="horz" pos="2160"/>
        <p:guide pos="2880"/>
      </p:guideLst>
    </p:cSldViewPr>
  </p:slideViewPr>
  <p:outlineViewPr>
    <p:cViewPr>
      <p:scale>
        <a:sx n="66" d="100"/>
        <a:sy n="66" d="100"/>
      </p:scale>
      <p:origin x="0" y="0"/>
    </p:cViewPr>
    <p:sldLst>
      <p:sld r:id="rId1" collapse="1"/>
    </p:sldLst>
  </p:outlineViewPr>
  <p:notesTextViewPr>
    <p:cViewPr>
      <p:scale>
        <a:sx n="75" d="100"/>
        <a:sy n="75" d="100"/>
      </p:scale>
      <p:origin x="0" y="0"/>
    </p:cViewPr>
  </p:notesTextViewPr>
  <p:sorterViewPr>
    <p:cViewPr>
      <p:scale>
        <a:sx n="200" d="100"/>
        <a:sy n="200" d="100"/>
      </p:scale>
      <p:origin x="0" y="0"/>
    </p:cViewPr>
  </p:sorterViewPr>
  <p:notesViewPr>
    <p:cSldViewPr snapToGrid="0">
      <p:cViewPr varScale="1">
        <p:scale>
          <a:sx n="67" d="100"/>
          <a:sy n="67" d="100"/>
        </p:scale>
        <p:origin x="2736" y="6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handoutMaster" Target="handoutMasters/handoutMaster1.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pPr>
              <a:defRPr/>
            </a:pPr>
            <a:fld id="{61BCCE8D-1643-4B89-ACF9-2A8093260B24}" type="slidenum">
              <a:rPr lang="en-US" altLang="en-US"/>
              <a:pPr>
                <a:defRPr/>
              </a:pPr>
              <a:t>‹#›</a:t>
            </a:fld>
            <a:endParaRPr lang="en-US" altLang="en-US"/>
          </a:p>
        </p:txBody>
      </p:sp>
    </p:spTree>
    <p:extLst>
      <p:ext uri="{BB962C8B-B14F-4D97-AF65-F5344CB8AC3E}">
        <p14:creationId xmlns:p14="http://schemas.microsoft.com/office/powerpoint/2010/main" val="145477225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cs typeface="Arial" panose="020B0604020202020204" pitchFamily="34" charset="0"/>
              </a:defRPr>
            </a:lvl1pPr>
          </a:lstStyle>
          <a:p>
            <a:pPr>
              <a:defRPr/>
            </a:pPr>
            <a:fld id="{B39F7235-8C60-40F5-85E0-6C040D4665B3}" type="slidenum">
              <a:rPr lang="en-US" altLang="en-US"/>
              <a:pPr>
                <a:defRPr/>
              </a:pPr>
              <a:t>‹#›</a:t>
            </a:fld>
            <a:endParaRPr lang="en-US" altLang="en-US"/>
          </a:p>
        </p:txBody>
      </p:sp>
    </p:spTree>
    <p:extLst>
      <p:ext uri="{BB962C8B-B14F-4D97-AF65-F5344CB8AC3E}">
        <p14:creationId xmlns:p14="http://schemas.microsoft.com/office/powerpoint/2010/main" val="33540583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7FBF1F3-437E-4465-8A61-67D0B7B64563}" type="slidenum">
              <a:rPr lang="en-US" altLang="en-US" sz="1300" smtClean="0"/>
              <a:pPr/>
              <a:t>1</a:t>
            </a:fld>
            <a:endParaRPr lang="en-US" altLang="en-US" sz="130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3255796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AE663C3D-6715-4FC3-9446-36A0C1AF1798}" type="slidenum">
              <a:rPr lang="en-US" altLang="en-US" sz="1300" smtClean="0"/>
              <a:pPr/>
              <a:t>2</a:t>
            </a:fld>
            <a:endParaRPr lang="en-US" altLang="en-US" sz="130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9351613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99C2A31-B8FA-4345-A363-66A33825038E}" type="slidenum">
              <a:rPr lang="en-US" altLang="en-US" sz="1300" smtClean="0"/>
              <a:pPr/>
              <a:t>3</a:t>
            </a:fld>
            <a:endParaRPr lang="en-US" altLang="en-US" sz="130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2345662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3DA894E9-B472-4851-921F-990EC4844FB4}" type="slidenum">
              <a:rPr lang="en-US" altLang="en-US" sz="1300" smtClean="0"/>
              <a:pPr/>
              <a:t>4</a:t>
            </a:fld>
            <a:endParaRPr lang="en-US" altLang="en-US" sz="1300"/>
          </a:p>
        </p:txBody>
      </p:sp>
      <p:sp>
        <p:nvSpPr>
          <p:cNvPr id="23555" name="Rectangle 2"/>
          <p:cNvSpPr>
            <a:spLocks noGrp="1" noRot="1" noChangeAspect="1" noChangeArrowheads="1" noTextEdit="1"/>
          </p:cNvSpPr>
          <p:nvPr>
            <p:ph type="sldImg"/>
          </p:nvPr>
        </p:nvSpPr>
        <p:spPr>
          <a:ln/>
        </p:spPr>
      </p:sp>
      <p:sp>
        <p:nvSpPr>
          <p:cNvPr id="235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4462831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14DBA98-06AC-4D61-8FBC-064D84F215E8}" type="slidenum">
              <a:rPr lang="en-US" altLang="en-US" sz="1300" smtClean="0"/>
              <a:pPr/>
              <a:t>5</a:t>
            </a:fld>
            <a:endParaRPr lang="en-US" altLang="en-US" sz="1300"/>
          </a:p>
        </p:txBody>
      </p:sp>
      <p:sp>
        <p:nvSpPr>
          <p:cNvPr id="25603" name="Rectangle 2"/>
          <p:cNvSpPr>
            <a:spLocks noGrp="1" noRot="1" noChangeAspect="1" noChangeArrowheads="1" noTextEdit="1"/>
          </p:cNvSpPr>
          <p:nvPr>
            <p:ph type="sldImg"/>
          </p:nvPr>
        </p:nvSpPr>
        <p:spPr>
          <a:ln/>
        </p:spPr>
      </p:sp>
      <p:sp>
        <p:nvSpPr>
          <p:cNvPr id="2560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3863190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1C6FA2E-B8DB-46D9-8612-281046A9691A}" type="slidenum">
              <a:rPr lang="en-US" altLang="en-US" sz="1300" smtClean="0"/>
              <a:pPr/>
              <a:t>6</a:t>
            </a:fld>
            <a:endParaRPr lang="en-US" altLang="en-US" sz="1300"/>
          </a:p>
        </p:txBody>
      </p:sp>
      <p:sp>
        <p:nvSpPr>
          <p:cNvPr id="27651" name="Rectangle 2"/>
          <p:cNvSpPr>
            <a:spLocks noGrp="1" noRot="1" noChangeAspect="1" noChangeArrowheads="1" noTextEdit="1"/>
          </p:cNvSpPr>
          <p:nvPr>
            <p:ph type="sldImg"/>
          </p:nvPr>
        </p:nvSpPr>
        <p:spPr>
          <a:ln/>
        </p:spPr>
      </p:sp>
      <p:sp>
        <p:nvSpPr>
          <p:cNvPr id="2765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449360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06B13F7-1F60-4902-BBF4-4810F9938BE1}" type="slidenum">
              <a:rPr lang="en-US" altLang="en-US" sz="1300" smtClean="0"/>
              <a:pPr/>
              <a:t>7</a:t>
            </a:fld>
            <a:endParaRPr lang="en-US" alt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41969612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06B13F7-1F60-4902-BBF4-4810F9938BE1}" type="slidenum">
              <a:rPr lang="en-US" altLang="en-US" sz="1300" smtClean="0"/>
              <a:pPr/>
              <a:t>9</a:t>
            </a:fld>
            <a:endParaRPr lang="en-US" altLang="en-US" sz="1300"/>
          </a:p>
        </p:txBody>
      </p:sp>
      <p:sp>
        <p:nvSpPr>
          <p:cNvPr id="29699" name="Rectangle 2"/>
          <p:cNvSpPr>
            <a:spLocks noGrp="1" noRot="1" noChangeAspect="1" noChangeArrowheads="1" noTextEdit="1"/>
          </p:cNvSpPr>
          <p:nvPr>
            <p:ph type="sldImg"/>
          </p:nvPr>
        </p:nvSpPr>
        <p:spPr>
          <a:ln/>
        </p:spPr>
      </p:sp>
      <p:sp>
        <p:nvSpPr>
          <p:cNvPr id="2970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9964873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48AD9A33-0E5F-4146-B1AE-BEDD2BBB74E2}" type="slidenum">
              <a:rPr lang="en-US" altLang="en-US" sz="1300" smtClean="0"/>
              <a:pPr/>
              <a:t>10</a:t>
            </a:fld>
            <a:endParaRPr lang="en-US" altLang="en-US" sz="1300"/>
          </a:p>
        </p:txBody>
      </p:sp>
      <p:sp>
        <p:nvSpPr>
          <p:cNvPr id="32771" name="Rectangle 2"/>
          <p:cNvSpPr>
            <a:spLocks noGrp="1" noRot="1" noChangeAspect="1" noChangeArrowheads="1" noTextEdit="1"/>
          </p:cNvSpPr>
          <p:nvPr>
            <p:ph type="sldImg"/>
          </p:nvPr>
        </p:nvSpPr>
        <p:spPr>
          <a:ln/>
        </p:spPr>
      </p:sp>
      <p:sp>
        <p:nvSpPr>
          <p:cNvPr id="327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221233118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51291BC5-1E3C-4A60-AB12-83F265A3ACF0}" type="slidenum">
              <a:rPr lang="en-US" altLang="en-US" sz="1300" smtClean="0"/>
              <a:pPr/>
              <a:t>11</a:t>
            </a:fld>
            <a:endParaRPr lang="en-US" altLang="en-US" sz="130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8403563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63B5382-CB06-4F45-8C58-3C8EB7316585}" type="slidenum">
              <a:rPr lang="en-US" altLang="en-US" sz="1300" smtClean="0"/>
              <a:pPr/>
              <a:t>12</a:t>
            </a:fld>
            <a:endParaRPr lang="en-US" altLang="en-US" sz="130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2165030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E567955-F013-4CB1-996C-4FD7C2DC4210}" type="slidenum">
              <a:rPr lang="en-US" altLang="en-US" sz="1300" smtClean="0"/>
              <a:pPr/>
              <a:t>16</a:t>
            </a:fld>
            <a:endParaRPr lang="en-US" altLang="en-US" sz="1300"/>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7181631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08B8B404-C2C9-4C58-9ACE-B9FAFC7B1652}" type="slidenum">
              <a:rPr lang="en-US" altLang="en-US" sz="1300" smtClean="0"/>
              <a:pPr/>
              <a:t>17</a:t>
            </a:fld>
            <a:endParaRPr lang="en-US" altLang="en-US" sz="130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815767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BAA477C9-4D9B-4D79-BF89-8E03B1A49154}" type="slidenum">
              <a:rPr lang="en-US" altLang="en-US" sz="1300" smtClean="0"/>
              <a:pPr/>
              <a:t>22</a:t>
            </a:fld>
            <a:endParaRPr lang="en-US" altLang="en-US" sz="1300"/>
          </a:p>
        </p:txBody>
      </p:sp>
      <p:sp>
        <p:nvSpPr>
          <p:cNvPr id="46083" name="Rectangle 2"/>
          <p:cNvSpPr>
            <a:spLocks noGrp="1" noRot="1" noChangeAspect="1" noChangeArrowheads="1" noTextEdit="1"/>
          </p:cNvSpPr>
          <p:nvPr>
            <p:ph type="sldImg"/>
          </p:nvPr>
        </p:nvSpPr>
        <p:spPr>
          <a:ln/>
        </p:spPr>
      </p:sp>
      <p:sp>
        <p:nvSpPr>
          <p:cNvPr id="460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512684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C74A42C5-DFD3-473B-ADC9-63D1E6091823}" type="slidenum">
              <a:rPr lang="en-US" altLang="en-US" sz="1300" smtClean="0"/>
              <a:pPr/>
              <a:t>24</a:t>
            </a:fld>
            <a:endParaRPr lang="en-US" altLang="en-US" sz="1300"/>
          </a:p>
        </p:txBody>
      </p:sp>
      <p:sp>
        <p:nvSpPr>
          <p:cNvPr id="49155" name="Rectangle 2"/>
          <p:cNvSpPr>
            <a:spLocks noGrp="1" noRot="1" noChangeAspect="1" noChangeArrowheads="1" noTextEdit="1"/>
          </p:cNvSpPr>
          <p:nvPr>
            <p:ph type="sldImg"/>
          </p:nvPr>
        </p:nvSpPr>
        <p:spPr>
          <a:ln/>
        </p:spPr>
      </p:sp>
      <p:sp>
        <p:nvSpPr>
          <p:cNvPr id="4915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12871571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850BA43E-480F-4526-94C5-6BA3073E7127}" type="slidenum">
              <a:rPr lang="en-US" altLang="en-US" sz="1300" smtClean="0"/>
              <a:pPr/>
              <a:t>26</a:t>
            </a:fld>
            <a:endParaRPr lang="en-US" altLang="en-US" sz="1300"/>
          </a:p>
        </p:txBody>
      </p:sp>
      <p:sp>
        <p:nvSpPr>
          <p:cNvPr id="52227" name="Rectangle 2"/>
          <p:cNvSpPr>
            <a:spLocks noGrp="1" noRot="1" noChangeAspect="1" noChangeArrowheads="1" noTextEdit="1"/>
          </p:cNvSpPr>
          <p:nvPr>
            <p:ph type="sldImg"/>
          </p:nvPr>
        </p:nvSpPr>
        <p:spPr>
          <a:ln/>
        </p:spPr>
      </p:sp>
      <p:sp>
        <p:nvSpPr>
          <p:cNvPr id="522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9042285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F92BE83D-DE0A-454E-B32E-173A62F03FE8}" type="slidenum">
              <a:rPr lang="en-US" altLang="en-US" sz="1300" smtClean="0"/>
              <a:pPr/>
              <a:t>27</a:t>
            </a:fld>
            <a:endParaRPr lang="en-US" altLang="en-US" sz="130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ea typeface="ＭＳ Ｐゴシック" panose="020B0600070205080204" pitchFamily="34" charset="-128"/>
            </a:endParaRPr>
          </a:p>
        </p:txBody>
      </p:sp>
    </p:spTree>
    <p:extLst>
      <p:ext uri="{BB962C8B-B14F-4D97-AF65-F5344CB8AC3E}">
        <p14:creationId xmlns:p14="http://schemas.microsoft.com/office/powerpoint/2010/main" val="374753484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0"/>
            <a:ext cx="444500" cy="6858000"/>
          </a:xfrm>
          <a:prstGeom prst="rect">
            <a:avLst/>
          </a:prstGeom>
          <a:solidFill>
            <a:srgbClr val="3366CC"/>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 name="Rectangle 2"/>
          <p:cNvSpPr/>
          <p:nvPr userDrawn="1"/>
        </p:nvSpPr>
        <p:spPr>
          <a:xfrm>
            <a:off x="0" y="-9525"/>
            <a:ext cx="9144000" cy="1287462"/>
          </a:xfrm>
          <a:prstGeom prst="rect">
            <a:avLst/>
          </a:prstGeom>
          <a:solidFill>
            <a:srgbClr val="008CD1"/>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TextBox 3"/>
          <p:cNvSpPr txBox="1">
            <a:spLocks noChangeArrowheads="1"/>
          </p:cNvSpPr>
          <p:nvPr userDrawn="1"/>
        </p:nvSpPr>
        <p:spPr bwMode="auto">
          <a:xfrm>
            <a:off x="5415445" y="3211927"/>
            <a:ext cx="3728555" cy="13468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a:solidFill>
                  <a:schemeClr val="tx2"/>
                </a:solidFill>
                <a:latin typeface="Arial" panose="020B0604020202020204" pitchFamily="34" charset="0"/>
                <a:cs typeface="Arial" panose="020B0604020202020204" pitchFamily="34" charset="0"/>
              </a:rPr>
              <a:t>Managing Communication</a:t>
            </a:r>
          </a:p>
        </p:txBody>
      </p:sp>
      <p:sp>
        <p:nvSpPr>
          <p:cNvPr id="5" name="TextBox 4"/>
          <p:cNvSpPr txBox="1">
            <a:spLocks noChangeArrowheads="1"/>
          </p:cNvSpPr>
          <p:nvPr userDrawn="1"/>
        </p:nvSpPr>
        <p:spPr bwMode="auto">
          <a:xfrm>
            <a:off x="5260766" y="1876425"/>
            <a:ext cx="1276401" cy="12208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a:solidFill>
                  <a:schemeClr val="tx2"/>
                </a:solidFill>
                <a:latin typeface="DINPro-CondBlack"/>
                <a:ea typeface="DINPro-CondBlack"/>
                <a:cs typeface="DINPro-CondBlack"/>
              </a:rPr>
              <a:t>15</a:t>
            </a:r>
          </a:p>
        </p:txBody>
      </p:sp>
      <p:cxnSp>
        <p:nvCxnSpPr>
          <p:cNvPr id="6" name="Straight Connector 5"/>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7" name="TextBox 6"/>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a:solidFill>
                <a:schemeClr val="tx2"/>
              </a:solidFill>
              <a:latin typeface="Calibri" pitchFamily="34" charset="0"/>
            </a:endParaRPr>
          </a:p>
          <a:p>
            <a:pPr eaLnBrk="1" hangingPunct="1">
              <a:defRPr/>
            </a:pPr>
            <a:endParaRPr lang="en-US" altLang="en-US" dirty="0"/>
          </a:p>
        </p:txBody>
      </p:sp>
      <p:pic>
        <p:nvPicPr>
          <p:cNvPr id="13" name="Picture 12"/>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9526"/>
            <a:ext cx="5260766" cy="6867525"/>
          </a:xfrm>
          <a:prstGeom prst="rect">
            <a:avLst/>
          </a:prstGeom>
        </p:spPr>
      </p:pic>
      <p:sp>
        <p:nvSpPr>
          <p:cNvPr id="14" name="Footer Placeholder 1"/>
          <p:cNvSpPr txBox="1">
            <a:spLocks/>
          </p:cNvSpPr>
          <p:nvPr userDrawn="1"/>
        </p:nvSpPr>
        <p:spPr>
          <a:xfrm>
            <a:off x="5508625" y="6374653"/>
            <a:ext cx="3635375" cy="474663"/>
          </a:xfrm>
          <a:prstGeom prst="rect">
            <a:avLst/>
          </a:prstGeom>
        </p:spPr>
        <p:txBody>
          <a:bodyPr vert="horz" lIns="91440" tIns="45720" rIns="91440" bIns="45720" rtlCol="0" anchor="ctr"/>
          <a:lstStyle>
            <a:defPPr>
              <a:defRPr lang="en-US"/>
            </a:defPPr>
            <a:lvl1pPr algn="ctr" rtl="0" eaLnBrk="1" fontAlgn="base" hangingPunct="1">
              <a:spcBef>
                <a:spcPct val="0"/>
              </a:spcBef>
              <a:spcAft>
                <a:spcPct val="0"/>
              </a:spcAft>
              <a:defRPr sz="1200" kern="1200">
                <a:solidFill>
                  <a:schemeClr val="tx1">
                    <a:tint val="75000"/>
                  </a:schemeClr>
                </a:solidFill>
                <a:latin typeface="Times New Roman" panose="02020603050405020304" pitchFamily="18" charset="0"/>
                <a:ea typeface="ＭＳ Ｐゴシック" panose="020B0600070205080204" pitchFamily="34" charset="-128"/>
                <a:cs typeface="Arial" pitchFamily="34" charset="0"/>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a:lstStyle>
          <a:p>
            <a:pPr>
              <a:defRPr/>
            </a:pPr>
            <a:r>
              <a:rPr lang="en-US" sz="1000" dirty="0">
                <a:solidFill>
                  <a:schemeClr val="tx2"/>
                </a:solidFill>
                <a:latin typeface="Arial Narrow" panose="020B0606020202030204" pitchFamily="34" charset="0"/>
              </a:rPr>
              <a:t>Copyright ©2017 Cengage Learning. All Rights Reserved. May not be scanned, copied or duplicated, or posted to a publicly accessible website, in whole or in part. </a:t>
            </a:r>
          </a:p>
        </p:txBody>
      </p:sp>
      <p:sp>
        <p:nvSpPr>
          <p:cNvPr id="1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31685392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20CC866-813B-4FFF-B827-17FE371A8DA5}"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3050" y="6535738"/>
            <a:ext cx="7416800" cy="33655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a:xfrm>
            <a:off x="385763" y="6170613"/>
            <a:ext cx="2133600" cy="365125"/>
          </a:xfrm>
        </p:spPr>
        <p:txBody>
          <a:bodyPr/>
          <a:lstStyle>
            <a:lvl1pPr>
              <a:defRPr/>
            </a:lvl1pPr>
          </a:lstStyle>
          <a:p>
            <a:pPr>
              <a:defRPr/>
            </a:pPr>
            <a:endParaRPr lang="en-US"/>
          </a:p>
        </p:txBody>
      </p:sp>
      <p:sp>
        <p:nvSpPr>
          <p:cNvPr id="10" name="Footer Placeholder 4"/>
          <p:cNvSpPr>
            <a:spLocks noGrp="1"/>
          </p:cNvSpPr>
          <p:nvPr>
            <p:ph type="ftr" sz="quarter" idx="11"/>
          </p:nvPr>
        </p:nvSpPr>
        <p:spPr>
          <a:xfrm>
            <a:off x="3173413" y="6172200"/>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43675" y="6159500"/>
            <a:ext cx="2133600" cy="365125"/>
          </a:xfrm>
        </p:spPr>
        <p:txBody>
          <a:bodyPr/>
          <a:lstStyle>
            <a:lvl1pPr>
              <a:defRPr/>
            </a:lvl1pPr>
          </a:lstStyle>
          <a:p>
            <a:pPr>
              <a:defRPr/>
            </a:pPr>
            <a:fld id="{29FC09E2-18C0-4F49-901C-355FB75A330D}" type="slidenum">
              <a:rPr lang="en-US" altLang="en-US"/>
              <a:pPr>
                <a:defRPr/>
              </a:pPr>
              <a:t>‹#›</a:t>
            </a:fld>
            <a:endParaRPr lang="en-US" altLang="en-US"/>
          </a:p>
        </p:txBody>
      </p:sp>
    </p:spTree>
    <p:extLst>
      <p:ext uri="{BB962C8B-B14F-4D97-AF65-F5344CB8AC3E}">
        <p14:creationId xmlns:p14="http://schemas.microsoft.com/office/powerpoint/2010/main" val="23725789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A584DD7D-B1FD-49F5-A672-9799A7B53435}"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6" name="Footer Placeholder 1"/>
          <p:cNvSpPr txBox="1">
            <a:spLocks/>
          </p:cNvSpPr>
          <p:nvPr userDrawn="1"/>
        </p:nvSpPr>
        <p:spPr>
          <a:xfrm>
            <a:off x="274638" y="6553200"/>
            <a:ext cx="7285037" cy="3190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a:xfrm>
            <a:off x="457200" y="6146800"/>
            <a:ext cx="2133600" cy="365125"/>
          </a:xfrm>
        </p:spPr>
        <p:txBody>
          <a:bodyPr/>
          <a:lstStyle>
            <a:lvl1pPr>
              <a:defRPr/>
            </a:lvl1pPr>
          </a:lstStyle>
          <a:p>
            <a:pPr>
              <a:defRPr/>
            </a:pPr>
            <a:endParaRPr lang="en-US"/>
          </a:p>
        </p:txBody>
      </p:sp>
      <p:sp>
        <p:nvSpPr>
          <p:cNvPr id="10" name="Footer Placeholder 4"/>
          <p:cNvSpPr>
            <a:spLocks noGrp="1"/>
          </p:cNvSpPr>
          <p:nvPr>
            <p:ph type="ftr" sz="quarter" idx="11"/>
          </p:nvPr>
        </p:nvSpPr>
        <p:spPr>
          <a:xfrm>
            <a:off x="3092450" y="6180138"/>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188075"/>
            <a:ext cx="2133600" cy="365125"/>
          </a:xfrm>
        </p:spPr>
        <p:txBody>
          <a:bodyPr/>
          <a:lstStyle>
            <a:lvl1pPr>
              <a:defRPr/>
            </a:lvl1pPr>
          </a:lstStyle>
          <a:p>
            <a:pPr>
              <a:defRPr/>
            </a:pPr>
            <a:fld id="{378EBBB3-1056-422F-B2C0-36D092262D00}" type="slidenum">
              <a:rPr lang="en-US" altLang="en-US"/>
              <a:pPr>
                <a:defRPr/>
              </a:pPr>
              <a:t>‹#›</a:t>
            </a:fld>
            <a:endParaRPr lang="en-US" altLang="en-US"/>
          </a:p>
        </p:txBody>
      </p:sp>
    </p:spTree>
    <p:extLst>
      <p:ext uri="{BB962C8B-B14F-4D97-AF65-F5344CB8AC3E}">
        <p14:creationId xmlns:p14="http://schemas.microsoft.com/office/powerpoint/2010/main" val="28633975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EB53E7F-B5E3-4C3E-B6FA-2A51F4BAD3F4}"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45263"/>
            <a:ext cx="7194550" cy="327025"/>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Table</a:t>
            </a:r>
            <a:endParaRPr lang="en-US" altLang="en-US" sz="3200" b="1" i="1" dirty="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solidFill>
                  <a:schemeClr val="tx2"/>
                </a:solidFill>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a:xfrm>
            <a:off x="457200" y="6180138"/>
            <a:ext cx="2133600" cy="365125"/>
          </a:xfrm>
        </p:spPr>
        <p:txBody>
          <a:bodyPr/>
          <a:lstStyle>
            <a:lvl1pPr>
              <a:defRPr/>
            </a:lvl1pPr>
          </a:lstStyle>
          <a:p>
            <a:pPr>
              <a:defRPr/>
            </a:pPr>
            <a:endParaRPr lang="en-US"/>
          </a:p>
        </p:txBody>
      </p:sp>
      <p:sp>
        <p:nvSpPr>
          <p:cNvPr id="10" name="Footer Placeholder 4"/>
          <p:cNvSpPr>
            <a:spLocks noGrp="1"/>
          </p:cNvSpPr>
          <p:nvPr>
            <p:ph type="ftr" sz="quarter" idx="11"/>
          </p:nvPr>
        </p:nvSpPr>
        <p:spPr>
          <a:xfrm>
            <a:off x="3124200" y="6180138"/>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34150" y="6180138"/>
            <a:ext cx="2133600" cy="365125"/>
          </a:xfrm>
        </p:spPr>
        <p:txBody>
          <a:bodyPr/>
          <a:lstStyle>
            <a:lvl1pPr>
              <a:defRPr/>
            </a:lvl1pPr>
          </a:lstStyle>
          <a:p>
            <a:pPr>
              <a:defRPr/>
            </a:pPr>
            <a:fld id="{26FEBDD5-E9EF-4557-AC6A-B48E3C2EB637}" type="slidenum">
              <a:rPr lang="en-US" altLang="en-US"/>
              <a:pPr>
                <a:defRPr/>
              </a:pPr>
              <a:t>‹#›</a:t>
            </a:fld>
            <a:endParaRPr lang="en-US" altLang="en-US"/>
          </a:p>
        </p:txBody>
      </p:sp>
    </p:spTree>
    <p:extLst>
      <p:ext uri="{BB962C8B-B14F-4D97-AF65-F5344CB8AC3E}">
        <p14:creationId xmlns:p14="http://schemas.microsoft.com/office/powerpoint/2010/main" val="20514818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96F759A-1393-4FBD-97D1-E169F83F000A}"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65900"/>
            <a:ext cx="7415212"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latin typeface="Arial Narrow"/>
                <a:cs typeface="Arial Narrow"/>
              </a:rPr>
              <a:t>Copyright ©2017 Cengage Learning. All Rights Reserved. May not be scanned, copied or duplicated, or posted to a publicly accessible website, in whole or in part. </a:t>
            </a: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Figure</a:t>
            </a:r>
            <a:endParaRPr lang="en-US" altLang="en-US" sz="3200" b="1" i="1" dirty="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solidFill>
                  <a:schemeClr val="tx2"/>
                </a:solidFill>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a:xfrm>
            <a:off x="457200" y="6200775"/>
            <a:ext cx="2133600" cy="365125"/>
          </a:xfrm>
        </p:spPr>
        <p:txBody>
          <a:bodyPr/>
          <a:lstStyle>
            <a:lvl1pPr>
              <a:defRPr/>
            </a:lvl1pPr>
          </a:lstStyle>
          <a:p>
            <a:pPr>
              <a:defRPr/>
            </a:pPr>
            <a:endParaRPr lang="en-US"/>
          </a:p>
        </p:txBody>
      </p:sp>
      <p:sp>
        <p:nvSpPr>
          <p:cNvPr id="10" name="Footer Placeholder 4"/>
          <p:cNvSpPr>
            <a:spLocks noGrp="1"/>
          </p:cNvSpPr>
          <p:nvPr>
            <p:ph type="ftr" sz="quarter" idx="11"/>
          </p:nvPr>
        </p:nvSpPr>
        <p:spPr>
          <a:xfrm>
            <a:off x="3124200" y="6207125"/>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210300"/>
            <a:ext cx="2133600" cy="365125"/>
          </a:xfrm>
        </p:spPr>
        <p:txBody>
          <a:bodyPr/>
          <a:lstStyle>
            <a:lvl1pPr>
              <a:defRPr/>
            </a:lvl1pPr>
          </a:lstStyle>
          <a:p>
            <a:pPr>
              <a:defRPr/>
            </a:pPr>
            <a:fld id="{AF22E51C-B8CA-4BEC-8452-4965AD3F7A54}" type="slidenum">
              <a:rPr lang="en-US" altLang="en-US"/>
              <a:pPr>
                <a:defRPr/>
              </a:pPr>
              <a:t>‹#›</a:t>
            </a:fld>
            <a:endParaRPr lang="en-US" altLang="en-US"/>
          </a:p>
        </p:txBody>
      </p:sp>
    </p:spTree>
    <p:extLst>
      <p:ext uri="{BB962C8B-B14F-4D97-AF65-F5344CB8AC3E}">
        <p14:creationId xmlns:p14="http://schemas.microsoft.com/office/powerpoint/2010/main" val="15169097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C080CADC-69C7-49BE-B4B0-1F1BC37A6949}"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74638" y="6565900"/>
            <a:ext cx="7554912"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7" name="Rectangle 6"/>
          <p:cNvSpPr/>
          <p:nvPr userDrawn="1"/>
        </p:nvSpPr>
        <p:spPr>
          <a:xfrm>
            <a:off x="0" y="368300"/>
            <a:ext cx="2600325" cy="5842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8" name="TextBox 7"/>
          <p:cNvSpPr txBox="1">
            <a:spLocks noChangeArrowheads="1"/>
          </p:cNvSpPr>
          <p:nvPr userDrawn="1"/>
        </p:nvSpPr>
        <p:spPr bwMode="auto">
          <a:xfrm>
            <a:off x="1588" y="368300"/>
            <a:ext cx="1450975" cy="584200"/>
          </a:xfrm>
          <a:prstGeom prst="rect">
            <a:avLst/>
          </a:prstGeom>
          <a:solidFill>
            <a:srgbClr val="008CD1"/>
          </a:solidFill>
          <a:ln>
            <a:noFill/>
          </a:ln>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a:solidFill>
                  <a:schemeClr val="bg1"/>
                </a:solidFill>
                <a:latin typeface="Franklin Gothic Medium" pitchFamily="34" charset="0"/>
              </a:rPr>
              <a:t>Exhibit</a:t>
            </a:r>
            <a:endParaRPr lang="en-US" altLang="en-US" sz="3200" b="1" i="1" dirty="0">
              <a:solidFill>
                <a:schemeClr val="bg1"/>
              </a:solidFill>
              <a:latin typeface="Franklin Gothic Medium" pitchFamily="34" charset="0"/>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solidFill>
                  <a:schemeClr val="tx2"/>
                </a:solidFill>
                <a:latin typeface="Franklin Gothic Medium"/>
                <a:cs typeface="Franklin Gothic Medium"/>
              </a:defRPr>
            </a:lvl1pPr>
          </a:lstStyle>
          <a:p>
            <a:r>
              <a:rPr lang="en-US" dirty="0"/>
              <a:t>Click to edit Master title style</a:t>
            </a:r>
          </a:p>
        </p:txBody>
      </p:sp>
      <p:sp>
        <p:nvSpPr>
          <p:cNvPr id="9" name="Date Placeholder 3"/>
          <p:cNvSpPr>
            <a:spLocks noGrp="1"/>
          </p:cNvSpPr>
          <p:nvPr>
            <p:ph type="dt" sz="half" idx="10"/>
          </p:nvPr>
        </p:nvSpPr>
        <p:spPr>
          <a:xfrm>
            <a:off x="385763" y="6170613"/>
            <a:ext cx="2133600" cy="365125"/>
          </a:xfrm>
        </p:spPr>
        <p:txBody>
          <a:bodyPr/>
          <a:lstStyle>
            <a:lvl1pPr>
              <a:defRPr/>
            </a:lvl1pPr>
          </a:lstStyle>
          <a:p>
            <a:pPr>
              <a:defRPr/>
            </a:pPr>
            <a:endParaRPr lang="en-US"/>
          </a:p>
        </p:txBody>
      </p:sp>
      <p:sp>
        <p:nvSpPr>
          <p:cNvPr id="10" name="Footer Placeholder 4"/>
          <p:cNvSpPr>
            <a:spLocks noGrp="1"/>
          </p:cNvSpPr>
          <p:nvPr>
            <p:ph type="ftr" sz="quarter" idx="11"/>
          </p:nvPr>
        </p:nvSpPr>
        <p:spPr>
          <a:xfrm>
            <a:off x="3087688" y="6200775"/>
            <a:ext cx="2895600" cy="36512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200775"/>
            <a:ext cx="2133600" cy="365125"/>
          </a:xfrm>
        </p:spPr>
        <p:txBody>
          <a:bodyPr/>
          <a:lstStyle>
            <a:lvl1pPr>
              <a:defRPr/>
            </a:lvl1pPr>
          </a:lstStyle>
          <a:p>
            <a:pPr>
              <a:defRPr/>
            </a:pPr>
            <a:fld id="{E53E5CF0-EF7E-4F0E-8178-78696FEEB90D}" type="slidenum">
              <a:rPr lang="en-US" altLang="en-US"/>
              <a:pPr>
                <a:defRPr/>
              </a:pPr>
              <a:t>‹#›</a:t>
            </a:fld>
            <a:endParaRPr lang="en-US" altLang="en-US"/>
          </a:p>
        </p:txBody>
      </p:sp>
    </p:spTree>
    <p:extLst>
      <p:ext uri="{BB962C8B-B14F-4D97-AF65-F5344CB8AC3E}">
        <p14:creationId xmlns:p14="http://schemas.microsoft.com/office/powerpoint/2010/main" val="28697470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E255D347-76CF-4F26-A6EC-C63ECE3D5291}"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0" name="Footer Placeholder 1"/>
          <p:cNvSpPr txBox="1">
            <a:spLocks/>
          </p:cNvSpPr>
          <p:nvPr userDrawn="1"/>
        </p:nvSpPr>
        <p:spPr>
          <a:xfrm>
            <a:off x="295275" y="6565900"/>
            <a:ext cx="7383463" cy="30638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a:xfrm>
            <a:off x="490538" y="6170613"/>
            <a:ext cx="2133600" cy="365125"/>
          </a:xfrm>
        </p:spPr>
        <p:txBody>
          <a:bodyPr/>
          <a:lstStyle>
            <a:lvl1pPr>
              <a:defRPr/>
            </a:lvl1pPr>
          </a:lstStyle>
          <a:p>
            <a:pPr>
              <a:defRPr/>
            </a:pPr>
            <a:endParaRPr lang="en-US"/>
          </a:p>
        </p:txBody>
      </p:sp>
      <p:sp>
        <p:nvSpPr>
          <p:cNvPr id="13" name="Footer Placeholder 4"/>
          <p:cNvSpPr>
            <a:spLocks noGrp="1"/>
          </p:cNvSpPr>
          <p:nvPr>
            <p:ph type="ftr" sz="quarter" idx="11"/>
          </p:nvPr>
        </p:nvSpPr>
        <p:spPr>
          <a:xfrm>
            <a:off x="3160713" y="6189663"/>
            <a:ext cx="2895600" cy="365125"/>
          </a:xfrm>
        </p:spPr>
        <p:txBody>
          <a:bodyPr/>
          <a:lstStyle>
            <a:lvl1pPr>
              <a:defRPr/>
            </a:lvl1pPr>
          </a:lstStyle>
          <a:p>
            <a:pPr>
              <a:defRPr/>
            </a:pPr>
            <a:endParaRPr lang="en-US"/>
          </a:p>
        </p:txBody>
      </p:sp>
      <p:sp>
        <p:nvSpPr>
          <p:cNvPr id="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20895167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53B5B42E-7EAB-4364-B197-63A85CF08398}"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8" name="Footer Placeholder 1"/>
          <p:cNvSpPr txBox="1">
            <a:spLocks/>
          </p:cNvSpPr>
          <p:nvPr userDrawn="1"/>
        </p:nvSpPr>
        <p:spPr>
          <a:xfrm>
            <a:off x="295275" y="6483350"/>
            <a:ext cx="7380288" cy="38893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10" name="TextBox 9"/>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a:solidFill>
                  <a:srgbClr val="B00027"/>
                </a:solidFill>
                <a:latin typeface="Arial Narrow" pitchFamily="34" charset="0"/>
              </a:rPr>
              <a:t>LEARNING OUTCOMES </a:t>
            </a:r>
            <a:r>
              <a:rPr lang="en-US" altLang="en-US" sz="2000" i="1" dirty="0">
                <a:solidFill>
                  <a:srgbClr val="B00027"/>
                </a:solidFill>
                <a:latin typeface="Arial Narrow" pitchFamily="34" charset="0"/>
              </a:rPr>
              <a:t>(continued)</a:t>
            </a: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1" name="Date Placeholder 3"/>
          <p:cNvSpPr>
            <a:spLocks noGrp="1"/>
          </p:cNvSpPr>
          <p:nvPr>
            <p:ph type="dt" sz="half" idx="10"/>
          </p:nvPr>
        </p:nvSpPr>
        <p:spPr>
          <a:xfrm>
            <a:off x="509588" y="6118225"/>
            <a:ext cx="2133600" cy="365125"/>
          </a:xfrm>
        </p:spPr>
        <p:txBody>
          <a:bodyPr/>
          <a:lstStyle>
            <a:lvl1pPr>
              <a:defRPr/>
            </a:lvl1pPr>
          </a:lstStyle>
          <a:p>
            <a:pPr>
              <a:defRPr/>
            </a:pPr>
            <a:endParaRPr lang="en-US"/>
          </a:p>
        </p:txBody>
      </p:sp>
      <p:sp>
        <p:nvSpPr>
          <p:cNvPr id="12" name="Footer Placeholder 4"/>
          <p:cNvSpPr>
            <a:spLocks noGrp="1"/>
          </p:cNvSpPr>
          <p:nvPr>
            <p:ph type="ftr" sz="quarter" idx="11"/>
          </p:nvPr>
        </p:nvSpPr>
        <p:spPr>
          <a:xfrm>
            <a:off x="3189288" y="6118225"/>
            <a:ext cx="2895600" cy="365125"/>
          </a:xfrm>
        </p:spPr>
        <p:txBody>
          <a:bodyPr/>
          <a:lstStyle>
            <a:lvl1pPr>
              <a:defRPr/>
            </a:lvl1pPr>
          </a:lstStyle>
          <a:p>
            <a:pPr>
              <a:defRPr/>
            </a:pPr>
            <a:endParaRPr lang="en-US"/>
          </a:p>
        </p:txBody>
      </p:sp>
    </p:spTree>
    <p:extLst>
      <p:ext uri="{BB962C8B-B14F-4D97-AF65-F5344CB8AC3E}">
        <p14:creationId xmlns:p14="http://schemas.microsoft.com/office/powerpoint/2010/main" val="1367621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698A5F97-5DA0-4E34-8905-05A5053548BF}"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10" name="Footer Placeholder 1"/>
          <p:cNvSpPr txBox="1">
            <a:spLocks/>
          </p:cNvSpPr>
          <p:nvPr userDrawn="1"/>
        </p:nvSpPr>
        <p:spPr>
          <a:xfrm>
            <a:off x="295275" y="6573838"/>
            <a:ext cx="7307263" cy="29845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1"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12" name="Date Placeholder 3"/>
          <p:cNvSpPr>
            <a:spLocks noGrp="1"/>
          </p:cNvSpPr>
          <p:nvPr>
            <p:ph type="dt" sz="half" idx="10"/>
          </p:nvPr>
        </p:nvSpPr>
        <p:spPr>
          <a:xfrm>
            <a:off x="490538" y="6194425"/>
            <a:ext cx="2133600" cy="365125"/>
          </a:xfrm>
        </p:spPr>
        <p:txBody>
          <a:bodyPr/>
          <a:lstStyle>
            <a:lvl1pPr>
              <a:defRPr/>
            </a:lvl1pPr>
          </a:lstStyle>
          <a:p>
            <a:pPr>
              <a:defRPr/>
            </a:pPr>
            <a:endParaRPr lang="en-US"/>
          </a:p>
        </p:txBody>
      </p:sp>
      <p:sp>
        <p:nvSpPr>
          <p:cNvPr id="13" name="Footer Placeholder 4"/>
          <p:cNvSpPr>
            <a:spLocks noGrp="1"/>
          </p:cNvSpPr>
          <p:nvPr>
            <p:ph type="ftr" sz="quarter" idx="11"/>
          </p:nvPr>
        </p:nvSpPr>
        <p:spPr>
          <a:xfrm>
            <a:off x="3119438" y="6210300"/>
            <a:ext cx="2895600" cy="365125"/>
          </a:xfrm>
        </p:spPr>
        <p:txBody>
          <a:bodyPr/>
          <a:lstStyle>
            <a:lvl1pPr>
              <a:defRPr/>
            </a:lvl1pPr>
          </a:lstStyle>
          <a:p>
            <a:pPr>
              <a:defRPr/>
            </a:pPr>
            <a:endParaRPr lang="en-US"/>
          </a:p>
        </p:txBody>
      </p:sp>
      <p:sp>
        <p:nvSpPr>
          <p:cNvPr id="14"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5" name="Content Placeholder 2"/>
          <p:cNvSpPr>
            <a:spLocks noGrp="1"/>
          </p:cNvSpPr>
          <p:nvPr>
            <p:ph idx="1"/>
          </p:nvPr>
        </p:nvSpPr>
        <p:spPr>
          <a:xfrm>
            <a:off x="987425" y="1508125"/>
            <a:ext cx="3925888" cy="4789488"/>
          </a:xfrm>
        </p:spPr>
        <p:txBody>
          <a:bodyPr>
            <a:noAutofit/>
          </a:bodyPr>
          <a:lstStyle>
            <a:lvl1pPr marL="342900" indent="-342900" algn="l" defTabSz="457200" rtl="0" eaLnBrk="0" fontAlgn="base" hangingPunct="0">
              <a:lnSpc>
                <a:spcPct val="90000"/>
              </a:lnSpc>
              <a:spcBef>
                <a:spcPct val="20000"/>
              </a:spcBef>
              <a:spcAft>
                <a:spcPct val="0"/>
              </a:spcAft>
              <a:buClr>
                <a:srgbClr val="B00027"/>
              </a:buClr>
              <a:buFont typeface="Lucida Grande"/>
              <a:buChar char="•"/>
              <a:defRPr lang="en-US" altLang="en-US" sz="2800" kern="1200" dirty="0" smtClean="0">
                <a:solidFill>
                  <a:schemeClr val="tx2"/>
                </a:solidFill>
                <a:latin typeface="Calibri" panose="020F0502020204030204" pitchFamily="34" charset="0"/>
                <a:ea typeface="ＭＳ Ｐゴシック" panose="020B0600070205080204" pitchFamily="34" charset="-128"/>
                <a:cs typeface="Arial" panose="020B0604020202020204" pitchFamily="34" charset="0"/>
              </a:defRPr>
            </a:lvl1pPr>
          </a:lstStyle>
          <a:p>
            <a:pPr marL="342900" indent="-342900">
              <a:spcBef>
                <a:spcPct val="20000"/>
              </a:spcBef>
              <a:buClr>
                <a:srgbClr val="B00027"/>
              </a:buClr>
              <a:buFont typeface="Lucida Grande"/>
              <a:buChar char="•"/>
              <a:defRPr/>
            </a:pPr>
            <a:endParaRPr lang="en-US" altLang="en-US" dirty="0">
              <a:solidFill>
                <a:schemeClr val="tx2"/>
              </a:solidFill>
            </a:endParaRPr>
          </a:p>
        </p:txBody>
      </p:sp>
      <p:sp>
        <p:nvSpPr>
          <p:cNvPr id="16" name="Content Placeholder 2"/>
          <p:cNvSpPr txBox="1">
            <a:spLocks/>
          </p:cNvSpPr>
          <p:nvPr userDrawn="1"/>
        </p:nvSpPr>
        <p:spPr bwMode="auto">
          <a:xfrm>
            <a:off x="5008563" y="1508125"/>
            <a:ext cx="4014787"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endParaRPr lang="en-US" altLang="en-US" sz="2800" dirty="0">
              <a:solidFill>
                <a:schemeClr val="tx2"/>
              </a:solidFill>
              <a:cs typeface="Arial" panose="020B0604020202020204" pitchFamily="34" charset="0"/>
            </a:endParaRPr>
          </a:p>
        </p:txBody>
      </p:sp>
    </p:spTree>
    <p:extLst>
      <p:ext uri="{BB962C8B-B14F-4D97-AF65-F5344CB8AC3E}">
        <p14:creationId xmlns:p14="http://schemas.microsoft.com/office/powerpoint/2010/main" val="16641917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605BCBDD-6D3E-41DA-BBEF-8BFAF4178591}"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9" name="Footer Placeholder 1"/>
          <p:cNvSpPr txBox="1">
            <a:spLocks/>
          </p:cNvSpPr>
          <p:nvPr userDrawn="1"/>
        </p:nvSpPr>
        <p:spPr>
          <a:xfrm>
            <a:off x="295275" y="6535738"/>
            <a:ext cx="7481888" cy="33655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Date Placeholder 3"/>
          <p:cNvSpPr>
            <a:spLocks noGrp="1"/>
          </p:cNvSpPr>
          <p:nvPr>
            <p:ph type="dt" sz="half" idx="13"/>
          </p:nvPr>
        </p:nvSpPr>
        <p:spPr>
          <a:xfrm>
            <a:off x="503238" y="6173788"/>
            <a:ext cx="2133600" cy="365125"/>
          </a:xfrm>
        </p:spPr>
        <p:txBody>
          <a:bodyPr/>
          <a:lstStyle>
            <a:lvl1pPr>
              <a:defRPr/>
            </a:lvl1pPr>
          </a:lstStyle>
          <a:p>
            <a:pPr>
              <a:defRPr/>
            </a:pPr>
            <a:endParaRPr lang="en-US"/>
          </a:p>
        </p:txBody>
      </p:sp>
      <p:sp>
        <p:nvSpPr>
          <p:cNvPr id="12" name="Footer Placeholder 4"/>
          <p:cNvSpPr>
            <a:spLocks noGrp="1"/>
          </p:cNvSpPr>
          <p:nvPr>
            <p:ph type="ftr" sz="quarter" idx="14"/>
          </p:nvPr>
        </p:nvSpPr>
        <p:spPr>
          <a:xfrm>
            <a:off x="3119438" y="6170613"/>
            <a:ext cx="2895600" cy="365125"/>
          </a:xfrm>
        </p:spPr>
        <p:txBody>
          <a:bodyPr/>
          <a:lstStyle>
            <a:lvl1pPr>
              <a:defRPr/>
            </a:lvl1pPr>
          </a:lstStyle>
          <a:p>
            <a:pPr>
              <a:defRPr/>
            </a:pPr>
            <a:endParaRPr lang="en-US"/>
          </a:p>
        </p:txBody>
      </p:sp>
      <p:sp>
        <p:nvSpPr>
          <p:cNvPr id="13"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1230539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1BA72FE2-7FFC-40B6-9AEB-45597AFF47D4}" type="slidenum">
              <a:rPr lang="en-US" altLang="en-US" sz="1200" b="1" smtClean="0">
                <a:solidFill>
                  <a:srgbClr val="000000"/>
                </a:solidFill>
                <a:latin typeface="Calibri" panose="020F0502020204030204" pitchFamily="34" charset="0"/>
                <a:cs typeface="Arial" panose="020B0604020202020204" pitchFamily="34" charset="0"/>
              </a:rPr>
              <a:pPr algn="r" eaLnBrk="1" hangingPunct="1">
                <a:defRPr/>
              </a:pPr>
              <a:t>‹#›</a:t>
            </a:fld>
            <a:endParaRPr lang="en-US" altLang="en-US" sz="1200" b="1">
              <a:solidFill>
                <a:srgbClr val="000000"/>
              </a:solidFill>
              <a:latin typeface="Calibri" panose="020F0502020204030204" pitchFamily="34" charset="0"/>
              <a:cs typeface="Arial" panose="020B0604020202020204" pitchFamily="34" charset="0"/>
            </a:endParaRPr>
          </a:p>
        </p:txBody>
      </p:sp>
      <p:sp>
        <p:nvSpPr>
          <p:cNvPr id="5" name="Footer Placeholder 1"/>
          <p:cNvSpPr txBox="1">
            <a:spLocks/>
          </p:cNvSpPr>
          <p:nvPr userDrawn="1"/>
        </p:nvSpPr>
        <p:spPr>
          <a:xfrm>
            <a:off x="295275" y="6483350"/>
            <a:ext cx="7245350" cy="388938"/>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a:solidFill>
                  <a:schemeClr val="tx2"/>
                </a:solidFill>
                <a:latin typeface="Arial Narrow"/>
                <a:cs typeface="Arial Narrow"/>
              </a:rPr>
              <a:t>Copyright ©2017 Cengage Learning. All Rights Reserved. May not be scanned, copied or duplicated, or posted to a publicly accessible website, in whole or in part. </a:t>
            </a: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a:solidFill>
                  <a:srgbClr val="000000"/>
                </a:solidFill>
              </a:rPr>
              <a:t>MGMT10 | CH15</a:t>
            </a:r>
            <a:endParaRPr lang="en-US" b="1" dirty="0">
              <a:solidFill>
                <a:srgbClr val="000000"/>
              </a:solidFill>
            </a:endParaRPr>
          </a:p>
        </p:txBody>
      </p:sp>
      <p:sp>
        <p:nvSpPr>
          <p:cNvPr id="7" name="Date Placeholder 3"/>
          <p:cNvSpPr>
            <a:spLocks noGrp="1"/>
          </p:cNvSpPr>
          <p:nvPr>
            <p:ph type="dt" sz="half" idx="10"/>
          </p:nvPr>
        </p:nvSpPr>
        <p:spPr>
          <a:xfrm>
            <a:off x="493713" y="6118225"/>
            <a:ext cx="2133600" cy="365125"/>
          </a:xfrm>
        </p:spPr>
        <p:txBody>
          <a:bodyPr/>
          <a:lstStyle>
            <a:lvl1pPr>
              <a:defRPr/>
            </a:lvl1pPr>
          </a:lstStyle>
          <a:p>
            <a:pPr>
              <a:defRPr/>
            </a:pPr>
            <a:endParaRPr lang="en-US"/>
          </a:p>
        </p:txBody>
      </p:sp>
      <p:sp>
        <p:nvSpPr>
          <p:cNvPr id="8" name="Footer Placeholder 4"/>
          <p:cNvSpPr>
            <a:spLocks noGrp="1"/>
          </p:cNvSpPr>
          <p:nvPr>
            <p:ph type="ftr" sz="quarter" idx="11"/>
          </p:nvPr>
        </p:nvSpPr>
        <p:spPr>
          <a:xfrm>
            <a:off x="3119438" y="6118225"/>
            <a:ext cx="2895600" cy="365125"/>
          </a:xfrm>
        </p:spPr>
        <p:txBody>
          <a:bodyPr/>
          <a:lstStyle>
            <a:lvl1pPr>
              <a:defRPr/>
            </a:lvl1pPr>
          </a:lstStyle>
          <a:p>
            <a:pPr>
              <a:defRPr/>
            </a:pPr>
            <a:endParaRPr lang="en-US"/>
          </a:p>
        </p:txBody>
      </p:sp>
    </p:spTree>
    <p:extLst>
      <p:ext uri="{BB962C8B-B14F-4D97-AF65-F5344CB8AC3E}">
        <p14:creationId xmlns:p14="http://schemas.microsoft.com/office/powerpoint/2010/main" val="33368850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0D4002-7293-4394-8E3D-09196F715B2A}" type="slidenum">
              <a:rPr lang="en-US" altLang="en-US"/>
              <a:pPr>
                <a:defRPr/>
              </a:pPr>
              <a:t>‹#›</a:t>
            </a:fld>
            <a:endParaRPr lang="en-US" altLang="en-US"/>
          </a:p>
        </p:txBody>
      </p:sp>
    </p:spTree>
    <p:extLst>
      <p:ext uri="{BB962C8B-B14F-4D97-AF65-F5344CB8AC3E}">
        <p14:creationId xmlns:p14="http://schemas.microsoft.com/office/powerpoint/2010/main" val="39237150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CA30812-A85A-4BD8-9E7E-F4012FABA30E}" type="slidenum">
              <a:rPr lang="en-US" altLang="en-US"/>
              <a:pPr>
                <a:defRPr/>
              </a:pPr>
              <a:t>‹#›</a:t>
            </a:fld>
            <a:endParaRPr lang="en-US" altLang="en-US"/>
          </a:p>
        </p:txBody>
      </p:sp>
    </p:spTree>
    <p:extLst>
      <p:ext uri="{BB962C8B-B14F-4D97-AF65-F5344CB8AC3E}">
        <p14:creationId xmlns:p14="http://schemas.microsoft.com/office/powerpoint/2010/main" val="32496993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14D30E1F-D074-4147-BA6F-4DB525B30EE9}" type="slidenum">
              <a:rPr lang="en-US" altLang="en-US"/>
              <a:pPr>
                <a:defRPr/>
              </a:pPr>
              <a:t>‹#›</a:t>
            </a:fld>
            <a:endParaRPr lang="en-US" altLang="en-US"/>
          </a:p>
        </p:txBody>
      </p:sp>
    </p:spTree>
    <p:extLst>
      <p:ext uri="{BB962C8B-B14F-4D97-AF65-F5344CB8AC3E}">
        <p14:creationId xmlns:p14="http://schemas.microsoft.com/office/powerpoint/2010/main" val="45251166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EBEF2A5-52EE-4588-B0A8-BD08342E73E5}" type="slidenum">
              <a:rPr lang="en-US" altLang="en-US"/>
              <a:pPr>
                <a:defRPr/>
              </a:pPr>
              <a:t>‹#›</a:t>
            </a:fld>
            <a:endParaRPr lang="en-US" altLang="en-US"/>
          </a:p>
        </p:txBody>
      </p:sp>
    </p:spTree>
    <p:extLst>
      <p:ext uri="{BB962C8B-B14F-4D97-AF65-F5344CB8AC3E}">
        <p14:creationId xmlns:p14="http://schemas.microsoft.com/office/powerpoint/2010/main" val="23845606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452EFC3-536C-499D-8031-5987AD1BB4B2}" type="slidenum">
              <a:rPr lang="en-US" altLang="en-US"/>
              <a:pPr>
                <a:defRPr/>
              </a:pPr>
              <a:t>‹#›</a:t>
            </a:fld>
            <a:endParaRPr lang="en-US" altLang="en-US"/>
          </a:p>
        </p:txBody>
      </p:sp>
    </p:spTree>
    <p:extLst>
      <p:ext uri="{BB962C8B-B14F-4D97-AF65-F5344CB8AC3E}">
        <p14:creationId xmlns:p14="http://schemas.microsoft.com/office/powerpoint/2010/main" val="37958693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5367817-0C8A-434A-956B-BDE48ECEEC22}" type="slidenum">
              <a:rPr lang="en-US" altLang="en-US"/>
              <a:pPr>
                <a:defRPr/>
              </a:pPr>
              <a:t>‹#›</a:t>
            </a:fld>
            <a:endParaRPr lang="en-US" altLang="en-US"/>
          </a:p>
        </p:txBody>
      </p:sp>
    </p:spTree>
    <p:extLst>
      <p:ext uri="{BB962C8B-B14F-4D97-AF65-F5344CB8AC3E}">
        <p14:creationId xmlns:p14="http://schemas.microsoft.com/office/powerpoint/2010/main" val="23157002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38D1DE6-78AC-4D7D-83F3-592EA5E5190A}" type="slidenum">
              <a:rPr lang="en-US" altLang="en-US"/>
              <a:pPr>
                <a:defRPr/>
              </a:pPr>
              <a:t>‹#›</a:t>
            </a:fld>
            <a:endParaRPr lang="en-US" altLang="en-US"/>
          </a:p>
        </p:txBody>
      </p:sp>
    </p:spTree>
    <p:extLst>
      <p:ext uri="{BB962C8B-B14F-4D97-AF65-F5344CB8AC3E}">
        <p14:creationId xmlns:p14="http://schemas.microsoft.com/office/powerpoint/2010/main" val="21491819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297A23E-3E41-477F-9CAC-B9DF836C7DE2}" type="slidenum">
              <a:rPr lang="en-US" altLang="en-US"/>
              <a:pPr>
                <a:defRPr/>
              </a:pPr>
              <a:t>‹#›</a:t>
            </a:fld>
            <a:endParaRPr lang="en-US" altLang="en-US"/>
          </a:p>
        </p:txBody>
      </p:sp>
    </p:spTree>
    <p:extLst>
      <p:ext uri="{BB962C8B-B14F-4D97-AF65-F5344CB8AC3E}">
        <p14:creationId xmlns:p14="http://schemas.microsoft.com/office/powerpoint/2010/main" val="237328184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66F64FA-9083-4267-A8D3-EC2353F51613}" type="slidenum">
              <a:rPr lang="en-US" altLang="en-US"/>
              <a:pPr>
                <a:defRPr/>
              </a:pPr>
              <a:t>‹#›</a:t>
            </a:fld>
            <a:endParaRPr lang="en-US" altLang="en-US"/>
          </a:p>
        </p:txBody>
      </p:sp>
    </p:spTree>
    <p:extLst>
      <p:ext uri="{BB962C8B-B14F-4D97-AF65-F5344CB8AC3E}">
        <p14:creationId xmlns:p14="http://schemas.microsoft.com/office/powerpoint/2010/main" val="14781759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5291251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cs typeface="Arial" panose="020B0604020202020204" pitchFamily="34" charset="0"/>
              </a:defRPr>
            </a:lvl1pPr>
          </a:lstStyle>
          <a:p>
            <a:pPr>
              <a:defRPr/>
            </a:pPr>
            <a:fld id="{94252D96-D8E9-4D54-8C53-642795E1030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484756" r:id="rId1"/>
    <p:sldLayoutId id="2147484757" r:id="rId2"/>
    <p:sldLayoutId id="2147484758" r:id="rId3"/>
    <p:sldLayoutId id="2147484759" r:id="rId4"/>
    <p:sldLayoutId id="2147484760" r:id="rId5"/>
    <p:sldLayoutId id="2147484761" r:id="rId6"/>
    <p:sldLayoutId id="2147484762" r:id="rId7"/>
    <p:sldLayoutId id="2147484763" r:id="rId8"/>
    <p:sldLayoutId id="2147484764" r:id="rId9"/>
    <p:sldLayoutId id="2147484765" r:id="rId10"/>
    <p:sldLayoutId id="2147484766" r:id="rId11"/>
    <p:sldLayoutId id="2147484747" r:id="rId12"/>
    <p:sldLayoutId id="2147484748" r:id="rId13"/>
    <p:sldLayoutId id="2147484749" r:id="rId14"/>
    <p:sldLayoutId id="2147484750" r:id="rId15"/>
    <p:sldLayoutId id="2147484751" r:id="rId16"/>
    <p:sldLayoutId id="2147484752" r:id="rId17"/>
    <p:sldLayoutId id="2147484753" r:id="rId18"/>
    <p:sldLayoutId id="2147484754" r:id="rId19"/>
    <p:sldLayoutId id="2147484755" r:id="rId20"/>
    <p:sldLayoutId id="2147484767" r:id="rId21"/>
  </p:sldLayoutIdLst>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Learning Outcomes</a:t>
            </a:r>
          </a:p>
        </p:txBody>
      </p:sp>
      <p:sp>
        <p:nvSpPr>
          <p:cNvPr id="15363" name="Content Placeholder 2"/>
          <p:cNvSpPr>
            <a:spLocks noGrp="1"/>
          </p:cNvSpPr>
          <p:nvPr>
            <p:ph idx="1"/>
          </p:nvPr>
        </p:nvSpPr>
        <p:spPr/>
        <p:txBody>
          <a:bodyPr>
            <a:noAutofit/>
          </a:bodyPr>
          <a:lstStyle/>
          <a:p>
            <a:pPr eaLnBrk="1" hangingPunct="1">
              <a:spcAft>
                <a:spcPts val="600"/>
              </a:spcAft>
              <a:buFont typeface="+mj-lt"/>
              <a:buAutoNum type="arabicPeriod"/>
              <a:defRPr/>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Explain the role that perception plays in communication and communication problems</a:t>
            </a:r>
          </a:p>
          <a:p>
            <a:pPr eaLnBrk="1" hangingPunct="1">
              <a:spcAft>
                <a:spcPts val="600"/>
              </a:spcAft>
              <a:buFont typeface="+mj-lt"/>
              <a:buAutoNum type="arabicPeriod"/>
              <a:defRPr/>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Describe the communication process and the various kinds of communication in organizations</a:t>
            </a:r>
          </a:p>
          <a:p>
            <a:pPr eaLnBrk="1" hangingPunct="1">
              <a:spcAft>
                <a:spcPts val="600"/>
              </a:spcAft>
              <a:buFont typeface="+mj-lt"/>
              <a:buAutoNum type="arabicPeriod"/>
              <a:defRPr/>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Explain how managers can manage effective one-on-one communication</a:t>
            </a:r>
          </a:p>
          <a:p>
            <a:pPr eaLnBrk="1" hangingPunct="1">
              <a:spcAft>
                <a:spcPts val="600"/>
              </a:spcAft>
              <a:buFont typeface="+mj-lt"/>
              <a:buAutoNum type="arabicPeriod"/>
              <a:defRPr/>
            </a:pPr>
            <a:r>
              <a:rPr lang="en-IN" altLang="en-US" dirty="0">
                <a:solidFill>
                  <a:schemeClr val="tx2"/>
                </a:solidFill>
                <a:latin typeface="Rockwell" panose="02060603020205020403" pitchFamily="18" charset="0"/>
                <a:ea typeface="Rockwell" panose="02060603020205020403" pitchFamily="18" charset="0"/>
                <a:cs typeface="Rockwell" panose="02060603020205020403" pitchFamily="18" charset="0"/>
              </a:rPr>
              <a:t>Describe how managers can manage effective organization-wide communication</a:t>
            </a:r>
            <a:endParaRPr lang="en-US" altLang="en-US" dirty="0">
              <a:solidFill>
                <a:schemeClr val="tx2"/>
              </a:solidFill>
              <a:latin typeface="Rockwell" panose="02060603020205020403" pitchFamily="18" charset="0"/>
              <a:ea typeface="Rockwell" panose="02060603020205020403" pitchFamily="18" charset="0"/>
              <a:cs typeface="Rockwell" panose="02060603020205020403"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36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536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Title 1"/>
          <p:cNvSpPr>
            <a:spLocks noGrp="1"/>
          </p:cNvSpPr>
          <p:nvPr>
            <p:ph type="title"/>
          </p:nvPr>
        </p:nvSpPr>
        <p:spPr>
          <a:xfrm>
            <a:off x="525463" y="3175"/>
            <a:ext cx="8229600" cy="1143000"/>
          </a:xfrm>
        </p:spPr>
        <p:txBody>
          <a:bodyPr/>
          <a:lstStyle/>
          <a:p>
            <a:pPr eaLnBrk="1" hangingPunct="1"/>
            <a:r>
              <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Communication</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
        <p:nvSpPr>
          <p:cNvPr id="16388"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a:solidFill>
                  <a:schemeClr val="tx2"/>
                </a:solidFill>
              </a:rPr>
              <a:t>Process of transmitting information from one person or place to another</a:t>
            </a:r>
          </a:p>
          <a:p>
            <a:pPr eaLnBrk="1" hangingPunct="1">
              <a:buFont typeface="Arial" panose="020B0604020202020204" pitchFamily="34" charset="0"/>
              <a:buChar char="•"/>
            </a:pPr>
            <a:r>
              <a:rPr lang="en-US" altLang="en-US" dirty="0">
                <a:solidFill>
                  <a:schemeClr val="tx2"/>
                </a:solidFill>
              </a:rPr>
              <a:t>Basic management process cannot be performed without effective communication</a:t>
            </a:r>
            <a:endParaRPr lang="en-IN" altLang="en-US" dirty="0">
              <a:solidFill>
                <a:schemeClr val="tx2"/>
              </a:solidFill>
            </a:endParaRPr>
          </a:p>
          <a:p>
            <a:pPr marL="639763" lvl="1" indent="-273050" eaLnBrk="1" hangingPunct="1">
              <a:buFont typeface="Arial" panose="020B0604020202020204" pitchFamily="34" charset="0"/>
              <a:buChar char="•"/>
            </a:pPr>
            <a:r>
              <a:rPr lang="en-US" altLang="en-US" dirty="0">
                <a:solidFill>
                  <a:schemeClr val="tx2"/>
                </a:solidFill>
              </a:rPr>
              <a:t>Planning </a:t>
            </a:r>
          </a:p>
          <a:p>
            <a:pPr marL="639763" lvl="1" indent="-273050" eaLnBrk="1" hangingPunct="1">
              <a:buFont typeface="Arial" panose="020B0604020202020204" pitchFamily="34" charset="0"/>
              <a:buChar char="•"/>
            </a:pPr>
            <a:r>
              <a:rPr lang="en-US" altLang="en-US" dirty="0">
                <a:solidFill>
                  <a:schemeClr val="tx2"/>
                </a:solidFill>
              </a:rPr>
              <a:t>Organizing </a:t>
            </a:r>
          </a:p>
          <a:p>
            <a:pPr marL="639763" lvl="1" indent="-273050" eaLnBrk="1" hangingPunct="1">
              <a:buFont typeface="Arial" panose="020B0604020202020204" pitchFamily="34" charset="0"/>
              <a:buChar char="•"/>
            </a:pPr>
            <a:r>
              <a:rPr lang="en-US" altLang="en-US" dirty="0">
                <a:solidFill>
                  <a:schemeClr val="tx2"/>
                </a:solidFill>
              </a:rPr>
              <a:t>Leading</a:t>
            </a:r>
          </a:p>
          <a:p>
            <a:pPr marL="639763" lvl="1" indent="-273050" eaLnBrk="1" hangingPunct="1">
              <a:buFont typeface="Arial" panose="020B0604020202020204" pitchFamily="34" charset="0"/>
              <a:buChar char="•"/>
            </a:pPr>
            <a:r>
              <a:rPr lang="en-US" altLang="en-US" dirty="0">
                <a:solidFill>
                  <a:schemeClr val="tx2"/>
                </a:solidFill>
              </a:rPr>
              <a:t>Controlling</a:t>
            </a:r>
            <a:endParaRPr lang="en-IN" alt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38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638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38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638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638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638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1" name="Title 1"/>
          <p:cNvSpPr>
            <a:spLocks noGrp="1"/>
          </p:cNvSpPr>
          <p:nvPr>
            <p:ph type="title"/>
          </p:nvPr>
        </p:nvSpPr>
        <p:spPr>
          <a:xfrm>
            <a:off x="525463" y="3175"/>
            <a:ext cx="8229600" cy="1143000"/>
          </a:xfrm>
        </p:spPr>
        <p:txBody>
          <a:bodyPr/>
          <a:lstStyle/>
          <a:p>
            <a:pPr eaLnBrk="1" hangingPunct="1"/>
            <a:r>
              <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Perception</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
        <p:nvSpPr>
          <p:cNvPr id="17412"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solidFill>
                  <a:schemeClr val="tx2"/>
                </a:solidFill>
              </a:rPr>
              <a:t>Process by which individuals attend to, organize, interpret, and retain information from their environments</a:t>
            </a:r>
          </a:p>
          <a:p>
            <a:pPr eaLnBrk="1" hangingPunct="1">
              <a:buFont typeface="Arial" panose="020B0604020202020204" pitchFamily="34" charset="0"/>
              <a:buChar char="•"/>
            </a:pPr>
            <a:r>
              <a:rPr lang="en-IN" altLang="en-US" dirty="0">
                <a:solidFill>
                  <a:schemeClr val="tx2"/>
                </a:solidFill>
              </a:rPr>
              <a:t>People experience stimuli through their perceptual filters</a:t>
            </a:r>
          </a:p>
          <a:p>
            <a:pPr marL="639763" lvl="1" indent="-273050" eaLnBrk="1" hangingPunct="1">
              <a:buFont typeface="Arial" panose="020B0604020202020204" pitchFamily="34" charset="0"/>
              <a:buChar char="•"/>
            </a:pPr>
            <a:r>
              <a:rPr lang="en-IN" altLang="en-US" b="1" dirty="0">
                <a:solidFill>
                  <a:schemeClr val="tx2"/>
                </a:solidFill>
              </a:rPr>
              <a:t>Perceptual filters</a:t>
            </a:r>
            <a:r>
              <a:rPr lang="en-IN" altLang="en-US" dirty="0">
                <a:solidFill>
                  <a:schemeClr val="tx2"/>
                </a:solidFill>
              </a:rPr>
              <a:t>: Personality-, psychology-, or experience-based differences that influence people to ignore or pay attention to particular stimuli</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4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74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741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5" name="Title 1" title="Basic Perception Process"/>
          <p:cNvSpPr>
            <a:spLocks noGrp="1"/>
          </p:cNvSpPr>
          <p:nvPr>
            <p:ph type="title"/>
          </p:nvPr>
        </p:nvSpPr>
        <p:spPr>
          <a:xfrm>
            <a:off x="1492250" y="403412"/>
            <a:ext cx="7537450" cy="676275"/>
          </a:xfrm>
        </p:spPr>
        <p:txBody>
          <a:bodyPr/>
          <a:lstStyle/>
          <a:p>
            <a:pPr marL="1279525" indent="-1279525" eaLnBrk="1" hangingPunct="1">
              <a:defRPr/>
            </a:pPr>
            <a:r>
              <a:rPr lang="en-US" altLang="en-US" dirty="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15.1</a:t>
            </a:r>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a:t>
            </a:r>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Basic Perception Process</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pic>
        <p:nvPicPr>
          <p:cNvPr id="2" name="Picture 1" descr="The exhibit depicts the basic perception process. There are three boxes on top that are labeled stimulus. Arrows extend from all the three boxes to a box that is labeled attention. An arrow extends from this box to a box that is labeled organization. An arrow extends from this box to a box that is labeled interpretation. An arrow extends from this box to a box that is labeled retention. An arrow extends from this box to a text that reads perception. Below attention, organization, interpretation, and retention boxes, there is a dish. The left portion is labeled perceptual, and the right portion is labeled filter." title="Exhibit 15.1 - Basic Perception Proces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391" y="1269601"/>
            <a:ext cx="3101004" cy="5152516"/>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Title 1"/>
          <p:cNvSpPr>
            <a:spLocks noGrp="1"/>
          </p:cNvSpPr>
          <p:nvPr>
            <p:ph type="title"/>
          </p:nvPr>
        </p:nvSpPr>
        <p:spPr>
          <a:xfrm>
            <a:off x="525463" y="3175"/>
            <a:ext cx="8229600" cy="1143000"/>
          </a:xfrm>
        </p:spPr>
        <p:txBody>
          <a:bodyPr/>
          <a:lstStyle/>
          <a:p>
            <a:pPr eaLnBrk="1" hangingPunct="1"/>
            <a:r>
              <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Perception Problems</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
        <p:nvSpPr>
          <p:cNvPr id="19460" name="Content Placeholder 2"/>
          <p:cNvSpPr>
            <a:spLocks noGrp="1"/>
          </p:cNvSpPr>
          <p:nvPr>
            <p:ph idx="1"/>
          </p:nvPr>
        </p:nvSpPr>
        <p:spPr>
          <a:xfrm>
            <a:off x="914400" y="1533525"/>
            <a:ext cx="7616825" cy="4441825"/>
          </a:xfrm>
        </p:spPr>
        <p:txBody>
          <a:bodyPr/>
          <a:lstStyle/>
          <a:p>
            <a:pPr eaLnBrk="1" hangingPunct="1">
              <a:buFont typeface="Arial" panose="020B0604020202020204" pitchFamily="34" charset="0"/>
              <a:buChar char="•"/>
            </a:pPr>
            <a:r>
              <a:rPr lang="en-IN" altLang="en-US" b="1" dirty="0">
                <a:solidFill>
                  <a:schemeClr val="tx2"/>
                </a:solidFill>
              </a:rPr>
              <a:t>Selective perception</a:t>
            </a:r>
            <a:endParaRPr lang="en-IN" altLang="en-US" dirty="0">
              <a:solidFill>
                <a:schemeClr val="tx2"/>
              </a:solidFill>
            </a:endParaRPr>
          </a:p>
          <a:p>
            <a:pPr marL="639763" lvl="1" indent="-273050" eaLnBrk="1" hangingPunct="1">
              <a:buFont typeface="Arial" panose="020B0604020202020204" pitchFamily="34" charset="0"/>
              <a:buChar char="•"/>
            </a:pPr>
            <a:r>
              <a:rPr lang="en-IN" altLang="en-US" dirty="0">
                <a:solidFill>
                  <a:schemeClr val="tx2"/>
                </a:solidFill>
              </a:rPr>
              <a:t>Tendency to notice and accept objects and information consistent with one’s values, beliefs, and expectations, while ignoring or screening inconsistent information</a:t>
            </a:r>
          </a:p>
          <a:p>
            <a:pPr eaLnBrk="1" hangingPunct="1">
              <a:buFont typeface="Arial" panose="020B0604020202020204" pitchFamily="34" charset="0"/>
              <a:buChar char="•"/>
            </a:pPr>
            <a:r>
              <a:rPr lang="en-IN" altLang="en-US" b="1" dirty="0">
                <a:solidFill>
                  <a:schemeClr val="tx2"/>
                </a:solidFill>
              </a:rPr>
              <a:t>Closure</a:t>
            </a:r>
          </a:p>
          <a:p>
            <a:pPr marL="639763" lvl="1" indent="-273050" eaLnBrk="1" hangingPunct="1">
              <a:buFont typeface="Arial" panose="020B0604020202020204" pitchFamily="34" charset="0"/>
              <a:buChar char="•"/>
            </a:pPr>
            <a:r>
              <a:rPr lang="en-IN" altLang="en-US" dirty="0">
                <a:solidFill>
                  <a:schemeClr val="tx2"/>
                </a:solidFill>
              </a:rPr>
              <a:t>Tendency to fill in gaps of missing information by assuming that what one does not know is consistent with what one already knows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60">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9460">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946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p:txBody>
          <a:bodyPr/>
          <a:lstStyle/>
          <a:p>
            <a:r>
              <a:rPr lang="en-US" altLang="en-US" dirty="0"/>
              <a:t>Attribution Theory</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
        <p:nvSpPr>
          <p:cNvPr id="20484" name="Content Placeholder 2"/>
          <p:cNvSpPr>
            <a:spLocks noGrp="1"/>
          </p:cNvSpPr>
          <p:nvPr>
            <p:ph idx="1"/>
          </p:nvPr>
        </p:nvSpPr>
        <p:spPr/>
        <p:txBody>
          <a:bodyPr/>
          <a:lstStyle/>
          <a:p>
            <a:r>
              <a:rPr lang="en-IN" altLang="en-US" dirty="0"/>
              <a:t>People have a basic need to understand and explain the causes of other people's behaviour</a:t>
            </a:r>
          </a:p>
          <a:p>
            <a:r>
              <a:rPr lang="en-IN" altLang="en-US" dirty="0"/>
              <a:t>Internal and external attributions are used to explain people's </a:t>
            </a:r>
            <a:r>
              <a:rPr lang="en-IN" altLang="en-US" dirty="0" err="1"/>
              <a:t>behavior</a:t>
            </a:r>
            <a:endParaRPr lang="en-IN" altLang="en-US"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1452563" y="419100"/>
            <a:ext cx="7537450" cy="982663"/>
          </a:xfrm>
        </p:spPr>
        <p:txBody>
          <a:bodyPr/>
          <a:lstStyle/>
          <a:p>
            <a:pPr marL="1279525" indent="-1279525"/>
            <a:r>
              <a:rPr lang="en-US" altLang="en-US" dirty="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15.2    	</a:t>
            </a:r>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Defensive Bias and Fundamental Attribution Error</a:t>
            </a:r>
            <a:endPar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pic>
        <p:nvPicPr>
          <p:cNvPr id="2" name="Picture 1" descr="The exhibit depicts the defensive bias and fundamental attribution error. There are three illustrations in this exhibit. Each illustration has a thought bubble above it and a definition below it. The first illustration is of two people working and it is labeled the co-worker. The thought bubble reads how can they expect us to make sales if they don’t have hot-selling inventory in stock? We can’t sell what’s not there. The definition below the illustration reads defensive bias, the tendency for people to perceive themselves as personally and situationally similar to someone who is having difficulty or trouble. The second illustration is of a person working at a desk and it is labeled the employee. The thought bubble reads that’s the third sale I’ve lost this week because company management doesn’t keep enough inventory in stock; I can’t sell it if we don’t have it. The definition below the illustration reads defensive bias, the tendency for people to perceive themselves as personally and situationally similar to someone who is having difficulty or trouble. The third illustration is of a person outside a room and a person inside the room and it is labeled the boss. The thought bubble reads that new employee isn’t very good; I may have to get rid of him if his sales don’t improve. The definition below the illustration reads fundamental attribution error, the tendency to ignore external causes of behavior and to attribute other people’s actions to internal causes." title="Exhibit 15.2 - Defensive Bias and Fundamental Attribution Erro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5978" y="1719263"/>
            <a:ext cx="8312727" cy="4217274"/>
          </a:xfrm>
          <a:prstGeom prst="rect">
            <a:avLst/>
          </a:prstGeom>
        </p:spPr>
      </p:pic>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Title 1"/>
          <p:cNvSpPr>
            <a:spLocks noGrp="1"/>
          </p:cNvSpPr>
          <p:nvPr>
            <p:ph type="title"/>
          </p:nvPr>
        </p:nvSpPr>
        <p:spPr>
          <a:xfrm>
            <a:off x="525463" y="3175"/>
            <a:ext cx="8229600" cy="1143000"/>
          </a:xfrm>
        </p:spPr>
        <p:txBody>
          <a:bodyPr/>
          <a:lstStyle/>
          <a:p>
            <a:pPr eaLnBrk="1" hangingPunct="1"/>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Self-Serving Bias</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1</a:t>
            </a:r>
          </a:p>
        </p:txBody>
      </p:sp>
      <p:sp>
        <p:nvSpPr>
          <p:cNvPr id="20484"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IN" altLang="en-US" dirty="0">
                <a:solidFill>
                  <a:schemeClr val="tx2"/>
                </a:solidFill>
              </a:rPr>
              <a:t>Tendency to overestimate one’s value by attributing successes to oneself and failures to others or the environment</a:t>
            </a:r>
          </a:p>
          <a:p>
            <a:pPr marL="342583" indent="-273050" eaLnBrk="1" hangingPunct="1">
              <a:buFont typeface="Arial" panose="020B0604020202020204" pitchFamily="34" charset="0"/>
              <a:buChar char="•"/>
            </a:pPr>
            <a:r>
              <a:rPr lang="en-IN" altLang="en-US" dirty="0"/>
              <a:t>Makes it difficult for managers to talk to employees about performance problems</a:t>
            </a:r>
            <a:endParaRPr lang="en-IN" altLang="en-US" dirty="0">
              <a:solidFill>
                <a:schemeClr val="tx2"/>
              </a:solidFill>
            </a:endParaRPr>
          </a:p>
        </p:txBody>
      </p:sp>
    </p:spTree>
    <p:extLst>
      <p:ext uri="{BB962C8B-B14F-4D97-AF65-F5344CB8AC3E}">
        <p14:creationId xmlns:p14="http://schemas.microsoft.com/office/powerpoint/2010/main" val="4226882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8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48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a:xfrm>
            <a:off x="1452563" y="419100"/>
            <a:ext cx="7537450" cy="982663"/>
          </a:xfrm>
        </p:spPr>
        <p:txBody>
          <a:bodyPr/>
          <a:lstStyle/>
          <a:p>
            <a:pPr marL="1279525" indent="-1279525" eaLnBrk="1" hangingPunct="1"/>
            <a:r>
              <a:rPr lang="en-US" altLang="en-US">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15.3</a:t>
            </a:r>
            <a:r>
              <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a:t>
            </a:r>
            <a:r>
              <a:rPr lang="en-IN"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Interpersonal Communication Process</a:t>
            </a:r>
            <a:endPar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pic>
        <p:nvPicPr>
          <p:cNvPr id="21508" name="Picture 1" descr="The exhibit depicts the internal communication process. A loop is formed between the sender and the receiver. The forward loop is called communication channel, and the backward loop is called feedback to sender. Sender consists of three boxes that reach the communication channel. The boxes are labeled message to be conveyed, encode message, and transmit message. Receiver consists of three boxes pointing from the communication channel toward feedback to the sender. The boxes are labeled receive message, decode message, and message that was understood." title="Exhibit 15.3 - Interpersonal Communication Process"/>
          <p:cNvPicPr>
            <a:picLocks noChangeAspect="1"/>
          </p:cNvPicPr>
          <p:nvPr/>
        </p:nvPicPr>
        <p:blipFill>
          <a:blip r:embed="rId3"/>
          <a:srcRect/>
          <a:stretch>
            <a:fillRect/>
          </a:stretch>
        </p:blipFill>
        <p:spPr bwMode="auto">
          <a:xfrm>
            <a:off x="1310248" y="1582177"/>
            <a:ext cx="6342062" cy="4668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a:xfrm>
            <a:off x="525463" y="3175"/>
            <a:ext cx="8229600" cy="1143000"/>
          </a:xfrm>
        </p:spPr>
        <p:txBody>
          <a:bodyPr/>
          <a:lstStyle/>
          <a:p>
            <a:pPr eaLnBrk="1" hangingPunct="1"/>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Noise and Jargon</a:t>
            </a:r>
          </a:p>
        </p:txBody>
      </p:sp>
      <p:sp>
        <p:nvSpPr>
          <p:cNvPr id="11"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grpSp>
        <p:nvGrpSpPr>
          <p:cNvPr id="9" name="Group 8" descr="There are two small rectangular boxes partially overlapping two large rectangular boxes. Each pair of small and large boxes is placed one below the other. The content in the large box explains the term provided in the small box. &#10;In the first pair of boxes, the small box is labeled noise. The content in the large box reads anything that interferes with the transmission of the intended message. &#10;In the second pair of boxes, the small box is labeled jargon. The content in the large box reads vocabulary particular to a profession or group that interferes with communication in the workplace. &#10;" title="Noise and Jargon"/>
          <p:cNvGrpSpPr>
            <a:grpSpLocks/>
          </p:cNvGrpSpPr>
          <p:nvPr/>
        </p:nvGrpSpPr>
        <p:grpSpPr bwMode="auto">
          <a:xfrm>
            <a:off x="993775" y="1535113"/>
            <a:ext cx="7823200" cy="1857375"/>
            <a:chOff x="993775" y="1534846"/>
            <a:chExt cx="7823200" cy="1857960"/>
          </a:xfrm>
        </p:grpSpPr>
        <p:sp>
          <p:nvSpPr>
            <p:cNvPr id="5" name="Freeform 4"/>
            <p:cNvSpPr/>
            <p:nvPr/>
          </p:nvSpPr>
          <p:spPr>
            <a:xfrm>
              <a:off x="993775" y="1919142"/>
              <a:ext cx="7823200" cy="1473664"/>
            </a:xfrm>
            <a:custGeom>
              <a:avLst/>
              <a:gdLst>
                <a:gd name="connsiteX0" fmla="*/ 0 w 7823200"/>
                <a:gd name="connsiteY0" fmla="*/ 0 h 1474200"/>
                <a:gd name="connsiteX1" fmla="*/ 7823200 w 7823200"/>
                <a:gd name="connsiteY1" fmla="*/ 0 h 1474200"/>
                <a:gd name="connsiteX2" fmla="*/ 7823200 w 7823200"/>
                <a:gd name="connsiteY2" fmla="*/ 1474200 h 1474200"/>
                <a:gd name="connsiteX3" fmla="*/ 0 w 7823200"/>
                <a:gd name="connsiteY3" fmla="*/ 1474200 h 1474200"/>
                <a:gd name="connsiteX4" fmla="*/ 0 w 7823200"/>
                <a:gd name="connsiteY4" fmla="*/ 0 h 147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474200">
                  <a:moveTo>
                    <a:pt x="0" y="0"/>
                  </a:moveTo>
                  <a:lnTo>
                    <a:pt x="7823200" y="0"/>
                  </a:lnTo>
                  <a:lnTo>
                    <a:pt x="7823200" y="1474200"/>
                  </a:lnTo>
                  <a:lnTo>
                    <a:pt x="0" y="1474200"/>
                  </a:lnTo>
                  <a:lnTo>
                    <a:pt x="0" y="0"/>
                  </a:lnTo>
                  <a:close/>
                </a:path>
              </a:pathLst>
            </a:custGeom>
            <a:ln>
              <a:solidFill>
                <a:srgbClr val="008CD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07167" tIns="541528" rIns="607167" bIns="184912" spcCol="1270"/>
            <a:lstStyle/>
            <a:p>
              <a:pPr marL="228600" lvl="1" indent="-228600" defTabSz="1155700">
                <a:lnSpc>
                  <a:spcPct val="90000"/>
                </a:lnSpc>
                <a:spcAft>
                  <a:spcPct val="15000"/>
                </a:spcAft>
                <a:buFontTx/>
                <a:buChar char="••"/>
                <a:defRPr/>
              </a:pPr>
              <a:r>
                <a:rPr lang="en-US" sz="2600" i="1" dirty="0">
                  <a:solidFill>
                    <a:schemeClr val="tx2"/>
                  </a:solidFill>
                </a:rPr>
                <a:t>Anything that interferes with the transmission of the intended message</a:t>
              </a:r>
              <a:endParaRPr lang="en-US" sz="2600" dirty="0">
                <a:solidFill>
                  <a:schemeClr val="tx2"/>
                </a:solidFill>
              </a:endParaRPr>
            </a:p>
          </p:txBody>
        </p:sp>
        <p:sp>
          <p:nvSpPr>
            <p:cNvPr id="6" name="Freeform 5"/>
            <p:cNvSpPr/>
            <p:nvPr/>
          </p:nvSpPr>
          <p:spPr>
            <a:xfrm>
              <a:off x="1384300" y="1534846"/>
              <a:ext cx="5476875" cy="767003"/>
            </a:xfrm>
            <a:custGeom>
              <a:avLst/>
              <a:gdLst>
                <a:gd name="connsiteX0" fmla="*/ 0 w 5476240"/>
                <a:gd name="connsiteY0" fmla="*/ 127923 h 767520"/>
                <a:gd name="connsiteX1" fmla="*/ 127923 w 5476240"/>
                <a:gd name="connsiteY1" fmla="*/ 0 h 767520"/>
                <a:gd name="connsiteX2" fmla="*/ 5348317 w 5476240"/>
                <a:gd name="connsiteY2" fmla="*/ 0 h 767520"/>
                <a:gd name="connsiteX3" fmla="*/ 5476240 w 5476240"/>
                <a:gd name="connsiteY3" fmla="*/ 127923 h 767520"/>
                <a:gd name="connsiteX4" fmla="*/ 5476240 w 5476240"/>
                <a:gd name="connsiteY4" fmla="*/ 639597 h 767520"/>
                <a:gd name="connsiteX5" fmla="*/ 5348317 w 5476240"/>
                <a:gd name="connsiteY5" fmla="*/ 767520 h 767520"/>
                <a:gd name="connsiteX6" fmla="*/ 127923 w 5476240"/>
                <a:gd name="connsiteY6" fmla="*/ 767520 h 767520"/>
                <a:gd name="connsiteX7" fmla="*/ 0 w 5476240"/>
                <a:gd name="connsiteY7" fmla="*/ 639597 h 767520"/>
                <a:gd name="connsiteX8" fmla="*/ 0 w 5476240"/>
                <a:gd name="connsiteY8"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767520">
                  <a:moveTo>
                    <a:pt x="0" y="127923"/>
                  </a:moveTo>
                  <a:cubicBezTo>
                    <a:pt x="0" y="57273"/>
                    <a:pt x="57273" y="0"/>
                    <a:pt x="127923" y="0"/>
                  </a:cubicBezTo>
                  <a:lnTo>
                    <a:pt x="5348317" y="0"/>
                  </a:lnTo>
                  <a:cubicBezTo>
                    <a:pt x="5418967" y="0"/>
                    <a:pt x="5476240" y="57273"/>
                    <a:pt x="5476240" y="127923"/>
                  </a:cubicBezTo>
                  <a:lnTo>
                    <a:pt x="5476240" y="639597"/>
                  </a:lnTo>
                  <a:cubicBezTo>
                    <a:pt x="5476240" y="710247"/>
                    <a:pt x="5418967" y="767520"/>
                    <a:pt x="5348317" y="767520"/>
                  </a:cubicBezTo>
                  <a:lnTo>
                    <a:pt x="127923" y="767520"/>
                  </a:lnTo>
                  <a:cubicBezTo>
                    <a:pt x="57273" y="767520"/>
                    <a:pt x="0" y="710247"/>
                    <a:pt x="0" y="639597"/>
                  </a:cubicBezTo>
                  <a:lnTo>
                    <a:pt x="0" y="127923"/>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44456" tIns="37467" rIns="244456" bIns="37467" spcCol="1270" anchor="ctr"/>
            <a:lstStyle/>
            <a:p>
              <a:pPr defTabSz="1244600">
                <a:lnSpc>
                  <a:spcPct val="90000"/>
                </a:lnSpc>
                <a:spcAft>
                  <a:spcPct val="35000"/>
                </a:spcAft>
                <a:defRPr/>
              </a:pPr>
              <a:r>
                <a:rPr lang="en-US" sz="2800" b="1" dirty="0">
                  <a:solidFill>
                    <a:schemeClr val="bg1"/>
                  </a:solidFill>
                </a:rPr>
                <a:t>Noise</a:t>
              </a:r>
              <a:endParaRPr lang="en-US" sz="2800" dirty="0">
                <a:solidFill>
                  <a:schemeClr val="bg1"/>
                </a:solidFill>
              </a:endParaRPr>
            </a:p>
          </p:txBody>
        </p:sp>
      </p:grpSp>
      <p:grpSp>
        <p:nvGrpSpPr>
          <p:cNvPr id="10" name="Group 9" descr="There are two small rectangular boxes partially overlapping two large rectangular boxes. Each pair of small and large boxes is placed one below the other. The content in the large box explains the term provided in the small box. &#10;In the first pair of boxes, the small box is labeled noise. The content in the large box reads anything that interferes with the transmission of the intended message. &#10;In the second pair of boxes, the small box is labeled jargon. The content in the large box reads vocabulary particular to a profession or group that interferes with communication in the workplace. &#10;" title="Noise and Jargon"/>
          <p:cNvGrpSpPr>
            <a:grpSpLocks/>
          </p:cNvGrpSpPr>
          <p:nvPr/>
        </p:nvGrpSpPr>
        <p:grpSpPr bwMode="auto">
          <a:xfrm>
            <a:off x="993775" y="3595688"/>
            <a:ext cx="7823200" cy="2163762"/>
            <a:chOff x="993775" y="3595552"/>
            <a:chExt cx="7823200" cy="2164164"/>
          </a:xfrm>
        </p:grpSpPr>
        <p:sp>
          <p:nvSpPr>
            <p:cNvPr id="7" name="Freeform 6" title="Noise and jargon"/>
            <p:cNvSpPr/>
            <p:nvPr/>
          </p:nvSpPr>
          <p:spPr>
            <a:xfrm>
              <a:off x="993775" y="3916287"/>
              <a:ext cx="7823200" cy="1843429"/>
            </a:xfrm>
            <a:custGeom>
              <a:avLst/>
              <a:gdLst>
                <a:gd name="connsiteX0" fmla="*/ 0 w 7823200"/>
                <a:gd name="connsiteY0" fmla="*/ 0 h 1842750"/>
                <a:gd name="connsiteX1" fmla="*/ 7823200 w 7823200"/>
                <a:gd name="connsiteY1" fmla="*/ 0 h 1842750"/>
                <a:gd name="connsiteX2" fmla="*/ 7823200 w 7823200"/>
                <a:gd name="connsiteY2" fmla="*/ 1842750 h 1842750"/>
                <a:gd name="connsiteX3" fmla="*/ 0 w 7823200"/>
                <a:gd name="connsiteY3" fmla="*/ 1842750 h 1842750"/>
                <a:gd name="connsiteX4" fmla="*/ 0 w 7823200"/>
                <a:gd name="connsiteY4" fmla="*/ 0 h 1842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842750">
                  <a:moveTo>
                    <a:pt x="0" y="0"/>
                  </a:moveTo>
                  <a:lnTo>
                    <a:pt x="7823200" y="0"/>
                  </a:lnTo>
                  <a:lnTo>
                    <a:pt x="7823200" y="1842750"/>
                  </a:lnTo>
                  <a:lnTo>
                    <a:pt x="0" y="1842750"/>
                  </a:lnTo>
                  <a:lnTo>
                    <a:pt x="0" y="0"/>
                  </a:lnTo>
                  <a:close/>
                </a:path>
              </a:pathLst>
            </a:custGeom>
            <a:ln>
              <a:solidFill>
                <a:srgbClr val="008CD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07167" tIns="541528" rIns="607167" bIns="184912" spcCol="1270"/>
            <a:lstStyle/>
            <a:p>
              <a:pPr marL="228600" lvl="1" indent="-228600" defTabSz="1155700">
                <a:lnSpc>
                  <a:spcPct val="90000"/>
                </a:lnSpc>
                <a:spcAft>
                  <a:spcPct val="15000"/>
                </a:spcAft>
                <a:buFontTx/>
                <a:buChar char="••"/>
                <a:defRPr/>
              </a:pPr>
              <a:r>
                <a:rPr lang="en-US" sz="2600" i="1" dirty="0">
                  <a:solidFill>
                    <a:schemeClr val="tx2"/>
                  </a:solidFill>
                </a:rPr>
                <a:t>Vocabulary particular to a profession or group that interferes with communication in the workplace</a:t>
              </a:r>
            </a:p>
          </p:txBody>
        </p:sp>
        <p:sp>
          <p:nvSpPr>
            <p:cNvPr id="8" name="Freeform 7"/>
            <p:cNvSpPr/>
            <p:nvPr/>
          </p:nvSpPr>
          <p:spPr>
            <a:xfrm>
              <a:off x="1447800" y="3595552"/>
              <a:ext cx="5475288" cy="766904"/>
            </a:xfrm>
            <a:custGeom>
              <a:avLst/>
              <a:gdLst>
                <a:gd name="connsiteX0" fmla="*/ 0 w 5476240"/>
                <a:gd name="connsiteY0" fmla="*/ 127923 h 767520"/>
                <a:gd name="connsiteX1" fmla="*/ 127923 w 5476240"/>
                <a:gd name="connsiteY1" fmla="*/ 0 h 767520"/>
                <a:gd name="connsiteX2" fmla="*/ 5348317 w 5476240"/>
                <a:gd name="connsiteY2" fmla="*/ 0 h 767520"/>
                <a:gd name="connsiteX3" fmla="*/ 5476240 w 5476240"/>
                <a:gd name="connsiteY3" fmla="*/ 127923 h 767520"/>
                <a:gd name="connsiteX4" fmla="*/ 5476240 w 5476240"/>
                <a:gd name="connsiteY4" fmla="*/ 639597 h 767520"/>
                <a:gd name="connsiteX5" fmla="*/ 5348317 w 5476240"/>
                <a:gd name="connsiteY5" fmla="*/ 767520 h 767520"/>
                <a:gd name="connsiteX6" fmla="*/ 127923 w 5476240"/>
                <a:gd name="connsiteY6" fmla="*/ 767520 h 767520"/>
                <a:gd name="connsiteX7" fmla="*/ 0 w 5476240"/>
                <a:gd name="connsiteY7" fmla="*/ 639597 h 767520"/>
                <a:gd name="connsiteX8" fmla="*/ 0 w 5476240"/>
                <a:gd name="connsiteY8"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767520">
                  <a:moveTo>
                    <a:pt x="0" y="127923"/>
                  </a:moveTo>
                  <a:cubicBezTo>
                    <a:pt x="0" y="57273"/>
                    <a:pt x="57273" y="0"/>
                    <a:pt x="127923" y="0"/>
                  </a:cubicBezTo>
                  <a:lnTo>
                    <a:pt x="5348317" y="0"/>
                  </a:lnTo>
                  <a:cubicBezTo>
                    <a:pt x="5418967" y="0"/>
                    <a:pt x="5476240" y="57273"/>
                    <a:pt x="5476240" y="127923"/>
                  </a:cubicBezTo>
                  <a:lnTo>
                    <a:pt x="5476240" y="639597"/>
                  </a:lnTo>
                  <a:cubicBezTo>
                    <a:pt x="5476240" y="710247"/>
                    <a:pt x="5418967" y="767520"/>
                    <a:pt x="5348317" y="767520"/>
                  </a:cubicBezTo>
                  <a:lnTo>
                    <a:pt x="127923" y="767520"/>
                  </a:lnTo>
                  <a:cubicBezTo>
                    <a:pt x="57273" y="767520"/>
                    <a:pt x="0" y="710247"/>
                    <a:pt x="0" y="639597"/>
                  </a:cubicBezTo>
                  <a:lnTo>
                    <a:pt x="0" y="127923"/>
                  </a:lnTo>
                  <a:close/>
                </a:path>
              </a:pathLst>
            </a:custGeom>
            <a:solidFill>
              <a:srgbClr val="008C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lIns="244456" tIns="37467" rIns="244456" bIns="37467" spcCol="1270" anchor="ctr"/>
            <a:lstStyle/>
            <a:p>
              <a:pPr defTabSz="1244600">
                <a:lnSpc>
                  <a:spcPct val="90000"/>
                </a:lnSpc>
                <a:spcAft>
                  <a:spcPct val="35000"/>
                </a:spcAft>
                <a:defRPr/>
              </a:pPr>
              <a:r>
                <a:rPr lang="en-US" sz="2800" b="1" dirty="0">
                  <a:solidFill>
                    <a:schemeClr val="bg1"/>
                  </a:solidFill>
                </a:rPr>
                <a:t>Jargon</a:t>
              </a:r>
              <a:endParaRPr lang="en-US" sz="2800" dirty="0">
                <a:solidFill>
                  <a:schemeClr val="bg1"/>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lef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525463" y="3175"/>
            <a:ext cx="8229600" cy="1143000"/>
          </a:xfrm>
        </p:spPr>
        <p:txBody>
          <a:bodyPr/>
          <a:lstStyle/>
          <a:p>
            <a:pPr eaLnBrk="1" hangingPunct="1"/>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Formal Communication Channel</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sp>
        <p:nvSpPr>
          <p:cNvPr id="2355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solidFill>
                  <a:schemeClr val="tx2"/>
                </a:solidFill>
              </a:rPr>
              <a:t>System of official channels that carry organizationally approved messages and information</a:t>
            </a:r>
          </a:p>
          <a:p>
            <a:pPr marL="639763" lvl="1" indent="-273050" eaLnBrk="1" hangingPunct="1">
              <a:buFont typeface="Arial" panose="020B0604020202020204" pitchFamily="34" charset="0"/>
              <a:buChar char="•"/>
            </a:pPr>
            <a:r>
              <a:rPr lang="en-IN" altLang="en-US" b="1" dirty="0"/>
              <a:t>Downward communication</a:t>
            </a:r>
            <a:r>
              <a:rPr lang="en-IN" altLang="en-US" dirty="0"/>
              <a:t>: Flows from higher to lower levels in an organization</a:t>
            </a:r>
          </a:p>
          <a:p>
            <a:pPr marL="639763" lvl="1" indent="-273050" eaLnBrk="1" hangingPunct="1">
              <a:buFont typeface="Arial" panose="020B0604020202020204" pitchFamily="34" charset="0"/>
              <a:buChar char="•"/>
            </a:pPr>
            <a:r>
              <a:rPr lang="en-IN" altLang="en-US" b="1" dirty="0"/>
              <a:t>Upward communication</a:t>
            </a:r>
            <a:r>
              <a:rPr lang="en-IN" altLang="en-US" dirty="0"/>
              <a:t>: Flows from lower to higher levels in an organization</a:t>
            </a:r>
          </a:p>
          <a:p>
            <a:pPr marL="639763" lvl="1" indent="-273050" eaLnBrk="1" hangingPunct="1">
              <a:buFont typeface="Arial" panose="020B0604020202020204" pitchFamily="34" charset="0"/>
              <a:buChar char="•"/>
            </a:pPr>
            <a:r>
              <a:rPr lang="en-IN" altLang="en-US" b="1" dirty="0"/>
              <a:t>Horizontal communication</a:t>
            </a:r>
            <a:r>
              <a:rPr lang="en-IN" altLang="en-US" dirty="0"/>
              <a:t>: Flows among managers and workers who are at the same organizational level</a:t>
            </a:r>
            <a:endParaRPr lang="en-IN" alt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3556">
                                            <p:txEl>
                                              <p:pRg st="1" end="1"/>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3556">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355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Informal Communication Channel</a:t>
            </a:r>
          </a:p>
        </p:txBody>
      </p:sp>
      <p:sp>
        <p:nvSpPr>
          <p:cNvPr id="4" name="Content Placeholder 4"/>
          <p:cNvSpPr>
            <a:spLocks noGrp="1"/>
          </p:cNvSpPr>
          <p:nvPr>
            <p:ph sz="half" idx="1"/>
          </p:nvPr>
        </p:nvSpPr>
        <p:spPr>
          <a:xfrm>
            <a:off x="457200" y="1600200"/>
            <a:ext cx="4038600" cy="4525963"/>
          </a:xfrm>
        </p:spPr>
        <p:txBody>
          <a:bodyPr/>
          <a:lstStyle/>
          <a:p>
            <a:r>
              <a:rPr lang="en-IN" sz="2800" dirty="0"/>
              <a:t>Transmission of messages from employee to employee outside of formal communication channels</a:t>
            </a:r>
          </a:p>
          <a:p>
            <a:r>
              <a:rPr lang="en-IN" sz="2800" dirty="0"/>
              <a:t>Called grapevine</a:t>
            </a:r>
          </a:p>
        </p:txBody>
      </p:sp>
    </p:spTree>
    <p:extLst>
      <p:ext uri="{BB962C8B-B14F-4D97-AF65-F5344CB8AC3E}">
        <p14:creationId xmlns:p14="http://schemas.microsoft.com/office/powerpoint/2010/main" val="3027539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Informal Communication Channel</a:t>
            </a:r>
          </a:p>
        </p:txBody>
      </p:sp>
      <p:sp>
        <p:nvSpPr>
          <p:cNvPr id="3" name="Content Placeholder 2"/>
          <p:cNvSpPr>
            <a:spLocks noGrp="1"/>
          </p:cNvSpPr>
          <p:nvPr>
            <p:ph idx="1"/>
          </p:nvPr>
        </p:nvSpPr>
        <p:spPr/>
        <p:txBody>
          <a:bodyPr/>
          <a:lstStyle/>
          <a:p>
            <a:r>
              <a:rPr lang="en-IN" dirty="0"/>
              <a:t>Transmission of messages from employee to employee outside of formal communication channels</a:t>
            </a:r>
          </a:p>
          <a:p>
            <a:r>
              <a:rPr lang="en-IN" dirty="0"/>
              <a:t>Called grapevine</a:t>
            </a:r>
          </a:p>
          <a:p>
            <a:endParaRPr lang="en-IN" dirty="0"/>
          </a:p>
        </p:txBody>
      </p:sp>
    </p:spTree>
    <p:extLst>
      <p:ext uri="{BB962C8B-B14F-4D97-AF65-F5344CB8AC3E}">
        <p14:creationId xmlns:p14="http://schemas.microsoft.com/office/powerpoint/2010/main" val="175384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solidFill>
                  <a:schemeClr val="bg1"/>
                </a:solidFill>
              </a:rPr>
              <a:t>15.4 </a:t>
            </a:r>
            <a:r>
              <a:rPr lang="en-IN" dirty="0"/>
              <a:t>     Grapevine Communication Networks</a:t>
            </a:r>
          </a:p>
        </p:txBody>
      </p:sp>
      <p:pic>
        <p:nvPicPr>
          <p:cNvPr id="3" name="Picture 2" descr="The exhibit depicts gossip and cluster chains. In a gossip chain, one highly connected individual shares information with many others. In a cluster chain, numerous people simply share information." title="Exhibit 15.4 - Grapevine Communication Network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83320" y="1401605"/>
            <a:ext cx="5777360" cy="4979002"/>
          </a:xfrm>
          <a:prstGeom prst="rect">
            <a:avLst/>
          </a:prstGeom>
        </p:spPr>
      </p:pic>
    </p:spTree>
    <p:extLst>
      <p:ext uri="{BB962C8B-B14F-4D97-AF65-F5344CB8AC3E}">
        <p14:creationId xmlns:p14="http://schemas.microsoft.com/office/powerpoint/2010/main" val="31336389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3" name="Title 1"/>
          <p:cNvSpPr>
            <a:spLocks noGrp="1"/>
          </p:cNvSpPr>
          <p:nvPr>
            <p:ph type="title"/>
          </p:nvPr>
        </p:nvSpPr>
        <p:spPr>
          <a:xfrm>
            <a:off x="525463" y="3175"/>
            <a:ext cx="8229600" cy="1143000"/>
          </a:xfrm>
        </p:spPr>
        <p:txBody>
          <a:bodyPr/>
          <a:lstStyle/>
          <a:p>
            <a:pPr eaLnBrk="1" hangingPunct="1"/>
            <a:r>
              <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One-on-One Communication</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sp>
        <p:nvSpPr>
          <p:cNvPr id="25604"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b="1" dirty="0">
                <a:solidFill>
                  <a:schemeClr val="tx2"/>
                </a:solidFill>
              </a:rPr>
              <a:t>Coaching: </a:t>
            </a:r>
            <a:r>
              <a:rPr lang="en-IN" altLang="en-US" dirty="0">
                <a:solidFill>
                  <a:schemeClr val="tx2"/>
                </a:solidFill>
              </a:rPr>
              <a:t>Communicating with someone for the direct purpose of improving the person’s on-the-job performance </a:t>
            </a:r>
          </a:p>
          <a:p>
            <a:pPr eaLnBrk="1" hangingPunct="1">
              <a:buFont typeface="Arial" panose="020B0604020202020204" pitchFamily="34" charset="0"/>
              <a:buChar char="•"/>
            </a:pPr>
            <a:r>
              <a:rPr lang="en-IN" altLang="en-US" b="1" dirty="0" err="1">
                <a:solidFill>
                  <a:schemeClr val="tx2"/>
                </a:solidFill>
              </a:rPr>
              <a:t>Counseling</a:t>
            </a:r>
            <a:r>
              <a:rPr lang="en-IN" altLang="en-US" b="1" dirty="0">
                <a:solidFill>
                  <a:schemeClr val="tx2"/>
                </a:solidFill>
              </a:rPr>
              <a:t>: </a:t>
            </a:r>
            <a:r>
              <a:rPr lang="en-IN" altLang="en-US" dirty="0">
                <a:solidFill>
                  <a:schemeClr val="tx2"/>
                </a:solidFill>
              </a:rPr>
              <a:t>Communicating with someone about non-job-related issues that may be affecting the person’s performance</a:t>
            </a:r>
          </a:p>
          <a:p>
            <a:pPr marL="638175" lvl="1" indent="-319088" eaLnBrk="1" hangingPunct="1">
              <a:buFont typeface="Arial" panose="020B0604020202020204" pitchFamily="34" charset="0"/>
              <a:buChar char="•"/>
            </a:pPr>
            <a:r>
              <a:rPr lang="en-IN" altLang="en-US" dirty="0">
                <a:solidFill>
                  <a:schemeClr val="tx2"/>
                </a:solidFill>
              </a:rPr>
              <a:t>Employee Assistance Program (EAP)</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1" name="Title 1"/>
          <p:cNvSpPr>
            <a:spLocks noGrp="1"/>
          </p:cNvSpPr>
          <p:nvPr>
            <p:ph type="title"/>
          </p:nvPr>
        </p:nvSpPr>
        <p:spPr>
          <a:xfrm>
            <a:off x="525463" y="3175"/>
            <a:ext cx="8229600" cy="1143000"/>
          </a:xfrm>
        </p:spPr>
        <p:txBody>
          <a:bodyPr/>
          <a:lstStyle/>
          <a:p>
            <a:pPr eaLnBrk="1" hangingPunct="1"/>
            <a:r>
              <a:rPr lang="en-US" altLang="en-US">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Nonverbal Communication</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2</a:t>
            </a:r>
          </a:p>
        </p:txBody>
      </p:sp>
      <p:sp>
        <p:nvSpPr>
          <p:cNvPr id="26628"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solidFill>
                  <a:schemeClr val="tx2"/>
                </a:solidFill>
              </a:rPr>
              <a:t>Any communication that does not involve words</a:t>
            </a:r>
          </a:p>
          <a:p>
            <a:pPr eaLnBrk="1" hangingPunct="1">
              <a:buFont typeface="Arial" panose="020B0604020202020204" pitchFamily="34" charset="0"/>
              <a:buChar char="•"/>
            </a:pPr>
            <a:r>
              <a:rPr lang="en-IN" altLang="en-US" dirty="0"/>
              <a:t>Kinds</a:t>
            </a:r>
            <a:endParaRPr lang="en-IN" altLang="en-US" dirty="0">
              <a:solidFill>
                <a:schemeClr val="tx2"/>
              </a:solidFill>
            </a:endParaRPr>
          </a:p>
          <a:p>
            <a:pPr marL="639763" lvl="1" indent="-273050" eaLnBrk="1" hangingPunct="1">
              <a:buFont typeface="Arial" panose="020B0604020202020204" pitchFamily="34" charset="0"/>
              <a:buChar char="•"/>
            </a:pPr>
            <a:r>
              <a:rPr lang="en-IN" altLang="en-US" b="1" dirty="0">
                <a:solidFill>
                  <a:schemeClr val="tx2"/>
                </a:solidFill>
              </a:rPr>
              <a:t>Kinesics</a:t>
            </a:r>
            <a:r>
              <a:rPr lang="en-IN" altLang="en-US" dirty="0">
                <a:solidFill>
                  <a:schemeClr val="tx2"/>
                </a:solidFill>
              </a:rPr>
              <a:t>: Movements of the body and face</a:t>
            </a:r>
          </a:p>
          <a:p>
            <a:pPr marL="639763" lvl="1" indent="-273050" eaLnBrk="1" hangingPunct="1">
              <a:buFont typeface="Arial" panose="020B0604020202020204" pitchFamily="34" charset="0"/>
              <a:buChar char="•"/>
            </a:pPr>
            <a:r>
              <a:rPr lang="en-IN" altLang="en-US" b="1" dirty="0">
                <a:solidFill>
                  <a:schemeClr val="tx2"/>
                </a:solidFill>
              </a:rPr>
              <a:t>Paralanguage</a:t>
            </a:r>
            <a:r>
              <a:rPr lang="en-IN" altLang="en-US" dirty="0">
                <a:solidFill>
                  <a:schemeClr val="tx2"/>
                </a:solidFill>
              </a:rPr>
              <a:t>: Pitch, rate, tone, volume, and speaking pattern of one's voice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662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662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662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662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Managing One-on-One Communication</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
        <p:nvSpPr>
          <p:cNvPr id="3" name="Content Placeholder 2"/>
          <p:cNvSpPr>
            <a:spLocks noGrp="1"/>
          </p:cNvSpPr>
          <p:nvPr>
            <p:ph idx="1"/>
          </p:nvPr>
        </p:nvSpPr>
        <p:spPr/>
        <p:txBody>
          <a:bodyPr/>
          <a:lstStyle/>
          <a:p>
            <a:r>
              <a:rPr lang="en-IN" dirty="0"/>
              <a:t>Choosing the right communication medium</a:t>
            </a:r>
          </a:p>
          <a:p>
            <a:r>
              <a:rPr lang="en-IN" dirty="0"/>
              <a:t>Being a good listener</a:t>
            </a:r>
          </a:p>
          <a:p>
            <a:r>
              <a:rPr lang="en-IN" dirty="0"/>
              <a:t>Giving effective feedback</a:t>
            </a:r>
          </a:p>
        </p:txBody>
      </p:sp>
    </p:spTree>
    <p:extLst>
      <p:ext uri="{BB962C8B-B14F-4D97-AF65-F5344CB8AC3E}">
        <p14:creationId xmlns:p14="http://schemas.microsoft.com/office/powerpoint/2010/main" val="3167954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Choosing the Right Communication Medium </a:t>
            </a:r>
          </a:p>
        </p:txBody>
      </p:sp>
      <p:sp>
        <p:nvSpPr>
          <p:cNvPr id="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
        <p:nvSpPr>
          <p:cNvPr id="3" name="Content Placeholder 2"/>
          <p:cNvSpPr>
            <a:spLocks noGrp="1"/>
          </p:cNvSpPr>
          <p:nvPr>
            <p:ph idx="1"/>
          </p:nvPr>
        </p:nvSpPr>
        <p:spPr/>
        <p:txBody>
          <a:bodyPr/>
          <a:lstStyle/>
          <a:p>
            <a:r>
              <a:rPr lang="en-IN" b="1" dirty="0"/>
              <a:t>Communication medium</a:t>
            </a:r>
            <a:r>
              <a:rPr lang="en-IN" dirty="0"/>
              <a:t>: Method used to deliver a message</a:t>
            </a:r>
          </a:p>
          <a:p>
            <a:pPr lvl="1"/>
            <a:r>
              <a:rPr lang="en-IN" dirty="0"/>
              <a:t>Oral communication - Allows to receive and assess the nonverbal communication that accompanies spoken messages</a:t>
            </a:r>
          </a:p>
          <a:p>
            <a:pPr lvl="1"/>
            <a:r>
              <a:rPr lang="en-IN" dirty="0"/>
              <a:t>Written communication - Well suited for delivering straightforward messages and information</a:t>
            </a:r>
          </a:p>
        </p:txBody>
      </p:sp>
    </p:spTree>
    <p:extLst>
      <p:ext uri="{BB962C8B-B14F-4D97-AF65-F5344CB8AC3E}">
        <p14:creationId xmlns:p14="http://schemas.microsoft.com/office/powerpoint/2010/main" val="3434605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Active and </a:t>
            </a:r>
            <a:r>
              <a:rPr lang="en-IN" altLang="en-US" dirty="0"/>
              <a:t>Empathetic </a:t>
            </a:r>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Listening</a:t>
            </a:r>
            <a:endParaRPr lang="en-IN" dirty="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
        <p:nvSpPr>
          <p:cNvPr id="4" name="Content Placeholder 4"/>
          <p:cNvSpPr>
            <a:spLocks noGrp="1"/>
          </p:cNvSpPr>
          <p:nvPr>
            <p:ph sz="half" idx="1"/>
          </p:nvPr>
        </p:nvSpPr>
        <p:spPr>
          <a:xfrm>
            <a:off x="457200" y="1600200"/>
            <a:ext cx="4038600" cy="4525963"/>
          </a:xfrm>
        </p:spPr>
        <p:txBody>
          <a:bodyPr/>
          <a:lstStyle/>
          <a:p>
            <a:r>
              <a:rPr lang="en-IN" sz="2800" b="1" dirty="0"/>
              <a:t>Active listening</a:t>
            </a:r>
          </a:p>
          <a:p>
            <a:pPr lvl="1"/>
            <a:r>
              <a:rPr lang="en-IN" sz="2400" dirty="0"/>
              <a:t>Assuming half the responsibility for successful communication </a:t>
            </a:r>
          </a:p>
          <a:p>
            <a:pPr lvl="2"/>
            <a:r>
              <a:rPr lang="en-IN" sz="2400" dirty="0"/>
              <a:t>By actively giving the speaker </a:t>
            </a:r>
            <a:r>
              <a:rPr lang="en-IN" sz="2400" dirty="0" err="1"/>
              <a:t>nonjudgmental</a:t>
            </a:r>
            <a:r>
              <a:rPr lang="en-IN" sz="2400" dirty="0"/>
              <a:t> feedback that shows one has accurately heard what he or she said</a:t>
            </a:r>
          </a:p>
        </p:txBody>
      </p:sp>
      <p:sp>
        <p:nvSpPr>
          <p:cNvPr id="6" name="Content Placeholder 4"/>
          <p:cNvSpPr txBox="1">
            <a:spLocks/>
          </p:cNvSpPr>
          <p:nvPr/>
        </p:nvSpPr>
        <p:spPr bwMode="auto">
          <a:xfrm>
            <a:off x="4640564" y="16002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defTabSz="457200" rtl="0" eaLnBrk="0" fontAlgn="base" hangingPunct="0">
              <a:lnSpc>
                <a:spcPct val="90000"/>
              </a:lnSpc>
              <a:spcBef>
                <a:spcPct val="20000"/>
              </a:spcBef>
              <a:spcAft>
                <a:spcPct val="0"/>
              </a:spcAft>
              <a:buClr>
                <a:srgbClr val="B00027"/>
              </a:buClr>
              <a:buFont typeface="Lucida Grande"/>
              <a:buChar char="•"/>
              <a:defRPr sz="3200" kern="1200">
                <a:solidFill>
                  <a:schemeClr val="tx2"/>
                </a:solidFill>
                <a:latin typeface="+mn-lt"/>
                <a:ea typeface="+mn-ea"/>
                <a:cs typeface="+mn-cs"/>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2"/>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2"/>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2"/>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2"/>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IN" sz="2800" b="1" dirty="0"/>
              <a:t>Empathetic listening</a:t>
            </a:r>
          </a:p>
          <a:p>
            <a:pPr lvl="1"/>
            <a:r>
              <a:rPr lang="en-IN" sz="2400" dirty="0"/>
              <a:t>Understanding the speaker’s perspective and personal frame of reference</a:t>
            </a:r>
          </a:p>
          <a:p>
            <a:pPr lvl="1"/>
            <a:r>
              <a:rPr lang="en-IN" sz="2400" dirty="0"/>
              <a:t>Giving feedback that conveys that understanding to the speaker</a:t>
            </a:r>
          </a:p>
        </p:txBody>
      </p:sp>
    </p:spTree>
    <p:extLst>
      <p:ext uri="{BB962C8B-B14F-4D97-AF65-F5344CB8AC3E}">
        <p14:creationId xmlns:p14="http://schemas.microsoft.com/office/powerpoint/2010/main" val="1066374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92250" y="358774"/>
            <a:ext cx="7537450" cy="982663"/>
          </a:xfrm>
        </p:spPr>
        <p:txBody>
          <a:bodyPr>
            <a:noAutofit/>
          </a:bodyPr>
          <a:lstStyle/>
          <a:p>
            <a:pPr>
              <a:defRPr/>
            </a:pPr>
            <a:r>
              <a:rPr lang="en-IN" sz="2900" dirty="0">
                <a:solidFill>
                  <a:schemeClr val="bg1"/>
                </a:solidFill>
              </a:rPr>
              <a:t>15.5</a:t>
            </a:r>
            <a:r>
              <a:rPr lang="en-IN" dirty="0">
                <a:solidFill>
                  <a:schemeClr val="bg1"/>
                </a:solidFill>
              </a:rPr>
              <a:t>  </a:t>
            </a:r>
            <a:r>
              <a:rPr lang="en-IN" dirty="0">
                <a:solidFill>
                  <a:schemeClr val="tx2"/>
                </a:solidFill>
              </a:rPr>
              <a:t>   	</a:t>
            </a:r>
            <a:r>
              <a:rPr lang="en-IN" sz="2600" dirty="0">
                <a:solidFill>
                  <a:schemeClr val="tx2"/>
                </a:solidFill>
              </a:rPr>
              <a:t>Immediacy Behaviors, and Paraphrasing and Summarizing Responses </a:t>
            </a:r>
            <a:r>
              <a:rPr lang="en-US" sz="2600" dirty="0">
                <a:solidFill>
                  <a:schemeClr val="tx2"/>
                </a:solidFill>
              </a:rPr>
              <a:t>for Active Listeners</a:t>
            </a:r>
          </a:p>
        </p:txBody>
      </p:sp>
      <p:sp>
        <p:nvSpPr>
          <p:cNvPr id="5"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pic>
        <p:nvPicPr>
          <p:cNvPr id="3" name="Picture 2" descr="This table provides information regarding immediacy behaviors, and paraphrasing and summarizing responses for active listeners and consists of four columns. Starting from the left, the first column is titled immediacy behaviors and lists five points. The first point reads put your phone away, the second point reads turn off the TV, the third point reads sit close and lean forward, the fourth point reads make eye contact, and the fifth point reads use “yes,” “uh-huh,” “okay,” and other short words to encourage the speaker to continue. The second column is titled clarifying responses and lists four points. The first point reads could you explain that again? The second point reads I don’t understand what you mean, the third point reads I’m not sure how . . . ., and the fourth point reads I’m confused; would you run through that again? The third column is titled paraphrasing responses and lists five points. The first point reads what you’re really saying is . . . ., the second point reads if I understand you correctly . . . ., the third point reads in other words . . . ., the fourth point reads so your perspective is that . . . ., and the fifth point reads tell me if I’m wrong, but what you seem to be saying is . . . . The fourth column is titled summarizing responses and lists four points. The first point reads let me summarize . . . ., the second point reads okay, your main concerns are . . . ., and the third point reads to recap, what you’ve said . . . ., and the fourth point reads thus far, you’ve discussed . . . ." title="Exhibit 15.5 - Immediacy Behaviors, and Paraphrasing and Summarizing Responses for Active Listener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1692" y="2191692"/>
            <a:ext cx="8420617" cy="259462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9" name="Title 1"/>
          <p:cNvSpPr>
            <a:spLocks noGrp="1"/>
          </p:cNvSpPr>
          <p:nvPr>
            <p:ph type="title"/>
          </p:nvPr>
        </p:nvSpPr>
        <p:spPr>
          <a:xfrm>
            <a:off x="525463" y="3175"/>
            <a:ext cx="8229600" cy="1143000"/>
          </a:xfrm>
        </p:spPr>
        <p:txBody>
          <a:bodyPr/>
          <a:lstStyle/>
          <a:p>
            <a:pPr eaLnBrk="1" hangingPunct="1"/>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Giving Feedback</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3</a:t>
            </a:r>
          </a:p>
        </p:txBody>
      </p:sp>
      <p:sp>
        <p:nvSpPr>
          <p:cNvPr id="25604" name="Content Placeholder 2"/>
          <p:cNvSpPr>
            <a:spLocks noGrp="1"/>
          </p:cNvSpPr>
          <p:nvPr>
            <p:ph idx="1"/>
          </p:nvPr>
        </p:nvSpPr>
        <p:spPr>
          <a:xfrm>
            <a:off x="993775" y="1533525"/>
            <a:ext cx="7567613" cy="4483100"/>
          </a:xfrm>
        </p:spPr>
        <p:txBody>
          <a:bodyPr/>
          <a:lstStyle/>
          <a:p>
            <a:pPr marL="342583" indent="-273050" eaLnBrk="1" hangingPunct="1">
              <a:buFont typeface="Arial" pitchFamily="34" charset="0"/>
              <a:buChar char="•"/>
              <a:defRPr/>
            </a:pPr>
            <a:r>
              <a:rPr lang="en-US" altLang="en-US" b="1" dirty="0">
                <a:solidFill>
                  <a:schemeClr val="tx2"/>
                </a:solidFill>
              </a:rPr>
              <a:t>Destructive feedback</a:t>
            </a:r>
            <a:endParaRPr lang="en-US" altLang="en-US" dirty="0">
              <a:solidFill>
                <a:schemeClr val="tx2"/>
              </a:solidFill>
            </a:endParaRPr>
          </a:p>
          <a:p>
            <a:pPr marL="639763" lvl="1" indent="-273050" eaLnBrk="1" hangingPunct="1">
              <a:buFont typeface="Arial" pitchFamily="34" charset="0"/>
              <a:buChar char="•"/>
              <a:defRPr/>
            </a:pPr>
            <a:r>
              <a:rPr lang="en-IN" altLang="en-US" dirty="0"/>
              <a:t>Disapproves without any intention of being helpful and causes a negative or defensive reaction in the recipient</a:t>
            </a:r>
            <a:endParaRPr lang="en-US" altLang="en-US" b="1" dirty="0">
              <a:solidFill>
                <a:schemeClr val="tx2"/>
              </a:solidFill>
            </a:endParaRPr>
          </a:p>
          <a:p>
            <a:pPr marL="342583" indent="-273050" eaLnBrk="1" hangingPunct="1">
              <a:buFont typeface="Arial" pitchFamily="34" charset="0"/>
              <a:buChar char="•"/>
              <a:defRPr/>
            </a:pPr>
            <a:r>
              <a:rPr lang="en-US" altLang="en-US" b="1" dirty="0">
                <a:solidFill>
                  <a:schemeClr val="tx2"/>
                </a:solidFill>
              </a:rPr>
              <a:t>Constructive feedback</a:t>
            </a:r>
            <a:endParaRPr lang="en-US" altLang="en-US" dirty="0">
              <a:solidFill>
                <a:schemeClr val="tx2"/>
              </a:solidFill>
            </a:endParaRPr>
          </a:p>
          <a:p>
            <a:pPr marL="639763" lvl="1" indent="-273050" eaLnBrk="1" hangingPunct="1">
              <a:buFont typeface="Arial" pitchFamily="34" charset="0"/>
              <a:buChar char="•"/>
              <a:defRPr/>
            </a:pPr>
            <a:r>
              <a:rPr lang="en-IN" altLang="en-US" dirty="0"/>
              <a:t>Intended to be helpful, corrective, and/or encouraging</a:t>
            </a:r>
            <a:endParaRPr lang="en-US" altLang="en-US" dirty="0">
              <a:solidFill>
                <a:schemeClr val="tx2"/>
              </a:solidFill>
            </a:endParaRPr>
          </a:p>
          <a:p>
            <a:pPr marL="639763" lvl="1" indent="-273050" eaLnBrk="1" hangingPunct="1">
              <a:buFont typeface="Arial" pitchFamily="34" charset="0"/>
              <a:buChar char="•"/>
              <a:defRPr/>
            </a:pPr>
            <a:r>
              <a:rPr lang="en-IN" altLang="en-US" dirty="0"/>
              <a:t>Must be immediate, focused on specific </a:t>
            </a:r>
            <a:r>
              <a:rPr lang="en-IN" altLang="en-US" dirty="0" err="1"/>
              <a:t>behaviors</a:t>
            </a:r>
            <a:r>
              <a:rPr lang="en-IN" altLang="en-US" dirty="0"/>
              <a:t>, and problem-oriented</a:t>
            </a:r>
            <a:endParaRPr lang="en-IN" altLang="en-US" dirty="0">
              <a:solidFill>
                <a:schemeClr val="tx2"/>
              </a:solidFill>
            </a:endParaRPr>
          </a:p>
        </p:txBody>
      </p:sp>
    </p:spTree>
    <p:extLst>
      <p:ext uri="{BB962C8B-B14F-4D97-AF65-F5344CB8AC3E}">
        <p14:creationId xmlns:p14="http://schemas.microsoft.com/office/powerpoint/2010/main" val="4839169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560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560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560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560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560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dirty="0"/>
              <a:t>Managing Organization-Wide Communication</a:t>
            </a:r>
          </a:p>
        </p:txBody>
      </p:sp>
      <p:sp>
        <p:nvSpPr>
          <p:cNvPr id="4" name="TextBox 1"/>
          <p:cNvSpPr txBox="1">
            <a:spLocks noChangeArrowheads="1"/>
          </p:cNvSpPr>
          <p:nvPr/>
        </p:nvSpPr>
        <p:spPr bwMode="auto">
          <a:xfrm>
            <a:off x="8232215" y="55562"/>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sp>
        <p:nvSpPr>
          <p:cNvPr id="3" name="Content Placeholder 2"/>
          <p:cNvSpPr>
            <a:spLocks noGrp="1"/>
          </p:cNvSpPr>
          <p:nvPr>
            <p:ph idx="1"/>
          </p:nvPr>
        </p:nvSpPr>
        <p:spPr/>
        <p:txBody>
          <a:bodyPr/>
          <a:lstStyle/>
          <a:p>
            <a:r>
              <a:rPr lang="en-IN" dirty="0"/>
              <a:t>Improving transmission by getting the message out </a:t>
            </a:r>
          </a:p>
          <a:p>
            <a:r>
              <a:rPr lang="en-IN" dirty="0"/>
              <a:t>Improving reception by finding ways to hear what others feel and think</a:t>
            </a:r>
          </a:p>
        </p:txBody>
      </p:sp>
    </p:spTree>
    <p:extLst>
      <p:ext uri="{BB962C8B-B14F-4D97-AF65-F5344CB8AC3E}">
        <p14:creationId xmlns:p14="http://schemas.microsoft.com/office/powerpoint/2010/main" val="7345940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Title 1"/>
          <p:cNvSpPr>
            <a:spLocks noGrp="1"/>
          </p:cNvSpPr>
          <p:nvPr>
            <p:ph type="title"/>
          </p:nvPr>
        </p:nvSpPr>
        <p:spPr>
          <a:xfrm>
            <a:off x="525463" y="3175"/>
            <a:ext cx="8229600" cy="1143000"/>
          </a:xfrm>
        </p:spPr>
        <p:txBody>
          <a:bodyPr/>
          <a:lstStyle/>
          <a:p>
            <a:pPr eaLnBrk="1" hangingPunct="1"/>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Improving Transmission: </a:t>
            </a:r>
            <a:r>
              <a:rPr lang="en-IN" altLang="en-US" dirty="0"/>
              <a:t>Electronic Communication </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8" name="TextBox 1"/>
          <p:cNvSpPr txBox="1">
            <a:spLocks noChangeArrowheads="1"/>
          </p:cNvSpPr>
          <p:nvPr/>
        </p:nvSpPr>
        <p:spPr bwMode="auto">
          <a:xfrm>
            <a:off x="8232215" y="55562"/>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IN" altLang="en-US" dirty="0"/>
              <a:t>Email</a:t>
            </a:r>
          </a:p>
          <a:p>
            <a:pPr eaLnBrk="1" hangingPunct="1">
              <a:buFont typeface="Arial" panose="020B0604020202020204" pitchFamily="34" charset="0"/>
              <a:buChar char="•"/>
            </a:pPr>
            <a:r>
              <a:rPr lang="en-IN" altLang="en-US" dirty="0"/>
              <a:t>Collaborative discussion sites</a:t>
            </a:r>
          </a:p>
          <a:p>
            <a:pPr lvl="1" eaLnBrk="1" hangingPunct="1">
              <a:buFont typeface="Arial" panose="020B0604020202020204" pitchFamily="34" charset="0"/>
              <a:buChar char="•"/>
            </a:pPr>
            <a:r>
              <a:rPr lang="en-IN" altLang="en-US" b="1" dirty="0"/>
              <a:t>Online discussion forums</a:t>
            </a:r>
            <a:r>
              <a:rPr lang="en-IN" altLang="en-US" dirty="0"/>
              <a:t>: Using web- or software-based discussion tools to allow employees to communicate easily</a:t>
            </a:r>
          </a:p>
          <a:p>
            <a:pPr eaLnBrk="1" hangingPunct="1">
              <a:buFont typeface="Arial" panose="020B0604020202020204" pitchFamily="34" charset="0"/>
              <a:buChar char="•"/>
            </a:pPr>
            <a:r>
              <a:rPr lang="en-IN" altLang="en-US" b="1" dirty="0"/>
              <a:t>Televised/videotaped speeches and meetings</a:t>
            </a:r>
          </a:p>
          <a:p>
            <a:pPr eaLnBrk="1" hangingPunct="1">
              <a:buFont typeface="Arial" panose="020B0604020202020204" pitchFamily="34" charset="0"/>
              <a:buChar char="•"/>
            </a:pPr>
            <a:r>
              <a:rPr lang="en-IN" altLang="en-US" dirty="0"/>
              <a:t>Broadcast voice mail</a:t>
            </a:r>
            <a:endParaRPr lang="en-US" altLang="en-US"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a:xfrm>
            <a:off x="1401763" y="407988"/>
            <a:ext cx="7535862" cy="982662"/>
          </a:xfrm>
        </p:spPr>
        <p:txBody>
          <a:bodyPr/>
          <a:lstStyle/>
          <a:p>
            <a:pPr marL="1279525" indent="-1279525"/>
            <a:r>
              <a:rPr lang="en-IN" altLang="en-US" dirty="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15.6 </a:t>
            </a:r>
            <a:r>
              <a:rPr lang="en-IN"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   	</a:t>
            </a:r>
            <a:r>
              <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Establishing Collaborative Discussion Sites</a:t>
            </a:r>
          </a:p>
        </p:txBody>
      </p:sp>
      <p:sp>
        <p:nvSpPr>
          <p:cNvPr id="5" name="TextBox 1"/>
          <p:cNvSpPr txBox="1">
            <a:spLocks noChangeArrowheads="1"/>
          </p:cNvSpPr>
          <p:nvPr/>
        </p:nvSpPr>
        <p:spPr bwMode="auto">
          <a:xfrm>
            <a:off x="8232215" y="55562"/>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pic>
        <p:nvPicPr>
          <p:cNvPr id="2" name="Picture 1" descr="The exhibit is about establishing collaborative discussion sites. Four cubes are arranged horizontally. Each cube represents a step in the process. Step 1 is labeled knowledge audit, step 2 is labeled online directory, step 3 is labeled discussion groups on intranet, and step 4 is labeled reward information sharing." title="Exhibit 15.6 - Establishing Collaborative Discussion Sites"/>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8499" y="2536279"/>
            <a:ext cx="7230484" cy="2457793"/>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3" name="Title 1"/>
          <p:cNvSpPr>
            <a:spLocks noGrp="1"/>
          </p:cNvSpPr>
          <p:nvPr>
            <p:ph type="title"/>
          </p:nvPr>
        </p:nvSpPr>
        <p:spPr>
          <a:xfrm>
            <a:off x="525463" y="3175"/>
            <a:ext cx="8229600" cy="1143000"/>
          </a:xfrm>
        </p:spPr>
        <p:txBody>
          <a:bodyPr/>
          <a:lstStyle/>
          <a:p>
            <a:pPr eaLnBrk="1" hangingPunct="1"/>
            <a:r>
              <a:rPr lang="en-US" altLang="en-US" dirty="0">
                <a:latin typeface="Franklin Gothic Medium" panose="020B0603020102020204" pitchFamily="34" charset="0"/>
                <a:ea typeface="Franklin Gothic Medium" panose="020B0603020102020204" pitchFamily="34" charset="0"/>
                <a:cs typeface="Franklin Gothic Medium" panose="020B0603020102020204" pitchFamily="34" charset="0"/>
              </a:rPr>
              <a:t>Organizational Silence</a:t>
            </a:r>
            <a:endParaRPr lang="en-US" altLang="en-US" dirty="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sp>
        <p:nvSpPr>
          <p:cNvPr id="6" name="TextBox 1"/>
          <p:cNvSpPr txBox="1">
            <a:spLocks noChangeArrowheads="1"/>
          </p:cNvSpPr>
          <p:nvPr/>
        </p:nvSpPr>
        <p:spPr bwMode="auto">
          <a:xfrm>
            <a:off x="8232215" y="55562"/>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sp>
        <p:nvSpPr>
          <p:cNvPr id="29700" name="Content Placeholder 2"/>
          <p:cNvSpPr>
            <a:spLocks noGrp="1"/>
          </p:cNvSpPr>
          <p:nvPr>
            <p:ph idx="1"/>
          </p:nvPr>
        </p:nvSpPr>
        <p:spPr>
          <a:xfrm>
            <a:off x="993775" y="1533525"/>
            <a:ext cx="7823200" cy="4227513"/>
          </a:xfrm>
        </p:spPr>
        <p:txBody>
          <a:bodyPr/>
          <a:lstStyle/>
          <a:p>
            <a:pPr marL="342583" indent="-273050" eaLnBrk="1" hangingPunct="1">
              <a:buFont typeface="Arial" panose="020B0604020202020204" pitchFamily="34" charset="0"/>
              <a:buChar char="•"/>
            </a:pPr>
            <a:r>
              <a:rPr lang="en-US" altLang="en-US" dirty="0">
                <a:solidFill>
                  <a:schemeClr val="tx2"/>
                </a:solidFill>
              </a:rPr>
              <a:t>Withholding information about organizational problems or issues</a:t>
            </a:r>
            <a:endParaRPr lang="en-IN" altLang="en-US" dirty="0"/>
          </a:p>
          <a:p>
            <a:pPr marL="342583" indent="-273050" eaLnBrk="1" hangingPunct="1">
              <a:buFont typeface="Arial" panose="020B0604020202020204" pitchFamily="34" charset="0"/>
              <a:buChar char="•"/>
            </a:pPr>
            <a:r>
              <a:rPr lang="en-IN" altLang="en-US" dirty="0"/>
              <a:t>Occurs when employees believe that telling management about problems would not make a difference</a:t>
            </a:r>
          </a:p>
          <a:p>
            <a:pPr marL="342583" indent="-273050" eaLnBrk="1" hangingPunct="1">
              <a:buFont typeface="Arial" panose="020B0604020202020204" pitchFamily="34" charset="0"/>
              <a:buChar char="•"/>
            </a:pPr>
            <a:r>
              <a:rPr lang="en-IN" altLang="en-US" dirty="0"/>
              <a:t>Ways to overcome organizational silence</a:t>
            </a:r>
            <a:endParaRPr lang="en-IN" altLang="en-US" dirty="0">
              <a:solidFill>
                <a:schemeClr val="tx2"/>
              </a:solidFill>
            </a:endParaRPr>
          </a:p>
          <a:p>
            <a:pPr marL="639763" lvl="1" indent="-273050" eaLnBrk="1" hangingPunct="1">
              <a:buFont typeface="Arial" panose="020B0604020202020204" pitchFamily="34" charset="0"/>
              <a:buChar char="•"/>
            </a:pPr>
            <a:r>
              <a:rPr lang="en-IN" altLang="en-US" b="1" dirty="0">
                <a:solidFill>
                  <a:schemeClr val="tx2"/>
                </a:solidFill>
              </a:rPr>
              <a:t>Company hotlines</a:t>
            </a:r>
            <a:r>
              <a:rPr lang="en-IN" altLang="en-US" dirty="0">
                <a:solidFill>
                  <a:schemeClr val="tx2"/>
                </a:solidFill>
              </a:rPr>
              <a:t>: </a:t>
            </a:r>
            <a:r>
              <a:rPr lang="en-US" altLang="en-US" dirty="0">
                <a:solidFill>
                  <a:schemeClr val="tx2"/>
                </a:solidFill>
              </a:rPr>
              <a:t>Phone numbers that anyone in the company can call anonymously to leave information for upper management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970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970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9700">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970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Title 1"/>
          <p:cNvSpPr>
            <a:spLocks noGrp="1"/>
          </p:cNvSpPr>
          <p:nvPr>
            <p:ph type="title"/>
          </p:nvPr>
        </p:nvSpPr>
        <p:spPr/>
        <p:txBody>
          <a:bodyPr/>
          <a:lstStyle/>
          <a:p>
            <a:r>
              <a:rPr lang="en-US" altLang="en-US"/>
              <a:t>Improving Reception: Hearing What Others Feel and Think</a:t>
            </a:r>
          </a:p>
        </p:txBody>
      </p:sp>
      <p:sp>
        <p:nvSpPr>
          <p:cNvPr id="6" name="TextBox 1"/>
          <p:cNvSpPr txBox="1">
            <a:spLocks noChangeArrowheads="1"/>
          </p:cNvSpPr>
          <p:nvPr/>
        </p:nvSpPr>
        <p:spPr bwMode="auto">
          <a:xfrm>
            <a:off x="8232215" y="55562"/>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a:solidFill>
                  <a:schemeClr val="tx2"/>
                </a:solidFill>
              </a:rPr>
              <a:t>LO 4</a:t>
            </a:r>
          </a:p>
        </p:txBody>
      </p:sp>
      <p:sp>
        <p:nvSpPr>
          <p:cNvPr id="30724" name="Content Placeholder 2"/>
          <p:cNvSpPr>
            <a:spLocks noGrp="1"/>
          </p:cNvSpPr>
          <p:nvPr>
            <p:ph idx="1"/>
          </p:nvPr>
        </p:nvSpPr>
        <p:spPr/>
        <p:txBody>
          <a:bodyPr/>
          <a:lstStyle/>
          <a:p>
            <a:pPr marL="639763" lvl="1" indent="-273050" eaLnBrk="1" hangingPunct="1">
              <a:buFont typeface="Arial" panose="020B0604020202020204" pitchFamily="34" charset="0"/>
              <a:buChar char="•"/>
            </a:pPr>
            <a:r>
              <a:rPr lang="en-IN" altLang="en-US" b="1" dirty="0"/>
              <a:t>Survey feedback</a:t>
            </a:r>
            <a:r>
              <a:rPr lang="en-IN" altLang="en-US" dirty="0"/>
              <a:t>: </a:t>
            </a:r>
            <a:r>
              <a:rPr lang="en-US" altLang="en-US" dirty="0"/>
              <a:t>Information that is collected by surveys from organizational members</a:t>
            </a:r>
          </a:p>
          <a:p>
            <a:pPr marL="958850" lvl="2" indent="-273050" eaLnBrk="1" hangingPunct="1">
              <a:buSzTx/>
              <a:buFont typeface="Arial" panose="020B0604020202020204" pitchFamily="34" charset="0"/>
              <a:buChar char="•"/>
            </a:pPr>
            <a:r>
              <a:rPr lang="en-US" altLang="en-US" dirty="0"/>
              <a:t>Compiled, disseminated, and used to develop action plans for improvement</a:t>
            </a:r>
            <a:endParaRPr lang="en-IN" altLang="en-US" dirty="0"/>
          </a:p>
          <a:p>
            <a:pPr lvl="1"/>
            <a:r>
              <a:rPr lang="en-IN" altLang="en-US" dirty="0"/>
              <a:t>Frequent informal meetings and surprise visits</a:t>
            </a:r>
          </a:p>
          <a:p>
            <a:pPr lvl="1"/>
            <a:r>
              <a:rPr lang="en-IN" altLang="en-US" b="1" dirty="0"/>
              <a:t>Blog</a:t>
            </a:r>
            <a:r>
              <a:rPr lang="en-IN" altLang="en-US" dirty="0"/>
              <a:t>: </a:t>
            </a:r>
            <a:r>
              <a:rPr lang="en-US" altLang="en-US" dirty="0"/>
              <a:t>Personal website that provides personal opinions or recommendations, news summaries, and reader comments</a:t>
            </a:r>
            <a:endParaRPr lang="en-I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Terms</a:t>
            </a:r>
          </a:p>
        </p:txBody>
      </p:sp>
      <p:sp>
        <p:nvSpPr>
          <p:cNvPr id="30723" name="Content Placeholder 2"/>
          <p:cNvSpPr>
            <a:spLocks noGrp="1"/>
          </p:cNvSpPr>
          <p:nvPr>
            <p:ph idx="1"/>
          </p:nvPr>
        </p:nvSpPr>
        <p:spPr/>
        <p:txBody>
          <a:bodyPr>
            <a:noAutofit/>
          </a:bodyPr>
          <a:lstStyle/>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Communication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Perception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Perceptual filters</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Selective perception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Closure</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Attribution theory</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Defensive bias</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Fundamental attribution error</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Self-serving bias</a:t>
            </a:r>
          </a:p>
        </p:txBody>
      </p:sp>
      <p:sp>
        <p:nvSpPr>
          <p:cNvPr id="57347" name="Content Placeholder 2"/>
          <p:cNvSpPr txBox="1">
            <a:spLocks/>
          </p:cNvSpPr>
          <p:nvPr/>
        </p:nvSpPr>
        <p:spPr bwMode="auto">
          <a:xfrm>
            <a:off x="5008563" y="1508125"/>
            <a:ext cx="4014787" cy="4789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cs typeface="Arial" panose="020B0604020202020204" pitchFamily="34" charset="0"/>
              </a:rPr>
              <a:t>Encoding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Decoding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Feedback to sender</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Noise</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Jargon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Formal communication channel</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Downward communication</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Upward communication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072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072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072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072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7347">
                                            <p:txEl>
                                              <p:pRg st="0" end="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7347">
                                            <p:txEl>
                                              <p:pRg st="1" end="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7347">
                                            <p:txEl>
                                              <p:pRg st="2" end="2"/>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7347">
                                            <p:txEl>
                                              <p:pRg st="3" end="3"/>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7347">
                                            <p:txEl>
                                              <p:pRg st="4" end="4"/>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7347">
                                            <p:txEl>
                                              <p:pRg st="5" end="5"/>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57347">
                                            <p:txEl>
                                              <p:pRg st="6" end="6"/>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57347">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Terms (continued 1)</a:t>
            </a:r>
          </a:p>
        </p:txBody>
      </p:sp>
      <p:sp>
        <p:nvSpPr>
          <p:cNvPr id="31746" name="Content Placeholder 2"/>
          <p:cNvSpPr>
            <a:spLocks noGrp="1"/>
          </p:cNvSpPr>
          <p:nvPr>
            <p:ph idx="1"/>
          </p:nvPr>
        </p:nvSpPr>
        <p:spPr/>
        <p:txBody>
          <a:bodyPr>
            <a:noAutofit/>
          </a:bodyPr>
          <a:lstStyle/>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Horizontal communication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Informal communication channel (grapevine)</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Coaching</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Counseling</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Nonverbal communication</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Kinesics</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Paralanguage</a:t>
            </a:r>
          </a:p>
        </p:txBody>
      </p:sp>
      <p:sp>
        <p:nvSpPr>
          <p:cNvPr id="58371" name="Content Placeholder 2"/>
          <p:cNvSpPr txBox="1">
            <a:spLocks/>
          </p:cNvSpPr>
          <p:nvPr/>
        </p:nvSpPr>
        <p:spPr bwMode="auto">
          <a:xfrm>
            <a:off x="5154613" y="1508125"/>
            <a:ext cx="3868737"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defTabSz="457200">
              <a:spcBef>
                <a:spcPct val="20000"/>
              </a:spcBef>
              <a:buFont typeface="Arial" panose="020B0604020202020204" pitchFamily="34" charset="0"/>
              <a:buChar char="•"/>
              <a:defRPr sz="3200">
                <a:solidFill>
                  <a:schemeClr val="tx1"/>
                </a:solidFill>
                <a:latin typeface="Calibri" panose="020F0502020204030204" pitchFamily="34" charset="0"/>
              </a:defRPr>
            </a:lvl1pPr>
            <a:lvl2pPr marL="639763" indent="-273050" defTabSz="457200">
              <a:spcBef>
                <a:spcPct val="20000"/>
              </a:spcBef>
              <a:buFont typeface="Arial" panose="020B0604020202020204" pitchFamily="34" charset="0"/>
              <a:buChar char="–"/>
              <a:defRPr sz="2800">
                <a:solidFill>
                  <a:schemeClr val="tx1"/>
                </a:solidFill>
                <a:latin typeface="Calibri" panose="020F0502020204030204" pitchFamily="34" charset="0"/>
              </a:defRPr>
            </a:lvl2pPr>
            <a:lvl3pPr marL="958850" indent="-319088" defTabSz="4572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233488"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4pPr>
            <a:lvl5pPr marL="1508125" indent="-228600" defTabSz="457200">
              <a:spcBef>
                <a:spcPct val="20000"/>
              </a:spcBef>
              <a:buFont typeface="Arial" panose="020B0604020202020204" pitchFamily="34" charset="0"/>
              <a:buChar char="»"/>
              <a:defRPr sz="2000">
                <a:solidFill>
                  <a:schemeClr val="tx1"/>
                </a:solidFill>
                <a:latin typeface="Calibri" panose="020F0502020204030204" pitchFamily="34" charset="0"/>
              </a:defRPr>
            </a:lvl5pPr>
            <a:lvl6pPr marL="19653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4225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28797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336925" indent="-228600" defTabSz="4572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nSpc>
                <a:spcPct val="90000"/>
              </a:lnSpc>
              <a:buClr>
                <a:srgbClr val="B00027"/>
              </a:buClr>
              <a:buFont typeface="Lucida Grande"/>
              <a:buChar char="•"/>
            </a:pPr>
            <a:r>
              <a:rPr lang="en-US" altLang="en-US" sz="2800" dirty="0">
                <a:solidFill>
                  <a:schemeClr val="tx2"/>
                </a:solidFill>
                <a:cs typeface="Arial" panose="020B0604020202020204" pitchFamily="34" charset="0"/>
              </a:rPr>
              <a:t>Communication medium</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Hearing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Listening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Active listening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Empathetic listening</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Destructive feedback</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Constructive feedback</a:t>
            </a:r>
          </a:p>
          <a:p>
            <a:pPr>
              <a:lnSpc>
                <a:spcPct val="90000"/>
              </a:lnSpc>
              <a:buClr>
                <a:srgbClr val="B00027"/>
              </a:buClr>
              <a:buFont typeface="Lucida Grande"/>
              <a:buChar char="•"/>
            </a:pPr>
            <a:r>
              <a:rPr lang="en-US" altLang="en-US" sz="2800" dirty="0">
                <a:solidFill>
                  <a:schemeClr val="tx2"/>
                </a:solidFill>
                <a:cs typeface="Arial" panose="020B0604020202020204" pitchFamily="34" charset="0"/>
              </a:rPr>
              <a:t>Online discussion forums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74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174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174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174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174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174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174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8371">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8371">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8371">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8371">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58371">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58371">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58371">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5837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Key Terms (continued 2)</a:t>
            </a:r>
          </a:p>
        </p:txBody>
      </p:sp>
      <p:sp>
        <p:nvSpPr>
          <p:cNvPr id="32771" name="Content Placeholder 2"/>
          <p:cNvSpPr>
            <a:spLocks noGrp="1"/>
          </p:cNvSpPr>
          <p:nvPr>
            <p:ph idx="1"/>
          </p:nvPr>
        </p:nvSpPr>
        <p:spPr>
          <a:xfrm>
            <a:off x="873125" y="1622425"/>
            <a:ext cx="3925888" cy="4789488"/>
          </a:xfrm>
        </p:spPr>
        <p:txBody>
          <a:bodyPr/>
          <a:lstStyle/>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Televised/videotaped speeches and meetings</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Organizational silence</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Company hotlines</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Survey feedback</a:t>
            </a:r>
          </a:p>
          <a:p>
            <a:pPr>
              <a:lnSpc>
                <a:spcPct val="90000"/>
              </a:lnSpc>
              <a:buClr>
                <a:srgbClr val="B00027"/>
              </a:buClr>
              <a:buFont typeface="Lucida Grande"/>
              <a:buChar char="•"/>
              <a:defRPr/>
            </a:pPr>
            <a:r>
              <a:rPr lang="en-US" altLang="en-US" sz="2800" dirty="0">
                <a:solidFill>
                  <a:schemeClr val="tx2"/>
                </a:solidFill>
                <a:latin typeface="Calibri" panose="020F0502020204030204" pitchFamily="34" charset="0"/>
                <a:ea typeface="ＭＳ Ｐゴシック" panose="020B0600070205080204" pitchFamily="34" charset="-128"/>
                <a:cs typeface="Arial" panose="020B0604020202020204" pitchFamily="34" charset="0"/>
              </a:rPr>
              <a:t>Blog</a:t>
            </a:r>
            <a:endParaRPr lang="en-US" altLang="en-US" sz="2600" dirty="0">
              <a:solidFill>
                <a:schemeClr val="tx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7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27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277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27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lstStyle/>
          <a:p>
            <a:r>
              <a:rPr lang="en-IN" dirty="0"/>
              <a:t>Summary</a:t>
            </a:r>
          </a:p>
        </p:txBody>
      </p:sp>
      <p:sp>
        <p:nvSpPr>
          <p:cNvPr id="55298" name="Content Placeholder 4"/>
          <p:cNvSpPr>
            <a:spLocks noGrp="1"/>
          </p:cNvSpPr>
          <p:nvPr>
            <p:ph idx="12"/>
          </p:nvPr>
        </p:nvSpPr>
        <p:spPr/>
        <p:txBody>
          <a:bodyPr/>
          <a:lstStyle/>
          <a:p>
            <a:r>
              <a:rPr lang="en-IN" altLang="en-US" dirty="0">
                <a:solidFill>
                  <a:schemeClr val="tx2"/>
                </a:solidFill>
              </a:rPr>
              <a:t>Perception is a key part of communication</a:t>
            </a:r>
          </a:p>
          <a:p>
            <a:r>
              <a:rPr lang="en-IN" altLang="en-US" dirty="0">
                <a:solidFill>
                  <a:schemeClr val="tx2"/>
                </a:solidFill>
              </a:rPr>
              <a:t>Communication can be formal, informal, coaching/</a:t>
            </a:r>
            <a:r>
              <a:rPr lang="en-IN" altLang="en-US" dirty="0" err="1">
                <a:solidFill>
                  <a:schemeClr val="tx2"/>
                </a:solidFill>
              </a:rPr>
              <a:t>counseling</a:t>
            </a:r>
            <a:r>
              <a:rPr lang="en-IN" altLang="en-US" dirty="0">
                <a:solidFill>
                  <a:schemeClr val="tx2"/>
                </a:solidFill>
              </a:rPr>
              <a:t>, and nonverbal</a:t>
            </a:r>
          </a:p>
          <a:p>
            <a:r>
              <a:rPr lang="en-IN" altLang="en-US" dirty="0">
                <a:solidFill>
                  <a:schemeClr val="tx2"/>
                </a:solidFill>
              </a:rPr>
              <a:t>Managing one-on-one communication and organization-wide communication are primary tasks in improving communication </a:t>
            </a:r>
            <a:endParaRPr lang="en-US" altLang="en-US" dirty="0">
              <a:solidFill>
                <a:schemeClr val="tx2"/>
              </a:solidFill>
            </a:endParaRPr>
          </a:p>
        </p:txBody>
      </p:sp>
    </p:spTree>
    <p:extLst>
      <p:ext uri="{BB962C8B-B14F-4D97-AF65-F5344CB8AC3E}">
        <p14:creationId xmlns:p14="http://schemas.microsoft.com/office/powerpoint/2010/main" val="30987863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29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529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529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8C42FCC-5CB6-4544-B107-91ED82C3FF0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DF5B439-61A9-4BDE-A51D-EC7BE795E19D}">
  <ds:schemaRefs>
    <ds:schemaRef ds:uri="http://schemas.microsoft.com/office/2006/documentManagement/types"/>
    <ds:schemaRef ds:uri="http://purl.org/dc/elements/1.1/"/>
    <ds:schemaRef ds:uri="http://schemas.microsoft.com/office/2006/metadata/properties"/>
    <ds:schemaRef ds:uri="http://purl.org/dc/terms/"/>
    <ds:schemaRef ds:uri="http://schemas.openxmlformats.org/package/2006/metadata/core-properties"/>
    <ds:schemaRef ds:uri="http://purl.org/dc/dcmitype/"/>
    <ds:schemaRef ds:uri="5b47f0fb-e24d-44b9-89a4-ff46b5ce035f"/>
    <ds:schemaRef ds:uri="http://schemas.microsoft.com/office/infopath/2007/PartnerControls"/>
    <ds:schemaRef ds:uri="dbac95d4-689a-4a2b-9845-ea50641fb23b"/>
    <ds:schemaRef ds:uri="http://www.w3.org/XML/1998/namespace"/>
  </ds:schemaRefs>
</ds:datastoreItem>
</file>

<file path=customXml/itemProps3.xml><?xml version="1.0" encoding="utf-8"?>
<ds:datastoreItem xmlns:ds="http://schemas.openxmlformats.org/officeDocument/2006/customXml" ds:itemID="{00305D2E-F341-43A7-9C23-3F51B86B281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4408</TotalTime>
  <Words>939</Words>
  <Application>Microsoft Macintosh PowerPoint</Application>
  <PresentationFormat>全屏显示(4:3)</PresentationFormat>
  <Paragraphs>181</Paragraphs>
  <Slides>32</Slides>
  <Notes>17</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32</vt:i4>
      </vt:variant>
    </vt:vector>
  </HeadingPairs>
  <TitlesOfParts>
    <vt:vector size="42" baseType="lpstr">
      <vt:lpstr>DINPro-CondBlack</vt:lpstr>
      <vt:lpstr>Arial</vt:lpstr>
      <vt:lpstr>Arial Narrow</vt:lpstr>
      <vt:lpstr>Calibri</vt:lpstr>
      <vt:lpstr>Franklin Gothic Medium</vt:lpstr>
      <vt:lpstr>Lucida Grande</vt:lpstr>
      <vt:lpstr>Rockwell</vt:lpstr>
      <vt:lpstr>Times New Roman</vt:lpstr>
      <vt:lpstr>Wingdings</vt:lpstr>
      <vt:lpstr>Office Theme</vt:lpstr>
      <vt:lpstr>PowerPoint 演示文稿</vt:lpstr>
      <vt:lpstr>Learning Outcomes</vt:lpstr>
      <vt:lpstr>Communication</vt:lpstr>
      <vt:lpstr>Perception</vt:lpstr>
      <vt:lpstr>15.1       Basic Perception Process</vt:lpstr>
      <vt:lpstr>Perception Problems</vt:lpstr>
      <vt:lpstr>Attribution Theory</vt:lpstr>
      <vt:lpstr>15.2     Defensive Bias and Fundamental Attribution Error</vt:lpstr>
      <vt:lpstr>Self-Serving Bias</vt:lpstr>
      <vt:lpstr>15.3       Interpersonal Communication Process</vt:lpstr>
      <vt:lpstr>Noise and Jargon</vt:lpstr>
      <vt:lpstr>Formal Communication Channel</vt:lpstr>
      <vt:lpstr>Informal Communication Channel</vt:lpstr>
      <vt:lpstr>Informal Communication Channel</vt:lpstr>
      <vt:lpstr>15.4      Grapevine Communication Networks</vt:lpstr>
      <vt:lpstr>One-on-One Communication</vt:lpstr>
      <vt:lpstr>Nonverbal Communication</vt:lpstr>
      <vt:lpstr>Managing One-on-One Communication</vt:lpstr>
      <vt:lpstr>Choosing the Right Communication Medium </vt:lpstr>
      <vt:lpstr>Active and Empathetic Listening</vt:lpstr>
      <vt:lpstr>15.5      Immediacy Behaviors, and Paraphrasing and Summarizing Responses for Active Listeners</vt:lpstr>
      <vt:lpstr>Giving Feedback</vt:lpstr>
      <vt:lpstr>Managing Organization-Wide Communication</vt:lpstr>
      <vt:lpstr>Improving Transmission: Electronic Communication </vt:lpstr>
      <vt:lpstr>15.6     Establishing Collaborative Discussion Sites</vt:lpstr>
      <vt:lpstr>Organizational Silence</vt:lpstr>
      <vt:lpstr>Improving Reception: Hearing What Others Feel and Think</vt:lpstr>
      <vt:lpstr>Key Terms</vt:lpstr>
      <vt:lpstr>Key Terms (continued 1)</vt:lpstr>
      <vt:lpstr>Key Terms (continued 2)</vt:lpstr>
      <vt:lpstr>Summary</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tymm5521@gmail.com</cp:lastModifiedBy>
  <cp:revision>760</cp:revision>
  <cp:lastPrinted>1601-01-01T00:00:00Z</cp:lastPrinted>
  <dcterms:created xsi:type="dcterms:W3CDTF">2012-09-15T01:24:58Z</dcterms:created>
  <dcterms:modified xsi:type="dcterms:W3CDTF">2020-10-05T09:56:29Z</dcterms:modified>
</cp:coreProperties>
</file>