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9" r:id="rId4"/>
  </p:sldMasterIdLst>
  <p:notesMasterIdLst>
    <p:notesMasterId r:id="rId29"/>
  </p:notesMasterIdLst>
  <p:handoutMasterIdLst>
    <p:handoutMasterId r:id="rId30"/>
  </p:handoutMasterIdLst>
  <p:sldIdLst>
    <p:sldId id="260" r:id="rId5"/>
    <p:sldId id="281" r:id="rId6"/>
    <p:sldId id="416" r:id="rId7"/>
    <p:sldId id="329" r:id="rId8"/>
    <p:sldId id="419" r:id="rId9"/>
    <p:sldId id="392" r:id="rId10"/>
    <p:sldId id="395" r:id="rId11"/>
    <p:sldId id="397" r:id="rId12"/>
    <p:sldId id="417" r:id="rId13"/>
    <p:sldId id="420" r:id="rId14"/>
    <p:sldId id="421" r:id="rId15"/>
    <p:sldId id="418" r:id="rId16"/>
    <p:sldId id="423" r:id="rId17"/>
    <p:sldId id="422" r:id="rId18"/>
    <p:sldId id="403" r:id="rId19"/>
    <p:sldId id="424" r:id="rId20"/>
    <p:sldId id="404" r:id="rId21"/>
    <p:sldId id="408" r:id="rId22"/>
    <p:sldId id="405" r:id="rId23"/>
    <p:sldId id="407" r:id="rId24"/>
    <p:sldId id="412" r:id="rId25"/>
    <p:sldId id="426" r:id="rId26"/>
    <p:sldId id="411" r:id="rId27"/>
    <p:sldId id="415" r:id="rId28"/>
  </p:sldIdLst>
  <p:sldSz cx="9144000" cy="6858000" type="screen4x3"/>
  <p:notesSz cx="7315200" cy="96012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CD1"/>
    <a:srgbClr val="3366CC"/>
    <a:srgbClr val="0066CC"/>
    <a:srgbClr val="0033CC"/>
    <a:srgbClr val="FF0066"/>
    <a:srgbClr val="0066FF"/>
    <a:srgbClr val="3333FF"/>
    <a:srgbClr val="0033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456" autoAdjust="0"/>
    <p:restoredTop sz="66966" autoAdjust="0"/>
  </p:normalViewPr>
  <p:slideViewPr>
    <p:cSldViewPr snapToGrid="0">
      <p:cViewPr varScale="1">
        <p:scale>
          <a:sx n="71" d="100"/>
          <a:sy n="71" d="100"/>
        </p:scale>
        <p:origin x="186" y="48"/>
      </p:cViewPr>
      <p:guideLst>
        <p:guide orient="horz" pos="2160"/>
        <p:guide pos="2880"/>
      </p:guideLst>
    </p:cSldViewPr>
  </p:slideViewPr>
  <p:outlineViewPr>
    <p:cViewPr>
      <p:scale>
        <a:sx n="66" d="100"/>
        <a:sy n="66" d="100"/>
      </p:scale>
      <p:origin x="0" y="0"/>
    </p:cViewPr>
    <p:sldLst>
      <p:sld r:id="rId1" collapse="1"/>
    </p:sldLst>
  </p:outlineViewPr>
  <p:notesTextViewPr>
    <p:cViewPr>
      <p:scale>
        <a:sx n="100" d="100"/>
        <a:sy n="100" d="100"/>
      </p:scale>
      <p:origin x="0" y="0"/>
    </p:cViewPr>
  </p:notesTextViewPr>
  <p:sorterViewPr>
    <p:cViewPr>
      <p:scale>
        <a:sx n="200" d="100"/>
        <a:sy n="200" d="100"/>
      </p:scale>
      <p:origin x="0" y="-11682"/>
    </p:cViewPr>
  </p:sorterViewPr>
  <p:notesViewPr>
    <p:cSldViewPr snapToGrid="0">
      <p:cViewPr varScale="1">
        <p:scale>
          <a:sx n="54" d="100"/>
          <a:sy n="54" d="100"/>
        </p:scale>
        <p:origin x="-1770" y="-10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2034" name="Rectangle 2"/>
          <p:cNvSpPr>
            <a:spLocks noGrp="1" noChangeArrowheads="1"/>
          </p:cNvSpPr>
          <p:nvPr>
            <p:ph type="hdr" sz="quarter"/>
          </p:nvPr>
        </p:nvSpPr>
        <p:spPr bwMode="auto">
          <a:xfrm>
            <a:off x="0"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172035" name="Rectangle 3"/>
          <p:cNvSpPr>
            <a:spLocks noGrp="1" noChangeArrowheads="1"/>
          </p:cNvSpPr>
          <p:nvPr>
            <p:ph type="dt" sz="quarter" idx="1"/>
          </p:nvPr>
        </p:nvSpPr>
        <p:spPr bwMode="auto">
          <a:xfrm>
            <a:off x="4143375"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172036" name="Rectangle 4"/>
          <p:cNvSpPr>
            <a:spLocks noGrp="1" noChangeArrowheads="1"/>
          </p:cNvSpPr>
          <p:nvPr>
            <p:ph type="ftr" sz="quarter" idx="2"/>
          </p:nvPr>
        </p:nvSpPr>
        <p:spPr bwMode="auto">
          <a:xfrm>
            <a:off x="0" y="9120188"/>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172037" name="Rectangle 5"/>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defTabSz="966788" eaLnBrk="1" hangingPunct="1">
              <a:defRPr sz="1300"/>
            </a:lvl1pPr>
          </a:lstStyle>
          <a:p>
            <a:pPr>
              <a:defRPr/>
            </a:pPr>
            <a:fld id="{1AB44916-C69C-4010-A605-038464CA459C}" type="slidenum">
              <a:rPr lang="en-US" altLang="en-US"/>
              <a:pPr>
                <a:defRPr/>
              </a:pPr>
              <a:t>‹#›</a:t>
            </a:fld>
            <a:endParaRPr lang="en-US" altLang="en-US" dirty="0"/>
          </a:p>
        </p:txBody>
      </p:sp>
    </p:spTree>
    <p:extLst>
      <p:ext uri="{BB962C8B-B14F-4D97-AF65-F5344CB8AC3E}">
        <p14:creationId xmlns:p14="http://schemas.microsoft.com/office/powerpoint/2010/main" val="42103496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28675" name="Rectangle 3"/>
          <p:cNvSpPr>
            <a:spLocks noGrp="1" noChangeArrowheads="1"/>
          </p:cNvSpPr>
          <p:nvPr>
            <p:ph type="dt" idx="1"/>
          </p:nvPr>
        </p:nvSpPr>
        <p:spPr bwMode="auto">
          <a:xfrm>
            <a:off x="4144963" y="0"/>
            <a:ext cx="3170237"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1434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7"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8678"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28679"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defTabSz="966788" eaLnBrk="1" hangingPunct="1">
              <a:defRPr sz="1300"/>
            </a:lvl1pPr>
          </a:lstStyle>
          <a:p>
            <a:pPr>
              <a:defRPr/>
            </a:pPr>
            <a:fld id="{2BAAA628-E90B-4F6C-894F-8F4DDCB969A7}" type="slidenum">
              <a:rPr lang="en-US" altLang="en-US"/>
              <a:pPr>
                <a:defRPr/>
              </a:pPr>
              <a:t>‹#›</a:t>
            </a:fld>
            <a:endParaRPr lang="en-US" altLang="en-US" dirty="0"/>
          </a:p>
        </p:txBody>
      </p:sp>
    </p:spTree>
    <p:extLst>
      <p:ext uri="{BB962C8B-B14F-4D97-AF65-F5344CB8AC3E}">
        <p14:creationId xmlns:p14="http://schemas.microsoft.com/office/powerpoint/2010/main" val="17186045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ＭＳ Ｐゴシック" pitchFamily="-108" charset="-128"/>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802F9962-18F1-426D-BBAE-5F9646CEF1B5}" type="slidenum">
              <a:rPr lang="en-US" altLang="en-US" sz="1300" smtClean="0"/>
              <a:pPr/>
              <a:t>1</a:t>
            </a:fld>
            <a:endParaRPr lang="en-US" altLang="en-US" sz="1300" dirty="0" smtClean="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324435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7D3BE2A9-AC8E-4DE7-A2A5-DD977D60AEBA}" type="slidenum">
              <a:rPr lang="en-US" altLang="en-US" sz="1300" smtClean="0"/>
              <a:pPr/>
              <a:t>2</a:t>
            </a:fld>
            <a:endParaRPr lang="en-US" altLang="en-US" sz="1300" dirty="0" smtClean="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434699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indent="0" algn="l" defTabSz="1066800" rtl="0">
              <a:lnSpc>
                <a:spcPct val="90000"/>
              </a:lnSpc>
              <a:spcBef>
                <a:spcPct val="0"/>
              </a:spcBef>
              <a:spcAft>
                <a:spcPct val="15000"/>
              </a:spcAft>
              <a:buNone/>
            </a:pPr>
            <a:endParaRPr lang="en-IN" sz="2400" b="0" i="0" kern="1200" dirty="0">
              <a:solidFill>
                <a:schemeClr val="tx2"/>
              </a:solidFill>
            </a:endParaRPr>
          </a:p>
        </p:txBody>
      </p:sp>
      <p:sp>
        <p:nvSpPr>
          <p:cNvPr id="4" name="Slide Number Placeholder 3"/>
          <p:cNvSpPr>
            <a:spLocks noGrp="1"/>
          </p:cNvSpPr>
          <p:nvPr>
            <p:ph type="sldNum" sz="quarter" idx="10"/>
          </p:nvPr>
        </p:nvSpPr>
        <p:spPr/>
        <p:txBody>
          <a:bodyPr/>
          <a:lstStyle/>
          <a:p>
            <a:pPr>
              <a:defRPr/>
            </a:pPr>
            <a:fld id="{2BAAA628-E90B-4F6C-894F-8F4DDCB969A7}" type="slidenum">
              <a:rPr lang="en-US" altLang="en-US" smtClean="0"/>
              <a:pPr>
                <a:defRPr/>
              </a:pPr>
              <a:t>3</a:t>
            </a:fld>
            <a:endParaRPr lang="en-US" altLang="en-US" dirty="0"/>
          </a:p>
        </p:txBody>
      </p:sp>
    </p:spTree>
    <p:extLst>
      <p:ext uri="{BB962C8B-B14F-4D97-AF65-F5344CB8AC3E}">
        <p14:creationId xmlns:p14="http://schemas.microsoft.com/office/powerpoint/2010/main" val="21954840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B60864F8-A532-4D16-876B-B42A7FD2C5F6}" type="slidenum">
              <a:rPr lang="en-US" altLang="en-US" sz="1300" smtClean="0"/>
              <a:pPr/>
              <a:t>4</a:t>
            </a:fld>
            <a:endParaRPr lang="en-US" altLang="en-US" sz="1300" dirty="0"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5158481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B60864F8-A532-4D16-876B-B42A7FD2C5F6}" type="slidenum">
              <a:rPr lang="en-US" altLang="en-US" sz="1300" smtClean="0"/>
              <a:pPr/>
              <a:t>5</a:t>
            </a:fld>
            <a:endParaRPr lang="en-US" altLang="en-US" sz="1300" dirty="0"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2934050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B5FFDBE3-25C6-4464-B996-0E8A117620D6}" type="slidenum">
              <a:rPr lang="en-US" altLang="en-US" sz="1300" smtClean="0"/>
              <a:pPr/>
              <a:t>6</a:t>
            </a:fld>
            <a:endParaRPr lang="en-US" altLang="en-US" sz="1300" dirty="0" smtClean="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IN" altLang="en-US" baseline="0" dirty="0" smtClean="0">
              <a:ea typeface="ＭＳ Ｐゴシック" panose="020B0600070205080204" pitchFamily="34" charset="-128"/>
            </a:endParaRPr>
          </a:p>
        </p:txBody>
      </p:sp>
    </p:spTree>
    <p:extLst>
      <p:ext uri="{BB962C8B-B14F-4D97-AF65-F5344CB8AC3E}">
        <p14:creationId xmlns:p14="http://schemas.microsoft.com/office/powerpoint/2010/main" val="33758729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B006BCC9-FF17-49C9-B25C-8C240538343B}" type="slidenum">
              <a:rPr lang="en-US" altLang="en-US" sz="1300" smtClean="0"/>
              <a:pPr/>
              <a:t>7</a:t>
            </a:fld>
            <a:endParaRPr lang="en-US" altLang="en-US" sz="1300" dirty="0"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b="0" i="0" dirty="0" smtClean="0">
              <a:ea typeface="ＭＳ Ｐゴシック" panose="020B0600070205080204" pitchFamily="34" charset="-128"/>
            </a:endParaRPr>
          </a:p>
        </p:txBody>
      </p:sp>
    </p:spTree>
    <p:extLst>
      <p:ext uri="{BB962C8B-B14F-4D97-AF65-F5344CB8AC3E}">
        <p14:creationId xmlns:p14="http://schemas.microsoft.com/office/powerpoint/2010/main" val="42888197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691CBBF8-6DE4-4FB0-9E3D-114F6DD05CA9}" type="slidenum">
              <a:rPr lang="en-US" altLang="en-US" sz="1300" smtClean="0"/>
              <a:pPr/>
              <a:t>8</a:t>
            </a:fld>
            <a:endParaRPr lang="en-US" altLang="en-US" sz="1300" dirty="0" smtClean="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505043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IN" sz="1200" b="0" kern="1200" dirty="0" smtClean="0">
              <a:solidFill>
                <a:schemeClr val="tx2"/>
              </a:solidFill>
            </a:endParaRPr>
          </a:p>
        </p:txBody>
      </p:sp>
      <p:sp>
        <p:nvSpPr>
          <p:cNvPr id="4" name="Slide Number Placeholder 3"/>
          <p:cNvSpPr>
            <a:spLocks noGrp="1"/>
          </p:cNvSpPr>
          <p:nvPr>
            <p:ph type="sldNum" sz="quarter" idx="10"/>
          </p:nvPr>
        </p:nvSpPr>
        <p:spPr/>
        <p:txBody>
          <a:bodyPr/>
          <a:lstStyle/>
          <a:p>
            <a:pPr>
              <a:defRPr/>
            </a:pPr>
            <a:fld id="{2BAAA628-E90B-4F6C-894F-8F4DDCB969A7}" type="slidenum">
              <a:rPr lang="en-US" altLang="en-US" smtClean="0"/>
              <a:pPr>
                <a:defRPr/>
              </a:pPr>
              <a:t>9</a:t>
            </a:fld>
            <a:endParaRPr lang="en-US" altLang="en-US" dirty="0"/>
          </a:p>
        </p:txBody>
      </p:sp>
    </p:spTree>
    <p:extLst>
      <p:ext uri="{BB962C8B-B14F-4D97-AF65-F5344CB8AC3E}">
        <p14:creationId xmlns:p14="http://schemas.microsoft.com/office/powerpoint/2010/main" val="31263346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6F78878F-1E73-44D6-AD2B-1E1863568BF9}" type="slidenum">
              <a:rPr lang="en-US" altLang="en-US" sz="1300" smtClean="0"/>
              <a:pPr/>
              <a:t>15</a:t>
            </a:fld>
            <a:endParaRPr lang="en-US" altLang="en-US" sz="1300" dirty="0" smtClean="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2671312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6F78878F-1E73-44D6-AD2B-1E1863568BF9}" type="slidenum">
              <a:rPr lang="en-US" altLang="en-US" sz="1300" smtClean="0"/>
              <a:pPr/>
              <a:t>16</a:t>
            </a:fld>
            <a:endParaRPr lang="en-US" altLang="en-US" sz="1300" dirty="0" smtClean="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9491070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62D7CA01-B803-4B71-9874-EED7D28ACCC4}" type="slidenum">
              <a:rPr lang="en-US" altLang="en-US" sz="1300" smtClean="0"/>
              <a:pPr/>
              <a:t>17</a:t>
            </a:fld>
            <a:endParaRPr lang="en-US" altLang="en-US" sz="1300" dirty="0"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7588083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B7705E2E-3282-44D0-9166-41C36F85D60B}" type="slidenum">
              <a:rPr lang="en-US" altLang="en-US" sz="1300" smtClean="0"/>
              <a:pPr/>
              <a:t>18</a:t>
            </a:fld>
            <a:endParaRPr lang="en-US" altLang="en-US" sz="1300" dirty="0"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421088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1B45865B-5AC1-4F6B-879F-C0F9038E7867}" type="slidenum">
              <a:rPr lang="en-US" altLang="en-US" sz="1300" smtClean="0"/>
              <a:pPr/>
              <a:t>19</a:t>
            </a:fld>
            <a:endParaRPr lang="en-US" altLang="en-US" sz="1300" dirty="0"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9396119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41E9E5F0-FE83-4933-8FF7-DA17D17446EC}" type="slidenum">
              <a:rPr lang="en-US" altLang="en-US" sz="1300" smtClean="0"/>
              <a:pPr/>
              <a:t>20</a:t>
            </a:fld>
            <a:endParaRPr lang="en-US" altLang="en-US" sz="1300" dirty="0"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29147899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2"/>
          <p:cNvSpPr/>
          <p:nvPr userDrawn="1"/>
        </p:nvSpPr>
        <p:spPr>
          <a:xfrm>
            <a:off x="0" y="-7937"/>
            <a:ext cx="9144000" cy="1287462"/>
          </a:xfrm>
          <a:prstGeom prst="rect">
            <a:avLst/>
          </a:prstGeom>
          <a:solidFill>
            <a:srgbClr val="008CD1"/>
          </a:solidFill>
          <a:ln>
            <a:solidFill>
              <a:srgbClr val="008CD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TextBox 3"/>
          <p:cNvSpPr txBox="1">
            <a:spLocks noChangeArrowheads="1"/>
          </p:cNvSpPr>
          <p:nvPr userDrawn="1"/>
        </p:nvSpPr>
        <p:spPr bwMode="auto">
          <a:xfrm>
            <a:off x="5226050" y="3165475"/>
            <a:ext cx="38814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spcBef>
                <a:spcPct val="50000"/>
              </a:spcBef>
              <a:defRPr/>
            </a:pPr>
            <a:r>
              <a:rPr lang="en-US" altLang="en-US" sz="4000" dirty="0" smtClean="0">
                <a:solidFill>
                  <a:schemeClr val="tx2"/>
                </a:solidFill>
                <a:latin typeface="Arial" panose="020B0604020202020204" pitchFamily="34" charset="0"/>
                <a:cs typeface="Arial" pitchFamily="34" charset="0"/>
              </a:rPr>
              <a:t>Control</a:t>
            </a:r>
          </a:p>
        </p:txBody>
      </p:sp>
      <p:sp>
        <p:nvSpPr>
          <p:cNvPr id="5" name="TextBox 4"/>
          <p:cNvSpPr txBox="1">
            <a:spLocks noChangeArrowheads="1"/>
          </p:cNvSpPr>
          <p:nvPr userDrawn="1"/>
        </p:nvSpPr>
        <p:spPr bwMode="auto">
          <a:xfrm>
            <a:off x="5226050" y="1778000"/>
            <a:ext cx="13287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7200" dirty="0" smtClean="0">
                <a:solidFill>
                  <a:schemeClr val="tx2"/>
                </a:solidFill>
                <a:latin typeface="DINPro-CondBlack"/>
                <a:ea typeface="DINPro-CondBlack"/>
                <a:cs typeface="DINPro-CondBlack"/>
              </a:rPr>
              <a:t>16</a:t>
            </a:r>
          </a:p>
        </p:txBody>
      </p:sp>
      <p:cxnSp>
        <p:nvCxnSpPr>
          <p:cNvPr id="6" name="Straight Connector 5"/>
          <p:cNvCxnSpPr/>
          <p:nvPr userDrawn="1"/>
        </p:nvCxnSpPr>
        <p:spPr>
          <a:xfrm>
            <a:off x="4832350" y="2987675"/>
            <a:ext cx="4311650" cy="0"/>
          </a:xfrm>
          <a:prstGeom prst="line">
            <a:avLst/>
          </a:prstGeom>
          <a:ln w="38100" cmpd="sng">
            <a:solidFill>
              <a:srgbClr val="008CD1"/>
            </a:solidFill>
          </a:ln>
          <a:effectLst/>
        </p:spPr>
        <p:style>
          <a:lnRef idx="2">
            <a:schemeClr val="accent1"/>
          </a:lnRef>
          <a:fillRef idx="0">
            <a:schemeClr val="accent1"/>
          </a:fillRef>
          <a:effectRef idx="1">
            <a:schemeClr val="accent1"/>
          </a:effectRef>
          <a:fontRef idx="minor">
            <a:schemeClr val="tx1"/>
          </a:fontRef>
        </p:style>
      </p:cxnSp>
      <p:sp>
        <p:nvSpPr>
          <p:cNvPr id="7" name="TextBox 6"/>
          <p:cNvSpPr txBox="1">
            <a:spLocks noChangeArrowheads="1"/>
          </p:cNvSpPr>
          <p:nvPr userDrawn="1"/>
        </p:nvSpPr>
        <p:spPr bwMode="auto">
          <a:xfrm>
            <a:off x="444500" y="241300"/>
            <a:ext cx="300831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endParaRPr lang="en-US" altLang="en-US" sz="1800" dirty="0" smtClean="0">
              <a:solidFill>
                <a:schemeClr val="tx2"/>
              </a:solidFill>
              <a:latin typeface="Calibri" pitchFamily="34" charset="0"/>
            </a:endParaRPr>
          </a:p>
          <a:p>
            <a:pPr eaLnBrk="1" hangingPunct="1">
              <a:defRPr/>
            </a:pPr>
            <a:endParaRPr lang="en-US" altLang="en-US" dirty="0" smtClean="0"/>
          </a:p>
        </p:txBody>
      </p:sp>
      <p:pic>
        <p:nvPicPr>
          <p:cNvPr id="8" name="Picture 1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228725" y="2417763"/>
            <a:ext cx="2463800" cy="324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1"/>
          <p:cNvSpPr>
            <a:spLocks noGrp="1"/>
          </p:cNvSpPr>
          <p:nvPr>
            <p:ph type="ftr" sz="quarter" idx="10"/>
          </p:nvPr>
        </p:nvSpPr>
        <p:spPr>
          <a:xfrm>
            <a:off x="5232400" y="6273800"/>
            <a:ext cx="3911600" cy="588963"/>
          </a:xfrm>
        </p:spPr>
        <p:txBody>
          <a:bodyPr anchor="b"/>
          <a:lstStyle>
            <a:lvl1pPr algn="l">
              <a:defRPr sz="1000" kern="700" spc="50" dirty="0" smtClean="0">
                <a:solidFill>
                  <a:schemeClr val="tx2"/>
                </a:solidFill>
                <a:latin typeface="Arial Narrow"/>
                <a:cs typeface="Arial Narrow"/>
              </a:defRPr>
            </a:lvl1pPr>
          </a:lstStyle>
          <a:p>
            <a:pPr>
              <a:defRPr/>
            </a:pPr>
            <a:r>
              <a:rPr lang="en-US" dirty="0" smtClean="0"/>
              <a:t>Copyright ©2017 Cengage Learning. All Rights Reserved. May not be scanned, copied or duplicated, or posted to a publicly accessible website, in whole or in part. </a:t>
            </a:r>
            <a:endParaRPr lang="en-US" dirty="0"/>
          </a:p>
        </p:txBody>
      </p:sp>
      <p:pic>
        <p:nvPicPr>
          <p:cNvPr id="14" name="Picture 11"/>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113" y="-12700"/>
            <a:ext cx="522922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a:t>Click to edit Master title style</a:t>
            </a:r>
          </a:p>
        </p:txBody>
      </p:sp>
    </p:spTree>
    <p:extLst>
      <p:ext uri="{BB962C8B-B14F-4D97-AF65-F5344CB8AC3E}">
        <p14:creationId xmlns:p14="http://schemas.microsoft.com/office/powerpoint/2010/main" val="428898008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AA4D230A-E0E9-4F48-BFA3-858AA4FD1529}"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6"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7"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CH16</a:t>
            </a:r>
            <a:endParaRPr lang="en-US" b="1" dirty="0">
              <a:solidFill>
                <a:srgbClr val="000000"/>
              </a:solidFill>
            </a:endParaRPr>
          </a:p>
        </p:txBody>
      </p:sp>
      <p:sp>
        <p:nvSpPr>
          <p:cNvPr id="8" name="Chord 7"/>
          <p:cNvSpPr/>
          <p:nvPr userDrawn="1"/>
        </p:nvSpPr>
        <p:spPr>
          <a:xfrm rot="13320000">
            <a:off x="-465138" y="155575"/>
            <a:ext cx="987426" cy="987425"/>
          </a:xfrm>
          <a:prstGeom prst="chord">
            <a:avLst>
              <a:gd name="adj1" fmla="val 2700000"/>
              <a:gd name="adj2" fmla="val 13872841"/>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a:t>Click to edit Master title style</a:t>
            </a:r>
          </a:p>
        </p:txBody>
      </p:sp>
      <p:sp>
        <p:nvSpPr>
          <p:cNvPr id="3" name="Content Placeholder 2"/>
          <p:cNvSpPr>
            <a:spLocks noGrp="1"/>
          </p:cNvSpPr>
          <p:nvPr>
            <p:ph idx="1"/>
          </p:nvPr>
        </p:nvSpPr>
        <p:spPr>
          <a:xfrm>
            <a:off x="994500" y="1532988"/>
            <a:ext cx="7821824" cy="4227731"/>
          </a:xfrm>
        </p:spPr>
        <p:txBody>
          <a:bodyPr/>
          <a:lstStyle>
            <a:lvl1pPr marL="342900" indent="-342900">
              <a:lnSpc>
                <a:spcPct val="90000"/>
              </a:lnSpc>
              <a:buClr>
                <a:srgbClr val="B00027"/>
              </a:buClr>
              <a:buFont typeface="Lucida Grande"/>
              <a:buChar char="•"/>
              <a:defRPr>
                <a:solidFill>
                  <a:schemeClr val="tx2"/>
                </a:solidFill>
              </a:defRPr>
            </a:lvl1pPr>
            <a:lvl2pPr marL="640080" indent="-274320">
              <a:lnSpc>
                <a:spcPct val="90000"/>
              </a:lnSpc>
              <a:buClr>
                <a:srgbClr val="B00027"/>
              </a:buClr>
              <a:buFont typeface="Arial"/>
              <a:buChar char="•"/>
              <a:defRPr b="0" i="1">
                <a:solidFill>
                  <a:schemeClr val="tx2"/>
                </a:solidFill>
              </a:defRPr>
            </a:lvl2pPr>
            <a:lvl3pPr marL="960120" indent="-320040">
              <a:lnSpc>
                <a:spcPct val="90000"/>
              </a:lnSpc>
              <a:buClr>
                <a:srgbClr val="B00027"/>
              </a:buClr>
              <a:buSzPct val="100000"/>
              <a:buFont typeface="Lucida Grande"/>
              <a:buChar char="-"/>
              <a:defRPr sz="2800">
                <a:solidFill>
                  <a:schemeClr val="tx2"/>
                </a:solidFill>
              </a:defRPr>
            </a:lvl3pPr>
            <a:lvl4pPr marL="1234440" indent="-228600">
              <a:lnSpc>
                <a:spcPct val="90000"/>
              </a:lnSpc>
              <a:buFont typeface="Arial"/>
              <a:buChar char="▸"/>
              <a:defRPr sz="2400">
                <a:solidFill>
                  <a:schemeClr val="tx2"/>
                </a:solidFill>
              </a:defRPr>
            </a:lvl4pPr>
            <a:lvl5pPr marL="1508760" indent="-228600">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3"/>
          <p:cNvSpPr>
            <a:spLocks noGrp="1"/>
          </p:cNvSpPr>
          <p:nvPr>
            <p:ph type="dt" sz="half" idx="10"/>
          </p:nvPr>
        </p:nvSpPr>
        <p:spPr/>
        <p:txBody>
          <a:bodyPr/>
          <a:lstStyle>
            <a:lvl1pPr>
              <a:defRPr/>
            </a:lvl1pPr>
          </a:lstStyle>
          <a:p>
            <a:pPr>
              <a:defRPr/>
            </a:pPr>
            <a:endParaRPr lang="en-US" dirty="0"/>
          </a:p>
        </p:txBody>
      </p:sp>
      <p:sp>
        <p:nvSpPr>
          <p:cNvPr id="10" name="Footer Placeholder 4"/>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34A8313E-1C7F-4E4F-858E-1ACFF5A006F0}" type="slidenum">
              <a:rPr lang="en-US" altLang="en-US"/>
              <a:pPr>
                <a:defRPr/>
              </a:pPr>
              <a:t>‹#›</a:t>
            </a:fld>
            <a:endParaRPr lang="en-US" altLang="en-US" dirty="0"/>
          </a:p>
        </p:txBody>
      </p:sp>
    </p:spTree>
    <p:extLst>
      <p:ext uri="{BB962C8B-B14F-4D97-AF65-F5344CB8AC3E}">
        <p14:creationId xmlns:p14="http://schemas.microsoft.com/office/powerpoint/2010/main" val="3784746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sp>
        <p:nvSpPr>
          <p:cNvPr id="4" name="Rectangle 3"/>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EB332777-9303-45AC-814C-27589E516AEA}"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7"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CH16</a:t>
            </a:r>
            <a:endParaRPr lang="en-US" b="1" dirty="0">
              <a:solidFill>
                <a:srgbClr val="000000"/>
              </a:solidFill>
            </a:endParaRPr>
          </a:p>
        </p:txBody>
      </p:sp>
      <p:pic>
        <p:nvPicPr>
          <p:cNvPr id="8"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25764" y="3251"/>
            <a:ext cx="8229600" cy="1143000"/>
          </a:xfrm>
        </p:spPr>
        <p:txBody>
          <a:bodyPr>
            <a:normAutofit/>
          </a:bodyPr>
          <a:lstStyle>
            <a:lvl1pPr algn="l">
              <a:defRPr sz="3200" b="1">
                <a:latin typeface="Franklin Gothic Medium"/>
                <a:cs typeface="Franklin Gothic Medium"/>
              </a:defRPr>
            </a:lvl1pPr>
          </a:lstStyle>
          <a:p>
            <a:r>
              <a:rPr lang="en-US"/>
              <a:t>Click to edit Master title style</a:t>
            </a:r>
          </a:p>
        </p:txBody>
      </p:sp>
      <p:sp>
        <p:nvSpPr>
          <p:cNvPr id="3" name="Content Placeholder 2"/>
          <p:cNvSpPr>
            <a:spLocks noGrp="1"/>
          </p:cNvSpPr>
          <p:nvPr>
            <p:ph idx="1"/>
          </p:nvPr>
        </p:nvSpPr>
        <p:spPr>
          <a:xfrm>
            <a:off x="994500" y="1532988"/>
            <a:ext cx="7821824" cy="4227731"/>
          </a:xfrm>
        </p:spPr>
        <p:txBody>
          <a:bodyPr/>
          <a:lstStyle>
            <a:lvl1pPr marL="342900" indent="-342900">
              <a:lnSpc>
                <a:spcPct val="90000"/>
              </a:lnSpc>
              <a:buClr>
                <a:srgbClr val="B00027"/>
              </a:buClr>
              <a:buFont typeface="Lucida Grande"/>
              <a:buChar char="•"/>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3"/>
          <p:cNvSpPr>
            <a:spLocks noGrp="1"/>
          </p:cNvSpPr>
          <p:nvPr>
            <p:ph type="dt" sz="half" idx="10"/>
          </p:nvPr>
        </p:nvSpPr>
        <p:spPr/>
        <p:txBody>
          <a:bodyPr/>
          <a:lstStyle>
            <a:lvl1pPr>
              <a:defRPr/>
            </a:lvl1pPr>
          </a:lstStyle>
          <a:p>
            <a:pPr>
              <a:defRPr/>
            </a:pPr>
            <a:endParaRPr lang="en-US" dirty="0"/>
          </a:p>
        </p:txBody>
      </p:sp>
      <p:sp>
        <p:nvSpPr>
          <p:cNvPr id="10" name="Footer Placeholder 4"/>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2F525EA6-D981-41F6-B7C0-8B49653B93DE}" type="slidenum">
              <a:rPr lang="en-US" altLang="en-US"/>
              <a:pPr>
                <a:defRPr/>
              </a:pPr>
              <a:t>‹#›</a:t>
            </a:fld>
            <a:endParaRPr lang="en-US" altLang="en-US" dirty="0"/>
          </a:p>
        </p:txBody>
      </p:sp>
      <p:sp>
        <p:nvSpPr>
          <p:cNvPr id="12"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Tree>
    <p:extLst>
      <p:ext uri="{BB962C8B-B14F-4D97-AF65-F5344CB8AC3E}">
        <p14:creationId xmlns:p14="http://schemas.microsoft.com/office/powerpoint/2010/main" val="4076008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Rectangle 2"/>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AFCC7092-CCEB-4338-9A41-32D5D1FF9A03}"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CH16</a:t>
            </a:r>
            <a:endParaRPr lang="en-US" b="1" dirty="0">
              <a:solidFill>
                <a:srgbClr val="000000"/>
              </a:solidFill>
            </a:endParaRPr>
          </a:p>
        </p:txBody>
      </p:sp>
      <p:sp>
        <p:nvSpPr>
          <p:cNvPr id="7" name="Rectangle 6"/>
          <p:cNvSpPr/>
          <p:nvPr userDrawn="1"/>
        </p:nvSpPr>
        <p:spPr>
          <a:xfrm>
            <a:off x="0" y="368300"/>
            <a:ext cx="2600325" cy="584200"/>
          </a:xfrm>
          <a:prstGeom prst="rect">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8" name="TextBox 7"/>
          <p:cNvSpPr txBox="1">
            <a:spLocks noChangeArrowheads="1"/>
          </p:cNvSpPr>
          <p:nvPr userDrawn="1"/>
        </p:nvSpPr>
        <p:spPr bwMode="auto">
          <a:xfrm>
            <a:off x="1588" y="368300"/>
            <a:ext cx="1450975" cy="584200"/>
          </a:xfrm>
          <a:prstGeom prst="rect">
            <a:avLst/>
          </a:prstGeom>
          <a:solidFill>
            <a:srgbClr val="008CD1"/>
          </a:solidFill>
          <a:ln>
            <a:solidFill>
              <a:srgbClr val="008CD1"/>
            </a:solidFill>
          </a:ln>
          <a:extLst/>
        </p:spPr>
        <p:txBody>
          <a:bodyPr anchor="ct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r" eaLnBrk="1" hangingPunct="1">
              <a:defRPr/>
            </a:pPr>
            <a:r>
              <a:rPr lang="en-US" altLang="en-US" sz="3200" b="1" dirty="0" smtClean="0">
                <a:solidFill>
                  <a:schemeClr val="bg1"/>
                </a:solidFill>
                <a:latin typeface="Franklin Gothic Medium" pitchFamily="34" charset="0"/>
              </a:rPr>
              <a:t>Table</a:t>
            </a:r>
            <a:endParaRPr lang="en-US" altLang="en-US" sz="3200" b="1" i="1" dirty="0" smtClean="0">
              <a:solidFill>
                <a:schemeClr val="bg1"/>
              </a:solidFill>
              <a:latin typeface="Franklin Gothic Medium" pitchFamily="34" charset="0"/>
            </a:endParaRPr>
          </a:p>
        </p:txBody>
      </p:sp>
      <p:sp>
        <p:nvSpPr>
          <p:cNvPr id="2" name="Title 1"/>
          <p:cNvSpPr>
            <a:spLocks noGrp="1"/>
          </p:cNvSpPr>
          <p:nvPr>
            <p:ph type="title"/>
          </p:nvPr>
        </p:nvSpPr>
        <p:spPr>
          <a:xfrm>
            <a:off x="1453012" y="418404"/>
            <a:ext cx="7536700" cy="983201"/>
          </a:xfrm>
        </p:spPr>
        <p:txBody>
          <a:bodyPr anchor="t">
            <a:normAutofit/>
          </a:bodyPr>
          <a:lstStyle>
            <a:lvl1pPr marL="1280160" indent="-1280160" algn="l">
              <a:defRPr sz="2800" b="1">
                <a:latin typeface="Franklin Gothic Medium"/>
                <a:cs typeface="Franklin Gothic Medium"/>
              </a:defRPr>
            </a:lvl1pPr>
          </a:lstStyle>
          <a:p>
            <a:r>
              <a:rPr lang="en-US" dirty="0" smtClean="0"/>
              <a:t>Click to edit Master title style</a:t>
            </a:r>
            <a:endParaRPr lang="en-US" dirty="0"/>
          </a:p>
        </p:txBody>
      </p:sp>
      <p:sp>
        <p:nvSpPr>
          <p:cNvPr id="9" name="Date Placeholder 3"/>
          <p:cNvSpPr>
            <a:spLocks noGrp="1"/>
          </p:cNvSpPr>
          <p:nvPr>
            <p:ph type="dt" sz="half" idx="10"/>
          </p:nvPr>
        </p:nvSpPr>
        <p:spPr/>
        <p:txBody>
          <a:bodyPr/>
          <a:lstStyle>
            <a:lvl1pPr>
              <a:defRPr/>
            </a:lvl1pPr>
          </a:lstStyle>
          <a:p>
            <a:pPr>
              <a:defRPr/>
            </a:pPr>
            <a:endParaRPr lang="en-US" dirty="0"/>
          </a:p>
        </p:txBody>
      </p:sp>
      <p:sp>
        <p:nvSpPr>
          <p:cNvPr id="10" name="Footer Placeholder 4"/>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96AAF963-D863-4C96-BB3C-0F00B4CCB874}" type="slidenum">
              <a:rPr lang="en-US" altLang="en-US"/>
              <a:pPr>
                <a:defRPr/>
              </a:pPr>
              <a:t>‹#›</a:t>
            </a:fld>
            <a:endParaRPr lang="en-US" altLang="en-US" dirty="0"/>
          </a:p>
        </p:txBody>
      </p:sp>
      <p:sp>
        <p:nvSpPr>
          <p:cNvPr id="12"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Tree>
    <p:extLst>
      <p:ext uri="{BB962C8B-B14F-4D97-AF65-F5344CB8AC3E}">
        <p14:creationId xmlns:p14="http://schemas.microsoft.com/office/powerpoint/2010/main" val="6481257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Rectangle 2"/>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C38715DB-5F8A-43BB-AF32-61479E2DD9D0}"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CH16</a:t>
            </a:r>
            <a:endParaRPr lang="en-US" b="1" dirty="0">
              <a:solidFill>
                <a:srgbClr val="000000"/>
              </a:solidFill>
            </a:endParaRPr>
          </a:p>
        </p:txBody>
      </p:sp>
      <p:sp>
        <p:nvSpPr>
          <p:cNvPr id="7" name="Rectangle 6"/>
          <p:cNvSpPr/>
          <p:nvPr userDrawn="1"/>
        </p:nvSpPr>
        <p:spPr>
          <a:xfrm>
            <a:off x="0" y="368300"/>
            <a:ext cx="2600325" cy="584200"/>
          </a:xfrm>
          <a:prstGeom prst="rect">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8" name="TextBox 7"/>
          <p:cNvSpPr txBox="1">
            <a:spLocks noChangeArrowheads="1"/>
          </p:cNvSpPr>
          <p:nvPr userDrawn="1"/>
        </p:nvSpPr>
        <p:spPr bwMode="auto">
          <a:xfrm>
            <a:off x="1588" y="368300"/>
            <a:ext cx="14509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r" eaLnBrk="1" hangingPunct="1">
              <a:defRPr/>
            </a:pPr>
            <a:r>
              <a:rPr lang="en-US" altLang="en-US" sz="3200" b="1" dirty="0" smtClean="0">
                <a:solidFill>
                  <a:schemeClr val="bg1"/>
                </a:solidFill>
                <a:latin typeface="Franklin Gothic Medium" pitchFamily="34" charset="0"/>
              </a:rPr>
              <a:t>Figure</a:t>
            </a:r>
            <a:endParaRPr lang="en-US" altLang="en-US" sz="3200" b="1" i="1" dirty="0" smtClean="0">
              <a:solidFill>
                <a:schemeClr val="bg1"/>
              </a:solidFill>
              <a:latin typeface="Franklin Gothic Medium" pitchFamily="34" charset="0"/>
            </a:endParaRPr>
          </a:p>
        </p:txBody>
      </p:sp>
      <p:sp>
        <p:nvSpPr>
          <p:cNvPr id="2" name="Title 1"/>
          <p:cNvSpPr>
            <a:spLocks noGrp="1"/>
          </p:cNvSpPr>
          <p:nvPr>
            <p:ph type="title"/>
          </p:nvPr>
        </p:nvSpPr>
        <p:spPr>
          <a:xfrm>
            <a:off x="1453012" y="418404"/>
            <a:ext cx="7536700" cy="983201"/>
          </a:xfrm>
        </p:spPr>
        <p:txBody>
          <a:bodyPr anchor="t">
            <a:normAutofit/>
          </a:bodyPr>
          <a:lstStyle>
            <a:lvl1pPr marL="1280160" indent="-1280160" algn="l">
              <a:defRPr sz="2800" b="1">
                <a:latin typeface="Franklin Gothic Medium"/>
                <a:cs typeface="Franklin Gothic Medium"/>
              </a:defRPr>
            </a:lvl1pPr>
          </a:lstStyle>
          <a:p>
            <a:r>
              <a:rPr lang="en-US" smtClean="0"/>
              <a:t>Click to edit Master title style</a:t>
            </a:r>
            <a:endParaRPr lang="en-US"/>
          </a:p>
        </p:txBody>
      </p:sp>
      <p:sp>
        <p:nvSpPr>
          <p:cNvPr id="9" name="Date Placeholder 3"/>
          <p:cNvSpPr>
            <a:spLocks noGrp="1"/>
          </p:cNvSpPr>
          <p:nvPr>
            <p:ph type="dt" sz="half" idx="10"/>
          </p:nvPr>
        </p:nvSpPr>
        <p:spPr/>
        <p:txBody>
          <a:bodyPr/>
          <a:lstStyle>
            <a:lvl1pPr>
              <a:defRPr/>
            </a:lvl1pPr>
          </a:lstStyle>
          <a:p>
            <a:pPr>
              <a:defRPr/>
            </a:pPr>
            <a:endParaRPr lang="en-US" dirty="0"/>
          </a:p>
        </p:txBody>
      </p:sp>
      <p:sp>
        <p:nvSpPr>
          <p:cNvPr id="10" name="Footer Placeholder 4"/>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54C3185C-345B-466B-8493-1524F9D6B876}" type="slidenum">
              <a:rPr lang="en-US" altLang="en-US"/>
              <a:pPr>
                <a:defRPr/>
              </a:pPr>
              <a:t>‹#›</a:t>
            </a:fld>
            <a:endParaRPr lang="en-US" altLang="en-US" dirty="0"/>
          </a:p>
        </p:txBody>
      </p:sp>
      <p:sp>
        <p:nvSpPr>
          <p:cNvPr id="12"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Tree>
    <p:extLst>
      <p:ext uri="{BB962C8B-B14F-4D97-AF65-F5344CB8AC3E}">
        <p14:creationId xmlns:p14="http://schemas.microsoft.com/office/powerpoint/2010/main" val="4094718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3" name="Rectangle 2"/>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7F99E4AE-12E4-456F-94E4-2D818CADD65B}"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CH16</a:t>
            </a:r>
            <a:endParaRPr lang="en-US" b="1" dirty="0">
              <a:solidFill>
                <a:srgbClr val="000000"/>
              </a:solidFill>
            </a:endParaRPr>
          </a:p>
        </p:txBody>
      </p:sp>
      <p:sp>
        <p:nvSpPr>
          <p:cNvPr id="7" name="Rectangle 6"/>
          <p:cNvSpPr/>
          <p:nvPr userDrawn="1"/>
        </p:nvSpPr>
        <p:spPr>
          <a:xfrm>
            <a:off x="0" y="368300"/>
            <a:ext cx="2600325" cy="584200"/>
          </a:xfrm>
          <a:prstGeom prst="rect">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8" name="TextBox 7"/>
          <p:cNvSpPr txBox="1">
            <a:spLocks noChangeArrowheads="1"/>
          </p:cNvSpPr>
          <p:nvPr userDrawn="1"/>
        </p:nvSpPr>
        <p:spPr bwMode="auto">
          <a:xfrm>
            <a:off x="1588" y="368300"/>
            <a:ext cx="1450975" cy="584200"/>
          </a:xfrm>
          <a:prstGeom prst="rect">
            <a:avLst/>
          </a:prstGeom>
          <a:solidFill>
            <a:srgbClr val="008CD1"/>
          </a:solidFill>
          <a:ln>
            <a:solidFill>
              <a:srgbClr val="008CD1"/>
            </a:solidFill>
          </a:ln>
          <a:extLst/>
        </p:spPr>
        <p:txBody>
          <a:bodyPr anchor="ct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r" eaLnBrk="1" hangingPunct="1">
              <a:defRPr/>
            </a:pPr>
            <a:r>
              <a:rPr lang="en-US" altLang="en-US" sz="3200" b="1" dirty="0" smtClean="0">
                <a:solidFill>
                  <a:schemeClr val="bg1"/>
                </a:solidFill>
                <a:latin typeface="Franklin Gothic Medium" pitchFamily="34" charset="0"/>
              </a:rPr>
              <a:t>Exhibit</a:t>
            </a:r>
            <a:endParaRPr lang="en-US" altLang="en-US" sz="3200" b="1" i="1" dirty="0" smtClean="0">
              <a:solidFill>
                <a:schemeClr val="bg1"/>
              </a:solidFill>
              <a:latin typeface="Franklin Gothic Medium" pitchFamily="34" charset="0"/>
            </a:endParaRPr>
          </a:p>
        </p:txBody>
      </p:sp>
      <p:sp>
        <p:nvSpPr>
          <p:cNvPr id="2" name="Title 1"/>
          <p:cNvSpPr>
            <a:spLocks noGrp="1"/>
          </p:cNvSpPr>
          <p:nvPr>
            <p:ph type="title"/>
          </p:nvPr>
        </p:nvSpPr>
        <p:spPr>
          <a:xfrm>
            <a:off x="1453012" y="418404"/>
            <a:ext cx="7536700" cy="983201"/>
          </a:xfrm>
        </p:spPr>
        <p:txBody>
          <a:bodyPr anchor="t">
            <a:normAutofit/>
          </a:bodyPr>
          <a:lstStyle>
            <a:lvl1pPr marL="1280160" indent="-1280160" algn="l">
              <a:defRPr sz="2800" b="1">
                <a:latin typeface="Franklin Gothic Medium"/>
                <a:cs typeface="Franklin Gothic Medium"/>
              </a:defRPr>
            </a:lvl1pPr>
          </a:lstStyle>
          <a:p>
            <a:r>
              <a:rPr lang="en-US" dirty="0" smtClean="0"/>
              <a:t>Click to edit Master title style</a:t>
            </a:r>
            <a:endParaRPr lang="en-US" dirty="0"/>
          </a:p>
        </p:txBody>
      </p:sp>
      <p:sp>
        <p:nvSpPr>
          <p:cNvPr id="9" name="Date Placeholder 3"/>
          <p:cNvSpPr>
            <a:spLocks noGrp="1"/>
          </p:cNvSpPr>
          <p:nvPr>
            <p:ph type="dt" sz="half" idx="10"/>
          </p:nvPr>
        </p:nvSpPr>
        <p:spPr/>
        <p:txBody>
          <a:bodyPr/>
          <a:lstStyle>
            <a:lvl1pPr>
              <a:defRPr/>
            </a:lvl1pPr>
          </a:lstStyle>
          <a:p>
            <a:pPr>
              <a:defRPr/>
            </a:pPr>
            <a:endParaRPr lang="en-US" dirty="0"/>
          </a:p>
        </p:txBody>
      </p:sp>
      <p:sp>
        <p:nvSpPr>
          <p:cNvPr id="10" name="Footer Placeholder 4"/>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78C57DDB-77C9-4395-98DB-CAE8278C1443}" type="slidenum">
              <a:rPr lang="en-US" altLang="en-US"/>
              <a:pPr>
                <a:defRPr/>
              </a:pPr>
              <a:t>‹#›</a:t>
            </a:fld>
            <a:endParaRPr lang="en-US" altLang="en-US" dirty="0"/>
          </a:p>
        </p:txBody>
      </p:sp>
      <p:sp>
        <p:nvSpPr>
          <p:cNvPr id="12"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Tree>
    <p:extLst>
      <p:ext uri="{BB962C8B-B14F-4D97-AF65-F5344CB8AC3E}">
        <p14:creationId xmlns:p14="http://schemas.microsoft.com/office/powerpoint/2010/main" val="36459436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Rectangle 3"/>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Oval 5"/>
          <p:cNvSpPr/>
          <p:nvPr userDrawn="1"/>
        </p:nvSpPr>
        <p:spPr>
          <a:xfrm>
            <a:off x="1001713" y="250825"/>
            <a:ext cx="890587" cy="890588"/>
          </a:xfrm>
          <a:prstGeom prst="ellipse">
            <a:avLst/>
          </a:prstGeom>
          <a:solidFill>
            <a:srgbClr val="3366CC"/>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extBox 6"/>
          <p:cNvSpPr txBox="1">
            <a:spLocks noChangeArrowheads="1"/>
          </p:cNvSpPr>
          <p:nvPr userDrawn="1"/>
        </p:nvSpPr>
        <p:spPr bwMode="auto">
          <a:xfrm>
            <a:off x="1233488" y="393700"/>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3200" dirty="0" smtClean="0">
                <a:solidFill>
                  <a:srgbClr val="B00027"/>
                </a:solidFill>
                <a:latin typeface="Arial Narrow" pitchFamily="34" charset="0"/>
              </a:rPr>
              <a:t>LEARNING OUTCOMES</a:t>
            </a:r>
          </a:p>
        </p:txBody>
      </p:sp>
      <p:pic>
        <p:nvPicPr>
          <p:cNvPr id="8"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F17FBF89-DE2C-4BB2-B6B8-48A91818D481}"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11"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CH16</a:t>
            </a:r>
            <a:endParaRPr lang="en-US" b="1" dirty="0">
              <a:solidFill>
                <a:srgbClr val="000000"/>
              </a:solidFill>
            </a:endParaRPr>
          </a:p>
        </p:txBody>
      </p:sp>
      <p:sp>
        <p:nvSpPr>
          <p:cNvPr id="3" name="Content Placeholder 2"/>
          <p:cNvSpPr>
            <a:spLocks noGrp="1"/>
          </p:cNvSpPr>
          <p:nvPr>
            <p:ph idx="1"/>
          </p:nvPr>
        </p:nvSpPr>
        <p:spPr>
          <a:xfrm>
            <a:off x="1215073" y="1456105"/>
            <a:ext cx="7431087" cy="3471496"/>
          </a:xfrm>
        </p:spPr>
        <p:txBody>
          <a:bodyPr>
            <a:normAutofit/>
          </a:bodyPr>
          <a:lstStyle>
            <a:lvl1pPr marL="420624" indent="-420624">
              <a:lnSpc>
                <a:spcPct val="90000"/>
              </a:lnSpc>
              <a:spcBef>
                <a:spcPts val="600"/>
              </a:spcBef>
              <a:buClrTx/>
              <a:buFont typeface="Wingdings" charset="2"/>
              <a:buAutoNum type="arabicPlain"/>
              <a:defRPr sz="2600">
                <a:solidFill>
                  <a:schemeClr val="tx2"/>
                </a:solidFill>
                <a:latin typeface="Rockwell"/>
                <a:cs typeface="Rockwell"/>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p:txBody>
      </p:sp>
      <p:sp>
        <p:nvSpPr>
          <p:cNvPr id="12" name="Date Placeholder 3"/>
          <p:cNvSpPr>
            <a:spLocks noGrp="1"/>
          </p:cNvSpPr>
          <p:nvPr>
            <p:ph type="dt" sz="half" idx="10"/>
          </p:nvPr>
        </p:nvSpPr>
        <p:spPr/>
        <p:txBody>
          <a:bodyPr/>
          <a:lstStyle>
            <a:lvl1pPr>
              <a:defRPr/>
            </a:lvl1pPr>
          </a:lstStyle>
          <a:p>
            <a:pPr>
              <a:defRPr/>
            </a:pPr>
            <a:endParaRPr lang="en-US" dirty="0"/>
          </a:p>
        </p:txBody>
      </p:sp>
      <p:sp>
        <p:nvSpPr>
          <p:cNvPr id="13" name="Footer Placeholder 4"/>
          <p:cNvSpPr>
            <a:spLocks noGrp="1"/>
          </p:cNvSpPr>
          <p:nvPr>
            <p:ph type="ftr" sz="quarter" idx="11"/>
          </p:nvPr>
        </p:nvSpPr>
        <p:spPr/>
        <p:txBody>
          <a:bodyPr/>
          <a:lstStyle>
            <a:lvl1pPr>
              <a:defRPr/>
            </a:lvl1pPr>
          </a:lstStyle>
          <a:p>
            <a:pPr>
              <a:defRPr/>
            </a:pPr>
            <a:endParaRPr lang="en-US" dirty="0"/>
          </a:p>
        </p:txBody>
      </p:sp>
      <p:sp>
        <p:nvSpPr>
          <p:cNvPr id="14"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15"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a:t>Click to edit Master title style</a:t>
            </a:r>
          </a:p>
        </p:txBody>
      </p:sp>
    </p:spTree>
    <p:extLst>
      <p:ext uri="{BB962C8B-B14F-4D97-AF65-F5344CB8AC3E}">
        <p14:creationId xmlns:p14="http://schemas.microsoft.com/office/powerpoint/2010/main" val="1122278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4" name="Rectangle 3"/>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6" name="Picture 8"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6DFC2776-C67B-45F9-9510-9D83199DD9A0}"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9"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CH16</a:t>
            </a:r>
            <a:endParaRPr lang="en-US" b="1" dirty="0">
              <a:solidFill>
                <a:srgbClr val="000000"/>
              </a:solidFill>
            </a:endParaRPr>
          </a:p>
        </p:txBody>
      </p:sp>
      <p:sp>
        <p:nvSpPr>
          <p:cNvPr id="10" name="TextBox 9"/>
          <p:cNvSpPr txBox="1">
            <a:spLocks noChangeArrowheads="1"/>
          </p:cNvSpPr>
          <p:nvPr userDrawn="1"/>
        </p:nvSpPr>
        <p:spPr bwMode="auto">
          <a:xfrm>
            <a:off x="1001713" y="220663"/>
            <a:ext cx="69151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dirty="0" smtClean="0">
                <a:solidFill>
                  <a:srgbClr val="B00027"/>
                </a:solidFill>
                <a:latin typeface="Arial Narrow" pitchFamily="34" charset="0"/>
              </a:rPr>
              <a:t>LEARNING OUTCOMES </a:t>
            </a:r>
            <a:r>
              <a:rPr lang="en-US" altLang="en-US" sz="2000" i="1" dirty="0" smtClean="0">
                <a:solidFill>
                  <a:srgbClr val="B00027"/>
                </a:solidFill>
                <a:latin typeface="Arial Narrow" pitchFamily="34" charset="0"/>
              </a:rPr>
              <a:t>(continued)</a:t>
            </a:r>
          </a:p>
        </p:txBody>
      </p:sp>
      <p:sp>
        <p:nvSpPr>
          <p:cNvPr id="3" name="Content Placeholder 2"/>
          <p:cNvSpPr>
            <a:spLocks noGrp="1"/>
          </p:cNvSpPr>
          <p:nvPr>
            <p:ph idx="1"/>
          </p:nvPr>
        </p:nvSpPr>
        <p:spPr>
          <a:xfrm>
            <a:off x="1022033" y="1456105"/>
            <a:ext cx="7431087" cy="3471496"/>
          </a:xfrm>
        </p:spPr>
        <p:txBody>
          <a:bodyPr>
            <a:normAutofit/>
          </a:bodyPr>
          <a:lstStyle>
            <a:lvl1pPr marL="420624" indent="-420624">
              <a:lnSpc>
                <a:spcPct val="90000"/>
              </a:lnSpc>
              <a:spcBef>
                <a:spcPts val="600"/>
              </a:spcBef>
              <a:buClrTx/>
              <a:buFont typeface="Wingdings" charset="2"/>
              <a:buAutoNum type="arabicPlain"/>
              <a:defRPr sz="2600">
                <a:solidFill>
                  <a:schemeClr val="tx2"/>
                </a:solidFill>
                <a:latin typeface="Rockwell"/>
                <a:cs typeface="Rockwell"/>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p:txBody>
      </p:sp>
      <p:sp>
        <p:nvSpPr>
          <p:cNvPr id="11" name="Date Placeholder 3"/>
          <p:cNvSpPr>
            <a:spLocks noGrp="1"/>
          </p:cNvSpPr>
          <p:nvPr>
            <p:ph type="dt" sz="half" idx="10"/>
          </p:nvPr>
        </p:nvSpPr>
        <p:spPr/>
        <p:txBody>
          <a:bodyPr/>
          <a:lstStyle>
            <a:lvl1pPr>
              <a:defRPr/>
            </a:lvl1pPr>
          </a:lstStyle>
          <a:p>
            <a:pPr>
              <a:defRPr/>
            </a:pPr>
            <a:endParaRPr lang="en-US" dirty="0"/>
          </a:p>
        </p:txBody>
      </p:sp>
      <p:sp>
        <p:nvSpPr>
          <p:cNvPr id="12" name="Footer Placeholder 4"/>
          <p:cNvSpPr>
            <a:spLocks noGrp="1"/>
          </p:cNvSpPr>
          <p:nvPr>
            <p:ph type="ftr" sz="quarter" idx="11"/>
          </p:nvPr>
        </p:nvSpPr>
        <p:spPr/>
        <p:txBody>
          <a:bodyPr/>
          <a:lstStyle>
            <a:lvl1pPr>
              <a:defRPr/>
            </a:lvl1pPr>
          </a:lstStyle>
          <a:p>
            <a:pPr>
              <a:defRPr/>
            </a:pPr>
            <a:endParaRPr lang="en-US" dirty="0"/>
          </a:p>
        </p:txBody>
      </p:sp>
      <p:sp>
        <p:nvSpPr>
          <p:cNvPr id="13"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14"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a:t>Click to edit Master title style</a:t>
            </a:r>
          </a:p>
        </p:txBody>
      </p:sp>
    </p:spTree>
    <p:extLst>
      <p:ext uri="{BB962C8B-B14F-4D97-AF65-F5344CB8AC3E}">
        <p14:creationId xmlns:p14="http://schemas.microsoft.com/office/powerpoint/2010/main" val="94658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4" name="Rectangle 3"/>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Oval 5"/>
          <p:cNvSpPr/>
          <p:nvPr userDrawn="1"/>
        </p:nvSpPr>
        <p:spPr>
          <a:xfrm>
            <a:off x="1001713" y="250825"/>
            <a:ext cx="890587" cy="890588"/>
          </a:xfrm>
          <a:prstGeom prst="ellipse">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extBox 6"/>
          <p:cNvSpPr txBox="1">
            <a:spLocks noChangeArrowheads="1"/>
          </p:cNvSpPr>
          <p:nvPr userDrawn="1"/>
        </p:nvSpPr>
        <p:spPr bwMode="auto">
          <a:xfrm>
            <a:off x="1233488" y="393700"/>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3200" dirty="0" smtClean="0">
                <a:solidFill>
                  <a:srgbClr val="B00027"/>
                </a:solidFill>
                <a:latin typeface="Arial Narrow" pitchFamily="34" charset="0"/>
              </a:rPr>
              <a:t>KEY TERMS</a:t>
            </a:r>
          </a:p>
        </p:txBody>
      </p:sp>
      <p:pic>
        <p:nvPicPr>
          <p:cNvPr id="8"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F06D0A55-732F-46EC-8FB6-6B7D617091FD}"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11"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CH16</a:t>
            </a:r>
            <a:endParaRPr lang="en-US" b="1" dirty="0">
              <a:solidFill>
                <a:srgbClr val="000000"/>
              </a:solidFill>
            </a:endParaRPr>
          </a:p>
        </p:txBody>
      </p:sp>
      <p:sp>
        <p:nvSpPr>
          <p:cNvPr id="3" name="Content Placeholder 2"/>
          <p:cNvSpPr>
            <a:spLocks noGrp="1"/>
          </p:cNvSpPr>
          <p:nvPr>
            <p:ph idx="1"/>
          </p:nvPr>
        </p:nvSpPr>
        <p:spPr>
          <a:xfrm>
            <a:off x="1235393" y="1456104"/>
            <a:ext cx="7410767" cy="4639895"/>
          </a:xfrm>
        </p:spPr>
        <p:txBody>
          <a:bodyPr>
            <a:normAutofit/>
          </a:bodyPr>
          <a:lstStyle>
            <a:lvl1pPr marL="0" indent="0">
              <a:lnSpc>
                <a:spcPct val="90000"/>
              </a:lnSpc>
              <a:spcBef>
                <a:spcPts val="2400"/>
              </a:spcBef>
              <a:buClrTx/>
              <a:buFont typeface="Wingdings" charset="2"/>
              <a:buNone/>
              <a:defRPr sz="2800">
                <a:latin typeface="+mn-lt"/>
                <a:cs typeface="Rockwell"/>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p:txBody>
      </p:sp>
      <p:sp>
        <p:nvSpPr>
          <p:cNvPr id="12" name="Date Placeholder 3"/>
          <p:cNvSpPr>
            <a:spLocks noGrp="1"/>
          </p:cNvSpPr>
          <p:nvPr>
            <p:ph type="dt" sz="half" idx="10"/>
          </p:nvPr>
        </p:nvSpPr>
        <p:spPr/>
        <p:txBody>
          <a:bodyPr/>
          <a:lstStyle>
            <a:lvl1pPr>
              <a:defRPr/>
            </a:lvl1pPr>
          </a:lstStyle>
          <a:p>
            <a:pPr>
              <a:defRPr/>
            </a:pPr>
            <a:endParaRPr lang="en-US" dirty="0"/>
          </a:p>
        </p:txBody>
      </p:sp>
      <p:sp>
        <p:nvSpPr>
          <p:cNvPr id="13" name="Footer Placeholder 4"/>
          <p:cNvSpPr>
            <a:spLocks noGrp="1"/>
          </p:cNvSpPr>
          <p:nvPr>
            <p:ph type="ftr" sz="quarter" idx="11"/>
          </p:nvPr>
        </p:nvSpPr>
        <p:spPr/>
        <p:txBody>
          <a:bodyPr/>
          <a:lstStyle>
            <a:lvl1pPr>
              <a:defRPr/>
            </a:lvl1pPr>
          </a:lstStyle>
          <a:p>
            <a:pPr>
              <a:defRPr/>
            </a:pPr>
            <a:endParaRPr lang="en-US" dirty="0"/>
          </a:p>
        </p:txBody>
      </p:sp>
      <p:sp>
        <p:nvSpPr>
          <p:cNvPr id="14"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15"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a:t>Click to edit Master title style</a:t>
            </a:r>
          </a:p>
        </p:txBody>
      </p:sp>
    </p:spTree>
    <p:extLst>
      <p:ext uri="{BB962C8B-B14F-4D97-AF65-F5344CB8AC3E}">
        <p14:creationId xmlns:p14="http://schemas.microsoft.com/office/powerpoint/2010/main" val="27769554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Rectangle 2"/>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Oval 3"/>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001713" y="250825"/>
            <a:ext cx="890587" cy="890588"/>
          </a:xfrm>
          <a:prstGeom prst="ellipse">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TextBox 5"/>
          <p:cNvSpPr txBox="1">
            <a:spLocks noChangeArrowheads="1"/>
          </p:cNvSpPr>
          <p:nvPr userDrawn="1"/>
        </p:nvSpPr>
        <p:spPr bwMode="auto">
          <a:xfrm>
            <a:off x="1233488" y="393700"/>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3200" dirty="0" smtClean="0">
                <a:solidFill>
                  <a:srgbClr val="B00027"/>
                </a:solidFill>
                <a:latin typeface="Arial Narrow" pitchFamily="34" charset="0"/>
              </a:rPr>
              <a:t>SUMMARY</a:t>
            </a:r>
          </a:p>
        </p:txBody>
      </p:sp>
      <p:pic>
        <p:nvPicPr>
          <p:cNvPr id="7"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36D3675B-260C-435D-B01F-EAEC9FEE9F09}"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10"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CH16</a:t>
            </a:r>
            <a:endParaRPr lang="en-US" b="1" dirty="0">
              <a:solidFill>
                <a:srgbClr val="000000"/>
              </a:solidFill>
            </a:endParaRPr>
          </a:p>
        </p:txBody>
      </p:sp>
      <p:sp>
        <p:nvSpPr>
          <p:cNvPr id="14" name="Content Placeholder 2"/>
          <p:cNvSpPr>
            <a:spLocks noGrp="1"/>
          </p:cNvSpPr>
          <p:nvPr>
            <p:ph idx="12"/>
          </p:nvPr>
        </p:nvSpPr>
        <p:spPr>
          <a:xfrm>
            <a:off x="1232969" y="1482188"/>
            <a:ext cx="7821824" cy="4227731"/>
          </a:xfrm>
        </p:spPr>
        <p:txBody>
          <a:bodyPr/>
          <a:lstStyle>
            <a:lvl1pPr marL="342900" indent="-342900">
              <a:lnSpc>
                <a:spcPct val="90000"/>
              </a:lnSpc>
              <a:buClr>
                <a:srgbClr val="B00027"/>
              </a:buClr>
              <a:buFont typeface="Lucida Grande"/>
              <a:buChar char="•"/>
              <a:defRPr>
                <a:solidFill>
                  <a:schemeClr val="tx2"/>
                </a:solidFill>
              </a:defRPr>
            </a:lvl1pPr>
            <a:lvl2pPr marL="640080" indent="-274320">
              <a:lnSpc>
                <a:spcPct val="90000"/>
              </a:lnSpc>
              <a:buClr>
                <a:srgbClr val="B00027"/>
              </a:buClr>
              <a:buFont typeface="Arial"/>
              <a:buChar char="•"/>
              <a:defRPr b="0" i="1">
                <a:solidFill>
                  <a:schemeClr val="tx2"/>
                </a:solidFill>
              </a:defRPr>
            </a:lvl2pPr>
            <a:lvl3pPr marL="960120" indent="-320040">
              <a:lnSpc>
                <a:spcPct val="90000"/>
              </a:lnSpc>
              <a:buClr>
                <a:srgbClr val="B00027"/>
              </a:buClr>
              <a:buSzPct val="100000"/>
              <a:buFont typeface="Lucida Grande"/>
              <a:buChar char="-"/>
              <a:defRPr sz="2800">
                <a:solidFill>
                  <a:schemeClr val="tx2"/>
                </a:solidFill>
              </a:defRPr>
            </a:lvl3pPr>
            <a:lvl4pPr marL="1234440" indent="-228600">
              <a:lnSpc>
                <a:spcPct val="90000"/>
              </a:lnSpc>
              <a:buFont typeface="Arial"/>
              <a:buChar char="▸"/>
              <a:defRPr sz="2400">
                <a:solidFill>
                  <a:schemeClr val="tx2"/>
                </a:solidFill>
              </a:defRPr>
            </a:lvl4pPr>
            <a:lvl5pPr marL="1508760" indent="-228600">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3"/>
          <p:cNvSpPr>
            <a:spLocks noGrp="1"/>
          </p:cNvSpPr>
          <p:nvPr>
            <p:ph type="dt" sz="half" idx="13"/>
          </p:nvPr>
        </p:nvSpPr>
        <p:spPr/>
        <p:txBody>
          <a:bodyPr/>
          <a:lstStyle>
            <a:lvl1pPr>
              <a:defRPr/>
            </a:lvl1pPr>
          </a:lstStyle>
          <a:p>
            <a:pPr>
              <a:defRPr/>
            </a:pPr>
            <a:endParaRPr lang="en-US" dirty="0"/>
          </a:p>
        </p:txBody>
      </p:sp>
      <p:sp>
        <p:nvSpPr>
          <p:cNvPr id="12" name="Footer Placeholder 4"/>
          <p:cNvSpPr>
            <a:spLocks noGrp="1"/>
          </p:cNvSpPr>
          <p:nvPr>
            <p:ph type="ftr" sz="quarter" idx="14"/>
          </p:nvPr>
        </p:nvSpPr>
        <p:spPr/>
        <p:txBody>
          <a:bodyPr/>
          <a:lstStyle>
            <a:lvl1pPr>
              <a:defRPr/>
            </a:lvl1pPr>
          </a:lstStyle>
          <a:p>
            <a:pPr>
              <a:defRPr/>
            </a:pPr>
            <a:endParaRPr lang="en-US" dirty="0"/>
          </a:p>
        </p:txBody>
      </p:sp>
      <p:sp>
        <p:nvSpPr>
          <p:cNvPr id="13"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15"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a:t>Click to edit Master title style</a:t>
            </a:r>
          </a:p>
        </p:txBody>
      </p:sp>
    </p:spTree>
    <p:extLst>
      <p:ext uri="{BB962C8B-B14F-4D97-AF65-F5344CB8AC3E}">
        <p14:creationId xmlns:p14="http://schemas.microsoft.com/office/powerpoint/2010/main" val="2651126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3" name="Picture 2" descr="4ltr_logo_new_REVISEDbw.psd"/>
          <p:cNvPicPr>
            <a:picLocks noChangeAspect="1"/>
          </p:cNvPicPr>
          <p:nvPr userDrawn="1"/>
        </p:nvPicPr>
        <p:blipFill rotWithShape="1">
          <a:blip r:embed="rId2">
            <a:extLst>
              <a:ext uri="{28A0092B-C50C-407E-A947-70E740481C1C}">
                <a14:useLocalDpi xmlns:a14="http://schemas.microsoft.com/office/drawing/2010/main" val="0"/>
              </a:ext>
            </a:extLst>
          </a:blip>
          <a:srcRect l="6824" t="6983" r="7072" b="4960"/>
          <a:stretch/>
        </p:blipFill>
        <p:spPr>
          <a:xfrm>
            <a:off x="3465147" y="2078159"/>
            <a:ext cx="2204181" cy="2210533"/>
          </a:xfrm>
          <a:prstGeom prst="ellipse">
            <a:avLst/>
          </a:prstGeom>
        </p:spPr>
      </p:pic>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5D1887F5-46AA-490E-84B3-C2220A77CAAB}"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CH16</a:t>
            </a:r>
            <a:endParaRPr lang="en-US" b="1" dirty="0">
              <a:solidFill>
                <a:srgbClr val="000000"/>
              </a:solidFill>
            </a:endParaRPr>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Tree>
    <p:extLst>
      <p:ext uri="{BB962C8B-B14F-4D97-AF65-F5344CB8AC3E}">
        <p14:creationId xmlns:p14="http://schemas.microsoft.com/office/powerpoint/2010/main" val="34798357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EFE5EF12-3C41-4CA1-A92D-E4AD46DD7C47}" type="slidenum">
              <a:rPr lang="en-US" altLang="en-US"/>
              <a:pPr>
                <a:defRPr/>
              </a:pPr>
              <a:t>‹#›</a:t>
            </a:fld>
            <a:endParaRPr lang="en-US" altLang="en-US" dirty="0"/>
          </a:p>
        </p:txBody>
      </p:sp>
    </p:spTree>
    <p:extLst>
      <p:ext uri="{BB962C8B-B14F-4D97-AF65-F5344CB8AC3E}">
        <p14:creationId xmlns:p14="http://schemas.microsoft.com/office/powerpoint/2010/main" val="23850464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5A57C61-4D38-4A31-BD98-21B1FFADDC20}" type="slidenum">
              <a:rPr lang="en-US" altLang="en-US"/>
              <a:pPr>
                <a:defRPr/>
              </a:pPr>
              <a:t>‹#›</a:t>
            </a:fld>
            <a:endParaRPr lang="en-US" altLang="en-US" dirty="0"/>
          </a:p>
        </p:txBody>
      </p:sp>
    </p:spTree>
    <p:extLst>
      <p:ext uri="{BB962C8B-B14F-4D97-AF65-F5344CB8AC3E}">
        <p14:creationId xmlns:p14="http://schemas.microsoft.com/office/powerpoint/2010/main" val="31927869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26D52ECF-1CB8-4A2C-9214-1FEF40C3C3E5}" type="slidenum">
              <a:rPr lang="en-US" altLang="en-US"/>
              <a:pPr>
                <a:defRPr/>
              </a:pPr>
              <a:t>‹#›</a:t>
            </a:fld>
            <a:endParaRPr lang="en-US" altLang="en-US" dirty="0"/>
          </a:p>
        </p:txBody>
      </p:sp>
    </p:spTree>
    <p:extLst>
      <p:ext uri="{BB962C8B-B14F-4D97-AF65-F5344CB8AC3E}">
        <p14:creationId xmlns:p14="http://schemas.microsoft.com/office/powerpoint/2010/main" val="11519089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0175948F-3613-4CB5-AE3B-AE7382F7437B}" type="slidenum">
              <a:rPr lang="en-US" altLang="en-US"/>
              <a:pPr>
                <a:defRPr/>
              </a:pPr>
              <a:t>‹#›</a:t>
            </a:fld>
            <a:endParaRPr lang="en-US" altLang="en-US" dirty="0"/>
          </a:p>
        </p:txBody>
      </p:sp>
    </p:spTree>
    <p:extLst>
      <p:ext uri="{BB962C8B-B14F-4D97-AF65-F5344CB8AC3E}">
        <p14:creationId xmlns:p14="http://schemas.microsoft.com/office/powerpoint/2010/main" val="21609568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6A1B948B-52A7-404B-8A12-D8A76153ACBD}" type="slidenum">
              <a:rPr lang="en-US" altLang="en-US"/>
              <a:pPr>
                <a:defRPr/>
              </a:pPr>
              <a:t>‹#›</a:t>
            </a:fld>
            <a:endParaRPr lang="en-US" altLang="en-US" dirty="0"/>
          </a:p>
        </p:txBody>
      </p:sp>
    </p:spTree>
    <p:extLst>
      <p:ext uri="{BB962C8B-B14F-4D97-AF65-F5344CB8AC3E}">
        <p14:creationId xmlns:p14="http://schemas.microsoft.com/office/powerpoint/2010/main" val="30854766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E2FC0B0-A262-42FC-85A8-140E71EAFFCB}" type="slidenum">
              <a:rPr lang="en-US" altLang="en-US"/>
              <a:pPr>
                <a:defRPr/>
              </a:pPr>
              <a:t>‹#›</a:t>
            </a:fld>
            <a:endParaRPr lang="en-US" altLang="en-US" dirty="0"/>
          </a:p>
        </p:txBody>
      </p:sp>
    </p:spTree>
    <p:extLst>
      <p:ext uri="{BB962C8B-B14F-4D97-AF65-F5344CB8AC3E}">
        <p14:creationId xmlns:p14="http://schemas.microsoft.com/office/powerpoint/2010/main" val="42198901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8673D139-6BFD-4955-906B-0723601EC64D}" type="slidenum">
              <a:rPr lang="en-US" altLang="en-US"/>
              <a:pPr>
                <a:defRPr/>
              </a:pPr>
              <a:t>‹#›</a:t>
            </a:fld>
            <a:endParaRPr lang="en-US" altLang="en-US" dirty="0"/>
          </a:p>
        </p:txBody>
      </p:sp>
    </p:spTree>
    <p:extLst>
      <p:ext uri="{BB962C8B-B14F-4D97-AF65-F5344CB8AC3E}">
        <p14:creationId xmlns:p14="http://schemas.microsoft.com/office/powerpoint/2010/main" val="10326885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E622F515-99B5-400E-BC66-0982B939ADB3}" type="slidenum">
              <a:rPr lang="en-US" altLang="en-US"/>
              <a:pPr>
                <a:defRPr/>
              </a:pPr>
              <a:t>‹#›</a:t>
            </a:fld>
            <a:endParaRPr lang="en-US" altLang="en-US" dirty="0"/>
          </a:p>
        </p:txBody>
      </p:sp>
    </p:spTree>
    <p:extLst>
      <p:ext uri="{BB962C8B-B14F-4D97-AF65-F5344CB8AC3E}">
        <p14:creationId xmlns:p14="http://schemas.microsoft.com/office/powerpoint/2010/main" val="29401115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0529C9D6-CAF6-44C6-8E3E-CA6C9FD333C3}" type="slidenum">
              <a:rPr lang="en-US" altLang="en-US"/>
              <a:pPr>
                <a:defRPr/>
              </a:pPr>
              <a:t>‹#›</a:t>
            </a:fld>
            <a:endParaRPr lang="en-US" altLang="en-US" dirty="0"/>
          </a:p>
        </p:txBody>
      </p:sp>
    </p:spTree>
    <p:extLst>
      <p:ext uri="{BB962C8B-B14F-4D97-AF65-F5344CB8AC3E}">
        <p14:creationId xmlns:p14="http://schemas.microsoft.com/office/powerpoint/2010/main" val="27488097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6279987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hangingPunct="1">
              <a:defRPr sz="1200">
                <a:solidFill>
                  <a:schemeClr val="tx1">
                    <a:tint val="75000"/>
                  </a:schemeClr>
                </a:solidFill>
                <a:cs typeface="Arial" pitchFamily="34" charset="0"/>
              </a:defRPr>
            </a:lvl1pPr>
          </a:lstStyle>
          <a:p>
            <a:pPr>
              <a:defRPr/>
            </a:pP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a:solidFill>
                  <a:schemeClr val="tx1">
                    <a:tint val="75000"/>
                  </a:schemeClr>
                </a:solidFill>
                <a:cs typeface="Arial" pitchFamily="34" charset="0"/>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9EACB8"/>
                </a:solidFill>
              </a:defRPr>
            </a:lvl1pPr>
          </a:lstStyle>
          <a:p>
            <a:pPr>
              <a:defRPr/>
            </a:pPr>
            <a:fld id="{42AAFA47-08C8-4454-A6D4-4A561D48BB64}"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4756" r:id="rId1"/>
    <p:sldLayoutId id="2147484757" r:id="rId2"/>
    <p:sldLayoutId id="2147484758" r:id="rId3"/>
    <p:sldLayoutId id="2147484759" r:id="rId4"/>
    <p:sldLayoutId id="2147484760" r:id="rId5"/>
    <p:sldLayoutId id="2147484761" r:id="rId6"/>
    <p:sldLayoutId id="2147484762" r:id="rId7"/>
    <p:sldLayoutId id="2147484763" r:id="rId8"/>
    <p:sldLayoutId id="2147484764" r:id="rId9"/>
    <p:sldLayoutId id="2147484765" r:id="rId10"/>
    <p:sldLayoutId id="2147484766" r:id="rId11"/>
    <p:sldLayoutId id="2147484747" r:id="rId12"/>
    <p:sldLayoutId id="2147484748" r:id="rId13"/>
    <p:sldLayoutId id="2147484749" r:id="rId14"/>
    <p:sldLayoutId id="2147484750" r:id="rId15"/>
    <p:sldLayoutId id="2147484751" r:id="rId16"/>
    <p:sldLayoutId id="2147484752" r:id="rId17"/>
    <p:sldLayoutId id="2147484753" r:id="rId18"/>
    <p:sldLayoutId id="2147484754" r:id="rId19"/>
    <p:sldLayoutId id="2147484755" r:id="rId20"/>
    <p:sldLayoutId id="2147484767" r:id="rId21"/>
  </p:sldLayoutIdLst>
  <p:timing>
    <p:tnLst>
      <p:par>
        <p:cTn id="1" dur="indefinite" restart="never" nodeType="tmRoot"/>
      </p:par>
    </p:tnLst>
  </p:timing>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hidden="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smtClean="0"/>
              <a:t>Control </a:t>
            </a:r>
            <a:endParaRPr lang="en-US" dirty="0"/>
          </a:p>
        </p:txBody>
      </p:sp>
      <p:sp>
        <p:nvSpPr>
          <p:cNvPr id="2" name="Footer Placeholder 1"/>
          <p:cNvSpPr>
            <a:spLocks noGrp="1"/>
          </p:cNvSpPr>
          <p:nvPr>
            <p:ph type="ftr" sz="quarter" idx="10"/>
          </p:nvPr>
        </p:nvSpPr>
        <p:spPr/>
        <p:txBody>
          <a:bodyPr/>
          <a:lstStyle/>
          <a:p>
            <a:pPr>
              <a:defRPr/>
            </a:pPr>
            <a:r>
              <a:rPr lang="en-US" dirty="0"/>
              <a:t>Copyright ©2017 Cengage Learning. All Rights Reserved. May not be scanned, copied or duplicated, or posted to a publicly accessible website, in whole or in part. </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hidden="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smtClean="0"/>
              <a:t>Learning Outcomes </a:t>
            </a:r>
            <a:endParaRPr lang="en-US" dirty="0"/>
          </a:p>
        </p:txBody>
      </p:sp>
      <p:sp>
        <p:nvSpPr>
          <p:cNvPr id="18435" name="Content Placeholder 2"/>
          <p:cNvSpPr>
            <a:spLocks noGrp="1"/>
          </p:cNvSpPr>
          <p:nvPr>
            <p:ph idx="1"/>
          </p:nvPr>
        </p:nvSpPr>
        <p:spPr/>
        <p:txBody>
          <a:bodyPr/>
          <a:lstStyle/>
          <a:p>
            <a:pPr>
              <a:buFont typeface="+mj-lt"/>
              <a:buAutoNum type="arabicPeriod"/>
            </a:pPr>
            <a:r>
              <a:rPr lang="en-IN" altLang="en-US" dirty="0" smtClean="0"/>
              <a:t>Describe the basic control process</a:t>
            </a:r>
          </a:p>
          <a:p>
            <a:pPr>
              <a:buFont typeface="+mj-lt"/>
              <a:buAutoNum type="arabicPeriod"/>
            </a:pPr>
            <a:r>
              <a:rPr lang="en-IN" altLang="en-US" dirty="0" smtClean="0"/>
              <a:t>Discuss the various methods that managers can use to maintain control</a:t>
            </a:r>
          </a:p>
          <a:p>
            <a:pPr>
              <a:buFont typeface="+mj-lt"/>
              <a:buAutoNum type="arabicPeriod"/>
            </a:pPr>
            <a:r>
              <a:rPr lang="en-IN" altLang="en-US" dirty="0" smtClean="0"/>
              <a:t>Describe the behaviors, processes, and outcomes that today’s managers are choosing to control in their organizations</a:t>
            </a:r>
            <a:endParaRPr lang="en-US" altLang="en-US" dirty="0" smtClean="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843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843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2"/>
          <p:cNvSpPr>
            <a:spLocks noGrp="1"/>
          </p:cNvSpPr>
          <p:nvPr>
            <p:ph type="title"/>
          </p:nvPr>
        </p:nvSpPr>
        <p:spPr>
          <a:xfrm>
            <a:off x="525463" y="3175"/>
            <a:ext cx="8229600" cy="1143000"/>
          </a:xfrm>
        </p:spPr>
        <p:txBody>
          <a:bodyPr/>
          <a:lstStyle/>
          <a:p>
            <a:r>
              <a:rPr lang="en-US"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Control versus Standards </a:t>
            </a:r>
          </a:p>
        </p:txBody>
      </p:sp>
      <p:grpSp>
        <p:nvGrpSpPr>
          <p:cNvPr id="10" name="Group 9" descr="There are two small rectangular boxes partially overlapping two large rectangular boxes. Each pair of small and large boxes is placed one below the other. The content in the large box explains the term provided in the small box. &#10;&#10;In the first pair of boxes, the small box is labeled control. The content in the large box reads Regulatory process of establishing standards to achieve organizational goals, comparing actual performance against standards, and taking corrective action when necessary.&#10;&#10;In the second pair of boxes, the small box is labeled standards. The content in the large box reads Basis of comparison for measuring the extent to which various kinds of organizational performance are satisfactory or unsatisfactory.&#10;&#10;" title="Control versus Standards "/>
          <p:cNvGrpSpPr/>
          <p:nvPr/>
        </p:nvGrpSpPr>
        <p:grpSpPr>
          <a:xfrm>
            <a:off x="663932" y="1630038"/>
            <a:ext cx="7980446" cy="2261385"/>
            <a:chOff x="663932" y="1630038"/>
            <a:chExt cx="7980446" cy="2261385"/>
          </a:xfrm>
        </p:grpSpPr>
        <p:sp>
          <p:nvSpPr>
            <p:cNvPr id="6" name="Freeform 5"/>
            <p:cNvSpPr/>
            <p:nvPr/>
          </p:nvSpPr>
          <p:spPr>
            <a:xfrm>
              <a:off x="663932" y="1939998"/>
              <a:ext cx="7980446" cy="1951425"/>
            </a:xfrm>
            <a:custGeom>
              <a:avLst/>
              <a:gdLst>
                <a:gd name="connsiteX0" fmla="*/ 0 w 7980446"/>
                <a:gd name="connsiteY0" fmla="*/ 0 h 1951425"/>
                <a:gd name="connsiteX1" fmla="*/ 7980446 w 7980446"/>
                <a:gd name="connsiteY1" fmla="*/ 0 h 1951425"/>
                <a:gd name="connsiteX2" fmla="*/ 7980446 w 7980446"/>
                <a:gd name="connsiteY2" fmla="*/ 1951425 h 1951425"/>
                <a:gd name="connsiteX3" fmla="*/ 0 w 7980446"/>
                <a:gd name="connsiteY3" fmla="*/ 1951425 h 1951425"/>
                <a:gd name="connsiteX4" fmla="*/ 0 w 7980446"/>
                <a:gd name="connsiteY4" fmla="*/ 0 h 1951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80446" h="1951425">
                  <a:moveTo>
                    <a:pt x="0" y="0"/>
                  </a:moveTo>
                  <a:lnTo>
                    <a:pt x="7980446" y="0"/>
                  </a:lnTo>
                  <a:lnTo>
                    <a:pt x="7980446" y="1951425"/>
                  </a:lnTo>
                  <a:lnTo>
                    <a:pt x="0" y="1951425"/>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19371" tIns="437388" rIns="619371" bIns="170688" numCol="1" spcCol="1270" anchor="t" anchorCtr="0">
              <a:noAutofit/>
            </a:bodyPr>
            <a:lstStyle/>
            <a:p>
              <a:pPr marL="228600" lvl="1" indent="-228600" algn="l" defTabSz="1066800" rtl="0">
                <a:lnSpc>
                  <a:spcPct val="90000"/>
                </a:lnSpc>
                <a:spcBef>
                  <a:spcPct val="0"/>
                </a:spcBef>
                <a:spcAft>
                  <a:spcPct val="15000"/>
                </a:spcAft>
                <a:buChar char="••"/>
              </a:pPr>
              <a:r>
                <a:rPr lang="en-IN" sz="2400" b="0" i="1" kern="1200" dirty="0" smtClean="0">
                  <a:solidFill>
                    <a:schemeClr val="tx2"/>
                  </a:solidFill>
                </a:rPr>
                <a:t>Regulatory process of establishing standards to achieve organizational goals, comparing actual performance against standards, and taking corrective action when necessary</a:t>
              </a:r>
              <a:endParaRPr lang="en-IN" sz="2400" kern="1200" dirty="0">
                <a:solidFill>
                  <a:schemeClr val="tx2"/>
                </a:solidFill>
              </a:endParaRPr>
            </a:p>
          </p:txBody>
        </p:sp>
        <p:sp>
          <p:nvSpPr>
            <p:cNvPr id="7" name="Freeform 6"/>
            <p:cNvSpPr/>
            <p:nvPr/>
          </p:nvSpPr>
          <p:spPr>
            <a:xfrm>
              <a:off x="1062954" y="1630038"/>
              <a:ext cx="5586312" cy="619920"/>
            </a:xfrm>
            <a:custGeom>
              <a:avLst/>
              <a:gdLst>
                <a:gd name="connsiteX0" fmla="*/ 0 w 5586312"/>
                <a:gd name="connsiteY0" fmla="*/ 103322 h 619920"/>
                <a:gd name="connsiteX1" fmla="*/ 103322 w 5586312"/>
                <a:gd name="connsiteY1" fmla="*/ 0 h 619920"/>
                <a:gd name="connsiteX2" fmla="*/ 5482990 w 5586312"/>
                <a:gd name="connsiteY2" fmla="*/ 0 h 619920"/>
                <a:gd name="connsiteX3" fmla="*/ 5586312 w 5586312"/>
                <a:gd name="connsiteY3" fmla="*/ 103322 h 619920"/>
                <a:gd name="connsiteX4" fmla="*/ 5586312 w 5586312"/>
                <a:gd name="connsiteY4" fmla="*/ 516598 h 619920"/>
                <a:gd name="connsiteX5" fmla="*/ 5482990 w 5586312"/>
                <a:gd name="connsiteY5" fmla="*/ 619920 h 619920"/>
                <a:gd name="connsiteX6" fmla="*/ 103322 w 5586312"/>
                <a:gd name="connsiteY6" fmla="*/ 619920 h 619920"/>
                <a:gd name="connsiteX7" fmla="*/ 0 w 5586312"/>
                <a:gd name="connsiteY7" fmla="*/ 516598 h 619920"/>
                <a:gd name="connsiteX8" fmla="*/ 0 w 5586312"/>
                <a:gd name="connsiteY8" fmla="*/ 103322 h 61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86312" h="619920">
                  <a:moveTo>
                    <a:pt x="0" y="103322"/>
                  </a:moveTo>
                  <a:cubicBezTo>
                    <a:pt x="0" y="46259"/>
                    <a:pt x="46259" y="0"/>
                    <a:pt x="103322" y="0"/>
                  </a:cubicBezTo>
                  <a:lnTo>
                    <a:pt x="5482990" y="0"/>
                  </a:lnTo>
                  <a:cubicBezTo>
                    <a:pt x="5540053" y="0"/>
                    <a:pt x="5586312" y="46259"/>
                    <a:pt x="5586312" y="103322"/>
                  </a:cubicBezTo>
                  <a:lnTo>
                    <a:pt x="5586312" y="516598"/>
                  </a:lnTo>
                  <a:cubicBezTo>
                    <a:pt x="5586312" y="573661"/>
                    <a:pt x="5540053" y="619920"/>
                    <a:pt x="5482990" y="619920"/>
                  </a:cubicBezTo>
                  <a:lnTo>
                    <a:pt x="103322" y="619920"/>
                  </a:lnTo>
                  <a:cubicBezTo>
                    <a:pt x="46259" y="619920"/>
                    <a:pt x="0" y="573661"/>
                    <a:pt x="0" y="516598"/>
                  </a:cubicBezTo>
                  <a:lnTo>
                    <a:pt x="0" y="10332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41411" tIns="30262" rIns="241411" bIns="30262" numCol="1" spcCol="1270" anchor="ctr" anchorCtr="0">
              <a:noAutofit/>
            </a:bodyPr>
            <a:lstStyle/>
            <a:p>
              <a:pPr lvl="0" algn="l" defTabSz="1066800" rtl="0">
                <a:lnSpc>
                  <a:spcPct val="90000"/>
                </a:lnSpc>
                <a:spcBef>
                  <a:spcPct val="0"/>
                </a:spcBef>
                <a:spcAft>
                  <a:spcPct val="35000"/>
                </a:spcAft>
              </a:pPr>
              <a:r>
                <a:rPr lang="en-US" sz="2400" b="1" kern="1200" dirty="0" smtClean="0"/>
                <a:t>Control</a:t>
              </a:r>
              <a:endParaRPr lang="en-IN" sz="2400" kern="1200" dirty="0"/>
            </a:p>
          </p:txBody>
        </p:sp>
      </p:grpSp>
      <p:grpSp>
        <p:nvGrpSpPr>
          <p:cNvPr id="11" name="Group 10" descr="There are two small rectangular boxes partially overlapping two large rectangular boxes. Each pair of small and large boxes is placed one below the other. The content in the large box explains the term provided in the small box. &#10;&#10;In the first pair of boxes, the small box is labeled control. The content in the large box reads Regulatory process of establishing standards to achieve organizational goals, comparing actual performance against standards, and taking corrective action when necessary.&#10;&#10;In the second pair of boxes, the small box is labeled standards. The content in the large box reads Basis of comparison for measuring the extent to which various kinds of organizational performance are satisfactory or unsatisfactory.&#10;&#10;" title="Control versus Standards "/>
          <p:cNvGrpSpPr/>
          <p:nvPr/>
        </p:nvGrpSpPr>
        <p:grpSpPr>
          <a:xfrm>
            <a:off x="663932" y="4004823"/>
            <a:ext cx="7980446" cy="1930635"/>
            <a:chOff x="663932" y="4004823"/>
            <a:chExt cx="7980446" cy="1930635"/>
          </a:xfrm>
        </p:grpSpPr>
        <p:sp>
          <p:nvSpPr>
            <p:cNvPr id="8" name="Freeform 7"/>
            <p:cNvSpPr/>
            <p:nvPr/>
          </p:nvSpPr>
          <p:spPr>
            <a:xfrm>
              <a:off x="663932" y="4314783"/>
              <a:ext cx="7980446" cy="1620675"/>
            </a:xfrm>
            <a:custGeom>
              <a:avLst/>
              <a:gdLst>
                <a:gd name="connsiteX0" fmla="*/ 0 w 7980446"/>
                <a:gd name="connsiteY0" fmla="*/ 0 h 1620675"/>
                <a:gd name="connsiteX1" fmla="*/ 7980446 w 7980446"/>
                <a:gd name="connsiteY1" fmla="*/ 0 h 1620675"/>
                <a:gd name="connsiteX2" fmla="*/ 7980446 w 7980446"/>
                <a:gd name="connsiteY2" fmla="*/ 1620675 h 1620675"/>
                <a:gd name="connsiteX3" fmla="*/ 0 w 7980446"/>
                <a:gd name="connsiteY3" fmla="*/ 1620675 h 1620675"/>
                <a:gd name="connsiteX4" fmla="*/ 0 w 7980446"/>
                <a:gd name="connsiteY4" fmla="*/ 0 h 1620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80446" h="1620675">
                  <a:moveTo>
                    <a:pt x="0" y="0"/>
                  </a:moveTo>
                  <a:lnTo>
                    <a:pt x="7980446" y="0"/>
                  </a:lnTo>
                  <a:lnTo>
                    <a:pt x="7980446" y="1620675"/>
                  </a:lnTo>
                  <a:lnTo>
                    <a:pt x="0" y="1620675"/>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19371" tIns="437388" rIns="619371" bIns="170688" numCol="1" spcCol="1270" anchor="t" anchorCtr="0">
              <a:noAutofit/>
            </a:bodyPr>
            <a:lstStyle/>
            <a:p>
              <a:pPr marL="228600" lvl="1" indent="-228600" algn="l" defTabSz="1066800" rtl="0">
                <a:lnSpc>
                  <a:spcPct val="90000"/>
                </a:lnSpc>
                <a:spcBef>
                  <a:spcPct val="0"/>
                </a:spcBef>
                <a:spcAft>
                  <a:spcPct val="15000"/>
                </a:spcAft>
                <a:buChar char="••"/>
              </a:pPr>
              <a:r>
                <a:rPr lang="en-IN" sz="2400" b="0" i="1" kern="1200" dirty="0" smtClean="0">
                  <a:solidFill>
                    <a:schemeClr val="tx2"/>
                  </a:solidFill>
                </a:rPr>
                <a:t>Basis of comparison for measuring the extent to which various kinds of organizational performance are satisfactory or unsatisfactory</a:t>
              </a:r>
              <a:endParaRPr lang="en-IN" sz="2400" kern="1200" dirty="0">
                <a:solidFill>
                  <a:schemeClr val="tx2"/>
                </a:solidFill>
              </a:endParaRPr>
            </a:p>
          </p:txBody>
        </p:sp>
        <p:sp>
          <p:nvSpPr>
            <p:cNvPr id="9" name="Freeform 8"/>
            <p:cNvSpPr/>
            <p:nvPr/>
          </p:nvSpPr>
          <p:spPr>
            <a:xfrm>
              <a:off x="1062954" y="4004823"/>
              <a:ext cx="5586312" cy="619920"/>
            </a:xfrm>
            <a:custGeom>
              <a:avLst/>
              <a:gdLst>
                <a:gd name="connsiteX0" fmla="*/ 0 w 5586312"/>
                <a:gd name="connsiteY0" fmla="*/ 103322 h 619920"/>
                <a:gd name="connsiteX1" fmla="*/ 103322 w 5586312"/>
                <a:gd name="connsiteY1" fmla="*/ 0 h 619920"/>
                <a:gd name="connsiteX2" fmla="*/ 5482990 w 5586312"/>
                <a:gd name="connsiteY2" fmla="*/ 0 h 619920"/>
                <a:gd name="connsiteX3" fmla="*/ 5586312 w 5586312"/>
                <a:gd name="connsiteY3" fmla="*/ 103322 h 619920"/>
                <a:gd name="connsiteX4" fmla="*/ 5586312 w 5586312"/>
                <a:gd name="connsiteY4" fmla="*/ 516598 h 619920"/>
                <a:gd name="connsiteX5" fmla="*/ 5482990 w 5586312"/>
                <a:gd name="connsiteY5" fmla="*/ 619920 h 619920"/>
                <a:gd name="connsiteX6" fmla="*/ 103322 w 5586312"/>
                <a:gd name="connsiteY6" fmla="*/ 619920 h 619920"/>
                <a:gd name="connsiteX7" fmla="*/ 0 w 5586312"/>
                <a:gd name="connsiteY7" fmla="*/ 516598 h 619920"/>
                <a:gd name="connsiteX8" fmla="*/ 0 w 5586312"/>
                <a:gd name="connsiteY8" fmla="*/ 103322 h 61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86312" h="619920">
                  <a:moveTo>
                    <a:pt x="0" y="103322"/>
                  </a:moveTo>
                  <a:cubicBezTo>
                    <a:pt x="0" y="46259"/>
                    <a:pt x="46259" y="0"/>
                    <a:pt x="103322" y="0"/>
                  </a:cubicBezTo>
                  <a:lnTo>
                    <a:pt x="5482990" y="0"/>
                  </a:lnTo>
                  <a:cubicBezTo>
                    <a:pt x="5540053" y="0"/>
                    <a:pt x="5586312" y="46259"/>
                    <a:pt x="5586312" y="103322"/>
                  </a:cubicBezTo>
                  <a:lnTo>
                    <a:pt x="5586312" y="516598"/>
                  </a:lnTo>
                  <a:cubicBezTo>
                    <a:pt x="5586312" y="573661"/>
                    <a:pt x="5540053" y="619920"/>
                    <a:pt x="5482990" y="619920"/>
                  </a:cubicBezTo>
                  <a:lnTo>
                    <a:pt x="103322" y="619920"/>
                  </a:lnTo>
                  <a:cubicBezTo>
                    <a:pt x="46259" y="619920"/>
                    <a:pt x="0" y="573661"/>
                    <a:pt x="0" y="516598"/>
                  </a:cubicBezTo>
                  <a:lnTo>
                    <a:pt x="0" y="10332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41411" tIns="30262" rIns="241411" bIns="30262" numCol="1" spcCol="1270" anchor="ctr" anchorCtr="0">
              <a:noAutofit/>
            </a:bodyPr>
            <a:lstStyle/>
            <a:p>
              <a:pPr lvl="0" algn="l" defTabSz="1066800" rtl="0">
                <a:lnSpc>
                  <a:spcPct val="90000"/>
                </a:lnSpc>
                <a:spcBef>
                  <a:spcPct val="0"/>
                </a:spcBef>
                <a:spcAft>
                  <a:spcPct val="35000"/>
                </a:spcAft>
              </a:pPr>
              <a:r>
                <a:rPr lang="en-IN" sz="2400" b="1" kern="1200" dirty="0" smtClean="0"/>
                <a:t>Standards</a:t>
              </a:r>
              <a:endParaRPr lang="en-IN" sz="2400" kern="1200" dirty="0"/>
            </a:p>
          </p:txBody>
        </p:sp>
      </p:grpSp>
      <p:sp>
        <p:nvSpPr>
          <p:cNvPr id="5"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1</a:t>
            </a:r>
            <a:endParaRPr lang="en-IN" altLang="en-US" sz="2000"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itle 1"/>
          <p:cNvSpPr>
            <a:spLocks noGrp="1"/>
          </p:cNvSpPr>
          <p:nvPr>
            <p:ph type="title"/>
          </p:nvPr>
        </p:nvSpPr>
        <p:spPr>
          <a:xfrm>
            <a:off x="576263" y="0"/>
            <a:ext cx="8229600" cy="1143000"/>
          </a:xfrm>
        </p:spPr>
        <p:txBody>
          <a:bodyPr/>
          <a:lstStyle/>
          <a:p>
            <a:pPr eaLnBrk="1" hangingPunct="1"/>
            <a:r>
              <a:rPr lang="en-US"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Setting Standards </a:t>
            </a:r>
          </a:p>
        </p:txBody>
      </p:sp>
      <p:sp>
        <p:nvSpPr>
          <p:cNvPr id="20484" name="Content Placeholder 2"/>
          <p:cNvSpPr>
            <a:spLocks noGrp="1"/>
          </p:cNvSpPr>
          <p:nvPr>
            <p:ph idx="1"/>
          </p:nvPr>
        </p:nvSpPr>
        <p:spPr>
          <a:xfrm>
            <a:off x="993775" y="1533525"/>
            <a:ext cx="7823200" cy="4227513"/>
          </a:xfrm>
        </p:spPr>
        <p:txBody>
          <a:bodyPr/>
          <a:lstStyle/>
          <a:p>
            <a:pPr marL="341630" indent="-319088" eaLnBrk="1" hangingPunct="1">
              <a:buFont typeface="Arial" panose="020B0604020202020204" pitchFamily="34" charset="0"/>
              <a:buChar char="•"/>
              <a:defRPr/>
            </a:pPr>
            <a:r>
              <a:rPr lang="en-IN" altLang="en-US" dirty="0" smtClean="0">
                <a:solidFill>
                  <a:schemeClr val="tx2"/>
                </a:solidFill>
              </a:rPr>
              <a:t>Standards are determined by:</a:t>
            </a:r>
          </a:p>
          <a:p>
            <a:pPr marL="638810" lvl="1" indent="-319088" eaLnBrk="1" hangingPunct="1">
              <a:buFont typeface="Arial" panose="020B0604020202020204" pitchFamily="34" charset="0"/>
              <a:buChar char="•"/>
              <a:defRPr/>
            </a:pPr>
            <a:r>
              <a:rPr lang="en-IN" altLang="en-US" dirty="0" smtClean="0">
                <a:solidFill>
                  <a:schemeClr val="tx2"/>
                </a:solidFill>
              </a:rPr>
              <a:t>Listening to customer feedback</a:t>
            </a:r>
          </a:p>
          <a:p>
            <a:pPr marL="638810" lvl="1" indent="-319088" eaLnBrk="1" hangingPunct="1">
              <a:buFont typeface="Arial" panose="020B0604020202020204" pitchFamily="34" charset="0"/>
              <a:buChar char="•"/>
              <a:defRPr/>
            </a:pPr>
            <a:r>
              <a:rPr lang="en-IN" altLang="en-US" dirty="0" smtClean="0">
                <a:solidFill>
                  <a:schemeClr val="tx2"/>
                </a:solidFill>
              </a:rPr>
              <a:t>Observing competitors</a:t>
            </a:r>
          </a:p>
          <a:p>
            <a:pPr marL="638810" lvl="1" indent="-319088" eaLnBrk="1" hangingPunct="1">
              <a:buFont typeface="Arial" panose="020B0604020202020204" pitchFamily="34" charset="0"/>
              <a:buChar char="•"/>
              <a:defRPr/>
            </a:pPr>
            <a:r>
              <a:rPr lang="en-IN" altLang="en-US" b="1" dirty="0" smtClean="0">
                <a:solidFill>
                  <a:schemeClr val="tx2"/>
                </a:solidFill>
              </a:rPr>
              <a:t>Benchmarking</a:t>
            </a:r>
            <a:endParaRPr lang="en-IN" altLang="en-US" dirty="0" smtClean="0">
              <a:solidFill>
                <a:schemeClr val="tx2"/>
              </a:solidFill>
            </a:endParaRPr>
          </a:p>
          <a:p>
            <a:pPr marL="341630" indent="-319088" eaLnBrk="1" hangingPunct="1">
              <a:buFont typeface="Arial" panose="020B0604020202020204" pitchFamily="34" charset="0"/>
              <a:buChar char="•"/>
              <a:defRPr/>
            </a:pPr>
            <a:r>
              <a:rPr lang="en-IN" altLang="en-US" dirty="0" smtClean="0"/>
              <a:t>Also involves:</a:t>
            </a:r>
          </a:p>
          <a:p>
            <a:pPr marL="638810" lvl="1" indent="-319088" eaLnBrk="1" hangingPunct="1">
              <a:buFont typeface="Arial" panose="020B0604020202020204" pitchFamily="34" charset="0"/>
              <a:buChar char="•"/>
              <a:defRPr/>
            </a:pPr>
            <a:r>
              <a:rPr lang="en-IN" altLang="en-US" dirty="0" smtClean="0"/>
              <a:t>Identifying the company against which to benchmark set the standards </a:t>
            </a:r>
          </a:p>
          <a:p>
            <a:pPr marL="638810" lvl="1" indent="-319088" eaLnBrk="1" hangingPunct="1">
              <a:buFont typeface="Arial" panose="020B0604020202020204" pitchFamily="34" charset="0"/>
              <a:buChar char="•"/>
              <a:defRPr/>
            </a:pPr>
            <a:r>
              <a:rPr lang="en-IN" altLang="en-US" dirty="0" smtClean="0"/>
              <a:t>Collecting data to determine performance standards of other companies </a:t>
            </a:r>
          </a:p>
          <a:p>
            <a:pPr marL="341630" indent="-319088" eaLnBrk="1" hangingPunct="1">
              <a:buFont typeface="Arial" panose="020B0604020202020204" pitchFamily="34" charset="0"/>
              <a:buChar char="•"/>
              <a:defRPr/>
            </a:pPr>
            <a:endParaRPr lang="en-IN" altLang="en-US" dirty="0" smtClean="0">
              <a:solidFill>
                <a:schemeClr val="tx2"/>
              </a:solidFill>
            </a:endParaRPr>
          </a:p>
          <a:p>
            <a:pPr marL="341630" indent="-319088" eaLnBrk="1" hangingPunct="1">
              <a:buFont typeface="Arial" panose="020B0604020202020204" pitchFamily="34" charset="0"/>
              <a:buChar char="•"/>
              <a:defRPr/>
            </a:pPr>
            <a:endParaRPr lang="en-US" altLang="en-US" dirty="0" smtClean="0">
              <a:solidFill>
                <a:schemeClr val="tx2"/>
              </a:solidFill>
            </a:endParaRPr>
          </a:p>
        </p:txBody>
      </p:sp>
      <p:sp>
        <p:nvSpPr>
          <p:cNvPr id="5"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1</a:t>
            </a:r>
            <a:endParaRPr lang="en-IN" altLang="en-US" sz="2000"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8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48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48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48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48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48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48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itle 1"/>
          <p:cNvSpPr>
            <a:spLocks noGrp="1"/>
          </p:cNvSpPr>
          <p:nvPr>
            <p:ph type="title"/>
          </p:nvPr>
        </p:nvSpPr>
        <p:spPr/>
        <p:txBody>
          <a:bodyPr/>
          <a:lstStyle/>
          <a:p>
            <a:r>
              <a:rPr lang="en-US" altLang="en-US" dirty="0" smtClean="0"/>
              <a:t>Comparison to Standards and Corrective Action </a:t>
            </a:r>
          </a:p>
        </p:txBody>
      </p:sp>
      <p:sp>
        <p:nvSpPr>
          <p:cNvPr id="20484" name="Content Placeholder 2"/>
          <p:cNvSpPr>
            <a:spLocks noGrp="1"/>
          </p:cNvSpPr>
          <p:nvPr>
            <p:ph idx="1"/>
          </p:nvPr>
        </p:nvSpPr>
        <p:spPr/>
        <p:txBody>
          <a:bodyPr/>
          <a:lstStyle/>
          <a:p>
            <a:r>
              <a:rPr lang="en-US" altLang="en-US" dirty="0" smtClean="0"/>
              <a:t>Comparison to standards </a:t>
            </a:r>
          </a:p>
          <a:p>
            <a:pPr lvl="1"/>
            <a:r>
              <a:rPr lang="en-US" altLang="en-US" dirty="0" smtClean="0"/>
              <a:t>Quality of comparison depends on the organization’s measurement and information systems </a:t>
            </a:r>
          </a:p>
          <a:p>
            <a:r>
              <a:rPr lang="en-IN" altLang="en-US" dirty="0" smtClean="0"/>
              <a:t>Corrective action</a:t>
            </a:r>
          </a:p>
          <a:p>
            <a:pPr lvl="1"/>
            <a:r>
              <a:rPr lang="en-IN" altLang="en-US" dirty="0" smtClean="0"/>
              <a:t>Involves identifying performance deviations, </a:t>
            </a:r>
            <a:r>
              <a:rPr lang="en-IN" altLang="en-US" dirty="0" err="1" smtClean="0"/>
              <a:t>analyzing</a:t>
            </a:r>
            <a:r>
              <a:rPr lang="en-IN" altLang="en-US" dirty="0" smtClean="0"/>
              <a:t> those deviations, and developing and implementing programs to correct them</a:t>
            </a:r>
          </a:p>
          <a:p>
            <a:endParaRPr lang="en-US" altLang="en-US" dirty="0" smtClean="0"/>
          </a:p>
        </p:txBody>
      </p:sp>
      <p:sp>
        <p:nvSpPr>
          <p:cNvPr id="7"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1</a:t>
            </a:r>
            <a:endParaRPr lang="en-IN" altLang="en-US" sz="2000" dirty="0">
              <a:solidFill>
                <a:schemeClr val="tx2"/>
              </a:solidFill>
            </a:endParaRPr>
          </a:p>
        </p:txBody>
      </p:sp>
    </p:spTree>
    <p:extLst>
      <p:ext uri="{BB962C8B-B14F-4D97-AF65-F5344CB8AC3E}">
        <p14:creationId xmlns:p14="http://schemas.microsoft.com/office/powerpoint/2010/main" val="13881872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8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48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48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48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itle 1" title="Exhibit 16.1- Cybernetic Control Process"/>
          <p:cNvSpPr>
            <a:spLocks noGrp="1"/>
          </p:cNvSpPr>
          <p:nvPr>
            <p:ph type="title"/>
          </p:nvPr>
        </p:nvSpPr>
        <p:spPr>
          <a:xfrm>
            <a:off x="1419146" y="384538"/>
            <a:ext cx="7536700" cy="983201"/>
          </a:xfrm>
        </p:spPr>
        <p:txBody>
          <a:bodyPr>
            <a:normAutofit/>
          </a:bodyPr>
          <a:lstStyle/>
          <a:p>
            <a:r>
              <a:rPr lang="en-US" altLang="en-US" sz="3200" dirty="0" smtClean="0">
                <a:solidFill>
                  <a:schemeClr val="bg1"/>
                </a:solidFill>
              </a:rPr>
              <a:t>16.1	</a:t>
            </a:r>
            <a:r>
              <a:rPr lang="en-US" altLang="en-US" sz="3200" dirty="0" smtClean="0">
                <a:solidFill>
                  <a:schemeClr val="tx2"/>
                </a:solidFill>
              </a:rPr>
              <a:t>Cybernetic Control Process</a:t>
            </a:r>
          </a:p>
        </p:txBody>
      </p:sp>
      <p:sp>
        <p:nvSpPr>
          <p:cNvPr id="7"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1</a:t>
            </a:r>
            <a:endParaRPr lang="en-IN" altLang="en-US" sz="2000" dirty="0">
              <a:solidFill>
                <a:schemeClr val="tx2"/>
              </a:solidFill>
            </a:endParaRPr>
          </a:p>
        </p:txBody>
      </p:sp>
      <p:pic>
        <p:nvPicPr>
          <p:cNvPr id="2" name="Picture 1" descr="This flowchart depicts the cybernetic control process. It begins with setting standards. Then performance is measured. The measured performance is compared with organizational standards to ascertain if there are any deviations. If deviations exist, they are analyzed, and a program for corrective action is developed and implemented. After this, the performance is measured again and the process continues." title="Exhibit 16.1 - Cybernetic Control Proces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8474" y="1367739"/>
            <a:ext cx="5467052" cy="5006167"/>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itle 1" descr="There are 3 small rectangular boxes partially overlapping large rectangular boxes. Each pair of small and large boxes is placed one below the other. The content in the larger box explains the term provided in the smaller box.&#10;The first pair of boxes is about feedback control which gathers information about performance deficiencies after they occur, and is used to correct or prevent performance deficiencies.&#10;The second pair of boxes is about concurrent control which gathers information about performance deficiencies as they occur and eliminates the delay between performance and feedback about the performance.&#10;The third pair of boxes is about feedforward control which gathers information about performance deficiencies before they occur and seeks to prevent or minimize performance deficiencies before they happen.&#10;" title="Control Process"/>
          <p:cNvSpPr>
            <a:spLocks noGrp="1"/>
          </p:cNvSpPr>
          <p:nvPr>
            <p:ph type="title"/>
          </p:nvPr>
        </p:nvSpPr>
        <p:spPr>
          <a:xfrm>
            <a:off x="525463" y="3175"/>
            <a:ext cx="8229600" cy="1143000"/>
          </a:xfrm>
        </p:spPr>
        <p:txBody>
          <a:bodyPr/>
          <a:lstStyle/>
          <a:p>
            <a:pPr eaLnBrk="1" hangingPunct="1">
              <a:defRPr/>
            </a:pPr>
            <a:r>
              <a:rPr lang="en-US" altLang="en-US" dirty="0" smtClean="0">
                <a:latin typeface="Franklin Gothic Medium" panose="020B0603020102020204" pitchFamily="34" charset="0"/>
                <a:ea typeface="Franklin Gothic Medium" panose="020B0603020102020204" pitchFamily="34" charset="0"/>
                <a:cs typeface="Franklin Gothic Medium" panose="020B0603020102020204" pitchFamily="34" charset="0"/>
              </a:rPr>
              <a:t>Basic Control Methods </a:t>
            </a:r>
            <a:endParaRPr lang="en-US"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grpSp>
        <p:nvGrpSpPr>
          <p:cNvPr id="13" name="Group 12" descr="There are three small rectangular boxes partially overlapping three large rectangular boxes. Each pair of small and large boxes is placed one below the other. The content in the large box explains the term provided in the small box. &#10;&#10;In the first pair of boxes, the small box is labeled feedback control. The content in the large box reads gathering information about performance deficiencies after they occur and using the same to correct or prevent performance deficiencies.&#10;&#10;In the second pair of boxes, the small box is labeled concurrent control. The content in the large box reads gathering information about performance deficiencies as they occur, thereby eliminating the delay between performance and feedback.&#10;&#10;In the third pair of boxes, the small box is labeled feedforward control. The content in the large box reads monitoring performance inputs to minimize performance deficiencies before they occur.&#10;&#10;&#10;&#10;" title="Basic Control Methods "/>
          <p:cNvGrpSpPr/>
          <p:nvPr/>
        </p:nvGrpSpPr>
        <p:grpSpPr>
          <a:xfrm>
            <a:off x="573205" y="1481161"/>
            <a:ext cx="8133936" cy="1589670"/>
            <a:chOff x="573205" y="1481161"/>
            <a:chExt cx="8133936" cy="1589670"/>
          </a:xfrm>
        </p:grpSpPr>
        <p:sp>
          <p:nvSpPr>
            <p:cNvPr id="6" name="Freeform 5"/>
            <p:cNvSpPr/>
            <p:nvPr/>
          </p:nvSpPr>
          <p:spPr>
            <a:xfrm>
              <a:off x="573205" y="1732081"/>
              <a:ext cx="8133936" cy="1338750"/>
            </a:xfrm>
            <a:custGeom>
              <a:avLst/>
              <a:gdLst>
                <a:gd name="connsiteX0" fmla="*/ 0 w 8133936"/>
                <a:gd name="connsiteY0" fmla="*/ 0 h 1338750"/>
                <a:gd name="connsiteX1" fmla="*/ 8133936 w 8133936"/>
                <a:gd name="connsiteY1" fmla="*/ 0 h 1338750"/>
                <a:gd name="connsiteX2" fmla="*/ 8133936 w 8133936"/>
                <a:gd name="connsiteY2" fmla="*/ 1338750 h 1338750"/>
                <a:gd name="connsiteX3" fmla="*/ 0 w 8133936"/>
                <a:gd name="connsiteY3" fmla="*/ 1338750 h 1338750"/>
                <a:gd name="connsiteX4" fmla="*/ 0 w 8133936"/>
                <a:gd name="connsiteY4" fmla="*/ 0 h 133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3936" h="1338750">
                  <a:moveTo>
                    <a:pt x="0" y="0"/>
                  </a:moveTo>
                  <a:lnTo>
                    <a:pt x="8133936" y="0"/>
                  </a:lnTo>
                  <a:lnTo>
                    <a:pt x="8133936" y="1338750"/>
                  </a:lnTo>
                  <a:lnTo>
                    <a:pt x="0" y="133875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31284" tIns="354076" rIns="631284" bIns="142240" numCol="1" spcCol="1270" anchor="t" anchorCtr="0">
              <a:noAutofit/>
            </a:bodyPr>
            <a:lstStyle/>
            <a:p>
              <a:pPr marL="228600" lvl="1" indent="-228600" algn="l" defTabSz="889000" rtl="0">
                <a:lnSpc>
                  <a:spcPct val="90000"/>
                </a:lnSpc>
                <a:spcBef>
                  <a:spcPct val="0"/>
                </a:spcBef>
                <a:spcAft>
                  <a:spcPct val="15000"/>
                </a:spcAft>
                <a:buChar char="••"/>
              </a:pPr>
              <a:r>
                <a:rPr lang="en-IN" sz="2000" b="0" i="1" kern="1200" dirty="0" smtClean="0">
                  <a:solidFill>
                    <a:schemeClr val="tx2"/>
                  </a:solidFill>
                </a:rPr>
                <a:t>Gathering information about performance deficiencies after they occur and using the same to correct or prevent performance deficiencies</a:t>
              </a:r>
              <a:endParaRPr lang="en-IN" sz="2000" kern="1200" dirty="0">
                <a:solidFill>
                  <a:schemeClr val="tx2"/>
                </a:solidFill>
              </a:endParaRPr>
            </a:p>
          </p:txBody>
        </p:sp>
        <p:sp>
          <p:nvSpPr>
            <p:cNvPr id="8" name="Freeform 7"/>
            <p:cNvSpPr/>
            <p:nvPr/>
          </p:nvSpPr>
          <p:spPr>
            <a:xfrm>
              <a:off x="979901" y="1481161"/>
              <a:ext cx="5693755" cy="501840"/>
            </a:xfrm>
            <a:custGeom>
              <a:avLst/>
              <a:gdLst>
                <a:gd name="connsiteX0" fmla="*/ 0 w 5693755"/>
                <a:gd name="connsiteY0" fmla="*/ 83642 h 501840"/>
                <a:gd name="connsiteX1" fmla="*/ 83642 w 5693755"/>
                <a:gd name="connsiteY1" fmla="*/ 0 h 501840"/>
                <a:gd name="connsiteX2" fmla="*/ 5610113 w 5693755"/>
                <a:gd name="connsiteY2" fmla="*/ 0 h 501840"/>
                <a:gd name="connsiteX3" fmla="*/ 5693755 w 5693755"/>
                <a:gd name="connsiteY3" fmla="*/ 83642 h 501840"/>
                <a:gd name="connsiteX4" fmla="*/ 5693755 w 5693755"/>
                <a:gd name="connsiteY4" fmla="*/ 418198 h 501840"/>
                <a:gd name="connsiteX5" fmla="*/ 5610113 w 5693755"/>
                <a:gd name="connsiteY5" fmla="*/ 501840 h 501840"/>
                <a:gd name="connsiteX6" fmla="*/ 83642 w 5693755"/>
                <a:gd name="connsiteY6" fmla="*/ 501840 h 501840"/>
                <a:gd name="connsiteX7" fmla="*/ 0 w 5693755"/>
                <a:gd name="connsiteY7" fmla="*/ 418198 h 501840"/>
                <a:gd name="connsiteX8" fmla="*/ 0 w 5693755"/>
                <a:gd name="connsiteY8" fmla="*/ 83642 h 501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93755" h="501840">
                  <a:moveTo>
                    <a:pt x="0" y="83642"/>
                  </a:moveTo>
                  <a:cubicBezTo>
                    <a:pt x="0" y="37448"/>
                    <a:pt x="37448" y="0"/>
                    <a:pt x="83642" y="0"/>
                  </a:cubicBezTo>
                  <a:lnTo>
                    <a:pt x="5610113" y="0"/>
                  </a:lnTo>
                  <a:cubicBezTo>
                    <a:pt x="5656307" y="0"/>
                    <a:pt x="5693755" y="37448"/>
                    <a:pt x="5693755" y="83642"/>
                  </a:cubicBezTo>
                  <a:lnTo>
                    <a:pt x="5693755" y="418198"/>
                  </a:lnTo>
                  <a:cubicBezTo>
                    <a:pt x="5693755" y="464392"/>
                    <a:pt x="5656307" y="501840"/>
                    <a:pt x="5610113" y="501840"/>
                  </a:cubicBezTo>
                  <a:lnTo>
                    <a:pt x="83642" y="501840"/>
                  </a:lnTo>
                  <a:cubicBezTo>
                    <a:pt x="37448" y="501840"/>
                    <a:pt x="0" y="464392"/>
                    <a:pt x="0" y="418198"/>
                  </a:cubicBezTo>
                  <a:lnTo>
                    <a:pt x="0" y="8364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39708" tIns="24498" rIns="239708" bIns="24498" numCol="1" spcCol="1270" anchor="ctr" anchorCtr="0">
              <a:noAutofit/>
            </a:bodyPr>
            <a:lstStyle/>
            <a:p>
              <a:pPr lvl="0" algn="l" defTabSz="889000" rtl="0">
                <a:lnSpc>
                  <a:spcPct val="90000"/>
                </a:lnSpc>
                <a:spcBef>
                  <a:spcPct val="0"/>
                </a:spcBef>
                <a:spcAft>
                  <a:spcPct val="35000"/>
                </a:spcAft>
              </a:pPr>
              <a:r>
                <a:rPr lang="en-IN" sz="2000" b="1" kern="1200" dirty="0" smtClean="0"/>
                <a:t>Feedback control</a:t>
              </a:r>
              <a:endParaRPr lang="en-IN" sz="2000" b="1" kern="1200" dirty="0"/>
            </a:p>
          </p:txBody>
        </p:sp>
      </p:grpSp>
      <p:grpSp>
        <p:nvGrpSpPr>
          <p:cNvPr id="14" name="Group 13" descr="There are three small rectangular boxes partially overlapping three large rectangular boxes. Each pair of small and large boxes is placed one below the other. The content in the large box explains the term provided in the small box. &#10;&#10;In the first pair of boxes, the small box is labeled feedback control. The content in the large box reads gathering information about performance deficiencies after they occur and using the same to correct or prevent performance deficiencies.&#10;&#10;In the second pair of boxes, the small box is labeled concurrent control. The content in the large box reads gathering information about performance deficiencies as they occur, thereby eliminating the delay between performance and feedback.&#10;&#10;In the third pair of boxes, the small box is labeled feedforward control. The content in the large box reads monitoring performance inputs to minimize performance deficiencies before they occur.&#10;&#10;&#10;&#10;" title="Basic Control Methods "/>
          <p:cNvGrpSpPr/>
          <p:nvPr/>
        </p:nvGrpSpPr>
        <p:grpSpPr>
          <a:xfrm>
            <a:off x="573205" y="3162631"/>
            <a:ext cx="8133936" cy="1589671"/>
            <a:chOff x="573205" y="3162631"/>
            <a:chExt cx="8133936" cy="1589671"/>
          </a:xfrm>
        </p:grpSpPr>
        <p:sp>
          <p:nvSpPr>
            <p:cNvPr id="9" name="Freeform 8"/>
            <p:cNvSpPr/>
            <p:nvPr/>
          </p:nvSpPr>
          <p:spPr>
            <a:xfrm>
              <a:off x="573205" y="3413552"/>
              <a:ext cx="8133936" cy="1338750"/>
            </a:xfrm>
            <a:custGeom>
              <a:avLst/>
              <a:gdLst>
                <a:gd name="connsiteX0" fmla="*/ 0 w 8133936"/>
                <a:gd name="connsiteY0" fmla="*/ 0 h 1338750"/>
                <a:gd name="connsiteX1" fmla="*/ 8133936 w 8133936"/>
                <a:gd name="connsiteY1" fmla="*/ 0 h 1338750"/>
                <a:gd name="connsiteX2" fmla="*/ 8133936 w 8133936"/>
                <a:gd name="connsiteY2" fmla="*/ 1338750 h 1338750"/>
                <a:gd name="connsiteX3" fmla="*/ 0 w 8133936"/>
                <a:gd name="connsiteY3" fmla="*/ 1338750 h 1338750"/>
                <a:gd name="connsiteX4" fmla="*/ 0 w 8133936"/>
                <a:gd name="connsiteY4" fmla="*/ 0 h 133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3936" h="1338750">
                  <a:moveTo>
                    <a:pt x="0" y="0"/>
                  </a:moveTo>
                  <a:lnTo>
                    <a:pt x="8133936" y="0"/>
                  </a:lnTo>
                  <a:lnTo>
                    <a:pt x="8133936" y="1338750"/>
                  </a:lnTo>
                  <a:lnTo>
                    <a:pt x="0" y="133875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31284" tIns="354076" rIns="631284" bIns="142240" numCol="1" spcCol="1270" anchor="t" anchorCtr="0">
              <a:noAutofit/>
            </a:bodyPr>
            <a:lstStyle/>
            <a:p>
              <a:pPr marL="228600" lvl="1" indent="-228600" algn="l" defTabSz="889000" rtl="0">
                <a:lnSpc>
                  <a:spcPct val="90000"/>
                </a:lnSpc>
                <a:spcBef>
                  <a:spcPct val="0"/>
                </a:spcBef>
                <a:spcAft>
                  <a:spcPct val="15000"/>
                </a:spcAft>
                <a:buChar char="••"/>
              </a:pPr>
              <a:r>
                <a:rPr lang="en-IN" sz="2000" b="0" i="1" kern="1200" dirty="0" smtClean="0">
                  <a:solidFill>
                    <a:schemeClr val="tx2"/>
                  </a:solidFill>
                </a:rPr>
                <a:t>Gathering information about performance deficiencies as they occur, thereby eliminating the delay between performance and feedback </a:t>
              </a:r>
              <a:endParaRPr lang="en-IN" sz="2000" kern="1200" dirty="0">
                <a:solidFill>
                  <a:schemeClr val="tx2"/>
                </a:solidFill>
              </a:endParaRPr>
            </a:p>
          </p:txBody>
        </p:sp>
        <p:sp>
          <p:nvSpPr>
            <p:cNvPr id="10" name="Freeform 9"/>
            <p:cNvSpPr/>
            <p:nvPr/>
          </p:nvSpPr>
          <p:spPr>
            <a:xfrm>
              <a:off x="979901" y="3162631"/>
              <a:ext cx="5693755" cy="501840"/>
            </a:xfrm>
            <a:custGeom>
              <a:avLst/>
              <a:gdLst>
                <a:gd name="connsiteX0" fmla="*/ 0 w 5693755"/>
                <a:gd name="connsiteY0" fmla="*/ 83642 h 501840"/>
                <a:gd name="connsiteX1" fmla="*/ 83642 w 5693755"/>
                <a:gd name="connsiteY1" fmla="*/ 0 h 501840"/>
                <a:gd name="connsiteX2" fmla="*/ 5610113 w 5693755"/>
                <a:gd name="connsiteY2" fmla="*/ 0 h 501840"/>
                <a:gd name="connsiteX3" fmla="*/ 5693755 w 5693755"/>
                <a:gd name="connsiteY3" fmla="*/ 83642 h 501840"/>
                <a:gd name="connsiteX4" fmla="*/ 5693755 w 5693755"/>
                <a:gd name="connsiteY4" fmla="*/ 418198 h 501840"/>
                <a:gd name="connsiteX5" fmla="*/ 5610113 w 5693755"/>
                <a:gd name="connsiteY5" fmla="*/ 501840 h 501840"/>
                <a:gd name="connsiteX6" fmla="*/ 83642 w 5693755"/>
                <a:gd name="connsiteY6" fmla="*/ 501840 h 501840"/>
                <a:gd name="connsiteX7" fmla="*/ 0 w 5693755"/>
                <a:gd name="connsiteY7" fmla="*/ 418198 h 501840"/>
                <a:gd name="connsiteX8" fmla="*/ 0 w 5693755"/>
                <a:gd name="connsiteY8" fmla="*/ 83642 h 501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93755" h="501840">
                  <a:moveTo>
                    <a:pt x="0" y="83642"/>
                  </a:moveTo>
                  <a:cubicBezTo>
                    <a:pt x="0" y="37448"/>
                    <a:pt x="37448" y="0"/>
                    <a:pt x="83642" y="0"/>
                  </a:cubicBezTo>
                  <a:lnTo>
                    <a:pt x="5610113" y="0"/>
                  </a:lnTo>
                  <a:cubicBezTo>
                    <a:pt x="5656307" y="0"/>
                    <a:pt x="5693755" y="37448"/>
                    <a:pt x="5693755" y="83642"/>
                  </a:cubicBezTo>
                  <a:lnTo>
                    <a:pt x="5693755" y="418198"/>
                  </a:lnTo>
                  <a:cubicBezTo>
                    <a:pt x="5693755" y="464392"/>
                    <a:pt x="5656307" y="501840"/>
                    <a:pt x="5610113" y="501840"/>
                  </a:cubicBezTo>
                  <a:lnTo>
                    <a:pt x="83642" y="501840"/>
                  </a:lnTo>
                  <a:cubicBezTo>
                    <a:pt x="37448" y="501840"/>
                    <a:pt x="0" y="464392"/>
                    <a:pt x="0" y="418198"/>
                  </a:cubicBezTo>
                  <a:lnTo>
                    <a:pt x="0" y="8364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39708" tIns="24498" rIns="239708" bIns="24498" numCol="1" spcCol="1270" anchor="ctr" anchorCtr="0">
              <a:noAutofit/>
            </a:bodyPr>
            <a:lstStyle/>
            <a:p>
              <a:pPr lvl="0" algn="l" defTabSz="889000" rtl="0">
                <a:lnSpc>
                  <a:spcPct val="90000"/>
                </a:lnSpc>
                <a:spcBef>
                  <a:spcPct val="0"/>
                </a:spcBef>
                <a:spcAft>
                  <a:spcPct val="35000"/>
                </a:spcAft>
              </a:pPr>
              <a:r>
                <a:rPr lang="en-IN" sz="2000" b="1" kern="1200" dirty="0" smtClean="0"/>
                <a:t>Concurrent control</a:t>
              </a:r>
              <a:endParaRPr lang="en-IN" sz="2000" b="1" kern="1200" dirty="0"/>
            </a:p>
          </p:txBody>
        </p:sp>
      </p:grpSp>
      <p:grpSp>
        <p:nvGrpSpPr>
          <p:cNvPr id="15" name="Group 14" descr="There are three small rectangular boxes partially overlapping three large rectangular boxes. Each pair of small and large boxes is placed one below the other. The content in the large box explains the term provided in the small box. &#10;&#10;In the first pair of boxes, the small box is labeled feedback control. The content in the large box reads gathering information about performance deficiencies after they occur and using the same to correct or prevent performance deficiencies.&#10;&#10;In the second pair of boxes, the small box is labeled concurrent control. The content in the large box reads gathering information about performance deficiencies as they occur, thereby eliminating the delay between performance and feedback.&#10;&#10;In the third pair of boxes, the small box is labeled feedforward control. The content in the large box reads monitoring performance inputs to minimize performance deficiencies before they occur.&#10;&#10;&#10;&#10;" title="Basic Control Methods "/>
          <p:cNvGrpSpPr/>
          <p:nvPr/>
        </p:nvGrpSpPr>
        <p:grpSpPr>
          <a:xfrm>
            <a:off x="573205" y="4844102"/>
            <a:ext cx="8133936" cy="1321920"/>
            <a:chOff x="573205" y="4844102"/>
            <a:chExt cx="8133936" cy="1321920"/>
          </a:xfrm>
        </p:grpSpPr>
        <p:sp>
          <p:nvSpPr>
            <p:cNvPr id="11" name="Freeform 10"/>
            <p:cNvSpPr/>
            <p:nvPr/>
          </p:nvSpPr>
          <p:spPr>
            <a:xfrm>
              <a:off x="573205" y="5095022"/>
              <a:ext cx="8133936" cy="1071000"/>
            </a:xfrm>
            <a:custGeom>
              <a:avLst/>
              <a:gdLst>
                <a:gd name="connsiteX0" fmla="*/ 0 w 8133936"/>
                <a:gd name="connsiteY0" fmla="*/ 0 h 1071000"/>
                <a:gd name="connsiteX1" fmla="*/ 8133936 w 8133936"/>
                <a:gd name="connsiteY1" fmla="*/ 0 h 1071000"/>
                <a:gd name="connsiteX2" fmla="*/ 8133936 w 8133936"/>
                <a:gd name="connsiteY2" fmla="*/ 1071000 h 1071000"/>
                <a:gd name="connsiteX3" fmla="*/ 0 w 8133936"/>
                <a:gd name="connsiteY3" fmla="*/ 1071000 h 1071000"/>
                <a:gd name="connsiteX4" fmla="*/ 0 w 8133936"/>
                <a:gd name="connsiteY4" fmla="*/ 0 h 1071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3936" h="1071000">
                  <a:moveTo>
                    <a:pt x="0" y="0"/>
                  </a:moveTo>
                  <a:lnTo>
                    <a:pt x="8133936" y="0"/>
                  </a:lnTo>
                  <a:lnTo>
                    <a:pt x="8133936" y="1071000"/>
                  </a:lnTo>
                  <a:lnTo>
                    <a:pt x="0" y="107100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31284" tIns="354076" rIns="631284" bIns="142240" numCol="1" spcCol="1270" anchor="t" anchorCtr="0">
              <a:noAutofit/>
            </a:bodyPr>
            <a:lstStyle/>
            <a:p>
              <a:pPr marL="228600" lvl="1" indent="-228600" algn="l" defTabSz="889000" rtl="0">
                <a:lnSpc>
                  <a:spcPct val="90000"/>
                </a:lnSpc>
                <a:spcBef>
                  <a:spcPct val="0"/>
                </a:spcBef>
                <a:spcAft>
                  <a:spcPct val="15000"/>
                </a:spcAft>
                <a:buChar char="••"/>
              </a:pPr>
              <a:r>
                <a:rPr lang="en-IN" sz="2000" b="0" i="1" kern="1200" dirty="0" smtClean="0">
                  <a:solidFill>
                    <a:schemeClr val="tx2"/>
                  </a:solidFill>
                </a:rPr>
                <a:t>Monitoring performance inputs to minimize performance deficiencies before they occur</a:t>
              </a:r>
              <a:endParaRPr lang="en-IN" sz="2000" kern="1200" dirty="0">
                <a:solidFill>
                  <a:schemeClr val="tx2"/>
                </a:solidFill>
              </a:endParaRPr>
            </a:p>
          </p:txBody>
        </p:sp>
        <p:sp>
          <p:nvSpPr>
            <p:cNvPr id="12" name="Freeform 11"/>
            <p:cNvSpPr/>
            <p:nvPr/>
          </p:nvSpPr>
          <p:spPr>
            <a:xfrm>
              <a:off x="979901" y="4844102"/>
              <a:ext cx="5693755" cy="501840"/>
            </a:xfrm>
            <a:custGeom>
              <a:avLst/>
              <a:gdLst>
                <a:gd name="connsiteX0" fmla="*/ 0 w 5693755"/>
                <a:gd name="connsiteY0" fmla="*/ 83642 h 501840"/>
                <a:gd name="connsiteX1" fmla="*/ 83642 w 5693755"/>
                <a:gd name="connsiteY1" fmla="*/ 0 h 501840"/>
                <a:gd name="connsiteX2" fmla="*/ 5610113 w 5693755"/>
                <a:gd name="connsiteY2" fmla="*/ 0 h 501840"/>
                <a:gd name="connsiteX3" fmla="*/ 5693755 w 5693755"/>
                <a:gd name="connsiteY3" fmla="*/ 83642 h 501840"/>
                <a:gd name="connsiteX4" fmla="*/ 5693755 w 5693755"/>
                <a:gd name="connsiteY4" fmla="*/ 418198 h 501840"/>
                <a:gd name="connsiteX5" fmla="*/ 5610113 w 5693755"/>
                <a:gd name="connsiteY5" fmla="*/ 501840 h 501840"/>
                <a:gd name="connsiteX6" fmla="*/ 83642 w 5693755"/>
                <a:gd name="connsiteY6" fmla="*/ 501840 h 501840"/>
                <a:gd name="connsiteX7" fmla="*/ 0 w 5693755"/>
                <a:gd name="connsiteY7" fmla="*/ 418198 h 501840"/>
                <a:gd name="connsiteX8" fmla="*/ 0 w 5693755"/>
                <a:gd name="connsiteY8" fmla="*/ 83642 h 501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93755" h="501840">
                  <a:moveTo>
                    <a:pt x="0" y="83642"/>
                  </a:moveTo>
                  <a:cubicBezTo>
                    <a:pt x="0" y="37448"/>
                    <a:pt x="37448" y="0"/>
                    <a:pt x="83642" y="0"/>
                  </a:cubicBezTo>
                  <a:lnTo>
                    <a:pt x="5610113" y="0"/>
                  </a:lnTo>
                  <a:cubicBezTo>
                    <a:pt x="5656307" y="0"/>
                    <a:pt x="5693755" y="37448"/>
                    <a:pt x="5693755" y="83642"/>
                  </a:cubicBezTo>
                  <a:lnTo>
                    <a:pt x="5693755" y="418198"/>
                  </a:lnTo>
                  <a:cubicBezTo>
                    <a:pt x="5693755" y="464392"/>
                    <a:pt x="5656307" y="501840"/>
                    <a:pt x="5610113" y="501840"/>
                  </a:cubicBezTo>
                  <a:lnTo>
                    <a:pt x="83642" y="501840"/>
                  </a:lnTo>
                  <a:cubicBezTo>
                    <a:pt x="37448" y="501840"/>
                    <a:pt x="0" y="464392"/>
                    <a:pt x="0" y="418198"/>
                  </a:cubicBezTo>
                  <a:lnTo>
                    <a:pt x="0" y="8364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39708" tIns="24498" rIns="239708" bIns="24498" numCol="1" spcCol="1270" anchor="ctr" anchorCtr="0">
              <a:noAutofit/>
            </a:bodyPr>
            <a:lstStyle/>
            <a:p>
              <a:pPr lvl="0" algn="l" defTabSz="889000" rtl="0">
                <a:lnSpc>
                  <a:spcPct val="90000"/>
                </a:lnSpc>
                <a:spcBef>
                  <a:spcPct val="0"/>
                </a:spcBef>
                <a:spcAft>
                  <a:spcPct val="35000"/>
                </a:spcAft>
              </a:pPr>
              <a:r>
                <a:rPr lang="en-IN" sz="2000" b="1" kern="1200" dirty="0" smtClean="0"/>
                <a:t>Feedforward control</a:t>
              </a:r>
              <a:endParaRPr lang="en-IN" sz="2000" b="1" kern="1200" dirty="0"/>
            </a:p>
          </p:txBody>
        </p:sp>
      </p:grpSp>
      <p:sp>
        <p:nvSpPr>
          <p:cNvPr id="7"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1</a:t>
            </a:r>
            <a:endParaRPr lang="en-IN" altLang="en-US" sz="2000"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Title 1"/>
          <p:cNvSpPr>
            <a:spLocks noGrp="1"/>
          </p:cNvSpPr>
          <p:nvPr>
            <p:ph type="title"/>
          </p:nvPr>
        </p:nvSpPr>
        <p:spPr>
          <a:xfrm>
            <a:off x="525463" y="3175"/>
            <a:ext cx="8229600" cy="1143000"/>
          </a:xfrm>
        </p:spPr>
        <p:txBody>
          <a:bodyPr/>
          <a:lstStyle/>
          <a:p>
            <a:pPr eaLnBrk="1" hangingPunct="1"/>
            <a:r>
              <a:rPr lang="en-US"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Maintaining Control </a:t>
            </a:r>
          </a:p>
        </p:txBody>
      </p:sp>
      <p:sp>
        <p:nvSpPr>
          <p:cNvPr id="28676" name="Content Placeholder 2"/>
          <p:cNvSpPr>
            <a:spLocks noGrp="1"/>
          </p:cNvSpPr>
          <p:nvPr>
            <p:ph idx="1"/>
          </p:nvPr>
        </p:nvSpPr>
        <p:spPr>
          <a:xfrm>
            <a:off x="993775" y="1533525"/>
            <a:ext cx="7823200" cy="4227513"/>
          </a:xfrm>
        </p:spPr>
        <p:txBody>
          <a:bodyPr/>
          <a:lstStyle/>
          <a:p>
            <a:pPr marL="342583" indent="-273050" eaLnBrk="1" hangingPunct="1">
              <a:buFont typeface="Arial" panose="020B0604020202020204" pitchFamily="34" charset="0"/>
              <a:buChar char="•"/>
            </a:pPr>
            <a:r>
              <a:rPr lang="en-IN" altLang="en-US" b="1" dirty="0" smtClean="0">
                <a:solidFill>
                  <a:schemeClr val="tx2"/>
                </a:solidFill>
              </a:rPr>
              <a:t>Control loss</a:t>
            </a:r>
            <a:r>
              <a:rPr lang="en-IN" altLang="en-US" dirty="0" smtClean="0">
                <a:solidFill>
                  <a:schemeClr val="tx2"/>
                </a:solidFill>
              </a:rPr>
              <a:t>: Occurs when behavior and work procedures do not conform to standards</a:t>
            </a:r>
          </a:p>
          <a:p>
            <a:pPr marL="342583" indent="-273050" eaLnBrk="1" hangingPunct="1">
              <a:buFont typeface="Arial" panose="020B0604020202020204" pitchFamily="34" charset="0"/>
              <a:buChar char="•"/>
            </a:pPr>
            <a:r>
              <a:rPr lang="en-IN" altLang="en-US" dirty="0" smtClean="0"/>
              <a:t>To determine if control is worthwhile, managers must carefully assess:</a:t>
            </a:r>
          </a:p>
          <a:p>
            <a:pPr marL="639763" lvl="1" indent="-273050" eaLnBrk="1" hangingPunct="1">
              <a:buFont typeface="Arial" panose="020B0604020202020204" pitchFamily="34" charset="0"/>
              <a:buChar char="•"/>
            </a:pPr>
            <a:r>
              <a:rPr lang="en-IN" altLang="en-US" b="1" dirty="0" smtClean="0">
                <a:solidFill>
                  <a:schemeClr val="tx2"/>
                </a:solidFill>
              </a:rPr>
              <a:t>Regulation costs</a:t>
            </a:r>
            <a:r>
              <a:rPr lang="en-IN" altLang="en-US" dirty="0" smtClean="0">
                <a:solidFill>
                  <a:schemeClr val="tx2"/>
                </a:solidFill>
              </a:rPr>
              <a:t>: Associated with implementing or maintaining control </a:t>
            </a:r>
          </a:p>
          <a:p>
            <a:pPr marL="639763" lvl="1" indent="-273050" eaLnBrk="1" hangingPunct="1">
              <a:buFont typeface="Arial" panose="020B0604020202020204" pitchFamily="34" charset="0"/>
              <a:buChar char="•"/>
            </a:pPr>
            <a:r>
              <a:rPr lang="en-IN" altLang="en-US" b="1" dirty="0" smtClean="0">
                <a:solidFill>
                  <a:schemeClr val="tx2"/>
                </a:solidFill>
              </a:rPr>
              <a:t>Cybernetic feasibility</a:t>
            </a:r>
            <a:r>
              <a:rPr lang="en-IN" altLang="en-US" dirty="0" smtClean="0">
                <a:solidFill>
                  <a:schemeClr val="tx2"/>
                </a:solidFill>
              </a:rPr>
              <a:t>: Extent to which it is possible to implement each step in the control process</a:t>
            </a:r>
          </a:p>
        </p:txBody>
      </p:sp>
      <p:sp>
        <p:nvSpPr>
          <p:cNvPr id="7"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1</a:t>
            </a:r>
            <a:endParaRPr lang="en-IN" altLang="en-US" sz="2000"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867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67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67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67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dirty="0" smtClean="0"/>
              <a:t>Control Methods</a:t>
            </a:r>
          </a:p>
        </p:txBody>
      </p:sp>
      <p:sp>
        <p:nvSpPr>
          <p:cNvPr id="8" name="Freeform 7" descr="This slide contains five rectangular boxes that are positioned in two rows. &#10;&#10;Row one contains three boxes. From the left to the right, these boxes read bureaucratic control, objective control, and normative control. &#10;&#10;Row two contains two boxes. From the left to the right, these boxes read concertive control and self-control. &#10;" title="Control Methods"/>
          <p:cNvSpPr/>
          <p:nvPr/>
        </p:nvSpPr>
        <p:spPr>
          <a:xfrm>
            <a:off x="639658" y="2112637"/>
            <a:ext cx="2444319" cy="1466592"/>
          </a:xfrm>
          <a:custGeom>
            <a:avLst/>
            <a:gdLst>
              <a:gd name="connsiteX0" fmla="*/ 0 w 2444319"/>
              <a:gd name="connsiteY0" fmla="*/ 0 h 1466592"/>
              <a:gd name="connsiteX1" fmla="*/ 2444319 w 2444319"/>
              <a:gd name="connsiteY1" fmla="*/ 0 h 1466592"/>
              <a:gd name="connsiteX2" fmla="*/ 2444319 w 2444319"/>
              <a:gd name="connsiteY2" fmla="*/ 1466592 h 1466592"/>
              <a:gd name="connsiteX3" fmla="*/ 0 w 2444319"/>
              <a:gd name="connsiteY3" fmla="*/ 1466592 h 1466592"/>
              <a:gd name="connsiteX4" fmla="*/ 0 w 2444319"/>
              <a:gd name="connsiteY4" fmla="*/ 0 h 1466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4319" h="1466592">
                <a:moveTo>
                  <a:pt x="0" y="0"/>
                </a:moveTo>
                <a:lnTo>
                  <a:pt x="2444319" y="0"/>
                </a:lnTo>
                <a:lnTo>
                  <a:pt x="2444319" y="1466592"/>
                </a:lnTo>
                <a:lnTo>
                  <a:pt x="0" y="1466592"/>
                </a:lnTo>
                <a:lnTo>
                  <a:pt x="0" y="0"/>
                </a:lnTo>
                <a:close/>
              </a:path>
            </a:pathLst>
          </a:custGeom>
          <a:no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en-IN" sz="3300" b="1" kern="1200" dirty="0" smtClean="0">
                <a:solidFill>
                  <a:schemeClr val="tx2"/>
                </a:solidFill>
              </a:rPr>
              <a:t>Bureaucratic control </a:t>
            </a:r>
            <a:endParaRPr lang="en-IN" sz="3300" b="1" kern="1200" dirty="0">
              <a:solidFill>
                <a:schemeClr val="tx2"/>
              </a:solidFill>
            </a:endParaRPr>
          </a:p>
        </p:txBody>
      </p:sp>
      <p:sp>
        <p:nvSpPr>
          <p:cNvPr id="9" name="Freeform 8" descr="This slide contains five rectangular boxes that are positioned in two rows. &#10;&#10;Row one contains three boxes. From the left to the right, these boxes read bureaucratic control, objective control, and normative control. &#10;&#10;Row two contains two boxes. From the left to the right, these boxes read concertive control and self-control. &#10;" title="Control Methods"/>
          <p:cNvSpPr/>
          <p:nvPr/>
        </p:nvSpPr>
        <p:spPr>
          <a:xfrm>
            <a:off x="3328410" y="2112637"/>
            <a:ext cx="2444319" cy="1466592"/>
          </a:xfrm>
          <a:custGeom>
            <a:avLst/>
            <a:gdLst>
              <a:gd name="connsiteX0" fmla="*/ 0 w 2444319"/>
              <a:gd name="connsiteY0" fmla="*/ 0 h 1466592"/>
              <a:gd name="connsiteX1" fmla="*/ 2444319 w 2444319"/>
              <a:gd name="connsiteY1" fmla="*/ 0 h 1466592"/>
              <a:gd name="connsiteX2" fmla="*/ 2444319 w 2444319"/>
              <a:gd name="connsiteY2" fmla="*/ 1466592 h 1466592"/>
              <a:gd name="connsiteX3" fmla="*/ 0 w 2444319"/>
              <a:gd name="connsiteY3" fmla="*/ 1466592 h 1466592"/>
              <a:gd name="connsiteX4" fmla="*/ 0 w 2444319"/>
              <a:gd name="connsiteY4" fmla="*/ 0 h 1466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4319" h="1466592">
                <a:moveTo>
                  <a:pt x="0" y="0"/>
                </a:moveTo>
                <a:lnTo>
                  <a:pt x="2444319" y="0"/>
                </a:lnTo>
                <a:lnTo>
                  <a:pt x="2444319" y="1466592"/>
                </a:lnTo>
                <a:lnTo>
                  <a:pt x="0" y="1466592"/>
                </a:lnTo>
                <a:lnTo>
                  <a:pt x="0" y="0"/>
                </a:lnTo>
                <a:close/>
              </a:path>
            </a:pathLst>
          </a:custGeom>
          <a:no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en-IN" sz="3300" b="1" kern="1200" dirty="0" smtClean="0">
                <a:solidFill>
                  <a:schemeClr val="tx2"/>
                </a:solidFill>
              </a:rPr>
              <a:t>Objective control </a:t>
            </a:r>
            <a:endParaRPr lang="en-IN" sz="3300" b="1" kern="1200" dirty="0">
              <a:solidFill>
                <a:schemeClr val="tx2"/>
              </a:solidFill>
            </a:endParaRPr>
          </a:p>
        </p:txBody>
      </p:sp>
      <p:sp>
        <p:nvSpPr>
          <p:cNvPr id="10" name="Freeform 9" descr="This slide contains five rectangular boxes that are positioned in two rows. &#10;&#10;Row one contains three boxes. From the left to the right, these boxes read bureaucratic control, objective control, and normative control. &#10;&#10;Row two contains two boxes. From the left to the right, these boxes read concertive control and self-control. &#10;" title="Control Methods"/>
          <p:cNvSpPr/>
          <p:nvPr/>
        </p:nvSpPr>
        <p:spPr>
          <a:xfrm>
            <a:off x="6017161" y="2112637"/>
            <a:ext cx="2444319" cy="1466592"/>
          </a:xfrm>
          <a:custGeom>
            <a:avLst/>
            <a:gdLst>
              <a:gd name="connsiteX0" fmla="*/ 0 w 2444319"/>
              <a:gd name="connsiteY0" fmla="*/ 0 h 1466592"/>
              <a:gd name="connsiteX1" fmla="*/ 2444319 w 2444319"/>
              <a:gd name="connsiteY1" fmla="*/ 0 h 1466592"/>
              <a:gd name="connsiteX2" fmla="*/ 2444319 w 2444319"/>
              <a:gd name="connsiteY2" fmla="*/ 1466592 h 1466592"/>
              <a:gd name="connsiteX3" fmla="*/ 0 w 2444319"/>
              <a:gd name="connsiteY3" fmla="*/ 1466592 h 1466592"/>
              <a:gd name="connsiteX4" fmla="*/ 0 w 2444319"/>
              <a:gd name="connsiteY4" fmla="*/ 0 h 1466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4319" h="1466592">
                <a:moveTo>
                  <a:pt x="0" y="0"/>
                </a:moveTo>
                <a:lnTo>
                  <a:pt x="2444319" y="0"/>
                </a:lnTo>
                <a:lnTo>
                  <a:pt x="2444319" y="1466592"/>
                </a:lnTo>
                <a:lnTo>
                  <a:pt x="0" y="1466592"/>
                </a:lnTo>
                <a:lnTo>
                  <a:pt x="0" y="0"/>
                </a:lnTo>
                <a:close/>
              </a:path>
            </a:pathLst>
          </a:custGeom>
          <a:no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en-IN" sz="3300" b="1" kern="1200" dirty="0" smtClean="0">
                <a:solidFill>
                  <a:schemeClr val="tx2"/>
                </a:solidFill>
              </a:rPr>
              <a:t>Normative control </a:t>
            </a:r>
            <a:endParaRPr lang="en-IN" sz="3300" b="1" kern="1200" dirty="0">
              <a:solidFill>
                <a:schemeClr val="tx2"/>
              </a:solidFill>
            </a:endParaRPr>
          </a:p>
        </p:txBody>
      </p:sp>
      <p:sp>
        <p:nvSpPr>
          <p:cNvPr id="11" name="Freeform 10" descr="This slide contains five rectangular boxes that are positioned in two rows. &#10;&#10;Row one contains three boxes. From the left to the right, these boxes read bureaucratic control, objective control, and normative control. &#10;&#10;Row two contains two boxes. From the left to the right, these boxes read concertive control and self-control. &#10;" title="Control Methods"/>
          <p:cNvSpPr/>
          <p:nvPr/>
        </p:nvSpPr>
        <p:spPr>
          <a:xfrm>
            <a:off x="1984034" y="3823661"/>
            <a:ext cx="2444319" cy="1466592"/>
          </a:xfrm>
          <a:custGeom>
            <a:avLst/>
            <a:gdLst>
              <a:gd name="connsiteX0" fmla="*/ 0 w 2444319"/>
              <a:gd name="connsiteY0" fmla="*/ 0 h 1466592"/>
              <a:gd name="connsiteX1" fmla="*/ 2444319 w 2444319"/>
              <a:gd name="connsiteY1" fmla="*/ 0 h 1466592"/>
              <a:gd name="connsiteX2" fmla="*/ 2444319 w 2444319"/>
              <a:gd name="connsiteY2" fmla="*/ 1466592 h 1466592"/>
              <a:gd name="connsiteX3" fmla="*/ 0 w 2444319"/>
              <a:gd name="connsiteY3" fmla="*/ 1466592 h 1466592"/>
              <a:gd name="connsiteX4" fmla="*/ 0 w 2444319"/>
              <a:gd name="connsiteY4" fmla="*/ 0 h 1466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4319" h="1466592">
                <a:moveTo>
                  <a:pt x="0" y="0"/>
                </a:moveTo>
                <a:lnTo>
                  <a:pt x="2444319" y="0"/>
                </a:lnTo>
                <a:lnTo>
                  <a:pt x="2444319" y="1466592"/>
                </a:lnTo>
                <a:lnTo>
                  <a:pt x="0" y="1466592"/>
                </a:lnTo>
                <a:lnTo>
                  <a:pt x="0" y="0"/>
                </a:lnTo>
                <a:close/>
              </a:path>
            </a:pathLst>
          </a:custGeom>
          <a:no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en-IN" sz="3300" b="1" kern="1200" dirty="0" smtClean="0">
                <a:solidFill>
                  <a:schemeClr val="tx2"/>
                </a:solidFill>
              </a:rPr>
              <a:t>Concertive control </a:t>
            </a:r>
            <a:endParaRPr lang="en-IN" sz="3300" b="1" kern="1200" dirty="0">
              <a:solidFill>
                <a:schemeClr val="tx2"/>
              </a:solidFill>
            </a:endParaRPr>
          </a:p>
        </p:txBody>
      </p:sp>
      <p:sp>
        <p:nvSpPr>
          <p:cNvPr id="12" name="Freeform 11" descr="This slide contains five rectangular boxes that are positioned in two rows. &#10;&#10;Row one contains three boxes. From the left to the right, these boxes read bureaucratic control, objective control, and normative control. &#10;&#10;Row two contains two boxes. From the left to the right, these boxes read concertive control and self-control. &#10;" title="Control Methods"/>
          <p:cNvSpPr/>
          <p:nvPr/>
        </p:nvSpPr>
        <p:spPr>
          <a:xfrm>
            <a:off x="4672786" y="3823661"/>
            <a:ext cx="2444319" cy="1466592"/>
          </a:xfrm>
          <a:custGeom>
            <a:avLst/>
            <a:gdLst>
              <a:gd name="connsiteX0" fmla="*/ 0 w 2444319"/>
              <a:gd name="connsiteY0" fmla="*/ 0 h 1466592"/>
              <a:gd name="connsiteX1" fmla="*/ 2444319 w 2444319"/>
              <a:gd name="connsiteY1" fmla="*/ 0 h 1466592"/>
              <a:gd name="connsiteX2" fmla="*/ 2444319 w 2444319"/>
              <a:gd name="connsiteY2" fmla="*/ 1466592 h 1466592"/>
              <a:gd name="connsiteX3" fmla="*/ 0 w 2444319"/>
              <a:gd name="connsiteY3" fmla="*/ 1466592 h 1466592"/>
              <a:gd name="connsiteX4" fmla="*/ 0 w 2444319"/>
              <a:gd name="connsiteY4" fmla="*/ 0 h 1466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4319" h="1466592">
                <a:moveTo>
                  <a:pt x="0" y="0"/>
                </a:moveTo>
                <a:lnTo>
                  <a:pt x="2444319" y="0"/>
                </a:lnTo>
                <a:lnTo>
                  <a:pt x="2444319" y="1466592"/>
                </a:lnTo>
                <a:lnTo>
                  <a:pt x="0" y="1466592"/>
                </a:lnTo>
                <a:lnTo>
                  <a:pt x="0" y="0"/>
                </a:lnTo>
                <a:close/>
              </a:path>
            </a:pathLst>
          </a:custGeom>
          <a:no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en-IN" sz="3300" b="1" kern="1200" dirty="0" smtClean="0">
                <a:solidFill>
                  <a:schemeClr val="tx2"/>
                </a:solidFill>
              </a:rPr>
              <a:t>Self-control </a:t>
            </a:r>
            <a:endParaRPr lang="en-IN" sz="3300" b="1" kern="1200" dirty="0">
              <a:solidFill>
                <a:schemeClr val="tx2"/>
              </a:solidFill>
            </a:endParaRPr>
          </a:p>
        </p:txBody>
      </p:sp>
      <p:sp>
        <p:nvSpPr>
          <p:cNvPr id="7"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2</a:t>
            </a:r>
            <a:endParaRPr lang="en-IN" altLang="en-US" sz="2000"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dirty="0" smtClean="0"/>
              <a:t>Bureaucratic Control</a:t>
            </a:r>
            <a:endParaRPr lang="en-US" dirty="0"/>
          </a:p>
        </p:txBody>
      </p:sp>
      <p:sp>
        <p:nvSpPr>
          <p:cNvPr id="3" name="Content Placeholder 2"/>
          <p:cNvSpPr>
            <a:spLocks noGrp="1"/>
          </p:cNvSpPr>
          <p:nvPr>
            <p:ph idx="1"/>
          </p:nvPr>
        </p:nvSpPr>
        <p:spPr/>
        <p:txBody>
          <a:bodyPr/>
          <a:lstStyle/>
          <a:p>
            <a:r>
              <a:rPr lang="en-IN" dirty="0" smtClean="0"/>
              <a:t>Use of hierarchical authority to influence employee behavior </a:t>
            </a:r>
          </a:p>
          <a:p>
            <a:pPr lvl="1"/>
            <a:r>
              <a:rPr lang="en-IN" dirty="0" smtClean="0"/>
              <a:t>Involves rewarding or punishing employees for compliance or noncompliance with organizational rules, policies, and procedures </a:t>
            </a:r>
          </a:p>
          <a:p>
            <a:r>
              <a:rPr lang="en-IN" dirty="0" smtClean="0"/>
              <a:t>Characteristics </a:t>
            </a:r>
          </a:p>
          <a:p>
            <a:pPr lvl="1"/>
            <a:r>
              <a:rPr lang="en-IN" dirty="0" smtClean="0"/>
              <a:t>Greater emphasis on following rules </a:t>
            </a:r>
          </a:p>
          <a:p>
            <a:pPr lvl="1"/>
            <a:r>
              <a:rPr lang="en-IN" dirty="0" smtClean="0"/>
              <a:t>Higher resistance to change and slower response to competitors and customers </a:t>
            </a:r>
          </a:p>
          <a:p>
            <a:endParaRPr lang="en-US" dirty="0"/>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2</a:t>
            </a:r>
            <a:endParaRPr lang="en-IN" altLang="en-US" sz="2000" dirty="0">
              <a:solidFill>
                <a:schemeClr val="tx2"/>
              </a:solidFill>
            </a:endParaRPr>
          </a:p>
        </p:txBody>
      </p:sp>
    </p:spTree>
    <p:extLst>
      <p:ext uri="{BB962C8B-B14F-4D97-AF65-F5344CB8AC3E}">
        <p14:creationId xmlns:p14="http://schemas.microsoft.com/office/powerpoint/2010/main" val="42891439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dirty="0" smtClean="0"/>
              <a:t>Objective Control</a:t>
            </a:r>
            <a:endParaRPr lang="en-US" altLang="en-US" dirty="0" smtClean="0"/>
          </a:p>
        </p:txBody>
      </p:sp>
      <p:sp>
        <p:nvSpPr>
          <p:cNvPr id="3" name="Content Placeholder 2"/>
          <p:cNvSpPr>
            <a:spLocks noGrp="1"/>
          </p:cNvSpPr>
          <p:nvPr>
            <p:ph idx="1"/>
          </p:nvPr>
        </p:nvSpPr>
        <p:spPr/>
        <p:txBody>
          <a:bodyPr/>
          <a:lstStyle/>
          <a:p>
            <a:r>
              <a:rPr lang="en-IN" dirty="0" smtClean="0"/>
              <a:t>Use of observable measures of worker behavior or outputs to assess performance and influence behavior</a:t>
            </a:r>
          </a:p>
          <a:p>
            <a:r>
              <a:rPr lang="en-US" dirty="0" smtClean="0"/>
              <a:t>Types </a:t>
            </a:r>
          </a:p>
          <a:p>
            <a:pPr lvl="1"/>
            <a:r>
              <a:rPr lang="en-US" b="1" dirty="0" smtClean="0"/>
              <a:t>Behavior control</a:t>
            </a:r>
            <a:r>
              <a:rPr lang="en-US" dirty="0" smtClean="0"/>
              <a:t>: Regulation of behaviors and actions that workers perform on the job</a:t>
            </a:r>
          </a:p>
          <a:p>
            <a:pPr lvl="1"/>
            <a:r>
              <a:rPr lang="en-US" b="1" dirty="0" smtClean="0"/>
              <a:t>Output control</a:t>
            </a:r>
            <a:r>
              <a:rPr lang="en-US" dirty="0" smtClean="0"/>
              <a:t>: Regulation of workers’ results via rewards and incentives </a:t>
            </a:r>
          </a:p>
          <a:p>
            <a:endParaRPr lang="en-US" dirty="0"/>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2</a:t>
            </a:r>
            <a:endParaRPr lang="en-IN" altLang="en-US" sz="2000" dirty="0">
              <a:solidFill>
                <a:schemeClr val="tx2"/>
              </a:solidFill>
            </a:endParaRPr>
          </a:p>
        </p:txBody>
      </p:sp>
    </p:spTree>
    <p:extLst>
      <p:ext uri="{BB962C8B-B14F-4D97-AF65-F5344CB8AC3E}">
        <p14:creationId xmlns:p14="http://schemas.microsoft.com/office/powerpoint/2010/main" val="23807990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smtClean="0"/>
              <a:t>Normative Control</a:t>
            </a:r>
            <a:endParaRPr lang="en-US" altLang="en-US" dirty="0"/>
          </a:p>
        </p:txBody>
      </p:sp>
      <p:sp>
        <p:nvSpPr>
          <p:cNvPr id="3" name="Content Placeholder 2"/>
          <p:cNvSpPr>
            <a:spLocks noGrp="1"/>
          </p:cNvSpPr>
          <p:nvPr>
            <p:ph idx="1"/>
          </p:nvPr>
        </p:nvSpPr>
        <p:spPr/>
        <p:txBody>
          <a:bodyPr/>
          <a:lstStyle/>
          <a:p>
            <a:r>
              <a:rPr lang="en-IN" altLang="en-US" dirty="0" smtClean="0"/>
              <a:t>Regulation of workers’ behavior and decisions through widely shared organizational values and beliefs</a:t>
            </a:r>
          </a:p>
          <a:p>
            <a:r>
              <a:rPr lang="en-IN" altLang="en-US" dirty="0" smtClean="0"/>
              <a:t>Created in two ways </a:t>
            </a:r>
          </a:p>
          <a:p>
            <a:pPr lvl="1"/>
            <a:r>
              <a:rPr lang="en-US" altLang="en-US" dirty="0" smtClean="0"/>
              <a:t>Hiring based on attitudes and values </a:t>
            </a:r>
          </a:p>
          <a:p>
            <a:pPr lvl="1"/>
            <a:r>
              <a:rPr lang="en-US" altLang="en-US" dirty="0" smtClean="0"/>
              <a:t>Learning about what should and shouldn't be done by observing and listening to stories recited by experienced personnel </a:t>
            </a:r>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2</a:t>
            </a:r>
            <a:endParaRPr lang="en-IN" altLang="en-US" sz="2000"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smtClean="0"/>
              <a:t>Concertive Control</a:t>
            </a:r>
          </a:p>
        </p:txBody>
      </p:sp>
      <p:sp>
        <p:nvSpPr>
          <p:cNvPr id="3" name="Content Placeholder 2"/>
          <p:cNvSpPr>
            <a:spLocks noGrp="1"/>
          </p:cNvSpPr>
          <p:nvPr>
            <p:ph idx="1"/>
          </p:nvPr>
        </p:nvSpPr>
        <p:spPr/>
        <p:txBody>
          <a:bodyPr/>
          <a:lstStyle/>
          <a:p>
            <a:r>
              <a:rPr lang="en-IN" altLang="en-US" dirty="0" smtClean="0"/>
              <a:t>Regulation of workers’ behavior and decisions through work group values and beliefs</a:t>
            </a:r>
          </a:p>
          <a:p>
            <a:r>
              <a:rPr lang="en-IN" altLang="en-US" dirty="0" smtClean="0"/>
              <a:t>Arises when firms assign work groups complete autonomy and responsibility for task completion </a:t>
            </a:r>
          </a:p>
          <a:p>
            <a:r>
              <a:rPr lang="en-IN" altLang="en-US" dirty="0" smtClean="0"/>
              <a:t>Leads to more stress to conform to expectations</a:t>
            </a:r>
            <a:endParaRPr lang="en-US" altLang="en-US" dirty="0" smtClean="0"/>
          </a:p>
        </p:txBody>
      </p:sp>
      <p:sp>
        <p:nvSpPr>
          <p:cNvPr id="4"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2</a:t>
            </a:r>
            <a:endParaRPr lang="en-IN" altLang="en-US" sz="2000" dirty="0">
              <a:solidFill>
                <a:schemeClr val="tx2"/>
              </a:solidFill>
            </a:endParaRPr>
          </a:p>
        </p:txBody>
      </p:sp>
    </p:spTree>
    <p:extLst>
      <p:ext uri="{BB962C8B-B14F-4D97-AF65-F5344CB8AC3E}">
        <p14:creationId xmlns:p14="http://schemas.microsoft.com/office/powerpoint/2010/main" val="9617792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smtClean="0"/>
              <a:t>Self-Control or Self-Management </a:t>
            </a:r>
          </a:p>
        </p:txBody>
      </p:sp>
      <p:sp>
        <p:nvSpPr>
          <p:cNvPr id="3" name="Content Placeholder 2"/>
          <p:cNvSpPr>
            <a:spLocks noGrp="1"/>
          </p:cNvSpPr>
          <p:nvPr>
            <p:ph idx="1"/>
          </p:nvPr>
        </p:nvSpPr>
        <p:spPr/>
        <p:txBody>
          <a:bodyPr/>
          <a:lstStyle/>
          <a:p>
            <a:r>
              <a:rPr lang="en-IN" altLang="en-US" dirty="0" smtClean="0"/>
              <a:t>Managers and workers control their own behavior by:</a:t>
            </a:r>
          </a:p>
          <a:p>
            <a:pPr lvl="1"/>
            <a:r>
              <a:rPr lang="en-IN" altLang="en-US" dirty="0" smtClean="0"/>
              <a:t>Setting their own goals</a:t>
            </a:r>
          </a:p>
          <a:p>
            <a:pPr lvl="1"/>
            <a:r>
              <a:rPr lang="en-IN" altLang="en-US" dirty="0" smtClean="0"/>
              <a:t>Monitoring their own progress</a:t>
            </a:r>
          </a:p>
          <a:p>
            <a:pPr lvl="1"/>
            <a:r>
              <a:rPr lang="en-IN" altLang="en-US" dirty="0" smtClean="0"/>
              <a:t>Rewarding themselves for goal achievement</a:t>
            </a:r>
          </a:p>
          <a:p>
            <a:r>
              <a:rPr lang="en-IN" altLang="en-US" dirty="0" smtClean="0"/>
              <a:t>Leaders and managers:</a:t>
            </a:r>
          </a:p>
          <a:p>
            <a:pPr lvl="1"/>
            <a:r>
              <a:rPr lang="en-IN" altLang="en-US" dirty="0" smtClean="0"/>
              <a:t>Provide clear boundaries to guide and control one’s behavior </a:t>
            </a:r>
          </a:p>
          <a:p>
            <a:pPr lvl="1"/>
            <a:r>
              <a:rPr lang="en-IN" altLang="en-US" dirty="0" smtClean="0"/>
              <a:t>Teach skills needed to maximize and monitor one’s effectiveness </a:t>
            </a:r>
            <a:endParaRPr lang="en-US" altLang="en-US" dirty="0" smtClean="0"/>
          </a:p>
        </p:txBody>
      </p:sp>
      <p:sp>
        <p:nvSpPr>
          <p:cNvPr id="4"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2</a:t>
            </a:r>
            <a:endParaRPr lang="en-IN" altLang="en-US" sz="2000" dirty="0">
              <a:solidFill>
                <a:schemeClr val="tx2"/>
              </a:solidFill>
            </a:endParaRPr>
          </a:p>
        </p:txBody>
      </p:sp>
    </p:spTree>
    <p:extLst>
      <p:ext uri="{BB962C8B-B14F-4D97-AF65-F5344CB8AC3E}">
        <p14:creationId xmlns:p14="http://schemas.microsoft.com/office/powerpoint/2010/main" val="1139718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itle 1"/>
          <p:cNvSpPr>
            <a:spLocks noGrp="1"/>
          </p:cNvSpPr>
          <p:nvPr>
            <p:ph type="title"/>
          </p:nvPr>
        </p:nvSpPr>
        <p:spPr>
          <a:xfrm>
            <a:off x="525463" y="3175"/>
            <a:ext cx="8229600" cy="1143000"/>
          </a:xfrm>
        </p:spPr>
        <p:txBody>
          <a:bodyPr/>
          <a:lstStyle/>
          <a:p>
            <a:pPr eaLnBrk="1" hangingPunct="1"/>
            <a:r>
              <a:rPr lang="en-US"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Balanced Scorecard</a:t>
            </a:r>
          </a:p>
        </p:txBody>
      </p:sp>
      <p:sp>
        <p:nvSpPr>
          <p:cNvPr id="33796" name="Content Placeholder 2"/>
          <p:cNvSpPr>
            <a:spLocks noGrp="1"/>
          </p:cNvSpPr>
          <p:nvPr>
            <p:ph idx="1"/>
          </p:nvPr>
        </p:nvSpPr>
        <p:spPr>
          <a:xfrm>
            <a:off x="993775" y="1533525"/>
            <a:ext cx="7823200" cy="4227513"/>
          </a:xfrm>
        </p:spPr>
        <p:txBody>
          <a:bodyPr/>
          <a:lstStyle/>
          <a:p>
            <a:pPr eaLnBrk="1" hangingPunct="1">
              <a:buFont typeface="Arial" panose="020B0604020202020204" pitchFamily="34" charset="0"/>
              <a:buChar char="•"/>
            </a:pPr>
            <a:r>
              <a:rPr lang="en-IN" altLang="en-US" dirty="0" smtClean="0">
                <a:solidFill>
                  <a:schemeClr val="tx2"/>
                </a:solidFill>
              </a:rPr>
              <a:t>Measurement of organizational performance in four areas</a:t>
            </a:r>
          </a:p>
          <a:p>
            <a:pPr lvl="1" eaLnBrk="1" hangingPunct="1">
              <a:buFont typeface="Arial" panose="020B0604020202020204" pitchFamily="34" charset="0"/>
              <a:buChar char="•"/>
            </a:pPr>
            <a:r>
              <a:rPr lang="en-IN" altLang="en-US" dirty="0" smtClean="0">
                <a:solidFill>
                  <a:schemeClr val="tx2"/>
                </a:solidFill>
              </a:rPr>
              <a:t>Finances</a:t>
            </a:r>
          </a:p>
          <a:p>
            <a:pPr lvl="1" eaLnBrk="1" hangingPunct="1">
              <a:buFont typeface="Arial" panose="020B0604020202020204" pitchFamily="34" charset="0"/>
              <a:buChar char="•"/>
            </a:pPr>
            <a:r>
              <a:rPr lang="en-IN" altLang="en-US" dirty="0" smtClean="0">
                <a:solidFill>
                  <a:schemeClr val="tx2"/>
                </a:solidFill>
              </a:rPr>
              <a:t>Customers</a:t>
            </a:r>
          </a:p>
          <a:p>
            <a:pPr lvl="1" eaLnBrk="1" hangingPunct="1">
              <a:buFont typeface="Arial" panose="020B0604020202020204" pitchFamily="34" charset="0"/>
              <a:buChar char="•"/>
            </a:pPr>
            <a:r>
              <a:rPr lang="en-IN" altLang="en-US" dirty="0" smtClean="0">
                <a:solidFill>
                  <a:schemeClr val="tx2"/>
                </a:solidFill>
              </a:rPr>
              <a:t>Internal operations</a:t>
            </a:r>
          </a:p>
          <a:p>
            <a:pPr lvl="1" eaLnBrk="1" hangingPunct="1">
              <a:buFont typeface="Arial" panose="020B0604020202020204" pitchFamily="34" charset="0"/>
              <a:buChar char="•"/>
            </a:pPr>
            <a:r>
              <a:rPr lang="en-IN" altLang="en-US" dirty="0" smtClean="0">
                <a:solidFill>
                  <a:schemeClr val="tx2"/>
                </a:solidFill>
              </a:rPr>
              <a:t>Innovation and learning</a:t>
            </a:r>
            <a:endParaRPr lang="en-IN" altLang="en-US" b="1" dirty="0"/>
          </a:p>
          <a:p>
            <a:pPr lvl="1" eaLnBrk="1" hangingPunct="1">
              <a:buFont typeface="Arial" panose="020B0604020202020204" pitchFamily="34" charset="0"/>
              <a:buChar char="•"/>
            </a:pPr>
            <a:endParaRPr lang="en-IN" altLang="en-US" dirty="0" smtClean="0">
              <a:solidFill>
                <a:schemeClr val="tx2"/>
              </a:solidFill>
            </a:endParaRPr>
          </a:p>
        </p:txBody>
      </p:sp>
      <p:sp>
        <p:nvSpPr>
          <p:cNvPr id="7"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a:t>
            </a:r>
            <a:r>
              <a:rPr lang="en-IN" altLang="en-US" sz="2000" dirty="0">
                <a:solidFill>
                  <a:schemeClr val="tx2"/>
                </a:solidFill>
              </a:rPr>
              <a:t>3</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379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79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79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79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79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itle 1"/>
          <p:cNvSpPr>
            <a:spLocks noGrp="1"/>
          </p:cNvSpPr>
          <p:nvPr>
            <p:ph type="title"/>
          </p:nvPr>
        </p:nvSpPr>
        <p:spPr>
          <a:xfrm>
            <a:off x="525463" y="3175"/>
            <a:ext cx="8229600" cy="1143000"/>
          </a:xfrm>
        </p:spPr>
        <p:txBody>
          <a:bodyPr/>
          <a:lstStyle/>
          <a:p>
            <a:pPr eaLnBrk="1" hangingPunct="1"/>
            <a:r>
              <a:rPr lang="en-US"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Balanced Scorecard - Advantages</a:t>
            </a:r>
          </a:p>
        </p:txBody>
      </p:sp>
      <p:sp>
        <p:nvSpPr>
          <p:cNvPr id="33796" name="Content Placeholder 2"/>
          <p:cNvSpPr>
            <a:spLocks noGrp="1"/>
          </p:cNvSpPr>
          <p:nvPr>
            <p:ph idx="1"/>
          </p:nvPr>
        </p:nvSpPr>
        <p:spPr>
          <a:xfrm>
            <a:off x="993775" y="1533525"/>
            <a:ext cx="7823200" cy="4227513"/>
          </a:xfrm>
        </p:spPr>
        <p:txBody>
          <a:bodyPr/>
          <a:lstStyle/>
          <a:p>
            <a:pPr eaLnBrk="1" hangingPunct="1">
              <a:buFont typeface="Arial" panose="020B0604020202020204" pitchFamily="34" charset="0"/>
              <a:buChar char="•"/>
            </a:pPr>
            <a:r>
              <a:rPr lang="en-IN" altLang="en-US" dirty="0" smtClean="0"/>
              <a:t>Forces managers to set specific goals and measure performance</a:t>
            </a:r>
          </a:p>
          <a:p>
            <a:pPr eaLnBrk="1" hangingPunct="1">
              <a:buFont typeface="Arial" panose="020B0604020202020204" pitchFamily="34" charset="0"/>
              <a:buChar char="•"/>
            </a:pPr>
            <a:r>
              <a:rPr lang="en-IN" altLang="en-US" dirty="0" smtClean="0"/>
              <a:t>Minimizes the chances of </a:t>
            </a:r>
            <a:r>
              <a:rPr lang="en-IN" altLang="en-US" b="1" dirty="0" smtClean="0"/>
              <a:t>suboptimization</a:t>
            </a:r>
          </a:p>
          <a:p>
            <a:pPr lvl="1" eaLnBrk="1" hangingPunct="1">
              <a:buFont typeface="Arial" panose="020B0604020202020204" pitchFamily="34" charset="0"/>
              <a:buChar char="•"/>
            </a:pPr>
            <a:r>
              <a:rPr lang="en-US" altLang="en-US" dirty="0" smtClean="0"/>
              <a:t>Improved performance in </a:t>
            </a:r>
            <a:r>
              <a:rPr lang="en-US" altLang="en-US" dirty="0"/>
              <a:t>one part of </a:t>
            </a:r>
            <a:r>
              <a:rPr lang="en-US" altLang="en-US" dirty="0" smtClean="0"/>
              <a:t>a firm </a:t>
            </a:r>
            <a:r>
              <a:rPr lang="en-US" altLang="en-US" dirty="0"/>
              <a:t>at the expense of </a:t>
            </a:r>
            <a:r>
              <a:rPr lang="en-US" altLang="en-US" dirty="0" smtClean="0"/>
              <a:t>decreased performance </a:t>
            </a:r>
            <a:r>
              <a:rPr lang="en-US" altLang="en-US" dirty="0"/>
              <a:t>in another part</a:t>
            </a:r>
            <a:endParaRPr lang="en-IN" altLang="en-US" dirty="0"/>
          </a:p>
          <a:p>
            <a:pPr lvl="2" eaLnBrk="1" hangingPunct="1">
              <a:buFont typeface="Arial" panose="020B0604020202020204" pitchFamily="34" charset="0"/>
              <a:buChar char="•"/>
            </a:pPr>
            <a:endParaRPr lang="en-IN" altLang="en-US" b="1" dirty="0"/>
          </a:p>
          <a:p>
            <a:pPr lvl="1" eaLnBrk="1" hangingPunct="1">
              <a:buFont typeface="Arial" panose="020B0604020202020204" pitchFamily="34" charset="0"/>
              <a:buChar char="•"/>
            </a:pPr>
            <a:endParaRPr lang="en-IN" altLang="en-US" dirty="0" smtClean="0">
              <a:solidFill>
                <a:schemeClr val="tx2"/>
              </a:solidFill>
            </a:endParaRPr>
          </a:p>
        </p:txBody>
      </p:sp>
      <p:sp>
        <p:nvSpPr>
          <p:cNvPr id="5"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a:t>
            </a:r>
            <a:r>
              <a:rPr lang="en-IN" altLang="en-US" sz="2000" dirty="0">
                <a:solidFill>
                  <a:schemeClr val="tx2"/>
                </a:solidFill>
              </a:rPr>
              <a:t>3</a:t>
            </a:r>
          </a:p>
        </p:txBody>
      </p:sp>
    </p:spTree>
    <p:extLst>
      <p:ext uri="{BB962C8B-B14F-4D97-AF65-F5344CB8AC3E}">
        <p14:creationId xmlns:p14="http://schemas.microsoft.com/office/powerpoint/2010/main" val="38321245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79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79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79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itle 1"/>
          <p:cNvSpPr>
            <a:spLocks noGrp="1"/>
          </p:cNvSpPr>
          <p:nvPr>
            <p:ph type="title"/>
          </p:nvPr>
        </p:nvSpPr>
        <p:spPr>
          <a:xfrm>
            <a:off x="525463" y="3175"/>
            <a:ext cx="8229600" cy="1143000"/>
          </a:xfrm>
        </p:spPr>
        <p:txBody>
          <a:bodyPr/>
          <a:lstStyle/>
          <a:p>
            <a:pPr eaLnBrk="1" hangingPunct="1"/>
            <a:r>
              <a:rPr lang="en-IN"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Controlling Finances </a:t>
            </a:r>
            <a:endParaRPr lang="en-US"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4" name="Freeform 3" descr="This slide contains six rectangular boxes that are positioned in two rows. Each row contains three boxes. &#10;&#10;In row one, from the left to the right, the boxes are labeled cash flow analysis, balance sheets, and income statements. &#10;&#10;In row two, from the left to the right, the boxes are labeled financial ratios, budgets, and economic value added or EVA. &#10;" title="Controlling Finances "/>
          <p:cNvSpPr/>
          <p:nvPr/>
        </p:nvSpPr>
        <p:spPr>
          <a:xfrm>
            <a:off x="638931" y="2194671"/>
            <a:ext cx="2444749" cy="1466850"/>
          </a:xfrm>
          <a:custGeom>
            <a:avLst/>
            <a:gdLst>
              <a:gd name="connsiteX0" fmla="*/ 0 w 2444749"/>
              <a:gd name="connsiteY0" fmla="*/ 0 h 1466850"/>
              <a:gd name="connsiteX1" fmla="*/ 2444749 w 2444749"/>
              <a:gd name="connsiteY1" fmla="*/ 0 h 1466850"/>
              <a:gd name="connsiteX2" fmla="*/ 2444749 w 2444749"/>
              <a:gd name="connsiteY2" fmla="*/ 1466850 h 1466850"/>
              <a:gd name="connsiteX3" fmla="*/ 0 w 2444749"/>
              <a:gd name="connsiteY3" fmla="*/ 1466850 h 1466850"/>
              <a:gd name="connsiteX4" fmla="*/ 0 w 2444749"/>
              <a:gd name="connsiteY4" fmla="*/ 0 h 1466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4749" h="1466850">
                <a:moveTo>
                  <a:pt x="0" y="0"/>
                </a:moveTo>
                <a:lnTo>
                  <a:pt x="2444749" y="0"/>
                </a:lnTo>
                <a:lnTo>
                  <a:pt x="2444749" y="1466850"/>
                </a:lnTo>
                <a:lnTo>
                  <a:pt x="0" y="1466850"/>
                </a:lnTo>
                <a:lnTo>
                  <a:pt x="0" y="0"/>
                </a:lnTo>
                <a:close/>
              </a:path>
            </a:pathLst>
          </a:custGeom>
          <a:no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lvl="0" algn="ctr" defTabSz="1289050" rtl="0">
              <a:lnSpc>
                <a:spcPct val="90000"/>
              </a:lnSpc>
              <a:spcBef>
                <a:spcPct val="0"/>
              </a:spcBef>
              <a:spcAft>
                <a:spcPct val="35000"/>
              </a:spcAft>
            </a:pPr>
            <a:r>
              <a:rPr lang="en-IN" sz="2900" b="1" kern="1200" dirty="0" smtClean="0">
                <a:solidFill>
                  <a:schemeClr val="tx2"/>
                </a:solidFill>
              </a:rPr>
              <a:t>Cash flow analysis</a:t>
            </a:r>
            <a:endParaRPr lang="en-IN" sz="2900" kern="1200" dirty="0">
              <a:solidFill>
                <a:schemeClr val="tx2"/>
              </a:solidFill>
            </a:endParaRPr>
          </a:p>
        </p:txBody>
      </p:sp>
      <p:sp>
        <p:nvSpPr>
          <p:cNvPr id="5" name="Freeform 4" descr="This slide contains six rectangular boxes that are positioned in two rows. Each row contains three boxes. &#10;&#10;In row one, from the left to the right, the boxes are labeled cash flow analysis, balance sheets, and income statements. &#10;&#10;In row two, from the left to the right, the boxes are labeled financial ratios, budgets, and economic value added or EVA. &#10;" title="Controlling Finances "/>
          <p:cNvSpPr/>
          <p:nvPr/>
        </p:nvSpPr>
        <p:spPr>
          <a:xfrm>
            <a:off x="3328156" y="2194671"/>
            <a:ext cx="2444749" cy="1466850"/>
          </a:xfrm>
          <a:custGeom>
            <a:avLst/>
            <a:gdLst>
              <a:gd name="connsiteX0" fmla="*/ 0 w 2444749"/>
              <a:gd name="connsiteY0" fmla="*/ 0 h 1466850"/>
              <a:gd name="connsiteX1" fmla="*/ 2444749 w 2444749"/>
              <a:gd name="connsiteY1" fmla="*/ 0 h 1466850"/>
              <a:gd name="connsiteX2" fmla="*/ 2444749 w 2444749"/>
              <a:gd name="connsiteY2" fmla="*/ 1466850 h 1466850"/>
              <a:gd name="connsiteX3" fmla="*/ 0 w 2444749"/>
              <a:gd name="connsiteY3" fmla="*/ 1466850 h 1466850"/>
              <a:gd name="connsiteX4" fmla="*/ 0 w 2444749"/>
              <a:gd name="connsiteY4" fmla="*/ 0 h 1466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4749" h="1466850">
                <a:moveTo>
                  <a:pt x="0" y="0"/>
                </a:moveTo>
                <a:lnTo>
                  <a:pt x="2444749" y="0"/>
                </a:lnTo>
                <a:lnTo>
                  <a:pt x="2444749" y="1466850"/>
                </a:lnTo>
                <a:lnTo>
                  <a:pt x="0" y="1466850"/>
                </a:lnTo>
                <a:lnTo>
                  <a:pt x="0" y="0"/>
                </a:lnTo>
                <a:close/>
              </a:path>
            </a:pathLst>
          </a:custGeom>
          <a:no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lvl="0" algn="ctr" defTabSz="1289050" rtl="0">
              <a:lnSpc>
                <a:spcPct val="90000"/>
              </a:lnSpc>
              <a:spcBef>
                <a:spcPct val="0"/>
              </a:spcBef>
              <a:spcAft>
                <a:spcPct val="35000"/>
              </a:spcAft>
            </a:pPr>
            <a:r>
              <a:rPr lang="en-IN" sz="2900" b="1" kern="1200" dirty="0" smtClean="0">
                <a:solidFill>
                  <a:schemeClr val="tx2"/>
                </a:solidFill>
              </a:rPr>
              <a:t>Balance sheets</a:t>
            </a:r>
            <a:endParaRPr lang="en-IN" sz="2900" kern="1200" dirty="0">
              <a:solidFill>
                <a:schemeClr val="tx2"/>
              </a:solidFill>
            </a:endParaRPr>
          </a:p>
        </p:txBody>
      </p:sp>
      <p:sp>
        <p:nvSpPr>
          <p:cNvPr id="7" name="Freeform 6" descr="This slide contains six rectangular boxes that are positioned in two rows. Each row contains three boxes. &#10;&#10;In row one, from the left to the right, the boxes are labeled cash flow analysis, balance sheets, and income statements. &#10;&#10;In row two, from the left to the right, the boxes are labeled financial ratios, budgets, and economic value added or EVA. &#10;" title="Controlling Finances "/>
          <p:cNvSpPr/>
          <p:nvPr/>
        </p:nvSpPr>
        <p:spPr>
          <a:xfrm>
            <a:off x="6017380" y="2194671"/>
            <a:ext cx="2444749" cy="1466850"/>
          </a:xfrm>
          <a:custGeom>
            <a:avLst/>
            <a:gdLst>
              <a:gd name="connsiteX0" fmla="*/ 0 w 2444749"/>
              <a:gd name="connsiteY0" fmla="*/ 0 h 1466850"/>
              <a:gd name="connsiteX1" fmla="*/ 2444749 w 2444749"/>
              <a:gd name="connsiteY1" fmla="*/ 0 h 1466850"/>
              <a:gd name="connsiteX2" fmla="*/ 2444749 w 2444749"/>
              <a:gd name="connsiteY2" fmla="*/ 1466850 h 1466850"/>
              <a:gd name="connsiteX3" fmla="*/ 0 w 2444749"/>
              <a:gd name="connsiteY3" fmla="*/ 1466850 h 1466850"/>
              <a:gd name="connsiteX4" fmla="*/ 0 w 2444749"/>
              <a:gd name="connsiteY4" fmla="*/ 0 h 1466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4749" h="1466850">
                <a:moveTo>
                  <a:pt x="0" y="0"/>
                </a:moveTo>
                <a:lnTo>
                  <a:pt x="2444749" y="0"/>
                </a:lnTo>
                <a:lnTo>
                  <a:pt x="2444749" y="1466850"/>
                </a:lnTo>
                <a:lnTo>
                  <a:pt x="0" y="1466850"/>
                </a:lnTo>
                <a:lnTo>
                  <a:pt x="0" y="0"/>
                </a:lnTo>
                <a:close/>
              </a:path>
            </a:pathLst>
          </a:custGeom>
          <a:no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lvl="0" algn="ctr" defTabSz="1289050" rtl="0">
              <a:lnSpc>
                <a:spcPct val="90000"/>
              </a:lnSpc>
              <a:spcBef>
                <a:spcPct val="0"/>
              </a:spcBef>
              <a:spcAft>
                <a:spcPct val="35000"/>
              </a:spcAft>
            </a:pPr>
            <a:r>
              <a:rPr lang="en-IN" sz="2900" b="1" kern="1200" dirty="0" smtClean="0">
                <a:solidFill>
                  <a:schemeClr val="tx2"/>
                </a:solidFill>
              </a:rPr>
              <a:t>Income statements</a:t>
            </a:r>
            <a:endParaRPr lang="en-IN" sz="2900" kern="1200" dirty="0">
              <a:solidFill>
                <a:schemeClr val="tx2"/>
              </a:solidFill>
            </a:endParaRPr>
          </a:p>
        </p:txBody>
      </p:sp>
      <p:sp>
        <p:nvSpPr>
          <p:cNvPr id="8" name="Freeform 7" descr="This slide contains six rectangular boxes that are positioned in two rows. Each row contains three boxes. &#10;&#10;In row one, from the left to the right, the boxes are labeled cash flow analysis, balance sheets, and income statements. &#10;&#10;In row two, from the left to the right, the boxes are labeled financial ratios, budgets, and economic value added or EVA. &#10;" title="Controlling Finances "/>
          <p:cNvSpPr/>
          <p:nvPr/>
        </p:nvSpPr>
        <p:spPr>
          <a:xfrm>
            <a:off x="638931" y="3905996"/>
            <a:ext cx="2444749" cy="1466850"/>
          </a:xfrm>
          <a:custGeom>
            <a:avLst/>
            <a:gdLst>
              <a:gd name="connsiteX0" fmla="*/ 0 w 2444749"/>
              <a:gd name="connsiteY0" fmla="*/ 0 h 1466850"/>
              <a:gd name="connsiteX1" fmla="*/ 2444749 w 2444749"/>
              <a:gd name="connsiteY1" fmla="*/ 0 h 1466850"/>
              <a:gd name="connsiteX2" fmla="*/ 2444749 w 2444749"/>
              <a:gd name="connsiteY2" fmla="*/ 1466850 h 1466850"/>
              <a:gd name="connsiteX3" fmla="*/ 0 w 2444749"/>
              <a:gd name="connsiteY3" fmla="*/ 1466850 h 1466850"/>
              <a:gd name="connsiteX4" fmla="*/ 0 w 2444749"/>
              <a:gd name="connsiteY4" fmla="*/ 0 h 1466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4749" h="1466850">
                <a:moveTo>
                  <a:pt x="0" y="0"/>
                </a:moveTo>
                <a:lnTo>
                  <a:pt x="2444749" y="0"/>
                </a:lnTo>
                <a:lnTo>
                  <a:pt x="2444749" y="1466850"/>
                </a:lnTo>
                <a:lnTo>
                  <a:pt x="0" y="1466850"/>
                </a:lnTo>
                <a:lnTo>
                  <a:pt x="0" y="0"/>
                </a:lnTo>
                <a:close/>
              </a:path>
            </a:pathLst>
          </a:custGeom>
          <a:no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lvl="0" algn="ctr" defTabSz="1289050" rtl="0">
              <a:lnSpc>
                <a:spcPct val="90000"/>
              </a:lnSpc>
              <a:spcBef>
                <a:spcPct val="0"/>
              </a:spcBef>
              <a:spcAft>
                <a:spcPct val="35000"/>
              </a:spcAft>
            </a:pPr>
            <a:r>
              <a:rPr lang="en-IN" sz="2900" b="1" kern="1200" dirty="0" smtClean="0">
                <a:solidFill>
                  <a:schemeClr val="tx2"/>
                </a:solidFill>
              </a:rPr>
              <a:t>Financial ratios</a:t>
            </a:r>
            <a:endParaRPr lang="en-IN" sz="2900" kern="1200" dirty="0">
              <a:solidFill>
                <a:schemeClr val="tx2"/>
              </a:solidFill>
            </a:endParaRPr>
          </a:p>
        </p:txBody>
      </p:sp>
      <p:sp>
        <p:nvSpPr>
          <p:cNvPr id="9" name="Freeform 8" descr="This slide contains six rectangular boxes that are positioned in two rows. Each row contains three boxes. &#10;&#10;In row one, from the left to the right, the boxes are labeled cash flow analysis, balance sheets, and income statements. &#10;&#10;In row two, from the left to the right, the boxes are labeled financial ratios, budgets, and economic value added or EVA. &#10;" title="Controlling Finances "/>
          <p:cNvSpPr/>
          <p:nvPr/>
        </p:nvSpPr>
        <p:spPr>
          <a:xfrm>
            <a:off x="3328156" y="3905997"/>
            <a:ext cx="2444749" cy="1466850"/>
          </a:xfrm>
          <a:custGeom>
            <a:avLst/>
            <a:gdLst>
              <a:gd name="connsiteX0" fmla="*/ 0 w 2444749"/>
              <a:gd name="connsiteY0" fmla="*/ 0 h 1466850"/>
              <a:gd name="connsiteX1" fmla="*/ 2444749 w 2444749"/>
              <a:gd name="connsiteY1" fmla="*/ 0 h 1466850"/>
              <a:gd name="connsiteX2" fmla="*/ 2444749 w 2444749"/>
              <a:gd name="connsiteY2" fmla="*/ 1466850 h 1466850"/>
              <a:gd name="connsiteX3" fmla="*/ 0 w 2444749"/>
              <a:gd name="connsiteY3" fmla="*/ 1466850 h 1466850"/>
              <a:gd name="connsiteX4" fmla="*/ 0 w 2444749"/>
              <a:gd name="connsiteY4" fmla="*/ 0 h 1466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4749" h="1466850">
                <a:moveTo>
                  <a:pt x="0" y="0"/>
                </a:moveTo>
                <a:lnTo>
                  <a:pt x="2444749" y="0"/>
                </a:lnTo>
                <a:lnTo>
                  <a:pt x="2444749" y="1466850"/>
                </a:lnTo>
                <a:lnTo>
                  <a:pt x="0" y="1466850"/>
                </a:lnTo>
                <a:lnTo>
                  <a:pt x="0" y="0"/>
                </a:lnTo>
                <a:close/>
              </a:path>
            </a:pathLst>
          </a:custGeom>
          <a:no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lvl="0" algn="ctr" defTabSz="1289050" rtl="0">
              <a:lnSpc>
                <a:spcPct val="90000"/>
              </a:lnSpc>
              <a:spcBef>
                <a:spcPct val="0"/>
              </a:spcBef>
              <a:spcAft>
                <a:spcPct val="35000"/>
              </a:spcAft>
            </a:pPr>
            <a:r>
              <a:rPr lang="en-IN" sz="2900" b="1" kern="1200" dirty="0" smtClean="0">
                <a:solidFill>
                  <a:schemeClr val="tx2"/>
                </a:solidFill>
              </a:rPr>
              <a:t>Budgets</a:t>
            </a:r>
            <a:endParaRPr lang="en-IN" sz="2900" kern="1200" dirty="0">
              <a:solidFill>
                <a:schemeClr val="tx2"/>
              </a:solidFill>
            </a:endParaRPr>
          </a:p>
        </p:txBody>
      </p:sp>
      <p:sp>
        <p:nvSpPr>
          <p:cNvPr id="10" name="Freeform 9" descr="This slide contains six rectangular boxes that are positioned in two rows. Each row contains three boxes. &#10;&#10;In row one, from the left to the right, the boxes are labeled cash flow analysis, balance sheets, and income statements. &#10;&#10;In row two, from the left to the right, the boxes are labeled financial ratios, budgets, and economic value added or EVA. &#10;" title="Controlling Finances "/>
          <p:cNvSpPr/>
          <p:nvPr/>
        </p:nvSpPr>
        <p:spPr>
          <a:xfrm>
            <a:off x="6017380" y="3905997"/>
            <a:ext cx="2444749" cy="1466850"/>
          </a:xfrm>
          <a:custGeom>
            <a:avLst/>
            <a:gdLst>
              <a:gd name="connsiteX0" fmla="*/ 0 w 2444749"/>
              <a:gd name="connsiteY0" fmla="*/ 0 h 1466850"/>
              <a:gd name="connsiteX1" fmla="*/ 2444749 w 2444749"/>
              <a:gd name="connsiteY1" fmla="*/ 0 h 1466850"/>
              <a:gd name="connsiteX2" fmla="*/ 2444749 w 2444749"/>
              <a:gd name="connsiteY2" fmla="*/ 1466850 h 1466850"/>
              <a:gd name="connsiteX3" fmla="*/ 0 w 2444749"/>
              <a:gd name="connsiteY3" fmla="*/ 1466850 h 1466850"/>
              <a:gd name="connsiteX4" fmla="*/ 0 w 2444749"/>
              <a:gd name="connsiteY4" fmla="*/ 0 h 1466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4749" h="1466850">
                <a:moveTo>
                  <a:pt x="0" y="0"/>
                </a:moveTo>
                <a:lnTo>
                  <a:pt x="2444749" y="0"/>
                </a:lnTo>
                <a:lnTo>
                  <a:pt x="2444749" y="1466850"/>
                </a:lnTo>
                <a:lnTo>
                  <a:pt x="0" y="1466850"/>
                </a:lnTo>
                <a:lnTo>
                  <a:pt x="0" y="0"/>
                </a:lnTo>
                <a:close/>
              </a:path>
            </a:pathLst>
          </a:custGeom>
          <a:no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10490" tIns="110490" rIns="110490" bIns="110490" numCol="1" spcCol="1270" anchor="ctr" anchorCtr="0">
            <a:noAutofit/>
          </a:bodyPr>
          <a:lstStyle/>
          <a:p>
            <a:pPr lvl="0" algn="ctr" defTabSz="1289050" rtl="0">
              <a:lnSpc>
                <a:spcPct val="90000"/>
              </a:lnSpc>
              <a:spcBef>
                <a:spcPct val="0"/>
              </a:spcBef>
              <a:spcAft>
                <a:spcPct val="35000"/>
              </a:spcAft>
            </a:pPr>
            <a:r>
              <a:rPr lang="en-IN" sz="2900" b="1" kern="1200" dirty="0" smtClean="0">
                <a:solidFill>
                  <a:schemeClr val="tx2"/>
                </a:solidFill>
              </a:rPr>
              <a:t>Economic value added (EVA)</a:t>
            </a:r>
            <a:endParaRPr lang="en-IN" sz="2900" kern="1200" dirty="0">
              <a:solidFill>
                <a:schemeClr val="tx2"/>
              </a:solidFill>
            </a:endParaRPr>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a:t>
            </a:r>
            <a:r>
              <a:rPr lang="en-IN" altLang="en-US" sz="2000" dirty="0">
                <a:solidFill>
                  <a:schemeClr val="tx2"/>
                </a:solidFill>
              </a:rPr>
              <a:t>3</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animBg="1"/>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Title 1"/>
          <p:cNvSpPr>
            <a:spLocks noGrp="1"/>
          </p:cNvSpPr>
          <p:nvPr>
            <p:ph type="title"/>
          </p:nvPr>
        </p:nvSpPr>
        <p:spPr>
          <a:xfrm>
            <a:off x="525463" y="3175"/>
            <a:ext cx="8229600" cy="1143000"/>
          </a:xfrm>
        </p:spPr>
        <p:txBody>
          <a:bodyPr/>
          <a:lstStyle/>
          <a:p>
            <a:pPr eaLnBrk="1" hangingPunct="1"/>
            <a:r>
              <a:rPr lang="en-IN" altLang="en-US" dirty="0" smtClean="0"/>
              <a:t>Controlling Customer Defections </a:t>
            </a:r>
            <a:endParaRPr lang="en-US"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37892" name="Content Placeholder 2"/>
          <p:cNvSpPr>
            <a:spLocks noGrp="1"/>
          </p:cNvSpPr>
          <p:nvPr>
            <p:ph idx="1"/>
          </p:nvPr>
        </p:nvSpPr>
        <p:spPr>
          <a:xfrm>
            <a:off x="993775" y="1533525"/>
            <a:ext cx="7823200" cy="4227513"/>
          </a:xfrm>
        </p:spPr>
        <p:txBody>
          <a:bodyPr/>
          <a:lstStyle/>
          <a:p>
            <a:pPr marL="342583" indent="-273050" eaLnBrk="1" hangingPunct="1">
              <a:buFont typeface="Arial" panose="020B0604020202020204" pitchFamily="34" charset="0"/>
              <a:buChar char="•"/>
            </a:pPr>
            <a:r>
              <a:rPr lang="en-IN" altLang="en-US" b="1" dirty="0" smtClean="0">
                <a:solidFill>
                  <a:schemeClr val="tx2"/>
                </a:solidFill>
              </a:rPr>
              <a:t>Customer defections</a:t>
            </a:r>
            <a:r>
              <a:rPr lang="en-IN" altLang="en-US" dirty="0" smtClean="0">
                <a:solidFill>
                  <a:schemeClr val="tx2"/>
                </a:solidFill>
              </a:rPr>
              <a:t>: Performance assessment in which companies:</a:t>
            </a:r>
          </a:p>
          <a:p>
            <a:pPr marL="639763" lvl="1" indent="-273050" eaLnBrk="1" hangingPunct="1">
              <a:buFont typeface="Arial" panose="020B0604020202020204" pitchFamily="34" charset="0"/>
              <a:buChar char="•"/>
            </a:pPr>
            <a:r>
              <a:rPr lang="en-IN" altLang="en-US" dirty="0" smtClean="0">
                <a:solidFill>
                  <a:schemeClr val="tx2"/>
                </a:solidFill>
              </a:rPr>
              <a:t>Identify which customers are likely to leave </a:t>
            </a:r>
          </a:p>
          <a:p>
            <a:pPr marL="639763" lvl="1" indent="-273050" eaLnBrk="1" hangingPunct="1">
              <a:buFont typeface="Arial" panose="020B0604020202020204" pitchFamily="34" charset="0"/>
              <a:buChar char="•"/>
            </a:pPr>
            <a:r>
              <a:rPr lang="en-US" altLang="en-US" dirty="0" smtClean="0">
                <a:solidFill>
                  <a:schemeClr val="tx2"/>
                </a:solidFill>
              </a:rPr>
              <a:t>Measure the rate at which customers are leaving</a:t>
            </a:r>
          </a:p>
          <a:p>
            <a:pPr marL="342583" indent="-273050" eaLnBrk="1" hangingPunct="1">
              <a:buFont typeface="Arial" panose="020B0604020202020204" pitchFamily="34" charset="0"/>
              <a:buChar char="•"/>
            </a:pPr>
            <a:r>
              <a:rPr lang="en-IN" altLang="en-US" dirty="0" smtClean="0">
                <a:solidFill>
                  <a:schemeClr val="tx2"/>
                </a:solidFill>
              </a:rPr>
              <a:t>Advantages </a:t>
            </a:r>
          </a:p>
          <a:p>
            <a:pPr marL="639763" lvl="1" indent="-273050" eaLnBrk="1" hangingPunct="1">
              <a:buFont typeface="Arial" panose="020B0604020202020204" pitchFamily="34" charset="0"/>
              <a:buChar char="•"/>
            </a:pPr>
            <a:r>
              <a:rPr lang="en-IN" altLang="en-US" dirty="0" smtClean="0">
                <a:solidFill>
                  <a:schemeClr val="tx2"/>
                </a:solidFill>
              </a:rPr>
              <a:t>Impact of improved retention on profits </a:t>
            </a:r>
          </a:p>
          <a:p>
            <a:pPr marL="639763" lvl="1" indent="-273050" eaLnBrk="1" hangingPunct="1">
              <a:buFont typeface="Arial" panose="020B0604020202020204" pitchFamily="34" charset="0"/>
              <a:buChar char="•"/>
            </a:pPr>
            <a:r>
              <a:rPr lang="en-IN" altLang="en-US" dirty="0" smtClean="0"/>
              <a:t>Higher likelihood of receiving honest feedback </a:t>
            </a:r>
          </a:p>
          <a:p>
            <a:pPr marL="639763" lvl="1" indent="-273050" eaLnBrk="1" hangingPunct="1">
              <a:buFont typeface="Arial" panose="020B0604020202020204" pitchFamily="34" charset="0"/>
              <a:buChar char="•"/>
            </a:pPr>
            <a:r>
              <a:rPr lang="en-IN" altLang="en-US" dirty="0" smtClean="0"/>
              <a:t>Ability to determine who will leave and prevent that from happening </a:t>
            </a:r>
            <a:endParaRPr lang="en-IN" altLang="en-US" dirty="0"/>
          </a:p>
          <a:p>
            <a:pPr marL="342583" indent="-273050" eaLnBrk="1" hangingPunct="1">
              <a:buFont typeface="Arial" panose="020B0604020202020204" pitchFamily="34" charset="0"/>
              <a:buChar char="•"/>
            </a:pPr>
            <a:endParaRPr lang="en-IN" altLang="en-US" dirty="0" smtClean="0">
              <a:solidFill>
                <a:schemeClr val="tx2"/>
              </a:solidFill>
            </a:endParaRPr>
          </a:p>
        </p:txBody>
      </p:sp>
      <p:sp>
        <p:nvSpPr>
          <p:cNvPr id="5"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a:t>
            </a:r>
            <a:r>
              <a:rPr lang="en-IN" altLang="en-US" sz="2000" dirty="0">
                <a:solidFill>
                  <a:schemeClr val="tx2"/>
                </a:solidFill>
              </a:rPr>
              <a:t>3</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9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89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89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789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789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789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789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itle 1"/>
          <p:cNvSpPr>
            <a:spLocks noGrp="1"/>
          </p:cNvSpPr>
          <p:nvPr>
            <p:ph type="title"/>
          </p:nvPr>
        </p:nvSpPr>
        <p:spPr>
          <a:xfrm>
            <a:off x="1419145" y="384538"/>
            <a:ext cx="7536700" cy="983201"/>
          </a:xfrm>
        </p:spPr>
        <p:txBody>
          <a:bodyPr>
            <a:noAutofit/>
          </a:bodyPr>
          <a:lstStyle/>
          <a:p>
            <a:r>
              <a:rPr lang="en-IN" altLang="en-US" sz="3200" dirty="0" smtClean="0">
                <a:solidFill>
                  <a:schemeClr val="bg1"/>
                </a:solidFill>
              </a:rPr>
              <a:t>16.5</a:t>
            </a:r>
            <a:r>
              <a:rPr lang="en-IN" altLang="en-US" sz="3200" dirty="0" smtClean="0">
                <a:solidFill>
                  <a:schemeClr val="tx2"/>
                </a:solidFill>
              </a:rPr>
              <a:t>	Advantages and Disadvantages of Different Measures of Quality </a:t>
            </a:r>
            <a:endParaRPr lang="en-US" altLang="en-US" sz="3200" dirty="0" smtClean="0">
              <a:solidFill>
                <a:schemeClr val="tx2"/>
              </a:solidFill>
            </a:endParaRPr>
          </a:p>
        </p:txBody>
      </p:sp>
      <p:sp>
        <p:nvSpPr>
          <p:cNvPr id="7"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a:t>
            </a:r>
            <a:r>
              <a:rPr lang="en-IN" altLang="en-US" sz="2000" dirty="0">
                <a:solidFill>
                  <a:schemeClr val="tx2"/>
                </a:solidFill>
              </a:rPr>
              <a:t>3</a:t>
            </a:r>
          </a:p>
        </p:txBody>
      </p:sp>
      <p:pic>
        <p:nvPicPr>
          <p:cNvPr id="2" name="Picture 1" descr="This table contains three columns and three rows. Column one is titled quality measure, column two is titled advantages, and column three is titled disadvantages. In row one, column one contains the image of a prize ribbon and is labeled excellence. Column two contains two points. Point one reads promotes clear organizational vision, and point two reads being or providing the best motivates and inspires managers and employees. Column three contains two points. Point one reads provides little practical guidance for managers, and point two reads excellence is ambiguous. What is it? Who defines it? In row two, column one depicts the dollar sign and is labeled value. Column two contains three points. Point one reads appeals to customers who know excellence when they see it, point two reads customers recognize differences in value, and point three reads easier to measure and compare whether products or services differ in value. Column three contains three points. Point one reads difficult to measure and control; point two reads can be difficult to determine what factors influence whether a product or service is seen as having value; and point three reads controlling the balance between excellence and cost, that is affordable excellence, can be difficult. In row three, column one contains a tick mark and is labeled conformance to specifications. Column two contains three points. Point one reads if specifications can be written, conformance to specifications is usually measurable; point two reads should lead to increased efficiency; and point three reads promotes consistency in quality. Column three contains three points. Point one reads many products or services cannot be easily evaluated in terms of conformance to specifications; point two reads promotes standardization, so many hurt performance when adapting to changes is more important; and point three reads may be less appropriate for services, which are dependent on a high degree of human contact. " title="Exhibit 16.5 - Advantages and Disadvantages of Different Measures of Qualit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459" y="1772723"/>
            <a:ext cx="7853082" cy="3976667"/>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itle 1"/>
          <p:cNvSpPr>
            <a:spLocks noGrp="1"/>
          </p:cNvSpPr>
          <p:nvPr>
            <p:ph type="title"/>
          </p:nvPr>
        </p:nvSpPr>
        <p:spPr/>
        <p:txBody>
          <a:bodyPr/>
          <a:lstStyle/>
          <a:p>
            <a:r>
              <a:rPr lang="en-IN" altLang="en-US" dirty="0" smtClean="0"/>
              <a:t>Innovation and Learning Perspective</a:t>
            </a:r>
            <a:endParaRPr lang="en-US" altLang="en-US" dirty="0" smtClean="0"/>
          </a:p>
        </p:txBody>
      </p:sp>
      <p:sp>
        <p:nvSpPr>
          <p:cNvPr id="44036" name="Content Placeholder 2"/>
          <p:cNvSpPr>
            <a:spLocks noGrp="1"/>
          </p:cNvSpPr>
          <p:nvPr>
            <p:ph idx="1"/>
          </p:nvPr>
        </p:nvSpPr>
        <p:spPr/>
        <p:txBody>
          <a:bodyPr/>
          <a:lstStyle/>
          <a:p>
            <a:r>
              <a:rPr lang="en-IN" altLang="en-US" dirty="0" smtClean="0"/>
              <a:t>Involves:</a:t>
            </a:r>
          </a:p>
          <a:p>
            <a:pPr lvl="1"/>
            <a:r>
              <a:rPr lang="en-IN" altLang="en-US" dirty="0" smtClean="0"/>
              <a:t>Continuous improvement in ongoing services and products </a:t>
            </a:r>
          </a:p>
          <a:p>
            <a:pPr lvl="1"/>
            <a:r>
              <a:rPr lang="en-IN" altLang="en-US" dirty="0" smtClean="0"/>
              <a:t>Relearning and redesigning creation processes </a:t>
            </a:r>
          </a:p>
          <a:p>
            <a:pPr lvl="1"/>
            <a:r>
              <a:rPr lang="en-IN" altLang="en-US" dirty="0" smtClean="0"/>
              <a:t>Maximizing sustainability, whose levels include:</a:t>
            </a:r>
          </a:p>
          <a:p>
            <a:pPr lvl="2"/>
            <a:r>
              <a:rPr lang="en-IN" altLang="en-US" dirty="0" smtClean="0"/>
              <a:t>Waste prevention and reduction </a:t>
            </a:r>
          </a:p>
          <a:p>
            <a:pPr lvl="2"/>
            <a:r>
              <a:rPr lang="en-IN" altLang="en-US" dirty="0" smtClean="0"/>
              <a:t>Recycle and reuse</a:t>
            </a:r>
          </a:p>
          <a:p>
            <a:pPr lvl="2"/>
            <a:r>
              <a:rPr lang="en-IN" altLang="en-US" dirty="0" smtClean="0"/>
              <a:t>Waste treatment </a:t>
            </a:r>
          </a:p>
          <a:p>
            <a:pPr lvl="2"/>
            <a:r>
              <a:rPr lang="en-IN" altLang="en-US" dirty="0" smtClean="0"/>
              <a:t>Waste disposal </a:t>
            </a:r>
          </a:p>
          <a:p>
            <a:pPr lvl="2"/>
            <a:endParaRPr lang="en-IN" altLang="en-US" dirty="0" smtClean="0"/>
          </a:p>
        </p:txBody>
      </p:sp>
      <p:sp>
        <p:nvSpPr>
          <p:cNvPr id="7"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a:t>
            </a:r>
            <a:r>
              <a:rPr lang="en-IN" altLang="en-US" sz="2000" dirty="0">
                <a:solidFill>
                  <a:schemeClr val="tx2"/>
                </a:solidFill>
              </a:rPr>
              <a:t>3</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403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03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403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403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403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403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403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403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hidden="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smtClean="0"/>
              <a:t>Key Terms </a:t>
            </a:r>
            <a:endParaRPr lang="en-US" dirty="0"/>
          </a:p>
        </p:txBody>
      </p:sp>
      <p:sp>
        <p:nvSpPr>
          <p:cNvPr id="5" name="Content Placeholder 2"/>
          <p:cNvSpPr>
            <a:spLocks noGrp="1"/>
          </p:cNvSpPr>
          <p:nvPr>
            <p:ph idx="1"/>
          </p:nvPr>
        </p:nvSpPr>
        <p:spPr>
          <a:xfrm>
            <a:off x="1065341" y="1508125"/>
            <a:ext cx="3877838" cy="4587875"/>
          </a:xfrm>
        </p:spPr>
        <p:txBody>
          <a:bodyPr>
            <a:noAutofit/>
          </a:bodyPr>
          <a:lstStyle/>
          <a:p>
            <a:pPr marL="342900" indent="-342900">
              <a:spcBef>
                <a:spcPct val="20000"/>
              </a:spcBef>
              <a:buClr>
                <a:srgbClr val="B00027"/>
              </a:buClr>
              <a:buFont typeface="Lucida Grande"/>
              <a:buChar char="•"/>
              <a:defRPr/>
            </a:pPr>
            <a:r>
              <a:rPr lang="en-US" altLang="en-US" dirty="0">
                <a:solidFill>
                  <a:schemeClr val="tx2"/>
                </a:solidFill>
                <a:ea typeface="ＭＳ Ｐゴシック" panose="020B0600070205080204" pitchFamily="34" charset="-128"/>
                <a:cs typeface="Arial" panose="020B0604020202020204" pitchFamily="34" charset="0"/>
              </a:rPr>
              <a:t>Control</a:t>
            </a:r>
          </a:p>
          <a:p>
            <a:pPr marL="342900" indent="-342900">
              <a:spcBef>
                <a:spcPct val="20000"/>
              </a:spcBef>
              <a:buClr>
                <a:srgbClr val="B00027"/>
              </a:buClr>
              <a:buFont typeface="Lucida Grande"/>
              <a:buChar char="•"/>
              <a:defRPr/>
            </a:pPr>
            <a:r>
              <a:rPr lang="en-US" altLang="en-US" dirty="0">
                <a:solidFill>
                  <a:schemeClr val="tx2"/>
                </a:solidFill>
                <a:ea typeface="ＭＳ Ｐゴシック" panose="020B0600070205080204" pitchFamily="34" charset="-128"/>
                <a:cs typeface="Arial" panose="020B0604020202020204" pitchFamily="34" charset="0"/>
              </a:rPr>
              <a:t>Standards</a:t>
            </a:r>
          </a:p>
          <a:p>
            <a:pPr marL="342900" indent="-342900">
              <a:spcBef>
                <a:spcPct val="20000"/>
              </a:spcBef>
              <a:buClr>
                <a:srgbClr val="B00027"/>
              </a:buClr>
              <a:buFont typeface="Lucida Grande"/>
              <a:buChar char="•"/>
              <a:defRPr/>
            </a:pPr>
            <a:r>
              <a:rPr lang="en-US" altLang="en-US" dirty="0">
                <a:solidFill>
                  <a:schemeClr val="tx2"/>
                </a:solidFill>
                <a:ea typeface="ＭＳ Ｐゴシック" panose="020B0600070205080204" pitchFamily="34" charset="-128"/>
                <a:cs typeface="Arial" panose="020B0604020202020204" pitchFamily="34" charset="0"/>
              </a:rPr>
              <a:t>Benchmarking</a:t>
            </a:r>
          </a:p>
          <a:p>
            <a:pPr marL="342900" indent="-342900">
              <a:spcBef>
                <a:spcPct val="20000"/>
              </a:spcBef>
              <a:buClr>
                <a:srgbClr val="B00027"/>
              </a:buClr>
              <a:buFont typeface="Lucida Grande"/>
              <a:buChar char="•"/>
              <a:defRPr/>
            </a:pPr>
            <a:r>
              <a:rPr lang="en-US" altLang="en-US" dirty="0">
                <a:solidFill>
                  <a:schemeClr val="tx2"/>
                </a:solidFill>
                <a:ea typeface="ＭＳ Ｐゴシック" panose="020B0600070205080204" pitchFamily="34" charset="-128"/>
                <a:cs typeface="Arial" panose="020B0604020202020204" pitchFamily="34" charset="0"/>
              </a:rPr>
              <a:t>Cybernetic</a:t>
            </a:r>
          </a:p>
          <a:p>
            <a:pPr marL="342900" indent="-342900">
              <a:spcBef>
                <a:spcPct val="20000"/>
              </a:spcBef>
              <a:buClr>
                <a:srgbClr val="B00027"/>
              </a:buClr>
              <a:buFont typeface="Lucida Grande"/>
              <a:buChar char="•"/>
              <a:defRPr/>
            </a:pPr>
            <a:r>
              <a:rPr lang="en-US" altLang="en-US" dirty="0">
                <a:solidFill>
                  <a:schemeClr val="tx2"/>
                </a:solidFill>
                <a:ea typeface="ＭＳ Ｐゴシック" panose="020B0600070205080204" pitchFamily="34" charset="-128"/>
                <a:cs typeface="Arial" panose="020B0604020202020204" pitchFamily="34" charset="0"/>
              </a:rPr>
              <a:t>Feedback control</a:t>
            </a:r>
          </a:p>
          <a:p>
            <a:pPr marL="342900" indent="-342900">
              <a:spcBef>
                <a:spcPct val="20000"/>
              </a:spcBef>
              <a:buClr>
                <a:srgbClr val="B00027"/>
              </a:buClr>
              <a:buFont typeface="Lucida Grande"/>
              <a:buChar char="•"/>
              <a:defRPr/>
            </a:pPr>
            <a:r>
              <a:rPr lang="en-US" altLang="en-US" dirty="0">
                <a:solidFill>
                  <a:schemeClr val="tx2"/>
                </a:solidFill>
                <a:ea typeface="ＭＳ Ｐゴシック" panose="020B0600070205080204" pitchFamily="34" charset="-128"/>
                <a:cs typeface="Arial" panose="020B0604020202020204" pitchFamily="34" charset="0"/>
              </a:rPr>
              <a:t>Concurrent control</a:t>
            </a:r>
          </a:p>
          <a:p>
            <a:pPr marL="342900" indent="-342900">
              <a:spcBef>
                <a:spcPct val="20000"/>
              </a:spcBef>
              <a:buClr>
                <a:srgbClr val="B00027"/>
              </a:buClr>
              <a:buFont typeface="Lucida Grande"/>
              <a:buChar char="•"/>
              <a:defRPr/>
            </a:pPr>
            <a:r>
              <a:rPr lang="en-US" altLang="en-US" dirty="0">
                <a:solidFill>
                  <a:schemeClr val="tx2"/>
                </a:solidFill>
                <a:ea typeface="ＭＳ Ｐゴシック" panose="020B0600070205080204" pitchFamily="34" charset="-128"/>
                <a:cs typeface="Arial" panose="020B0604020202020204" pitchFamily="34" charset="0"/>
              </a:rPr>
              <a:t>Feedforward control</a:t>
            </a:r>
          </a:p>
          <a:p>
            <a:pPr marL="342900" indent="-342900">
              <a:spcBef>
                <a:spcPct val="20000"/>
              </a:spcBef>
              <a:buClr>
                <a:srgbClr val="B00027"/>
              </a:buClr>
              <a:buFont typeface="Lucida Grande"/>
              <a:buChar char="•"/>
              <a:defRPr/>
            </a:pPr>
            <a:r>
              <a:rPr lang="en-US" altLang="en-US" dirty="0">
                <a:solidFill>
                  <a:schemeClr val="tx2"/>
                </a:solidFill>
                <a:ea typeface="ＭＳ Ｐゴシック" panose="020B0600070205080204" pitchFamily="34" charset="-128"/>
                <a:cs typeface="Arial" panose="020B0604020202020204" pitchFamily="34" charset="0"/>
              </a:rPr>
              <a:t>Control loss</a:t>
            </a:r>
          </a:p>
          <a:p>
            <a:pPr marL="342900" indent="-342900">
              <a:spcBef>
                <a:spcPct val="20000"/>
              </a:spcBef>
              <a:buClr>
                <a:srgbClr val="B00027"/>
              </a:buClr>
              <a:buFont typeface="Lucida Grande"/>
              <a:buChar char="•"/>
              <a:defRPr/>
            </a:pPr>
            <a:r>
              <a:rPr lang="en-US" altLang="en-US" dirty="0" smtClean="0">
                <a:solidFill>
                  <a:schemeClr val="tx2"/>
                </a:solidFill>
                <a:ea typeface="ＭＳ Ｐゴシック" panose="020B0600070205080204" pitchFamily="34" charset="-128"/>
                <a:cs typeface="Arial" panose="020B0604020202020204" pitchFamily="34" charset="0"/>
              </a:rPr>
              <a:t>Regulation costs</a:t>
            </a:r>
          </a:p>
        </p:txBody>
      </p:sp>
      <p:sp>
        <p:nvSpPr>
          <p:cNvPr id="7" name="Content Placeholder 2"/>
          <p:cNvSpPr txBox="1">
            <a:spLocks/>
          </p:cNvSpPr>
          <p:nvPr/>
        </p:nvSpPr>
        <p:spPr bwMode="auto">
          <a:xfrm>
            <a:off x="4738871" y="1510397"/>
            <a:ext cx="3877838" cy="458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l" defTabSz="457200" rtl="0" eaLnBrk="0" fontAlgn="base" hangingPunct="0">
              <a:lnSpc>
                <a:spcPct val="90000"/>
              </a:lnSpc>
              <a:spcBef>
                <a:spcPts val="2400"/>
              </a:spcBef>
              <a:spcAft>
                <a:spcPct val="0"/>
              </a:spcAft>
              <a:buClrTx/>
              <a:buFont typeface="Wingdings" charset="2"/>
              <a:buNone/>
              <a:defRPr sz="2800" kern="1200">
                <a:solidFill>
                  <a:schemeClr val="tx1"/>
                </a:solidFill>
                <a:latin typeface="+mn-lt"/>
                <a:ea typeface="+mn-ea"/>
                <a:cs typeface="Rockwell"/>
              </a:defRPr>
            </a:lvl1pPr>
            <a:lvl2pPr marL="640080" indent="-274320" algn="l" defTabSz="457200" rtl="0" eaLnBrk="0" fontAlgn="base" hangingPunct="0">
              <a:lnSpc>
                <a:spcPct val="90000"/>
              </a:lnSpc>
              <a:spcBef>
                <a:spcPct val="20000"/>
              </a:spcBef>
              <a:spcAft>
                <a:spcPct val="0"/>
              </a:spcAft>
              <a:buClr>
                <a:srgbClr val="B00027"/>
              </a:buClr>
              <a:buFont typeface="Arial"/>
              <a:buChar char="•"/>
              <a:defRPr sz="2800" b="0" i="1" kern="1200">
                <a:solidFill>
                  <a:schemeClr val="tx1"/>
                </a:solidFill>
                <a:latin typeface="+mn-lt"/>
                <a:ea typeface="+mn-ea"/>
                <a:cs typeface="+mn-cs"/>
              </a:defRPr>
            </a:lvl2pPr>
            <a:lvl3pPr marL="960120" indent="-320040" algn="l" defTabSz="457200" rtl="0" eaLnBrk="0" fontAlgn="base" hangingPunct="0">
              <a:lnSpc>
                <a:spcPct val="90000"/>
              </a:lnSpc>
              <a:spcBef>
                <a:spcPct val="20000"/>
              </a:spcBef>
              <a:spcAft>
                <a:spcPct val="0"/>
              </a:spcAft>
              <a:buClr>
                <a:srgbClr val="B00027"/>
              </a:buClr>
              <a:buSzPct val="100000"/>
              <a:buFont typeface="Lucida Grande"/>
              <a:buChar char="-"/>
              <a:defRPr sz="2800" kern="1200">
                <a:solidFill>
                  <a:schemeClr val="tx1"/>
                </a:solidFill>
                <a:latin typeface="+mn-lt"/>
                <a:ea typeface="+mn-ea"/>
                <a:cs typeface="+mn-cs"/>
              </a:defRPr>
            </a:lvl3pPr>
            <a:lvl4pPr marL="1234440" indent="-228600" algn="l" defTabSz="457200" rtl="0" eaLnBrk="0" fontAlgn="base" hangingPunct="0">
              <a:lnSpc>
                <a:spcPct val="90000"/>
              </a:lnSpc>
              <a:spcBef>
                <a:spcPct val="20000"/>
              </a:spcBef>
              <a:spcAft>
                <a:spcPct val="0"/>
              </a:spcAft>
              <a:buFont typeface="Arial"/>
              <a:buChar char="▸"/>
              <a:defRPr sz="2400" kern="1200">
                <a:solidFill>
                  <a:schemeClr val="tx1"/>
                </a:solidFill>
                <a:latin typeface="+mn-lt"/>
                <a:ea typeface="+mn-ea"/>
                <a:cs typeface="+mn-cs"/>
              </a:defRPr>
            </a:lvl4pPr>
            <a:lvl5pPr marL="150876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spcBef>
                <a:spcPct val="20000"/>
              </a:spcBef>
              <a:buClr>
                <a:srgbClr val="B00027"/>
              </a:buClr>
              <a:buFont typeface="Lucida Grande"/>
              <a:buChar char="•"/>
              <a:defRPr/>
            </a:pPr>
            <a:r>
              <a:rPr lang="en-US" altLang="en-US" dirty="0">
                <a:solidFill>
                  <a:schemeClr val="tx2"/>
                </a:solidFill>
                <a:ea typeface="ＭＳ Ｐゴシック" panose="020B0600070205080204" pitchFamily="34" charset="-128"/>
                <a:cs typeface="Arial" panose="020B0604020202020204" pitchFamily="34" charset="0"/>
              </a:rPr>
              <a:t>Cybernetic feasibility</a:t>
            </a:r>
          </a:p>
          <a:p>
            <a:pPr marL="347472" indent="-347472">
              <a:spcBef>
                <a:spcPts val="576"/>
              </a:spcBef>
              <a:buClr>
                <a:srgbClr val="B00027"/>
              </a:buClr>
              <a:buFont typeface="Lucida Grande"/>
              <a:buChar char="•"/>
            </a:pPr>
            <a:r>
              <a:rPr lang="en-US" altLang="en-US" dirty="0">
                <a:solidFill>
                  <a:schemeClr val="tx2"/>
                </a:solidFill>
                <a:cs typeface="Arial" panose="020B0604020202020204" pitchFamily="34" charset="0"/>
              </a:rPr>
              <a:t>Bureaucratic control</a:t>
            </a:r>
          </a:p>
          <a:p>
            <a:pPr marL="347472" indent="-347472">
              <a:spcBef>
                <a:spcPts val="576"/>
              </a:spcBef>
              <a:buClr>
                <a:srgbClr val="B00027"/>
              </a:buClr>
              <a:buFont typeface="Lucida Grande"/>
              <a:buChar char="•"/>
            </a:pPr>
            <a:r>
              <a:rPr lang="en-US" altLang="en-US" dirty="0">
                <a:solidFill>
                  <a:schemeClr val="tx2"/>
                </a:solidFill>
                <a:cs typeface="Arial" panose="020B0604020202020204" pitchFamily="34" charset="0"/>
              </a:rPr>
              <a:t>Objective </a:t>
            </a:r>
            <a:r>
              <a:rPr lang="en-US" altLang="en-US" dirty="0" smtClean="0">
                <a:solidFill>
                  <a:schemeClr val="tx2"/>
                </a:solidFill>
                <a:cs typeface="Arial" panose="020B0604020202020204" pitchFamily="34" charset="0"/>
              </a:rPr>
              <a:t>control</a:t>
            </a:r>
          </a:p>
          <a:p>
            <a:pPr marL="347472" indent="-347472">
              <a:spcBef>
                <a:spcPts val="576"/>
              </a:spcBef>
              <a:buClr>
                <a:srgbClr val="B00027"/>
              </a:buClr>
              <a:buFont typeface="Lucida Grande"/>
              <a:buChar char="•"/>
            </a:pPr>
            <a:r>
              <a:rPr lang="en-US" altLang="en-US" dirty="0" smtClean="0">
                <a:solidFill>
                  <a:schemeClr val="tx2"/>
                </a:solidFill>
                <a:cs typeface="Arial" panose="020B0604020202020204" pitchFamily="34" charset="0"/>
              </a:rPr>
              <a:t>Behavior </a:t>
            </a:r>
            <a:r>
              <a:rPr lang="en-US" altLang="en-US" dirty="0">
                <a:solidFill>
                  <a:schemeClr val="tx2"/>
                </a:solidFill>
                <a:cs typeface="Arial" panose="020B0604020202020204" pitchFamily="34" charset="0"/>
              </a:rPr>
              <a:t>control</a:t>
            </a:r>
          </a:p>
          <a:p>
            <a:pPr marL="347472" indent="-347472">
              <a:spcBef>
                <a:spcPts val="576"/>
              </a:spcBef>
              <a:buClr>
                <a:srgbClr val="B00027"/>
              </a:buClr>
              <a:buFont typeface="Lucida Grande"/>
              <a:buChar char="•"/>
            </a:pPr>
            <a:r>
              <a:rPr lang="en-US" altLang="en-US" dirty="0">
                <a:solidFill>
                  <a:schemeClr val="tx2"/>
                </a:solidFill>
                <a:cs typeface="Arial" panose="020B0604020202020204" pitchFamily="34" charset="0"/>
              </a:rPr>
              <a:t>Output control</a:t>
            </a:r>
          </a:p>
          <a:p>
            <a:pPr marL="347472" indent="-347472">
              <a:spcBef>
                <a:spcPts val="576"/>
              </a:spcBef>
              <a:buClr>
                <a:srgbClr val="B00027"/>
              </a:buClr>
              <a:buFont typeface="Lucida Grande"/>
              <a:buChar char="•"/>
            </a:pPr>
            <a:r>
              <a:rPr lang="en-US" altLang="en-US" dirty="0">
                <a:solidFill>
                  <a:schemeClr val="tx2"/>
                </a:solidFill>
                <a:cs typeface="Arial" panose="020B0604020202020204" pitchFamily="34" charset="0"/>
              </a:rPr>
              <a:t>Normative control</a:t>
            </a:r>
          </a:p>
          <a:p>
            <a:pPr marL="347472" indent="-347472">
              <a:spcBef>
                <a:spcPts val="576"/>
              </a:spcBef>
              <a:buClr>
                <a:srgbClr val="B00027"/>
              </a:buClr>
              <a:buFont typeface="Lucida Grande"/>
              <a:buChar char="•"/>
            </a:pPr>
            <a:r>
              <a:rPr lang="en-US" altLang="en-US" dirty="0">
                <a:solidFill>
                  <a:schemeClr val="tx2"/>
                </a:solidFill>
                <a:cs typeface="Arial" panose="020B0604020202020204" pitchFamily="34" charset="0"/>
              </a:rPr>
              <a:t>Concertive control</a:t>
            </a:r>
          </a:p>
          <a:p>
            <a:pPr marL="347472" indent="-347472">
              <a:spcBef>
                <a:spcPts val="576"/>
              </a:spcBef>
              <a:buClr>
                <a:srgbClr val="B00027"/>
              </a:buClr>
              <a:buFont typeface="Lucida Grande"/>
              <a:buChar char="•"/>
            </a:pPr>
            <a:r>
              <a:rPr lang="en-US" altLang="en-US" dirty="0">
                <a:solidFill>
                  <a:schemeClr val="tx2"/>
                </a:solidFill>
                <a:cs typeface="Arial" panose="020B0604020202020204" pitchFamily="34" charset="0"/>
              </a:rPr>
              <a:t>Self-control (self-management)</a:t>
            </a:r>
          </a:p>
          <a:p>
            <a:pPr marL="347472" indent="-347472">
              <a:spcBef>
                <a:spcPts val="576"/>
              </a:spcBef>
              <a:buClr>
                <a:srgbClr val="B00027"/>
              </a:buClr>
              <a:buFont typeface="Lucida Grande"/>
              <a:buChar char="•"/>
            </a:pPr>
            <a:r>
              <a:rPr lang="en-US" altLang="en-US" dirty="0">
                <a:solidFill>
                  <a:schemeClr val="tx2"/>
                </a:solidFill>
                <a:cs typeface="Arial" panose="020B0604020202020204" pitchFamily="34" charset="0"/>
              </a:rPr>
              <a:t>Balanced scorecard</a:t>
            </a:r>
          </a:p>
          <a:p>
            <a:pPr marL="347472" indent="-347472">
              <a:spcBef>
                <a:spcPts val="576"/>
              </a:spcBef>
              <a:buClr>
                <a:srgbClr val="B00027"/>
              </a:buClr>
              <a:buFont typeface="Lucida Grande"/>
              <a:buChar char="•"/>
            </a:pPr>
            <a:endParaRPr lang="en-US" altLang="en-US" dirty="0">
              <a:solidFill>
                <a:schemeClr val="tx2"/>
              </a:solidFill>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hidden="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smtClean="0"/>
              <a:t>Key Terms </a:t>
            </a:r>
            <a:r>
              <a:rPr lang="en-US" sz="2000" dirty="0" smtClean="0"/>
              <a:t>(continued)</a:t>
            </a:r>
            <a:r>
              <a:rPr lang="en-US" dirty="0" smtClean="0"/>
              <a:t> </a:t>
            </a:r>
            <a:endParaRPr lang="en-US" dirty="0"/>
          </a:p>
        </p:txBody>
      </p:sp>
      <p:sp>
        <p:nvSpPr>
          <p:cNvPr id="5" name="Content Placeholder 2"/>
          <p:cNvSpPr>
            <a:spLocks noGrp="1"/>
          </p:cNvSpPr>
          <p:nvPr>
            <p:ph idx="1"/>
          </p:nvPr>
        </p:nvSpPr>
        <p:spPr>
          <a:xfrm>
            <a:off x="1065341" y="1508125"/>
            <a:ext cx="3877838" cy="4587875"/>
          </a:xfrm>
        </p:spPr>
        <p:txBody>
          <a:bodyPr>
            <a:noAutofit/>
          </a:bodyPr>
          <a:lstStyle/>
          <a:p>
            <a:pPr marL="347472" indent="-347472">
              <a:spcBef>
                <a:spcPts val="576"/>
              </a:spcBef>
              <a:buClr>
                <a:srgbClr val="B00027"/>
              </a:buClr>
              <a:buFont typeface="Lucida Grande"/>
              <a:buChar char="•"/>
            </a:pPr>
            <a:r>
              <a:rPr lang="en-US" altLang="en-US" dirty="0">
                <a:solidFill>
                  <a:schemeClr val="tx2"/>
                </a:solidFill>
                <a:cs typeface="Arial" panose="020B0604020202020204" pitchFamily="34" charset="0"/>
              </a:rPr>
              <a:t>Suboptimization</a:t>
            </a:r>
          </a:p>
          <a:p>
            <a:pPr marL="347472" indent="-347472">
              <a:spcBef>
                <a:spcPts val="576"/>
              </a:spcBef>
              <a:buClr>
                <a:srgbClr val="B00027"/>
              </a:buClr>
              <a:buFont typeface="Lucida Grande"/>
              <a:buChar char="•"/>
            </a:pPr>
            <a:r>
              <a:rPr lang="en-US" altLang="en-US" dirty="0">
                <a:solidFill>
                  <a:schemeClr val="tx2"/>
                </a:solidFill>
                <a:ea typeface="ＭＳ Ｐゴシック" pitchFamily="34" charset="-128"/>
                <a:cs typeface="Arial" pitchFamily="34" charset="0"/>
              </a:rPr>
              <a:t>Cash flow analysis</a:t>
            </a:r>
          </a:p>
          <a:p>
            <a:pPr marL="347472" indent="-347472">
              <a:spcBef>
                <a:spcPts val="576"/>
              </a:spcBef>
              <a:buClr>
                <a:srgbClr val="B00027"/>
              </a:buClr>
              <a:buFont typeface="Lucida Grande"/>
              <a:buChar char="•"/>
            </a:pPr>
            <a:r>
              <a:rPr lang="en-US" altLang="en-US" dirty="0">
                <a:solidFill>
                  <a:schemeClr val="tx2"/>
                </a:solidFill>
                <a:ea typeface="ＭＳ Ｐゴシック" pitchFamily="34" charset="-128"/>
                <a:cs typeface="Arial" pitchFamily="34" charset="0"/>
              </a:rPr>
              <a:t>Balance sheets</a:t>
            </a:r>
          </a:p>
          <a:p>
            <a:pPr marL="347472" indent="-347472">
              <a:spcBef>
                <a:spcPts val="576"/>
              </a:spcBef>
              <a:buClr>
                <a:srgbClr val="B00027"/>
              </a:buClr>
              <a:buFont typeface="Lucida Grande"/>
              <a:buChar char="•"/>
            </a:pPr>
            <a:r>
              <a:rPr lang="en-US" altLang="en-US" dirty="0">
                <a:solidFill>
                  <a:schemeClr val="tx2"/>
                </a:solidFill>
                <a:ea typeface="ＭＳ Ｐゴシック" pitchFamily="34" charset="-128"/>
                <a:cs typeface="Arial" pitchFamily="34" charset="0"/>
              </a:rPr>
              <a:t>Income statements</a:t>
            </a:r>
          </a:p>
          <a:p>
            <a:pPr marL="347472" indent="-347472">
              <a:spcBef>
                <a:spcPts val="576"/>
              </a:spcBef>
              <a:buClr>
                <a:srgbClr val="B00027"/>
              </a:buClr>
              <a:buFont typeface="Lucida Grande"/>
              <a:buChar char="•"/>
            </a:pPr>
            <a:r>
              <a:rPr lang="en-US" altLang="en-US" dirty="0">
                <a:solidFill>
                  <a:schemeClr val="tx2"/>
                </a:solidFill>
                <a:ea typeface="ＭＳ Ｐゴシック" pitchFamily="34" charset="-128"/>
                <a:cs typeface="Arial" pitchFamily="34" charset="0"/>
              </a:rPr>
              <a:t>Financial ratios</a:t>
            </a:r>
          </a:p>
          <a:p>
            <a:pPr marL="347472" indent="-347472">
              <a:spcBef>
                <a:spcPts val="576"/>
              </a:spcBef>
              <a:buClr>
                <a:srgbClr val="B00027"/>
              </a:buClr>
              <a:buFont typeface="Lucida Grande"/>
              <a:buChar char="•"/>
              <a:defRPr/>
            </a:pPr>
            <a:r>
              <a:rPr lang="en-US" altLang="en-US" dirty="0" smtClean="0">
                <a:solidFill>
                  <a:schemeClr val="tx2"/>
                </a:solidFill>
                <a:ea typeface="ＭＳ Ｐゴシック" pitchFamily="34" charset="-128"/>
                <a:cs typeface="Arial" pitchFamily="34" charset="0"/>
              </a:rPr>
              <a:t>Budgets</a:t>
            </a:r>
            <a:endParaRPr lang="en-US" altLang="en-US" dirty="0">
              <a:solidFill>
                <a:schemeClr val="tx2"/>
              </a:solidFill>
              <a:ea typeface="ＭＳ Ｐゴシック" pitchFamily="34" charset="-128"/>
              <a:cs typeface="Arial" pitchFamily="34" charset="0"/>
            </a:endParaRPr>
          </a:p>
          <a:p>
            <a:pPr marL="347472" indent="-347472">
              <a:spcBef>
                <a:spcPts val="576"/>
              </a:spcBef>
              <a:buClr>
                <a:srgbClr val="B00027"/>
              </a:buClr>
              <a:buFont typeface="Lucida Grande"/>
              <a:buChar char="•"/>
              <a:defRPr/>
            </a:pPr>
            <a:r>
              <a:rPr lang="en-US" altLang="en-US" dirty="0">
                <a:solidFill>
                  <a:schemeClr val="tx2"/>
                </a:solidFill>
                <a:ea typeface="ＭＳ Ｐゴシック" pitchFamily="34" charset="-128"/>
                <a:cs typeface="Arial" pitchFamily="34" charset="0"/>
              </a:rPr>
              <a:t>Zero-based budgeting </a:t>
            </a:r>
          </a:p>
          <a:p>
            <a:pPr marL="347472" indent="-347472">
              <a:spcBef>
                <a:spcPts val="576"/>
              </a:spcBef>
              <a:buClr>
                <a:srgbClr val="B00027"/>
              </a:buClr>
              <a:buFont typeface="Lucida Grande"/>
              <a:buChar char="•"/>
              <a:defRPr/>
            </a:pPr>
            <a:r>
              <a:rPr lang="en-US" altLang="en-US" dirty="0">
                <a:solidFill>
                  <a:schemeClr val="tx2"/>
                </a:solidFill>
                <a:ea typeface="ＭＳ Ｐゴシック" pitchFamily="34" charset="-128"/>
                <a:cs typeface="Arial" pitchFamily="34" charset="0"/>
              </a:rPr>
              <a:t>Economic value added (EVA)</a:t>
            </a:r>
          </a:p>
          <a:p>
            <a:pPr marL="347472" indent="-347472">
              <a:spcBef>
                <a:spcPts val="576"/>
              </a:spcBef>
              <a:defRPr/>
            </a:pPr>
            <a:endParaRPr lang="en-US" altLang="en-US" dirty="0">
              <a:solidFill>
                <a:schemeClr val="tx2"/>
              </a:solidFill>
            </a:endParaRPr>
          </a:p>
        </p:txBody>
      </p:sp>
      <p:sp>
        <p:nvSpPr>
          <p:cNvPr id="4" name="Content Placeholder 2"/>
          <p:cNvSpPr txBox="1">
            <a:spLocks/>
          </p:cNvSpPr>
          <p:nvPr/>
        </p:nvSpPr>
        <p:spPr bwMode="auto">
          <a:xfrm>
            <a:off x="4970886" y="1510397"/>
            <a:ext cx="3877838" cy="458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l" defTabSz="457200" rtl="0" eaLnBrk="0" fontAlgn="base" hangingPunct="0">
              <a:lnSpc>
                <a:spcPct val="90000"/>
              </a:lnSpc>
              <a:spcBef>
                <a:spcPts val="2400"/>
              </a:spcBef>
              <a:spcAft>
                <a:spcPct val="0"/>
              </a:spcAft>
              <a:buClrTx/>
              <a:buFont typeface="Wingdings" charset="2"/>
              <a:buNone/>
              <a:defRPr sz="2800" kern="1200">
                <a:solidFill>
                  <a:schemeClr val="tx1"/>
                </a:solidFill>
                <a:latin typeface="+mn-lt"/>
                <a:ea typeface="+mn-ea"/>
                <a:cs typeface="Rockwell"/>
              </a:defRPr>
            </a:lvl1pPr>
            <a:lvl2pPr marL="640080" indent="-274320" algn="l" defTabSz="457200" rtl="0" eaLnBrk="0" fontAlgn="base" hangingPunct="0">
              <a:lnSpc>
                <a:spcPct val="90000"/>
              </a:lnSpc>
              <a:spcBef>
                <a:spcPct val="20000"/>
              </a:spcBef>
              <a:spcAft>
                <a:spcPct val="0"/>
              </a:spcAft>
              <a:buClr>
                <a:srgbClr val="B00027"/>
              </a:buClr>
              <a:buFont typeface="Arial"/>
              <a:buChar char="•"/>
              <a:defRPr sz="2800" b="0" i="1" kern="1200">
                <a:solidFill>
                  <a:schemeClr val="tx1"/>
                </a:solidFill>
                <a:latin typeface="+mn-lt"/>
                <a:ea typeface="+mn-ea"/>
                <a:cs typeface="+mn-cs"/>
              </a:defRPr>
            </a:lvl2pPr>
            <a:lvl3pPr marL="960120" indent="-320040" algn="l" defTabSz="457200" rtl="0" eaLnBrk="0" fontAlgn="base" hangingPunct="0">
              <a:lnSpc>
                <a:spcPct val="90000"/>
              </a:lnSpc>
              <a:spcBef>
                <a:spcPct val="20000"/>
              </a:spcBef>
              <a:spcAft>
                <a:spcPct val="0"/>
              </a:spcAft>
              <a:buClr>
                <a:srgbClr val="B00027"/>
              </a:buClr>
              <a:buSzPct val="100000"/>
              <a:buFont typeface="Lucida Grande"/>
              <a:buChar char="-"/>
              <a:defRPr sz="2800" kern="1200">
                <a:solidFill>
                  <a:schemeClr val="tx1"/>
                </a:solidFill>
                <a:latin typeface="+mn-lt"/>
                <a:ea typeface="+mn-ea"/>
                <a:cs typeface="+mn-cs"/>
              </a:defRPr>
            </a:lvl3pPr>
            <a:lvl4pPr marL="1234440" indent="-228600" algn="l" defTabSz="457200" rtl="0" eaLnBrk="0" fontAlgn="base" hangingPunct="0">
              <a:lnSpc>
                <a:spcPct val="90000"/>
              </a:lnSpc>
              <a:spcBef>
                <a:spcPct val="20000"/>
              </a:spcBef>
              <a:spcAft>
                <a:spcPct val="0"/>
              </a:spcAft>
              <a:buFont typeface="Arial"/>
              <a:buChar char="▸"/>
              <a:defRPr sz="2400" kern="1200">
                <a:solidFill>
                  <a:schemeClr val="tx1"/>
                </a:solidFill>
                <a:latin typeface="+mn-lt"/>
                <a:ea typeface="+mn-ea"/>
                <a:cs typeface="+mn-cs"/>
              </a:defRPr>
            </a:lvl4pPr>
            <a:lvl5pPr marL="150876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7472" indent="-347472">
              <a:spcBef>
                <a:spcPts val="576"/>
              </a:spcBef>
              <a:buClr>
                <a:srgbClr val="B00027"/>
              </a:buClr>
              <a:buFont typeface="Lucida Grande"/>
              <a:buChar char="•"/>
              <a:defRPr/>
            </a:pPr>
            <a:r>
              <a:rPr lang="en-US" altLang="en-US" dirty="0" smtClean="0">
                <a:solidFill>
                  <a:schemeClr val="tx2"/>
                </a:solidFill>
                <a:ea typeface="ＭＳ Ｐゴシック" pitchFamily="34" charset="-128"/>
                <a:cs typeface="Arial" pitchFamily="34" charset="0"/>
              </a:rPr>
              <a:t>Customer defections</a:t>
            </a:r>
          </a:p>
          <a:p>
            <a:pPr marL="347472" indent="-347472">
              <a:spcBef>
                <a:spcPts val="576"/>
              </a:spcBef>
              <a:buClr>
                <a:srgbClr val="B00027"/>
              </a:buClr>
              <a:buFont typeface="Lucida Grande"/>
              <a:buChar char="•"/>
              <a:defRPr/>
            </a:pPr>
            <a:r>
              <a:rPr lang="en-US" altLang="en-US" dirty="0" smtClean="0">
                <a:solidFill>
                  <a:schemeClr val="tx2"/>
                </a:solidFill>
                <a:ea typeface="ＭＳ Ｐゴシック" pitchFamily="34" charset="-128"/>
                <a:cs typeface="Arial" pitchFamily="34" charset="0"/>
              </a:rPr>
              <a:t>Value</a:t>
            </a:r>
          </a:p>
          <a:p>
            <a:pPr marL="347472" indent="-347472">
              <a:spcBef>
                <a:spcPts val="576"/>
              </a:spcBef>
              <a:defRPr/>
            </a:pPr>
            <a:endParaRPr lang="en-US" altLang="en-US" dirty="0" smtClean="0">
              <a:solidFill>
                <a:schemeClr val="tx2"/>
              </a:solidFill>
            </a:endParaRPr>
          </a:p>
          <a:p>
            <a:pPr marL="347472" indent="-347472">
              <a:spcBef>
                <a:spcPts val="576"/>
              </a:spcBef>
              <a:defRPr/>
            </a:pPr>
            <a:endParaRPr lang="en-US" altLang="en-US" dirty="0">
              <a:solidFill>
                <a:schemeClr val="tx2"/>
              </a:solidFill>
            </a:endParaRPr>
          </a:p>
        </p:txBody>
      </p:sp>
    </p:spTree>
    <p:extLst>
      <p:ext uri="{BB962C8B-B14F-4D97-AF65-F5344CB8AC3E}">
        <p14:creationId xmlns:p14="http://schemas.microsoft.com/office/powerpoint/2010/main" val="36963527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hidden="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smtClean="0"/>
              <a:t>Summary </a:t>
            </a:r>
            <a:endParaRPr lang="en-US" dirty="0"/>
          </a:p>
        </p:txBody>
      </p:sp>
      <p:sp>
        <p:nvSpPr>
          <p:cNvPr id="46082" name="Content Placeholder 4"/>
          <p:cNvSpPr>
            <a:spLocks noGrp="1"/>
          </p:cNvSpPr>
          <p:nvPr>
            <p:ph idx="12"/>
          </p:nvPr>
        </p:nvSpPr>
        <p:spPr>
          <a:xfrm>
            <a:off x="1233488" y="1482725"/>
            <a:ext cx="7821612" cy="4227513"/>
          </a:xfrm>
        </p:spPr>
        <p:txBody>
          <a:bodyPr>
            <a:noAutofit/>
          </a:bodyPr>
          <a:lstStyle/>
          <a:p>
            <a:r>
              <a:rPr lang="en-US" altLang="en-US" dirty="0" smtClean="0">
                <a:solidFill>
                  <a:schemeClr val="tx2"/>
                </a:solidFill>
              </a:rPr>
              <a:t>Control </a:t>
            </a:r>
          </a:p>
          <a:p>
            <a:pPr lvl="1"/>
            <a:r>
              <a:rPr lang="en-US" altLang="en-US" dirty="0" smtClean="0">
                <a:solidFill>
                  <a:schemeClr val="tx2"/>
                </a:solidFill>
              </a:rPr>
              <a:t>Regulatory process of establishing standards to achieve goals, comparing actual performance against the standards, and taking corrective action</a:t>
            </a:r>
          </a:p>
          <a:p>
            <a:pPr lvl="1"/>
            <a:r>
              <a:rPr lang="en-US" altLang="en-US" dirty="0"/>
              <a:t>A</a:t>
            </a:r>
            <a:r>
              <a:rPr lang="en-US" altLang="en-US" dirty="0" smtClean="0">
                <a:solidFill>
                  <a:schemeClr val="tx2"/>
                </a:solidFill>
              </a:rPr>
              <a:t>chieved by self-control and bureaucratic, objective, normative, and concertive control </a:t>
            </a:r>
          </a:p>
          <a:p>
            <a:pPr lvl="1"/>
            <a:r>
              <a:rPr lang="en-US" altLang="en-US" dirty="0" smtClean="0"/>
              <a:t>Measured by using the balanced scorecard</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608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08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608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608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Custom 1">
      <a:dk1>
        <a:srgbClr val="618097"/>
      </a:dk1>
      <a:lt1>
        <a:srgbClr val="FFFFFF"/>
      </a:lt1>
      <a:dk2>
        <a:srgbClr val="000000"/>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est1 xmlns="dbac95d4-689a-4a2b-9845-ea50641fb23b" xsi:nil="true"/>
    <Team_x0020_Members xmlns="dbac95d4-689a-4a2b-9845-ea50641fb23b">
      <UserInfo>
        <DisplayName/>
        <AccountId xsi:nil="true"/>
        <AccountType/>
      </UserInfo>
    </Team_x0020_Memb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CBD9E0DAEFC3E40A59C31973342194A" ma:contentTypeVersion="" ma:contentTypeDescription="Create a new document." ma:contentTypeScope="" ma:versionID="e3c64ba551016adc573befab8c0cca30">
  <xsd:schema xmlns:xsd="http://www.w3.org/2001/XMLSchema" xmlns:xs="http://www.w3.org/2001/XMLSchema" xmlns:p="http://schemas.microsoft.com/office/2006/metadata/properties" xmlns:ns2="5b47f0fb-e24d-44b9-89a4-ff46b5ce035f" xmlns:ns3="dbac95d4-689a-4a2b-9845-ea50641fb23b" targetNamespace="http://schemas.microsoft.com/office/2006/metadata/properties" ma:root="true" ma:fieldsID="cb1c1897da468322b82511c31e0288ea" ns2:_="" ns3:_="">
    <xsd:import namespace="5b47f0fb-e24d-44b9-89a4-ff46b5ce035f"/>
    <xsd:import namespace="dbac95d4-689a-4a2b-9845-ea50641fb23b"/>
    <xsd:element name="properties">
      <xsd:complexType>
        <xsd:sequence>
          <xsd:element name="documentManagement">
            <xsd:complexType>
              <xsd:all>
                <xsd:element ref="ns2:SharedWithUsers" minOccurs="0"/>
                <xsd:element ref="ns2:SharedWithDetails" minOccurs="0"/>
                <xsd:element ref="ns3:Team_x0020_Members" minOccurs="0"/>
                <xsd:element ref="ns3:test1" minOccurs="0"/>
                <xsd:element ref="ns2:LastSharedByUser" minOccurs="0"/>
                <xsd:element ref="ns2:LastSharedBy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47f0fb-e24d-44b9-89a4-ff46b5ce035f"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2" nillable="true" ma:displayName="Last Shared By User" ma:description="" ma:internalName="LastSharedByUser" ma:readOnly="true">
      <xsd:simpleType>
        <xsd:restriction base="dms:Note">
          <xsd:maxLength value="255"/>
        </xsd:restriction>
      </xsd:simpleType>
    </xsd:element>
    <xsd:element name="LastSharedByTime" ma:index="13"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dbac95d4-689a-4a2b-9845-ea50641fb23b" elementFormDefault="qualified">
    <xsd:import namespace="http://schemas.microsoft.com/office/2006/documentManagement/types"/>
    <xsd:import namespace="http://schemas.microsoft.com/office/infopath/2007/PartnerControls"/>
    <xsd:element name="Team_x0020_Members" ma:index="10" nillable="true" ma:displayName="Team Members" ma:SearchPeopleOnly="false" ma:SharePointGroup="0" ma:internalName="Team_x0020_Members">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test1" ma:index="11" nillable="true" ma:displayName="test1" ma:internalName="test1">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B8DA54F-07E5-4B4E-8E09-707572DBA24D}">
  <ds:schemaRefs>
    <ds:schemaRef ds:uri="http://purl.org/dc/terms/"/>
    <ds:schemaRef ds:uri="http://schemas.openxmlformats.org/package/2006/metadata/core-properties"/>
    <ds:schemaRef ds:uri="http://purl.org/dc/dcmitype/"/>
    <ds:schemaRef ds:uri="5b47f0fb-e24d-44b9-89a4-ff46b5ce035f"/>
    <ds:schemaRef ds:uri="http://schemas.microsoft.com/office/2006/documentManagement/types"/>
    <ds:schemaRef ds:uri="http://purl.org/dc/elements/1.1/"/>
    <ds:schemaRef ds:uri="http://schemas.microsoft.com/office/2006/metadata/properties"/>
    <ds:schemaRef ds:uri="http://schemas.microsoft.com/office/infopath/2007/PartnerControls"/>
    <ds:schemaRef ds:uri="dbac95d4-689a-4a2b-9845-ea50641fb23b"/>
    <ds:schemaRef ds:uri="http://www.w3.org/XML/1998/namespace"/>
  </ds:schemaRefs>
</ds:datastoreItem>
</file>

<file path=customXml/itemProps2.xml><?xml version="1.0" encoding="utf-8"?>
<ds:datastoreItem xmlns:ds="http://schemas.openxmlformats.org/officeDocument/2006/customXml" ds:itemID="{0E7F56FD-77F3-4FA8-B657-6A86E1979B8C}">
  <ds:schemaRefs>
    <ds:schemaRef ds:uri="http://schemas.microsoft.com/sharepoint/v3/contenttype/forms"/>
  </ds:schemaRefs>
</ds:datastoreItem>
</file>

<file path=customXml/itemProps3.xml><?xml version="1.0" encoding="utf-8"?>
<ds:datastoreItem xmlns:ds="http://schemas.openxmlformats.org/officeDocument/2006/customXml" ds:itemID="{DE89B0A3-BE45-4B6E-ADEE-C2FCAC6C26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b47f0fb-e24d-44b9-89a4-ff46b5ce035f"/>
    <ds:schemaRef ds:uri="dbac95d4-689a-4a2b-9845-ea50641fb23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4472</TotalTime>
  <Words>837</Words>
  <Application>Microsoft Office PowerPoint</Application>
  <PresentationFormat>On-screen Show (4:3)</PresentationFormat>
  <Paragraphs>174</Paragraphs>
  <Slides>24</Slides>
  <Notes>15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24</vt:i4>
      </vt:variant>
    </vt:vector>
  </HeadingPairs>
  <TitlesOfParts>
    <vt:vector size="35" baseType="lpstr">
      <vt:lpstr>ＭＳ Ｐゴシック</vt:lpstr>
      <vt:lpstr>Arial</vt:lpstr>
      <vt:lpstr>Arial Narrow</vt:lpstr>
      <vt:lpstr>Calibri</vt:lpstr>
      <vt:lpstr>DINPro-CondBlack</vt:lpstr>
      <vt:lpstr>Franklin Gothic Medium</vt:lpstr>
      <vt:lpstr>Lucida Grande</vt:lpstr>
      <vt:lpstr>Rockwell</vt:lpstr>
      <vt:lpstr>Times New Roman</vt:lpstr>
      <vt:lpstr>Wingdings</vt:lpstr>
      <vt:lpstr>Office Theme</vt:lpstr>
      <vt:lpstr>Control </vt:lpstr>
      <vt:lpstr>Learning Outcomes </vt:lpstr>
      <vt:lpstr>Control versus Standards </vt:lpstr>
      <vt:lpstr>Setting Standards </vt:lpstr>
      <vt:lpstr>Comparison to Standards and Corrective Action </vt:lpstr>
      <vt:lpstr>16.1 Cybernetic Control Process</vt:lpstr>
      <vt:lpstr>Basic Control Methods </vt:lpstr>
      <vt:lpstr>Maintaining Control </vt:lpstr>
      <vt:lpstr>Control Methods</vt:lpstr>
      <vt:lpstr>Bureaucratic Control</vt:lpstr>
      <vt:lpstr>Objective Control</vt:lpstr>
      <vt:lpstr>Normative Control</vt:lpstr>
      <vt:lpstr>Concertive Control</vt:lpstr>
      <vt:lpstr>Self-Control or Self-Management </vt:lpstr>
      <vt:lpstr>Balanced Scorecard</vt:lpstr>
      <vt:lpstr>Balanced Scorecard - Advantages</vt:lpstr>
      <vt:lpstr>Controlling Finances </vt:lpstr>
      <vt:lpstr>Controlling Customer Defections </vt:lpstr>
      <vt:lpstr>16.5 Advantages and Disadvantages of Different Measures of Quality </vt:lpstr>
      <vt:lpstr>Innovation and Learning Perspective</vt:lpstr>
      <vt:lpstr>Key Terms </vt:lpstr>
      <vt:lpstr>Key Terms (continued) </vt:lpstr>
      <vt:lpstr>Summary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DPS</dc:creator>
  <cp:lastModifiedBy>Avishikta Dey</cp:lastModifiedBy>
  <cp:revision>763</cp:revision>
  <cp:lastPrinted>1601-01-01T00:00:00Z</cp:lastPrinted>
  <dcterms:created xsi:type="dcterms:W3CDTF">2012-09-15T01:24:58Z</dcterms:created>
  <dcterms:modified xsi:type="dcterms:W3CDTF">2016-12-12T08:51:21Z</dcterms:modified>
</cp:coreProperties>
</file>