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2" r:id="rId1"/>
  </p:sldMasterIdLst>
  <p:notesMasterIdLst>
    <p:notesMasterId r:id="rId28"/>
  </p:notesMasterIdLst>
  <p:sldIdLst>
    <p:sldId id="256" r:id="rId2"/>
    <p:sldId id="257" r:id="rId3"/>
    <p:sldId id="258" r:id="rId4"/>
    <p:sldId id="259" r:id="rId5"/>
    <p:sldId id="263" r:id="rId6"/>
    <p:sldId id="260" r:id="rId7"/>
    <p:sldId id="261" r:id="rId8"/>
    <p:sldId id="262" r:id="rId9"/>
    <p:sldId id="264" r:id="rId10"/>
    <p:sldId id="265" r:id="rId11"/>
    <p:sldId id="266" r:id="rId12"/>
    <p:sldId id="267" r:id="rId13"/>
    <p:sldId id="271" r:id="rId14"/>
    <p:sldId id="270" r:id="rId15"/>
    <p:sldId id="268" r:id="rId16"/>
    <p:sldId id="269"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42" autoAdjust="0"/>
    <p:restoredTop sz="94136" autoAdjust="0"/>
  </p:normalViewPr>
  <p:slideViewPr>
    <p:cSldViewPr snapToGrid="0">
      <p:cViewPr>
        <p:scale>
          <a:sx n="98" d="100"/>
          <a:sy n="98" d="100"/>
        </p:scale>
        <p:origin x="-331" y="-12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C488F1-8347-493D-8BF9-90BE0D90C3E6}" type="datetimeFigureOut">
              <a:rPr lang="en-GB" smtClean="0"/>
              <a:t>02/11/2018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CB44D1-9796-41C1-B988-92195D98E1AF}" type="slidenum">
              <a:rPr lang="en-GB" smtClean="0"/>
              <a:t>‹#›</a:t>
            </a:fld>
            <a:endParaRPr lang="en-GB"/>
          </a:p>
        </p:txBody>
      </p:sp>
    </p:spTree>
    <p:extLst>
      <p:ext uri="{BB962C8B-B14F-4D97-AF65-F5344CB8AC3E}">
        <p14:creationId xmlns:p14="http://schemas.microsoft.com/office/powerpoint/2010/main" val="3527396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CCB44D1-9796-41C1-B988-92195D98E1AF}" type="slidenum">
              <a:rPr lang="en-GB" smtClean="0"/>
              <a:t>1</a:t>
            </a:fld>
            <a:endParaRPr lang="en-GB"/>
          </a:p>
        </p:txBody>
      </p:sp>
    </p:spTree>
    <p:extLst>
      <p:ext uri="{BB962C8B-B14F-4D97-AF65-F5344CB8AC3E}">
        <p14:creationId xmlns:p14="http://schemas.microsoft.com/office/powerpoint/2010/main" val="521781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 sentinel event is any unanticipated event in a healthcare setting resulting in death or serious physical or psychological injury to a patient or patients, not related to the natural course of the patient's illness.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In</a:t>
            </a:r>
            <a:r>
              <a:rPr lang="en-GB" baseline="0" dirty="0" smtClean="0">
                <a:latin typeface="Times New Roman" panose="02020603050405020304" pitchFamily="18" charset="0"/>
                <a:cs typeface="Times New Roman" panose="02020603050405020304" pitchFamily="18" charset="0"/>
              </a:rPr>
              <a:t> meadow view hospital the most recent sentinel events include; </a:t>
            </a:r>
            <a:endParaRPr lang="en-GB" dirty="0" smtClean="0">
              <a:latin typeface="Times New Roman" panose="02020603050405020304" pitchFamily="18" charset="0"/>
              <a:cs typeface="Times New Roman" panose="02020603050405020304" pitchFamily="18" charset="0"/>
            </a:endParaRPr>
          </a:p>
          <a:p>
            <a:endParaRPr lang="en-GB"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 patient suicide</a:t>
            </a:r>
            <a:r>
              <a:rPr lang="en-GB" baseline="0" dirty="0" smtClean="0">
                <a:latin typeface="Times New Roman" panose="02020603050405020304" pitchFamily="18" charset="0"/>
                <a:cs typeface="Times New Roman" panose="02020603050405020304" pitchFamily="18" charset="0"/>
              </a:rPr>
              <a:t> and a</a:t>
            </a:r>
            <a:r>
              <a:rPr lang="en-GB" dirty="0" smtClean="0">
                <a:latin typeface="Times New Roman" panose="02020603050405020304" pitchFamily="18" charset="0"/>
                <a:cs typeface="Times New Roman" panose="02020603050405020304" pitchFamily="18" charset="0"/>
              </a:rPr>
              <a:t>n incident of wrong-site surgery.</a:t>
            </a:r>
          </a:p>
          <a:p>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Sentinel</a:t>
            </a:r>
            <a:r>
              <a:rPr lang="en-GB" baseline="0" dirty="0" smtClean="0">
                <a:latin typeface="Times New Roman" panose="02020603050405020304" pitchFamily="18" charset="0"/>
                <a:cs typeface="Times New Roman" panose="02020603050405020304" pitchFamily="18" charset="0"/>
              </a:rPr>
              <a:t> events may </a:t>
            </a:r>
            <a:r>
              <a:rPr lang="en-GB" dirty="0" smtClean="0">
                <a:latin typeface="Times New Roman" panose="02020603050405020304" pitchFamily="18" charset="0"/>
                <a:cs typeface="Times New Roman" panose="02020603050405020304" pitchFamily="18" charset="0"/>
              </a:rPr>
              <a:t>cause:</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death</a:t>
            </a:r>
            <a:r>
              <a:rPr lang="en-GB" baseline="0" dirty="0" smtClean="0">
                <a:latin typeface="Times New Roman" panose="02020603050405020304" pitchFamily="18" charset="0"/>
                <a:cs typeface="Times New Roman" panose="02020603050405020304" pitchFamily="18" charset="0"/>
              </a:rPr>
              <a:t>, p</a:t>
            </a:r>
            <a:r>
              <a:rPr lang="en-GB" dirty="0" smtClean="0">
                <a:latin typeface="Times New Roman" panose="02020603050405020304" pitchFamily="18" charset="0"/>
                <a:cs typeface="Times New Roman" panose="02020603050405020304" pitchFamily="18" charset="0"/>
              </a:rPr>
              <a:t>ermanent harm, or even</a:t>
            </a:r>
            <a:r>
              <a:rPr lang="en-GB" baseline="0" dirty="0" smtClean="0">
                <a:latin typeface="Times New Roman" panose="02020603050405020304" pitchFamily="18" charset="0"/>
                <a:cs typeface="Times New Roman" panose="02020603050405020304" pitchFamily="18" charset="0"/>
              </a:rPr>
              <a:t> s</a:t>
            </a:r>
            <a:r>
              <a:rPr lang="en-GB" dirty="0" smtClean="0">
                <a:latin typeface="Times New Roman" panose="02020603050405020304" pitchFamily="18" charset="0"/>
                <a:cs typeface="Times New Roman" panose="02020603050405020304" pitchFamily="18" charset="0"/>
              </a:rPr>
              <a:t>evere temporary harm depending on the intensity of harm.</a:t>
            </a:r>
          </a:p>
          <a:p>
            <a:pPr marL="0" indent="0">
              <a:buFont typeface="Wingdings" panose="05000000000000000000" pitchFamily="2" charset="2"/>
              <a:buNone/>
            </a:pPr>
            <a:r>
              <a:rPr lang="en-GB" dirty="0" smtClean="0">
                <a:latin typeface="Times New Roman" panose="02020603050405020304" pitchFamily="18" charset="0"/>
                <a:cs typeface="Times New Roman" panose="02020603050405020304" pitchFamily="18" charset="0"/>
              </a:rPr>
              <a:t>Other related topics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Patient safety event: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an event, incident, or condition that could have resulted or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did result in harm to a patient.</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Adverse event: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 patient safety event that resulted in harm to a patient.</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Sentinel event: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 subcategory of adverse events, a sentinel event is a patient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safety event (not primarily related to the natural course of the patient’s illness or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underlying condition) that reaches a patient and results in any of the following:</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Death</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Permanent harm</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Severe temporary harm</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Close call</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or “near miss“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no harm,” or “good catch”: a patient safety event that did not cause harm as defined by the term sentinel event</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Hazardous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or “unsafe”</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condition(s): a circumstance (other than a patient’s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own disease process or condition) that increases the probability of an adverse</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event.</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a:t>
            </a:fld>
            <a:endParaRPr lang="en-GB"/>
          </a:p>
        </p:txBody>
      </p:sp>
    </p:spTree>
    <p:extLst>
      <p:ext uri="{BB962C8B-B14F-4D97-AF65-F5344CB8AC3E}">
        <p14:creationId xmlns:p14="http://schemas.microsoft.com/office/powerpoint/2010/main" val="686528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t>The</a:t>
            </a:r>
            <a:r>
              <a:rPr lang="en-GB" baseline="0" dirty="0" smtClean="0"/>
              <a:t> goal of health care is to improve the quality of life of patients with</a:t>
            </a:r>
            <a:r>
              <a:rPr lang="en-GB" dirty="0" smtClean="0"/>
              <a:t>out causing further harm.  </a:t>
            </a:r>
          </a:p>
          <a:p>
            <a:r>
              <a:rPr lang="en-GB" dirty="0" smtClean="0"/>
              <a:t> </a:t>
            </a:r>
          </a:p>
          <a:p>
            <a:pPr marL="171450" indent="-171450">
              <a:buFont typeface="Wingdings" panose="05000000000000000000" pitchFamily="2" charset="2"/>
              <a:buChar char="v"/>
            </a:pPr>
            <a:r>
              <a:rPr lang="en-GB" dirty="0" smtClean="0"/>
              <a:t> “Do no HARM": This is the most fundamental point in healthcare practice.</a:t>
            </a:r>
          </a:p>
          <a:p>
            <a:endParaRPr lang="en-GB" dirty="0"/>
          </a:p>
        </p:txBody>
      </p:sp>
      <p:sp>
        <p:nvSpPr>
          <p:cNvPr id="4" name="Slide Number Placeholder 3"/>
          <p:cNvSpPr>
            <a:spLocks noGrp="1"/>
          </p:cNvSpPr>
          <p:nvPr>
            <p:ph type="sldNum" sz="quarter" idx="10"/>
          </p:nvPr>
        </p:nvSpPr>
        <p:spPr/>
        <p:txBody>
          <a:bodyPr/>
          <a:lstStyle/>
          <a:p>
            <a:fld id="{8CCB44D1-9796-41C1-B988-92195D98E1AF}" type="slidenum">
              <a:rPr lang="en-GB" smtClean="0"/>
              <a:t>3</a:t>
            </a:fld>
            <a:endParaRPr lang="en-GB"/>
          </a:p>
        </p:txBody>
      </p:sp>
    </p:spTree>
    <p:extLst>
      <p:ext uri="{BB962C8B-B14F-4D97-AF65-F5344CB8AC3E}">
        <p14:creationId xmlns:p14="http://schemas.microsoft.com/office/powerpoint/2010/main" val="3069235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Enhancing</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quality of care and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ensuring safety of patients are the core values of the joint commission on sentinel events.</a:t>
            </a:r>
          </a:p>
          <a:p>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Quality</a:t>
            </a:r>
            <a:r>
              <a:rPr lang="en-GB" baseline="0" dirty="0" smtClean="0">
                <a:latin typeface="Times New Roman" panose="02020603050405020304" pitchFamily="18" charset="0"/>
                <a:cs typeface="Times New Roman" panose="02020603050405020304" pitchFamily="18" charset="0"/>
              </a:rPr>
              <a:t> of care intertwines with safety in manner that quality fosters safety and safety checklists evaluate quality of healthcare.</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4</a:t>
            </a:fld>
            <a:endParaRPr lang="en-GB"/>
          </a:p>
        </p:txBody>
      </p:sp>
    </p:spTree>
    <p:extLst>
      <p:ext uri="{BB962C8B-B14F-4D97-AF65-F5344CB8AC3E}">
        <p14:creationId xmlns:p14="http://schemas.microsoft.com/office/powerpoint/2010/main" val="3528645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Patient safety</a:t>
            </a:r>
            <a:r>
              <a:rPr lang="en-GB" baseline="0" dirty="0" smtClean="0">
                <a:latin typeface="Times New Roman" panose="02020603050405020304" pitchFamily="18" charset="0"/>
                <a:cs typeface="Times New Roman" panose="02020603050405020304" pitchFamily="18" charset="0"/>
              </a:rPr>
              <a:t> is t</a:t>
            </a:r>
            <a:r>
              <a:rPr lang="en-GB" dirty="0" smtClean="0">
                <a:latin typeface="Times New Roman" panose="02020603050405020304" pitchFamily="18" charset="0"/>
                <a:cs typeface="Times New Roman" panose="02020603050405020304" pitchFamily="18" charset="0"/>
              </a:rPr>
              <a:t>he prevention of errors and adverse effects to patients that are associated with healthcare.</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Patient</a:t>
            </a:r>
            <a:r>
              <a:rPr lang="en-GB" baseline="0" dirty="0" smtClean="0">
                <a:latin typeface="Times New Roman" panose="02020603050405020304" pitchFamily="18" charset="0"/>
                <a:cs typeface="Times New Roman" panose="02020603050405020304" pitchFamily="18" charset="0"/>
              </a:rPr>
              <a:t> s</a:t>
            </a:r>
            <a:r>
              <a:rPr lang="en-GB" dirty="0" smtClean="0">
                <a:latin typeface="Times New Roman" panose="02020603050405020304" pitchFamily="18" charset="0"/>
                <a:cs typeface="Times New Roman" panose="02020603050405020304" pitchFamily="18" charset="0"/>
              </a:rPr>
              <a:t>afety events may not be completely eliminated</a:t>
            </a:r>
            <a:r>
              <a:rPr lang="en-GB" baseline="0" dirty="0" smtClean="0">
                <a:latin typeface="Times New Roman" panose="02020603050405020304" pitchFamily="18" charset="0"/>
                <a:cs typeface="Times New Roman" panose="02020603050405020304" pitchFamily="18" charset="0"/>
              </a:rPr>
              <a:t> as new events come up time to time.</a:t>
            </a:r>
          </a:p>
          <a:p>
            <a:pPr marL="171450" indent="-171450">
              <a:buFont typeface="Wingdings" panose="05000000000000000000" pitchFamily="2" charset="2"/>
              <a:buChar char="v"/>
            </a:pPr>
            <a:r>
              <a:rPr lang="en-GB" baseline="0" dirty="0" smtClean="0">
                <a:latin typeface="Times New Roman" panose="02020603050405020304" pitchFamily="18" charset="0"/>
                <a:cs typeface="Times New Roman" panose="02020603050405020304" pitchFamily="18" charset="0"/>
              </a:rPr>
              <a:t>Therefore, constant quality checks is crucial towards achieving safety in healthcare.</a:t>
            </a:r>
            <a:r>
              <a:rPr lang="en-GB" dirty="0" smtClean="0">
                <a:latin typeface="Times New Roman" panose="02020603050405020304" pitchFamily="18" charset="0"/>
                <a:cs typeface="Times New Roman" panose="02020603050405020304" pitchFamily="18" charset="0"/>
              </a:rPr>
              <a:t>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Harm to patients can be reduced, and the goal is always zero harm.</a:t>
            </a:r>
          </a:p>
          <a:p>
            <a:pPr marL="171450" indent="-171450">
              <a:buFont typeface="Wingdings" panose="05000000000000000000" pitchFamily="2" charset="2"/>
              <a:buChar char="v"/>
            </a:pPr>
            <a:r>
              <a:rPr lang="en-GB" baseline="0" dirty="0" smtClean="0">
                <a:latin typeface="Times New Roman" panose="02020603050405020304" pitchFamily="18" charset="0"/>
                <a:cs typeface="Times New Roman" panose="02020603050405020304" pitchFamily="18" charset="0"/>
              </a:rPr>
              <a:t>This is why integration of all activities in  healthcare is vital in ensuring reduction of harm.</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5</a:t>
            </a:fld>
            <a:endParaRPr lang="en-GB"/>
          </a:p>
        </p:txBody>
      </p:sp>
    </p:spTree>
    <p:extLst>
      <p:ext uri="{BB962C8B-B14F-4D97-AF65-F5344CB8AC3E}">
        <p14:creationId xmlns:p14="http://schemas.microsoft.com/office/powerpoint/2010/main" val="3141743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Align exist standards with the daily work system to integrate staff and patient activities in spatial and temporal scales.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This requires that</a:t>
            </a:r>
            <a:r>
              <a:rPr lang="en-GB" baseline="0" dirty="0" smtClean="0">
                <a:latin typeface="Times New Roman" panose="02020603050405020304" pitchFamily="18" charset="0"/>
                <a:cs typeface="Times New Roman" panose="02020603050405020304" pitchFamily="18" charset="0"/>
              </a:rPr>
              <a:t> all processes in the system are rationally addressed as at the time of need and place needed towards achieving safety.</a:t>
            </a:r>
          </a:p>
          <a:p>
            <a:pPr marL="171450" indent="-171450">
              <a:buFont typeface="Arial" panose="020B0604020202020204" pitchFamily="34" charset="0"/>
              <a:buChar char="•"/>
            </a:pPr>
            <a:r>
              <a:rPr lang="en-GB" baseline="0" dirty="0" smtClean="0">
                <a:latin typeface="Times New Roman" panose="02020603050405020304" pitchFamily="18" charset="0"/>
                <a:cs typeface="Times New Roman" panose="02020603050405020304" pitchFamily="18" charset="0"/>
              </a:rPr>
              <a:t>As an example: In ensuring success in midwifery, the situation is dealt with according to its condition not necessarily according to what is done to other patients.</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Promote updated knowledge, skill and competence by recommending better methods that will improve quality and safety of health 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Engaging learning in the healthcare program is vital in enhancing communication and innovation which promote</a:t>
            </a:r>
            <a:r>
              <a:rPr lang="en-GB" baseline="0" dirty="0" smtClean="0">
                <a:latin typeface="Times New Roman" panose="02020603050405020304" pitchFamily="18" charset="0"/>
                <a:cs typeface="Times New Roman" panose="02020603050405020304" pitchFamily="18" charset="0"/>
              </a:rPr>
              <a:t> safety in healthcare.</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Encourage and recommend proactive quality and patient safety methods to increase accountability, trust, and knowledge while reducing the impact of fear and blame.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need to meet quality standards require that constant evaluation is involved prior to occurrence of harm in order to contain it.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Proactive</a:t>
            </a:r>
            <a:r>
              <a:rPr lang="en-GB" baseline="0" dirty="0" smtClean="0">
                <a:latin typeface="Times New Roman" panose="02020603050405020304" pitchFamily="18" charset="0"/>
                <a:cs typeface="Times New Roman" panose="02020603050405020304" pitchFamily="18" charset="0"/>
              </a:rPr>
              <a:t> approach becomes successful in a healthcare setting built on trust and accountability to ensure all issues are approached in a comprehensive manner that is approvable by all stakeholders.</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6</a:t>
            </a:fld>
            <a:endParaRPr lang="en-GB"/>
          </a:p>
        </p:txBody>
      </p:sp>
    </p:spTree>
    <p:extLst>
      <p:ext uri="{BB962C8B-B14F-4D97-AF65-F5344CB8AC3E}">
        <p14:creationId xmlns:p14="http://schemas.microsoft.com/office/powerpoint/2010/main" val="4179044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Enhances reliability of the process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 viable quality management system should be counted on to reduce errors in a healthcare</a:t>
            </a:r>
            <a:r>
              <a:rPr lang="en-GB" baseline="0" dirty="0" smtClean="0">
                <a:latin typeface="Times New Roman" panose="02020603050405020304" pitchFamily="18" charset="0"/>
                <a:cs typeface="Times New Roman" panose="02020603050405020304" pitchFamily="18" charset="0"/>
              </a:rPr>
              <a:t>.</a:t>
            </a:r>
          </a:p>
          <a:p>
            <a:pPr marL="171450" indent="-171450">
              <a:buFont typeface="Arial" panose="020B0604020202020204" pitchFamily="34" charset="0"/>
              <a:buChar char="•"/>
            </a:pPr>
            <a:r>
              <a:rPr lang="en-GB" baseline="0" dirty="0" smtClean="0">
                <a:latin typeface="Times New Roman" panose="02020603050405020304" pitchFamily="18" charset="0"/>
                <a:cs typeface="Times New Roman" panose="02020603050405020304" pitchFamily="18" charset="0"/>
              </a:rPr>
              <a:t>This is because occurrence of harm is dire as it threatens the quality of life of patients.</a:t>
            </a:r>
            <a:r>
              <a:rPr lang="en-GB" dirty="0" smtClean="0">
                <a:latin typeface="Times New Roman" panose="02020603050405020304" pitchFamily="18" charset="0"/>
                <a:cs typeface="Times New Roman" panose="02020603050405020304" pitchFamily="18" charset="0"/>
              </a:rPr>
              <a:t>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Decreases variation and defects (waste)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most</a:t>
            </a:r>
            <a:r>
              <a:rPr lang="en-GB" baseline="0" dirty="0" smtClean="0">
                <a:latin typeface="Times New Roman" panose="02020603050405020304" pitchFamily="18" charset="0"/>
                <a:cs typeface="Times New Roman" panose="02020603050405020304" pitchFamily="18" charset="0"/>
              </a:rPr>
              <a:t> practical system should be consistent in enhancing quality in every moment of operation in a healthcare setting.</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Focuses on achieving better outcomes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a:t>
            </a:r>
            <a:r>
              <a:rPr lang="en-GB" baseline="0" dirty="0" smtClean="0">
                <a:latin typeface="Times New Roman" panose="02020603050405020304" pitchFamily="18" charset="0"/>
                <a:cs typeface="Times New Roman" panose="02020603050405020304" pitchFamily="18" charset="0"/>
              </a:rPr>
              <a:t> directives of a quality management system should have the capacity of raising the quality threshold higher each time. </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Use of evidence to ensure that a service is satisfactory</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best</a:t>
            </a:r>
            <a:r>
              <a:rPr lang="en-GB" baseline="0" dirty="0" smtClean="0">
                <a:latin typeface="Times New Roman" panose="02020603050405020304" pitchFamily="18" charset="0"/>
                <a:cs typeface="Times New Roman" panose="02020603050405020304" pitchFamily="18" charset="0"/>
              </a:rPr>
              <a:t> system is evidence based so that current and future performance can be assessed and projected respectively.</a:t>
            </a:r>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7</a:t>
            </a:fld>
            <a:endParaRPr lang="en-GB"/>
          </a:p>
        </p:txBody>
      </p:sp>
    </p:spTree>
    <p:extLst>
      <p:ext uri="{BB962C8B-B14F-4D97-AF65-F5344CB8AC3E}">
        <p14:creationId xmlns:p14="http://schemas.microsoft.com/office/powerpoint/2010/main" val="1862889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t>Health care centres aims to increase the reliability of their complex systems by:</a:t>
            </a:r>
          </a:p>
          <a:p>
            <a:pPr marL="171450" indent="-171450">
              <a:buFont typeface="Arial" panose="020B0604020202020204" pitchFamily="34" charset="0"/>
              <a:buChar char="•"/>
            </a:pPr>
            <a:r>
              <a:rPr lang="en-GB" dirty="0" smtClean="0"/>
              <a:t>Making risk of patient harm apparent </a:t>
            </a:r>
          </a:p>
          <a:p>
            <a:pPr marL="171450" indent="-171450">
              <a:buFont typeface="Wingdings" panose="05000000000000000000" pitchFamily="2" charset="2"/>
              <a:buChar char="ü"/>
            </a:pPr>
            <a:r>
              <a:rPr lang="en-GB" dirty="0" smtClean="0"/>
              <a:t>Making</a:t>
            </a:r>
            <a:r>
              <a:rPr lang="en-GB" baseline="0" dirty="0" smtClean="0"/>
              <a:t> risk obvious or probable ensure that healthcare systems act ahead of occurrence of harm.</a:t>
            </a:r>
            <a:endParaRPr lang="en-GB" dirty="0" smtClean="0"/>
          </a:p>
          <a:p>
            <a:pPr marL="171450" indent="-171450">
              <a:buFont typeface="Arial" panose="020B0604020202020204" pitchFamily="34" charset="0"/>
              <a:buChar char="•"/>
            </a:pPr>
            <a:r>
              <a:rPr lang="en-GB" dirty="0" smtClean="0"/>
              <a:t>Eliminating the risk</a:t>
            </a:r>
          </a:p>
          <a:p>
            <a:pPr marL="171450" indent="-171450">
              <a:buFont typeface="Wingdings" panose="05000000000000000000" pitchFamily="2" charset="2"/>
              <a:buChar char="ü"/>
            </a:pPr>
            <a:r>
              <a:rPr lang="en-GB" dirty="0" smtClean="0"/>
              <a:t>In the point of identifying harm the best practice</a:t>
            </a:r>
            <a:r>
              <a:rPr lang="en-GB" baseline="0" dirty="0" smtClean="0"/>
              <a:t> is to provide a solution to avoid its compounding capability across the healthcare sections and through its processes.</a:t>
            </a:r>
            <a:endParaRPr lang="en-GB" dirty="0" smtClean="0"/>
          </a:p>
          <a:p>
            <a:endParaRPr lang="en-GB" dirty="0"/>
          </a:p>
        </p:txBody>
      </p:sp>
      <p:sp>
        <p:nvSpPr>
          <p:cNvPr id="4" name="Slide Number Placeholder 3"/>
          <p:cNvSpPr>
            <a:spLocks noGrp="1"/>
          </p:cNvSpPr>
          <p:nvPr>
            <p:ph type="sldNum" sz="quarter" idx="10"/>
          </p:nvPr>
        </p:nvSpPr>
        <p:spPr/>
        <p:txBody>
          <a:bodyPr/>
          <a:lstStyle/>
          <a:p>
            <a:fld id="{8CCB44D1-9796-41C1-B988-92195D98E1AF}" type="slidenum">
              <a:rPr lang="en-GB" smtClean="0"/>
              <a:t>8</a:t>
            </a:fld>
            <a:endParaRPr lang="en-GB"/>
          </a:p>
        </p:txBody>
      </p:sp>
    </p:spTree>
    <p:extLst>
      <p:ext uri="{BB962C8B-B14F-4D97-AF65-F5344CB8AC3E}">
        <p14:creationId xmlns:p14="http://schemas.microsoft.com/office/powerpoint/2010/main" val="2393242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Joint Commission–accredited organizations continually focuses on eliminating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Systems failures: This pertains</a:t>
            </a:r>
            <a:r>
              <a:rPr lang="en-GB" baseline="0" dirty="0" smtClean="0">
                <a:latin typeface="Times New Roman" panose="02020603050405020304" pitchFamily="18" charset="0"/>
                <a:cs typeface="Times New Roman" panose="02020603050405020304" pitchFamily="18" charset="0"/>
              </a:rPr>
              <a:t> to violation of set standards, and breakdown of technology in the health care setting.</a:t>
            </a:r>
            <a:endParaRPr lang="en-GB"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 Human errors are</a:t>
            </a:r>
            <a:r>
              <a:rPr lang="en-GB" baseline="0" dirty="0" smtClean="0">
                <a:latin typeface="Times New Roman" panose="02020603050405020304" pitchFamily="18" charset="0"/>
                <a:cs typeface="Times New Roman" panose="02020603050405020304" pitchFamily="18" charset="0"/>
              </a:rPr>
              <a:t> perpetrated by the human capital in the health care setting, which includes; neglect, holding back information and failing to follow instructions.</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They cause Harm to Patients, Families, and Staff</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These failures and errors cause harm directly to the patients and indirectly to their families</a:t>
            </a:r>
            <a:r>
              <a:rPr lang="en-GB" baseline="0" dirty="0" smtClean="0">
                <a:latin typeface="Times New Roman" panose="02020603050405020304" pitchFamily="18" charset="0"/>
                <a:cs typeface="Times New Roman" panose="02020603050405020304" pitchFamily="18" charset="0"/>
              </a:rPr>
              <a:t> and the staff as damage is caused and this is a prove of poor healthcare quality.</a:t>
            </a:r>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9</a:t>
            </a:fld>
            <a:endParaRPr lang="en-GB"/>
          </a:p>
        </p:txBody>
      </p:sp>
    </p:spTree>
    <p:extLst>
      <p:ext uri="{BB962C8B-B14F-4D97-AF65-F5344CB8AC3E}">
        <p14:creationId xmlns:p14="http://schemas.microsoft.com/office/powerpoint/2010/main" val="541917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The</a:t>
            </a:r>
            <a:r>
              <a:rPr lang="en-GB" baseline="0" dirty="0" smtClean="0">
                <a:latin typeface="Times New Roman" panose="02020603050405020304" pitchFamily="18" charset="0"/>
                <a:cs typeface="Times New Roman" panose="02020603050405020304" pitchFamily="18" charset="0"/>
              </a:rPr>
              <a:t> role of the Joint Commission Accreditation Process </a:t>
            </a:r>
            <a:r>
              <a:rPr lang="en-GB" dirty="0" smtClean="0">
                <a:latin typeface="Times New Roman" panose="02020603050405020304" pitchFamily="18" charset="0"/>
                <a:cs typeface="Times New Roman" panose="02020603050405020304" pitchFamily="18" charset="0"/>
              </a:rPr>
              <a:t>enhance quality of care and patient safety through an integrated approach</a:t>
            </a:r>
            <a:r>
              <a:rPr lang="en-GB" baseline="0" dirty="0" smtClean="0">
                <a:latin typeface="Times New Roman" panose="02020603050405020304" pitchFamily="18" charset="0"/>
                <a:cs typeface="Times New Roman" panose="02020603050405020304" pitchFamily="18" charset="0"/>
              </a:rPr>
              <a:t> so as to</a:t>
            </a:r>
            <a:r>
              <a:rPr lang="en-GB" dirty="0" smtClean="0">
                <a:latin typeface="Times New Roman" panose="02020603050405020304" pitchFamily="18" charset="0"/>
                <a:cs typeface="Times New Roman" panose="02020603050405020304" pitchFamily="18" charset="0"/>
              </a:rPr>
              <a:t> reduce the variation in addressing</a:t>
            </a:r>
            <a:r>
              <a:rPr lang="en-GB" baseline="0" dirty="0" smtClean="0">
                <a:latin typeface="Times New Roman" panose="02020603050405020304" pitchFamily="18" charset="0"/>
                <a:cs typeface="Times New Roman" panose="02020603050405020304" pitchFamily="18" charset="0"/>
              </a:rPr>
              <a:t> quality issues</a:t>
            </a:r>
            <a:r>
              <a:rPr lang="en-GB" dirty="0" smtClean="0">
                <a:latin typeface="Times New Roman" panose="02020603050405020304" pitchFamily="18" charset="0"/>
                <a:cs typeface="Times New Roman" panose="02020603050405020304" pitchFamily="18" charset="0"/>
              </a:rPr>
              <a:t>, risk of occurrence of harm, and improving quality of healthcare. .</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10</a:t>
            </a:fld>
            <a:endParaRPr lang="en-GB"/>
          </a:p>
        </p:txBody>
      </p:sp>
    </p:spTree>
    <p:extLst>
      <p:ext uri="{BB962C8B-B14F-4D97-AF65-F5344CB8AC3E}">
        <p14:creationId xmlns:p14="http://schemas.microsoft.com/office/powerpoint/2010/main" val="967858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Th</a:t>
            </a:r>
            <a:r>
              <a:rPr lang="en-GB" baseline="0" dirty="0" smtClean="0">
                <a:latin typeface="Times New Roman" panose="02020603050405020304" pitchFamily="18" charset="0"/>
                <a:cs typeface="Times New Roman" panose="02020603050405020304" pitchFamily="18" charset="0"/>
              </a:rPr>
              <a:t>e Integrated approach f</a:t>
            </a:r>
            <a:r>
              <a:rPr lang="en-GB" dirty="0" smtClean="0">
                <a:latin typeface="Times New Roman" panose="02020603050405020304" pitchFamily="18" charset="0"/>
                <a:cs typeface="Times New Roman" panose="02020603050405020304" pitchFamily="18" charset="0"/>
              </a:rPr>
              <a:t>ocuses on:</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 Meeting requirements or standards for health 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initiative of involving constant</a:t>
            </a:r>
            <a:r>
              <a:rPr lang="en-GB" baseline="0" dirty="0" smtClean="0">
                <a:latin typeface="Times New Roman" panose="02020603050405020304" pitchFamily="18" charset="0"/>
                <a:cs typeface="Times New Roman" panose="02020603050405020304" pitchFamily="18" charset="0"/>
              </a:rPr>
              <a:t> checks and evaluation in healthcare is to ensure compliance to certain standards of practice.</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Constant analysis through survey processes of health care systems.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Involves the Sentinel Event Policy in occurrence of harm.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Joint Commission initiatives. </a:t>
            </a:r>
          </a:p>
          <a:p>
            <a:r>
              <a:rPr lang="en-GB" dirty="0" smtClean="0">
                <a:latin typeface="Times New Roman" panose="02020603050405020304" pitchFamily="18" charset="0"/>
                <a:cs typeface="Times New Roman" panose="02020603050405020304" pitchFamily="18" charset="0"/>
              </a:rPr>
              <a:t>These</a:t>
            </a:r>
            <a:r>
              <a:rPr lang="en-GB" baseline="0" dirty="0" smtClean="0">
                <a:latin typeface="Times New Roman" panose="02020603050405020304" pitchFamily="18" charset="0"/>
                <a:cs typeface="Times New Roman" panose="02020603050405020304" pitchFamily="18" charset="0"/>
              </a:rPr>
              <a:t> ensures</a:t>
            </a:r>
            <a:r>
              <a:rPr lang="en-GB" dirty="0" smtClean="0">
                <a:latin typeface="Times New Roman" panose="02020603050405020304" pitchFamily="18" charset="0"/>
                <a:cs typeface="Times New Roman" panose="02020603050405020304" pitchFamily="18" charset="0"/>
              </a:rPr>
              <a:t> meeting the Motives of the Joint Commission’s Accreditation Process for quality healthcare</a:t>
            </a:r>
            <a:r>
              <a:rPr lang="en-GB" baseline="0" dirty="0" smtClean="0">
                <a:latin typeface="Times New Roman" panose="02020603050405020304" pitchFamily="18" charset="0"/>
                <a:cs typeface="Times New Roman" panose="02020603050405020304" pitchFamily="18" charset="0"/>
              </a:rPr>
              <a:t> by</a:t>
            </a:r>
            <a:r>
              <a:rPr lang="en-GB" dirty="0" smtClean="0">
                <a:latin typeface="Times New Roman" panose="02020603050405020304" pitchFamily="18" charset="0"/>
                <a:cs typeface="Times New Roman" panose="02020603050405020304" pitchFamily="18" charset="0"/>
              </a:rPr>
              <a:t> reducing variation, risk, and improving quality.</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11</a:t>
            </a:fld>
            <a:endParaRPr lang="en-GB"/>
          </a:p>
        </p:txBody>
      </p:sp>
    </p:spTree>
    <p:extLst>
      <p:ext uri="{BB962C8B-B14F-4D97-AF65-F5344CB8AC3E}">
        <p14:creationId xmlns:p14="http://schemas.microsoft.com/office/powerpoint/2010/main" val="3760897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Health Care as a complex environment depend on strong leadership to support an integrated patient safety system. </a:t>
            </a:r>
          </a:p>
          <a:p>
            <a:r>
              <a:rPr lang="en-GB" dirty="0" smtClean="0">
                <a:latin typeface="Times New Roman" panose="02020603050405020304" pitchFamily="18" charset="0"/>
                <a:cs typeface="Times New Roman" panose="02020603050405020304" pitchFamily="18" charset="0"/>
              </a:rPr>
              <a:t>This is done through:</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Developing a safety culture in health care centres:</a:t>
            </a:r>
            <a:r>
              <a:rPr lang="en-GB" baseline="0" dirty="0" smtClean="0">
                <a:latin typeface="Times New Roman" panose="02020603050405020304" pitchFamily="18" charset="0"/>
                <a:cs typeface="Times New Roman" panose="02020603050405020304" pitchFamily="18" charset="0"/>
              </a:rPr>
              <a:t> This is the organisational culture that engages appropriate communication and determination to meet and improve standards.</a:t>
            </a:r>
            <a:endParaRPr lang="en-GB"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Involving Valid innovative methods to improve processes and systems.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Adopting and integrating Safe technologies in health 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Creating Standards for ways for interdisciplinary teams communication and collaboration.</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12</a:t>
            </a:fld>
            <a:endParaRPr lang="en-GB"/>
          </a:p>
        </p:txBody>
      </p:sp>
    </p:spTree>
    <p:extLst>
      <p:ext uri="{BB962C8B-B14F-4D97-AF65-F5344CB8AC3E}">
        <p14:creationId xmlns:p14="http://schemas.microsoft.com/office/powerpoint/2010/main" val="918778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Leaders build the foundation for an effective patient safety system by:</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Promoting learning.</a:t>
            </a:r>
          </a:p>
          <a:p>
            <a:pPr marL="171450" indent="-171450">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A learning organization is one in which people learn continuously, thereby enhancing their capabilities to create and innovate.</a:t>
            </a:r>
          </a:p>
          <a:p>
            <a:pPr marL="0" indent="0">
              <a:buFont typeface="Wingdings" panose="05000000000000000000" pitchFamily="2" charset="2"/>
              <a:buNone/>
            </a:pPr>
            <a:r>
              <a:rPr lang="en-GB" dirty="0" smtClean="0">
                <a:latin typeface="Times New Roman" panose="02020603050405020304" pitchFamily="18" charset="0"/>
                <a:cs typeface="Times New Roman" panose="02020603050405020304" pitchFamily="18" charset="0"/>
              </a:rPr>
              <a:t>Learning organizations uphold five principles: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Team learning</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Shared visions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and goals,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 shared mental model (that is, similar ways of thinking),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Individual</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commitment to lifelong learning,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Systems thinking</a:t>
            </a:r>
          </a:p>
          <a:p>
            <a:pPr marL="0" indent="0">
              <a:buFont typeface="Wingdings" panose="05000000000000000000" pitchFamily="2" charset="2"/>
              <a:buNone/>
            </a:pP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Motivating staff to uphold a fair and just safety culture.</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Providing a transparent environment in which quality measures and patient harms are freely communicated amongst staff.</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Modelling professional behaviour;</a:t>
            </a:r>
            <a:r>
              <a:rPr lang="en-GB" baseline="0" dirty="0" smtClean="0">
                <a:latin typeface="Times New Roman" panose="02020603050405020304" pitchFamily="18" charset="0"/>
                <a:cs typeface="Times New Roman" panose="02020603050405020304" pitchFamily="18" charset="0"/>
              </a:rPr>
              <a:t> leaders act as the role models to staff in operating in a professional manner, by been accountable and understanding.</a:t>
            </a:r>
          </a:p>
          <a:p>
            <a:pPr marL="171450" indent="-171450">
              <a:buFont typeface="Arial" panose="020B0604020202020204" pitchFamily="34" charset="0"/>
              <a:buChar char="•"/>
            </a:pPr>
            <a:r>
              <a:rPr lang="en-GB" baseline="0" dirty="0" smtClean="0">
                <a:latin typeface="Times New Roman" panose="02020603050405020304" pitchFamily="18" charset="0"/>
                <a:cs typeface="Times New Roman" panose="02020603050405020304" pitchFamily="18" charset="0"/>
              </a:rPr>
              <a:t>Inculcating a viable organisational culture is vital for maintaining quality in a healthcare facility.</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Removing intimidating behaviour that might prevent safe behaviours.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Providing the resources and training necessary to take on improvement initiatives and innovation</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In a learning organization, patient safety events are seen as opportunities for learning and improvement.</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 shared mental model implies similar ways of thinking amongst the human capital, as stakeholders in healthcare, individual commitment to lifelong learning, and systems thinking.</a:t>
            </a:r>
          </a:p>
          <a:p>
            <a:pPr marL="171450" indent="-171450">
              <a:buFont typeface="Arial" panose="020B0604020202020204" pitchFamily="34" charset="0"/>
              <a:buChar char="•"/>
            </a:pPr>
            <a:endParaRPr lang="en-GB"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13</a:t>
            </a:fld>
            <a:endParaRPr lang="en-GB"/>
          </a:p>
        </p:txBody>
      </p:sp>
    </p:spTree>
    <p:extLst>
      <p:ext uri="{BB962C8B-B14F-4D97-AF65-F5344CB8AC3E}">
        <p14:creationId xmlns:p14="http://schemas.microsoft.com/office/powerpoint/2010/main" val="1891909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 safety culture operates effectively when the healthcare</a:t>
            </a:r>
            <a:r>
              <a:rPr lang="en-GB" baseline="0" dirty="0" smtClean="0">
                <a:latin typeface="Times New Roman" panose="02020603050405020304" pitchFamily="18" charset="0"/>
                <a:cs typeface="Times New Roman" panose="02020603050405020304" pitchFamily="18" charset="0"/>
              </a:rPr>
              <a:t> system</a:t>
            </a:r>
            <a:r>
              <a:rPr lang="en-GB" dirty="0" smtClean="0">
                <a:latin typeface="Times New Roman" panose="02020603050405020304" pitchFamily="18" charset="0"/>
                <a:cs typeface="Times New Roman" panose="02020603050405020304" pitchFamily="18" charset="0"/>
              </a:rPr>
              <a:t> fosters a cycle of trust,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reporting, and improvement.</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In</a:t>
            </a:r>
            <a:r>
              <a:rPr lang="en-GB" baseline="0" dirty="0" smtClean="0">
                <a:latin typeface="Times New Roman" panose="02020603050405020304" pitchFamily="18" charset="0"/>
                <a:cs typeface="Times New Roman" panose="02020603050405020304" pitchFamily="18" charset="0"/>
              </a:rPr>
              <a:t> a system built on </a:t>
            </a:r>
            <a:r>
              <a:rPr lang="en-GB" dirty="0" smtClean="0">
                <a:latin typeface="Times New Roman" panose="02020603050405020304" pitchFamily="18" charset="0"/>
                <a:cs typeface="Times New Roman" panose="02020603050405020304" pitchFamily="18" charset="0"/>
              </a:rPr>
              <a:t>trust, staff report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patient safety events in good time, and organizations can use these reports to inform, make decisions</a:t>
            </a:r>
            <a:r>
              <a:rPr lang="en-GB" baseline="0" dirty="0" smtClean="0">
                <a:latin typeface="Times New Roman" panose="02020603050405020304" pitchFamily="18" charset="0"/>
                <a:cs typeface="Times New Roman" panose="02020603050405020304" pitchFamily="18" charset="0"/>
              </a:rPr>
              <a:t> and engage</a:t>
            </a:r>
            <a:r>
              <a:rPr lang="en-GB" dirty="0" smtClean="0">
                <a:latin typeface="Times New Roman" panose="02020603050405020304" pitchFamily="18" charset="0"/>
                <a:cs typeface="Times New Roman" panose="02020603050405020304" pitchFamily="18" charset="0"/>
              </a:rPr>
              <a:t> their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improvement efforts.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Fair and just safety culture is</a:t>
            </a:r>
            <a:r>
              <a:rPr lang="en-GB" baseline="0" dirty="0" smtClean="0">
                <a:latin typeface="Times New Roman" panose="02020603050405020304" pitchFamily="18" charset="0"/>
                <a:cs typeface="Times New Roman" panose="02020603050405020304" pitchFamily="18" charset="0"/>
              </a:rPr>
              <a:t> crucial in a healthcare centre</a:t>
            </a:r>
            <a:r>
              <a:rPr lang="en-GB" dirty="0" smtClean="0">
                <a:latin typeface="Times New Roman" panose="02020603050405020304" pitchFamily="18" charset="0"/>
                <a:cs typeface="Times New Roman" panose="02020603050405020304" pitchFamily="18" charset="0"/>
              </a:rPr>
              <a:t> for staff to trust that they can report patient safety</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events without being treated punitively.</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The aim of a safety culture is not a “blame-free” culture but one that balances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learning with accountability.</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14</a:t>
            </a:fld>
            <a:endParaRPr lang="en-GB"/>
          </a:p>
        </p:txBody>
      </p:sp>
    </p:spTree>
    <p:extLst>
      <p:ext uri="{BB962C8B-B14F-4D97-AF65-F5344CB8AC3E}">
        <p14:creationId xmlns:p14="http://schemas.microsoft.com/office/powerpoint/2010/main" val="3952986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An integrated patient safety system demands that staff and leaders work together to: </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Eliminate complacency.</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Inculcating self-assertion in both staff</a:t>
            </a:r>
            <a:r>
              <a:rPr lang="en-GB" baseline="0" dirty="0" smtClean="0">
                <a:latin typeface="Times New Roman" panose="02020603050405020304" pitchFamily="18" charset="0"/>
                <a:cs typeface="Times New Roman" panose="02020603050405020304" pitchFamily="18" charset="0"/>
              </a:rPr>
              <a:t> and leaders is crucial as they are able to dedicate to their goals of meeting proper health quality for a safety oriented health system.</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Promote collective mindfulness in meeting the health care goal.</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Working together as a team</a:t>
            </a:r>
            <a:r>
              <a:rPr lang="en-GB" baseline="0" dirty="0" smtClean="0">
                <a:latin typeface="Times New Roman" panose="02020603050405020304" pitchFamily="18" charset="0"/>
                <a:cs typeface="Times New Roman" panose="02020603050405020304" pitchFamily="18" charset="0"/>
              </a:rPr>
              <a:t> is the best way forward as staff and leaders satisfy their roles in healthcare, this enables the human capital to work extra harder at personal level to meet the goal of healthcare in reducing sentinel events.</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Cooperate with respect and compassion for a favourable health care environment.</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Developing a healthy interpersonal relationship structure is the best way forward in keeping up with health standards as a team,</a:t>
            </a:r>
            <a:r>
              <a:rPr lang="en-GB" baseline="0" dirty="0" smtClean="0">
                <a:latin typeface="Times New Roman" panose="02020603050405020304" pitchFamily="18" charset="0"/>
                <a:cs typeface="Times New Roman" panose="02020603050405020304" pitchFamily="18" charset="0"/>
              </a:rPr>
              <a:t> all role players in healthcare feel appreciated thus working appropriately is the only option.</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Learn from their patient safety events, including close calls and other system failures in the current and future situations.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Healthcare staff and leaders should engage lifelong learning in their work system to ensure that activities</a:t>
            </a:r>
            <a:r>
              <a:rPr lang="en-GB" baseline="0" dirty="0" smtClean="0">
                <a:latin typeface="Times New Roman" panose="02020603050405020304" pitchFamily="18" charset="0"/>
                <a:cs typeface="Times New Roman" panose="02020603050405020304" pitchFamily="18" charset="0"/>
              </a:rPr>
              <a:t> of harm do not recur and that they can be controlled prior to occurrence.</a:t>
            </a:r>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15</a:t>
            </a:fld>
            <a:endParaRPr lang="en-GB"/>
          </a:p>
        </p:txBody>
      </p:sp>
    </p:spTree>
    <p:extLst>
      <p:ext uri="{BB962C8B-B14F-4D97-AF65-F5344CB8AC3E}">
        <p14:creationId xmlns:p14="http://schemas.microsoft.com/office/powerpoint/2010/main" val="2838109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Safety culture</a:t>
            </a:r>
            <a:r>
              <a:rPr lang="en-GB" baseline="0" dirty="0" smtClean="0">
                <a:latin typeface="Times New Roman" panose="02020603050405020304" pitchFamily="18" charset="0"/>
                <a:cs typeface="Times New Roman" panose="02020603050405020304" pitchFamily="18" charset="0"/>
              </a:rPr>
              <a:t> in a healthcare setting</a:t>
            </a:r>
            <a:r>
              <a:rPr lang="en-GB" dirty="0" smtClean="0">
                <a:latin typeface="Times New Roman" panose="02020603050405020304" pitchFamily="18" charset="0"/>
                <a:cs typeface="Times New Roman" panose="02020603050405020304" pitchFamily="18" charset="0"/>
              </a:rPr>
              <a:t> is the product of individual and group beliefs,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values, attitudes, perceptions, competencies, and patterns of behaviour that determine the</a:t>
            </a:r>
            <a:r>
              <a:rPr lang="en-GB" baseline="0" dirty="0" smtClean="0">
                <a:latin typeface="Times New Roman" panose="02020603050405020304" pitchFamily="18" charset="0"/>
                <a:cs typeface="Times New Roman" panose="02020603050405020304" pitchFamily="18" charset="0"/>
              </a:rPr>
              <a:t> healthcare facility’s</a:t>
            </a:r>
            <a:r>
              <a:rPr lang="en-GB" dirty="0" smtClean="0">
                <a:latin typeface="Times New Roman" panose="02020603050405020304" pitchFamily="18" charset="0"/>
                <a:cs typeface="Times New Roman" panose="02020603050405020304" pitchFamily="18" charset="0"/>
              </a:rPr>
              <a:t> commitment to quality and patient safety</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 strong safety culture is a crucial starting point for health care centres striving to become learning centres.</a:t>
            </a:r>
          </a:p>
          <a:p>
            <a:r>
              <a:rPr lang="en-GB" dirty="0" smtClean="0">
                <a:latin typeface="Times New Roman" panose="02020603050405020304" pitchFamily="18" charset="0"/>
                <a:cs typeface="Times New Roman" panose="02020603050405020304" pitchFamily="18" charset="0"/>
              </a:rPr>
              <a:t>Attributes: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Transparency, accountability, and mutual respect amongst staff and leaders.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Safety is prioritised by all stakeholders.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Reporting threats to safety at every stakeholder level.</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Collective mindfulness in improving safety level.</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Eliminating blame at all stakeholder levels.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The above attributes should eliminate: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Use of inappropriate words that are; profane, insulting, intimidating, demeaning, humiliating, or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abusive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Shaming of others for negative outcomes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Unjustified negative comments or complaints about another provider’s 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Refusal to comply with known and generally accepted practice standards, the refusal</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of which may prevent other providers from delivering quality 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Not working collaboratively or cooperatively with other members of the interdisciplinary team in maintaining high quality healthcare.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Creation of rigid or inflexible barriers to requests for assistance or cooperation in the healthcare</a:t>
            </a:r>
            <a:r>
              <a:rPr lang="en-GB" baseline="0" dirty="0" smtClean="0">
                <a:latin typeface="Times New Roman" panose="02020603050405020304" pitchFamily="18" charset="0"/>
                <a:cs typeface="Times New Roman" panose="02020603050405020304" pitchFamily="18" charset="0"/>
              </a:rPr>
              <a:t> system.</a:t>
            </a:r>
            <a:endParaRPr lang="en-GB"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Not responding to requests for assistance or information, not returning pages or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calls at</a:t>
            </a:r>
            <a:r>
              <a:rPr lang="en-GB" baseline="0" dirty="0" smtClean="0">
                <a:latin typeface="Times New Roman" panose="02020603050405020304" pitchFamily="18" charset="0"/>
                <a:cs typeface="Times New Roman" panose="02020603050405020304" pitchFamily="18" charset="0"/>
              </a:rPr>
              <a:t> the appropriate time.</a:t>
            </a:r>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16</a:t>
            </a:fld>
            <a:endParaRPr lang="en-GB"/>
          </a:p>
        </p:txBody>
      </p:sp>
    </p:spTree>
    <p:extLst>
      <p:ext uri="{BB962C8B-B14F-4D97-AF65-F5344CB8AC3E}">
        <p14:creationId xmlns:p14="http://schemas.microsoft.com/office/powerpoint/2010/main" val="2813299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An effective culture of safety pertains to a robust reporting system and use of measurement to improve.</a:t>
            </a:r>
          </a:p>
          <a:p>
            <a:pPr marL="0" indent="0">
              <a:buFont typeface="Wingdings" panose="05000000000000000000" pitchFamily="2" charset="2"/>
              <a:buNone/>
            </a:pPr>
            <a:r>
              <a:rPr lang="en-GB" dirty="0" smtClean="0">
                <a:latin typeface="Times New Roman" panose="02020603050405020304" pitchFamily="18" charset="0"/>
                <a:cs typeface="Times New Roman" panose="02020603050405020304" pitchFamily="18" charset="0"/>
              </a:rPr>
              <a:t>There should be:</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A non-punitive approach for safety reporting.</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Education to enable staff to identify safety elements worth reporting.</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This is so as to:</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Provide timely feedback on every action taking in enhancing safety in health care centres.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When continuous investigation and reporting for adverse events is engaged in attending to, close calls, and hazardous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conditions, the healthcare</a:t>
            </a:r>
            <a:r>
              <a:rPr lang="en-GB" baseline="0" dirty="0" smtClean="0">
                <a:latin typeface="Times New Roman" panose="02020603050405020304" pitchFamily="18" charset="0"/>
                <a:cs typeface="Times New Roman" panose="02020603050405020304" pitchFamily="18" charset="0"/>
              </a:rPr>
              <a:t> facility </a:t>
            </a:r>
            <a:r>
              <a:rPr lang="en-GB" dirty="0" smtClean="0">
                <a:latin typeface="Times New Roman" panose="02020603050405020304" pitchFamily="18" charset="0"/>
                <a:cs typeface="Times New Roman" panose="02020603050405020304" pitchFamily="18" charset="0"/>
              </a:rPr>
              <a:t>can analyse the patient safety events, change the process or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system to improve safety, and disseminate the changes or lessons learnt to the rest of the stakeholders</a:t>
            </a:r>
            <a:r>
              <a:rPr lang="en-GB" baseline="0" dirty="0" smtClean="0">
                <a:latin typeface="Times New Roman" panose="02020603050405020304" pitchFamily="18" charset="0"/>
                <a:cs typeface="Times New Roman" panose="02020603050405020304" pitchFamily="18" charset="0"/>
              </a:rPr>
              <a:t> in healthcare</a:t>
            </a:r>
            <a:r>
              <a:rPr lang="en-GB" dirty="0" smtClean="0">
                <a:latin typeface="Times New Roman" panose="02020603050405020304" pitchFamily="18" charset="0"/>
                <a:cs typeface="Times New Roman" panose="02020603050405020304" pitchFamily="18" charset="0"/>
              </a:rPr>
              <a:t>.</a:t>
            </a:r>
          </a:p>
          <a:p>
            <a:pPr marL="0" indent="0">
              <a:buFont typeface="Wingdings" panose="05000000000000000000" pitchFamily="2" charset="2"/>
              <a:buNone/>
            </a:pP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17</a:t>
            </a:fld>
            <a:endParaRPr lang="en-GB"/>
          </a:p>
        </p:txBody>
      </p:sp>
    </p:spTree>
    <p:extLst>
      <p:ext uri="{BB962C8B-B14F-4D97-AF65-F5344CB8AC3E}">
        <p14:creationId xmlns:p14="http://schemas.microsoft.com/office/powerpoint/2010/main" val="110024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key Joint Commission standards related to collecting</a:t>
            </a:r>
            <a:r>
              <a:rPr lang="en-GB" baseline="0" dirty="0" smtClean="0">
                <a:latin typeface="Times New Roman" panose="02020603050405020304" pitchFamily="18" charset="0"/>
                <a:cs typeface="Times New Roman" panose="02020603050405020304" pitchFamily="18" charset="0"/>
              </a:rPr>
              <a:t> of data</a:t>
            </a:r>
            <a:r>
              <a:rPr lang="en-GB" dirty="0" smtClean="0">
                <a:latin typeface="Times New Roman" panose="02020603050405020304" pitchFamily="18" charset="0"/>
                <a:cs typeface="Times New Roman" panose="02020603050405020304" pitchFamily="18" charset="0"/>
              </a:rPr>
              <a:t> and use</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require healthcare</a:t>
            </a:r>
            <a:r>
              <a:rPr lang="en-GB" baseline="0" dirty="0" smtClean="0">
                <a:latin typeface="Times New Roman" panose="02020603050405020304" pitchFamily="18" charset="0"/>
                <a:cs typeface="Times New Roman" panose="02020603050405020304" pitchFamily="18" charset="0"/>
              </a:rPr>
              <a:t> facilities to meet certain standards</a:t>
            </a:r>
            <a:r>
              <a:rPr lang="en-GB" dirty="0" smtClean="0">
                <a:latin typeface="Times New Roman" panose="02020603050405020304" pitchFamily="18" charset="0"/>
                <a:cs typeface="Times New Roman" panose="02020603050405020304" pitchFamily="18" charset="0"/>
              </a:rPr>
              <a:t>:</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Collect information to monitor conditions in the environment (StandardEC.04.01.01)</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Identify risks for acquiring and transmitting infections (StandardIC.01.03.01)</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Use data and information to guide decisions and to understand variation in the</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performance of processes supporting safety and quality (StandardLD.03.02.01)</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Have an organization wide, integrated patient safety program within their performance improvement activities (StandardLD.04.04.05)</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Evaluate the effectiveness of their medication management system (StandardMM.08.01.0)</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Collect data to monitor their performance (StandardPI.01.01.01)</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Improve performance on an ongoing basis (StandardPI.03.01.01)</a:t>
            </a:r>
          </a:p>
        </p:txBody>
      </p:sp>
      <p:sp>
        <p:nvSpPr>
          <p:cNvPr id="4" name="Slide Number Placeholder 3"/>
          <p:cNvSpPr>
            <a:spLocks noGrp="1"/>
          </p:cNvSpPr>
          <p:nvPr>
            <p:ph type="sldNum" sz="quarter" idx="10"/>
          </p:nvPr>
        </p:nvSpPr>
        <p:spPr/>
        <p:txBody>
          <a:bodyPr/>
          <a:lstStyle/>
          <a:p>
            <a:fld id="{8CCB44D1-9796-41C1-B988-92195D98E1AF}" type="slidenum">
              <a:rPr lang="en-GB" smtClean="0"/>
              <a:t>18</a:t>
            </a:fld>
            <a:endParaRPr lang="en-GB"/>
          </a:p>
        </p:txBody>
      </p:sp>
    </p:spTree>
    <p:extLst>
      <p:ext uri="{BB962C8B-B14F-4D97-AF65-F5344CB8AC3E}">
        <p14:creationId xmlns:p14="http://schemas.microsoft.com/office/powerpoint/2010/main" val="305040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 Data analysis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enables healthcare</a:t>
            </a:r>
            <a:r>
              <a:rPr lang="en-GB" baseline="0" dirty="0" smtClean="0">
                <a:latin typeface="Times New Roman" panose="02020603050405020304" pitchFamily="18" charset="0"/>
                <a:cs typeface="Times New Roman" panose="02020603050405020304" pitchFamily="18" charset="0"/>
              </a:rPr>
              <a:t> facility</a:t>
            </a:r>
            <a:r>
              <a:rPr lang="en-GB" dirty="0" smtClean="0">
                <a:latin typeface="Times New Roman" panose="02020603050405020304" pitchFamily="18" charset="0"/>
                <a:cs typeface="Times New Roman" panose="02020603050405020304" pitchFamily="18" charset="0"/>
              </a:rPr>
              <a:t> to “diagnose” problems within its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system</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similar to the way one would diagnose a patient’s illness based on symptoms,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health history, as</a:t>
            </a:r>
            <a:r>
              <a:rPr lang="en-GB" baseline="0" dirty="0" smtClean="0">
                <a:latin typeface="Times New Roman" panose="02020603050405020304" pitchFamily="18" charset="0"/>
                <a:cs typeface="Times New Roman" panose="02020603050405020304" pitchFamily="18" charset="0"/>
              </a:rPr>
              <a:t> well as other factors.</a:t>
            </a:r>
            <a:r>
              <a:rPr lang="en-GB" dirty="0" smtClean="0">
                <a:latin typeface="Times New Roman" panose="02020603050405020304" pitchFamily="18" charset="0"/>
                <a:cs typeface="Times New Roman" panose="02020603050405020304" pitchFamily="18" charset="0"/>
              </a:rPr>
              <a:t>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Turning data into information requires critical competency</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of a learning organization and of effective management of change.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When the right data</a:t>
            </a:r>
            <a:r>
              <a:rPr lang="en-GB" baseline="0" dirty="0" smtClean="0">
                <a:latin typeface="Times New Roman" panose="02020603050405020304" pitchFamily="18" charset="0"/>
                <a:cs typeface="Times New Roman" panose="02020603050405020304" pitchFamily="18" charset="0"/>
              </a:rPr>
              <a:t> is</a:t>
            </a:r>
            <a:r>
              <a:rPr lang="en-GB" dirty="0" smtClean="0">
                <a:latin typeface="Times New Roman" panose="02020603050405020304" pitchFamily="18" charset="0"/>
                <a:cs typeface="Times New Roman" panose="02020603050405020304" pitchFamily="18" charset="0"/>
              </a:rPr>
              <a:t> collected and appropriate analysis techniques applied, a</a:t>
            </a:r>
            <a:r>
              <a:rPr lang="en-GB" baseline="0" dirty="0" smtClean="0">
                <a:latin typeface="Times New Roman" panose="02020603050405020304" pitchFamily="18" charset="0"/>
                <a:cs typeface="Times New Roman" panose="02020603050405020304" pitchFamily="18" charset="0"/>
              </a:rPr>
              <a:t> healthcare facility is able </a:t>
            </a:r>
            <a:r>
              <a:rPr lang="en-GB" dirty="0" smtClean="0">
                <a:latin typeface="Times New Roman" panose="02020603050405020304" pitchFamily="18" charset="0"/>
                <a:cs typeface="Times New Roman" panose="02020603050405020304" pitchFamily="18" charset="0"/>
              </a:rPr>
              <a:t>to monitor performance of a system, detect variation, and identify opportunities to</a:t>
            </a:r>
            <a:r>
              <a:rPr lang="en-GB" baseline="0" dirty="0" smtClean="0">
                <a:latin typeface="Times New Roman" panose="02020603050405020304" pitchFamily="18" charset="0"/>
                <a:cs typeface="Times New Roman" panose="02020603050405020304" pitchFamily="18" charset="0"/>
              </a:rPr>
              <a:t> make </a:t>
            </a:r>
            <a:r>
              <a:rPr lang="en-GB" dirty="0" smtClean="0">
                <a:latin typeface="Times New Roman" panose="02020603050405020304" pitchFamily="18" charset="0"/>
                <a:cs typeface="Times New Roman" panose="02020603050405020304" pitchFamily="18" charset="0"/>
              </a:rPr>
              <a:t>improvements.</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19</a:t>
            </a:fld>
            <a:endParaRPr lang="en-GB"/>
          </a:p>
        </p:txBody>
      </p:sp>
    </p:spTree>
    <p:extLst>
      <p:ext uri="{BB962C8B-B14F-4D97-AF65-F5344CB8AC3E}">
        <p14:creationId xmlns:p14="http://schemas.microsoft.com/office/powerpoint/2010/main" val="4850222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Statistical Process Control Chart(SPC Chart)</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This</a:t>
            </a:r>
            <a:r>
              <a:rPr lang="en-GB" baseline="0" dirty="0" smtClean="0">
                <a:latin typeface="Times New Roman" panose="02020603050405020304" pitchFamily="18" charset="0"/>
                <a:cs typeface="Times New Roman" panose="02020603050405020304" pitchFamily="18" charset="0"/>
              </a:rPr>
              <a:t> is the ultimate data analysis tool when a healthcare facility</a:t>
            </a:r>
            <a:r>
              <a:rPr lang="en-GB" dirty="0" smtClean="0">
                <a:latin typeface="Times New Roman" panose="02020603050405020304" pitchFamily="18" charset="0"/>
                <a:cs typeface="Times New Roman" panose="02020603050405020304" pitchFamily="18" charset="0"/>
              </a:rPr>
              <a:t> requires to identify variation</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within a system and find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indicators of why the variation</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occurred.</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Due to its capability to offer a comprehensive system</a:t>
            </a:r>
            <a:r>
              <a:rPr lang="en-GB" baseline="0" dirty="0" smtClean="0">
                <a:latin typeface="Times New Roman" panose="02020603050405020304" pitchFamily="18" charset="0"/>
                <a:cs typeface="Times New Roman" panose="02020603050405020304" pitchFamily="18" charset="0"/>
              </a:rPr>
              <a:t> review, it is applied w</a:t>
            </a:r>
            <a:r>
              <a:rPr lang="en-GB" dirty="0" smtClean="0">
                <a:latin typeface="Times New Roman" panose="02020603050405020304" pitchFamily="18" charset="0"/>
                <a:cs typeface="Times New Roman" panose="02020603050405020304" pitchFamily="18" charset="0"/>
              </a:rPr>
              <a:t>here</a:t>
            </a:r>
            <a:r>
              <a:rPr lang="en-GB" baseline="0" dirty="0" smtClean="0">
                <a:latin typeface="Times New Roman" panose="02020603050405020304" pitchFamily="18" charset="0"/>
                <a:cs typeface="Times New Roman" panose="02020603050405020304" pitchFamily="18" charset="0"/>
              </a:rPr>
              <a:t> there is </a:t>
            </a:r>
            <a:r>
              <a:rPr lang="en-GB" dirty="0" smtClean="0">
                <a:latin typeface="Times New Roman" panose="02020603050405020304" pitchFamily="18" charset="0"/>
                <a:cs typeface="Times New Roman" panose="02020603050405020304" pitchFamily="18" charset="0"/>
              </a:rPr>
              <a:t>need for more detailed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and in-depth analysis of a</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system.</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Capability Chart</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This</a:t>
            </a:r>
            <a:r>
              <a:rPr lang="en-GB" baseline="0" dirty="0" smtClean="0">
                <a:latin typeface="Times New Roman" panose="02020603050405020304" pitchFamily="18" charset="0"/>
                <a:cs typeface="Times New Roman" panose="02020603050405020304" pitchFamily="18" charset="0"/>
              </a:rPr>
              <a:t> tools is applied in healthcare analysis </a:t>
            </a:r>
            <a:r>
              <a:rPr lang="en-GB" dirty="0" smtClean="0">
                <a:latin typeface="Times New Roman" panose="02020603050405020304" pitchFamily="18" charset="0"/>
                <a:cs typeface="Times New Roman" panose="02020603050405020304" pitchFamily="18" charset="0"/>
              </a:rPr>
              <a:t>to determine whether a process will function as expected, according to requirements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or specifications.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This is vital as errors in a health system cause harm</a:t>
            </a:r>
            <a:r>
              <a:rPr lang="en-GB" baseline="0" dirty="0" smtClean="0">
                <a:latin typeface="Times New Roman" panose="02020603050405020304" pitchFamily="18" charset="0"/>
                <a:cs typeface="Times New Roman" panose="02020603050405020304" pitchFamily="18" charset="0"/>
              </a:rPr>
              <a:t> contrary to the goal of healthcare.</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Run Chart</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Applied</a:t>
            </a:r>
            <a:r>
              <a:rPr lang="en-GB" baseline="0" dirty="0" smtClean="0">
                <a:latin typeface="Times New Roman" panose="02020603050405020304" pitchFamily="18" charset="0"/>
                <a:cs typeface="Times New Roman" panose="02020603050405020304" pitchFamily="18" charset="0"/>
              </a:rPr>
              <a:t> when</a:t>
            </a:r>
            <a:r>
              <a:rPr lang="en-GB" dirty="0" smtClean="0">
                <a:latin typeface="Times New Roman" panose="02020603050405020304" pitchFamily="18" charset="0"/>
                <a:cs typeface="Times New Roman" panose="02020603050405020304" pitchFamily="18" charset="0"/>
              </a:rPr>
              <a:t> a</a:t>
            </a:r>
            <a:r>
              <a:rPr lang="en-GB" baseline="0" dirty="0" smtClean="0">
                <a:latin typeface="Times New Roman" panose="02020603050405020304" pitchFamily="18" charset="0"/>
                <a:cs typeface="Times New Roman" panose="02020603050405020304" pitchFamily="18" charset="0"/>
              </a:rPr>
              <a:t> healthcare facility requires</a:t>
            </a:r>
            <a:r>
              <a:rPr lang="en-GB" dirty="0" smtClean="0">
                <a:latin typeface="Times New Roman" panose="02020603050405020304" pitchFamily="18" charset="0"/>
                <a:cs typeface="Times New Roman" panose="02020603050405020304" pitchFamily="18" charset="0"/>
              </a:rPr>
              <a:t> to identify variation</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within a system.</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Secondly,</a:t>
            </a:r>
            <a:r>
              <a:rPr lang="en-GB" baseline="0" dirty="0" smtClean="0">
                <a:latin typeface="Times New Roman" panose="02020603050405020304" pitchFamily="18" charset="0"/>
                <a:cs typeface="Times New Roman" panose="02020603050405020304" pitchFamily="18" charset="0"/>
              </a:rPr>
              <a:t> it is also used when </a:t>
            </a:r>
            <a:r>
              <a:rPr lang="en-GB" dirty="0" smtClean="0">
                <a:latin typeface="Times New Roman" panose="02020603050405020304" pitchFamily="18" charset="0"/>
                <a:cs typeface="Times New Roman" panose="02020603050405020304" pitchFamily="18" charset="0"/>
              </a:rPr>
              <a:t>a simple and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straightforward analysis of</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 system is required.</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It is also used as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 precursor to an SPC</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chart.</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20</a:t>
            </a:fld>
            <a:endParaRPr lang="en-GB"/>
          </a:p>
        </p:txBody>
      </p:sp>
    </p:spTree>
    <p:extLst>
      <p:ext uri="{BB962C8B-B14F-4D97-AF65-F5344CB8AC3E}">
        <p14:creationId xmlns:p14="http://schemas.microsoft.com/office/powerpoint/2010/main" val="1613913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The proactive approach ensures that</a:t>
            </a:r>
            <a:r>
              <a:rPr lang="en-GB" baseline="0" dirty="0" smtClean="0">
                <a:latin typeface="Times New Roman" panose="02020603050405020304" pitchFamily="18" charset="0"/>
                <a:cs typeface="Times New Roman" panose="02020603050405020304" pitchFamily="18" charset="0"/>
              </a:rPr>
              <a:t> h</a:t>
            </a:r>
            <a:r>
              <a:rPr lang="en-GB" dirty="0" smtClean="0">
                <a:latin typeface="Times New Roman" panose="02020603050405020304" pitchFamily="18" charset="0"/>
                <a:cs typeface="Times New Roman" panose="02020603050405020304" pitchFamily="18" charset="0"/>
              </a:rPr>
              <a:t>arm is prevented before reaching patients.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This</a:t>
            </a:r>
            <a:r>
              <a:rPr lang="en-GB" baseline="0" dirty="0" smtClean="0">
                <a:latin typeface="Times New Roman" panose="02020603050405020304" pitchFamily="18" charset="0"/>
                <a:cs typeface="Times New Roman" panose="02020603050405020304" pitchFamily="18" charset="0"/>
              </a:rPr>
              <a:t> is because the approach enables identification of issues prior to occurrence.</a:t>
            </a:r>
          </a:p>
          <a:p>
            <a:pPr marL="171450" indent="-171450">
              <a:buFont typeface="Wingdings" panose="05000000000000000000" pitchFamily="2" charset="2"/>
              <a:buChar char="v"/>
            </a:pPr>
            <a:r>
              <a:rPr lang="en-GB" baseline="0" dirty="0" smtClean="0">
                <a:latin typeface="Times New Roman" panose="02020603050405020304" pitchFamily="18" charset="0"/>
                <a:cs typeface="Times New Roman" panose="02020603050405020304" pitchFamily="18" charset="0"/>
              </a:rPr>
              <a:t>Secondly, it evaluates a process in such a manner that potential </a:t>
            </a:r>
            <a:r>
              <a:rPr lang="en-GB" dirty="0" smtClean="0">
                <a:latin typeface="Times New Roman" panose="02020603050405020304" pitchFamily="18" charset="0"/>
                <a:cs typeface="Times New Roman" panose="02020603050405020304" pitchFamily="18" charset="0"/>
              </a:rPr>
              <a:t>failure and success of process can be projected.</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 Further,</a:t>
            </a:r>
            <a:r>
              <a:rPr lang="en-GB" baseline="0" dirty="0" smtClean="0">
                <a:latin typeface="Times New Roman" panose="02020603050405020304" pitchFamily="18" charset="0"/>
                <a:cs typeface="Times New Roman" panose="02020603050405020304" pitchFamily="18" charset="0"/>
              </a:rPr>
              <a:t> it i</a:t>
            </a:r>
            <a:r>
              <a:rPr lang="en-GB" dirty="0" smtClean="0">
                <a:latin typeface="Times New Roman" panose="02020603050405020304" pitchFamily="18" charset="0"/>
                <a:cs typeface="Times New Roman" panose="02020603050405020304" pitchFamily="18" charset="0"/>
              </a:rPr>
              <a:t>ncreases understanding about complexities in process design and management.</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In</a:t>
            </a:r>
            <a:r>
              <a:rPr lang="en-GB" baseline="0" dirty="0" smtClean="0">
                <a:latin typeface="Times New Roman" panose="02020603050405020304" pitchFamily="18" charset="0"/>
                <a:cs typeface="Times New Roman" panose="02020603050405020304" pitchFamily="18" charset="0"/>
              </a:rPr>
              <a:t> application of the proactive approach the</a:t>
            </a:r>
            <a:r>
              <a:rPr lang="en-GB" dirty="0" smtClean="0">
                <a:latin typeface="Times New Roman" panose="02020603050405020304" pitchFamily="18" charset="0"/>
                <a:cs typeface="Times New Roman" panose="02020603050405020304" pitchFamily="18" charset="0"/>
              </a:rPr>
              <a:t> High-risk, High-frequency Areas</a:t>
            </a:r>
            <a:r>
              <a:rPr lang="en-GB" baseline="0" dirty="0" smtClean="0">
                <a:latin typeface="Times New Roman" panose="02020603050405020304" pitchFamily="18" charset="0"/>
                <a:cs typeface="Times New Roman" panose="02020603050405020304" pitchFamily="18" charset="0"/>
              </a:rPr>
              <a:t> should be prioritised as they bear the vital platforms for change and improvement in a healthcare system.</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21</a:t>
            </a:fld>
            <a:endParaRPr lang="en-GB"/>
          </a:p>
        </p:txBody>
      </p:sp>
    </p:spTree>
    <p:extLst>
      <p:ext uri="{BB962C8B-B14F-4D97-AF65-F5344CB8AC3E}">
        <p14:creationId xmlns:p14="http://schemas.microsoft.com/office/powerpoint/2010/main" val="4607726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Proactive approach is successful</a:t>
            </a:r>
            <a:r>
              <a:rPr lang="en-GB" baseline="0" dirty="0" smtClean="0">
                <a:latin typeface="Times New Roman" panose="02020603050405020304" pitchFamily="18" charset="0"/>
                <a:cs typeface="Times New Roman" panose="02020603050405020304" pitchFamily="18" charset="0"/>
              </a:rPr>
              <a:t> in eliminating harm in a healthcare system due to its capability to:</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Identify actionable common causes.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Avoid unintended consequences.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Identify commonalities across departments/services/units.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Identify system solutions.</a:t>
            </a:r>
          </a:p>
          <a:p>
            <a:pPr marL="171450" indent="-171450">
              <a:buFont typeface="Wingdings" panose="05000000000000000000" pitchFamily="2" charset="2"/>
              <a:buChar char="ü"/>
            </a:pP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Proactive approach to hazardous conditions should include an analysis of the related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systems and processes, including the following aspects:</a:t>
            </a:r>
          </a:p>
          <a:p>
            <a:pPr marL="171450" indent="-171450">
              <a:buFont typeface="Wingdings" panose="05000000000000000000" pitchFamily="2" charset="2"/>
              <a:buChar char="ü"/>
            </a:pPr>
            <a:r>
              <a:rPr lang="en-GB" u="sng" dirty="0" smtClean="0">
                <a:latin typeface="Times New Roman" panose="02020603050405020304" pitchFamily="18" charset="0"/>
                <a:cs typeface="Times New Roman" panose="02020603050405020304" pitchFamily="18" charset="0"/>
              </a:rPr>
              <a:t>Preconditions</a:t>
            </a:r>
            <a:r>
              <a:rPr lang="en-GB" baseline="0" dirty="0" smtClean="0">
                <a:latin typeface="Times New Roman" panose="02020603050405020304" pitchFamily="18" charset="0"/>
                <a:cs typeface="Times New Roman" panose="02020603050405020304" pitchFamily="18" charset="0"/>
              </a:rPr>
              <a:t> such as </a:t>
            </a:r>
            <a:r>
              <a:rPr lang="en-GB" dirty="0" smtClean="0">
                <a:latin typeface="Times New Roman" panose="02020603050405020304" pitchFamily="18" charset="0"/>
                <a:cs typeface="Times New Roman" panose="02020603050405020304" pitchFamily="18" charset="0"/>
              </a:rPr>
              <a:t>hazardous conditions in the environment of care that</a:t>
            </a:r>
            <a:r>
              <a:rPr lang="en-GB" baseline="0" dirty="0" smtClean="0">
                <a:latin typeface="Times New Roman" panose="02020603050405020304" pitchFamily="18" charset="0"/>
                <a:cs typeface="Times New Roman" panose="02020603050405020304" pitchFamily="18" charset="0"/>
              </a:rPr>
              <a:t> include; </a:t>
            </a:r>
            <a:r>
              <a:rPr lang="en-GB" dirty="0" smtClean="0">
                <a:latin typeface="Times New Roman" panose="02020603050405020304" pitchFamily="18" charset="0"/>
                <a:cs typeface="Times New Roman" panose="02020603050405020304" pitchFamily="18" charset="0"/>
              </a:rPr>
              <a:t>noise, clutter, wet floors and so forth.</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Inadequate staffing</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levels, an operator who is impaired or inadequately trained.</a:t>
            </a:r>
          </a:p>
          <a:p>
            <a:pPr marL="171450" indent="-171450">
              <a:buFont typeface="Wingdings" panose="05000000000000000000" pitchFamily="2" charset="2"/>
              <a:buChar char="ü"/>
            </a:pPr>
            <a:r>
              <a:rPr lang="en-GB" u="sng" dirty="0" smtClean="0">
                <a:latin typeface="Times New Roman" panose="02020603050405020304" pitchFamily="18" charset="0"/>
                <a:cs typeface="Times New Roman" panose="02020603050405020304" pitchFamily="18" charset="0"/>
              </a:rPr>
              <a:t>Supervisory influences</a:t>
            </a:r>
            <a:r>
              <a:rPr lang="en-GB" u="sng"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include inadequate supervision, planned inappropriate operations, failure to address a known problem, authorization of activities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that are known to be hazardous.</a:t>
            </a:r>
          </a:p>
          <a:p>
            <a:pPr marL="171450" indent="-171450">
              <a:buFont typeface="Wingdings" panose="05000000000000000000" pitchFamily="2" charset="2"/>
              <a:buChar char="ü"/>
            </a:pPr>
            <a:r>
              <a:rPr lang="en-GB" u="sng" dirty="0" smtClean="0">
                <a:latin typeface="Times New Roman" panose="02020603050405020304" pitchFamily="18" charset="0"/>
                <a:cs typeface="Times New Roman" panose="02020603050405020304" pitchFamily="18" charset="0"/>
              </a:rPr>
              <a:t>Organizational influences</a:t>
            </a:r>
            <a:r>
              <a:rPr lang="en-GB" u="sng" baseline="0" dirty="0" smtClean="0">
                <a:latin typeface="Times New Roman" panose="02020603050405020304" pitchFamily="18" charset="0"/>
                <a:cs typeface="Times New Roman" panose="02020603050405020304" pitchFamily="18" charset="0"/>
              </a:rPr>
              <a:t> </a:t>
            </a:r>
            <a:r>
              <a:rPr lang="en-GB" u="none"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include inadequate staffing, inadequate policies, lack of strategic risk assessment.</a:t>
            </a:r>
          </a:p>
          <a:p>
            <a:pPr marL="171450" indent="-171450">
              <a:buFont typeface="Wingdings" panose="05000000000000000000" pitchFamily="2" charset="2"/>
              <a:buChar char="ü"/>
            </a:pP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Proactive approach is the</a:t>
            </a:r>
            <a:r>
              <a:rPr lang="en-GB" baseline="0" dirty="0" smtClean="0">
                <a:latin typeface="Times New Roman" panose="02020603050405020304" pitchFamily="18" charset="0"/>
                <a:cs typeface="Times New Roman" panose="02020603050405020304" pitchFamily="18" charset="0"/>
              </a:rPr>
              <a:t> best way to mitigate the occurrence of harm due to these factors.</a:t>
            </a:r>
          </a:p>
          <a:p>
            <a:pPr marL="171450" indent="-171450">
              <a:buFont typeface="Wingdings" panose="05000000000000000000" pitchFamily="2" charset="2"/>
              <a:buChar char="v"/>
            </a:pPr>
            <a:r>
              <a:rPr lang="en-GB" baseline="0" dirty="0" smtClean="0">
                <a:latin typeface="Times New Roman" panose="02020603050405020304" pitchFamily="18" charset="0"/>
                <a:cs typeface="Times New Roman" panose="02020603050405020304" pitchFamily="18" charset="0"/>
              </a:rPr>
              <a:t>Proactive approach can be applied from different workable perspectives; the following is steps are among the many approaches the proactive approach can be engaged:</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Describe the chosen process (for example, through the use of a flowchart).</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Identify ways in which the process could break down or fail to perform its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desired function, which are often referred to as “failure modes.”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Identify the possible effects that a breakdown or failure of the process could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have on patients and the seriousness of the possible effects.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Prioritize the potential process breakdowns or failures.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Determine why the prioritized breakdowns or failures could occur, which may</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involve performing a hypothetical root cause analysis.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Design or redesign the process and/or underlying systems to minimize the risk</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of the effects on patients.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Test and implement the newly designed or redesigned process.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Monitor the effectiveness of the newly designed or redesigned process.</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22</a:t>
            </a:fld>
            <a:endParaRPr lang="en-GB"/>
          </a:p>
        </p:txBody>
      </p:sp>
    </p:spTree>
    <p:extLst>
      <p:ext uri="{BB962C8B-B14F-4D97-AF65-F5344CB8AC3E}">
        <p14:creationId xmlns:p14="http://schemas.microsoft.com/office/powerpoint/2010/main" val="3501877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GB" dirty="0" smtClean="0">
                <a:latin typeface="Times New Roman" panose="02020603050405020304" pitchFamily="18" charset="0"/>
                <a:cs typeface="Times New Roman" panose="02020603050405020304" pitchFamily="18" charset="0"/>
              </a:rPr>
              <a:t>The Failure Modes and Effects Analysis (FMEA). This is a step-by-step approach for identifying all possible failures in a process</a:t>
            </a:r>
            <a:r>
              <a:rPr lang="en-GB" baseline="0" dirty="0" smtClean="0">
                <a:latin typeface="Times New Roman" panose="02020603050405020304" pitchFamily="18" charset="0"/>
                <a:cs typeface="Times New Roman" panose="02020603050405020304" pitchFamily="18" charset="0"/>
              </a:rPr>
              <a:t> design or the whole system as a </a:t>
            </a:r>
            <a:r>
              <a:rPr lang="en-GB" dirty="0" smtClean="0">
                <a:latin typeface="Times New Roman" panose="02020603050405020304" pitchFamily="18" charset="0"/>
                <a:cs typeface="Times New Roman" panose="02020603050405020304" pitchFamily="18" charset="0"/>
              </a:rPr>
              <a:t>service in healthcare. </a:t>
            </a:r>
          </a:p>
          <a:p>
            <a:pPr marL="228600" indent="-228600">
              <a:buFont typeface="+mj-lt"/>
              <a:buAutoNum type="arabicPeriod"/>
            </a:pPr>
            <a:r>
              <a:rPr lang="en-GB" dirty="0" smtClean="0">
                <a:latin typeface="Times New Roman" panose="02020603050405020304" pitchFamily="18" charset="0"/>
                <a:cs typeface="Times New Roman" panose="02020603050405020304" pitchFamily="18" charset="0"/>
              </a:rPr>
              <a:t>Contingency Diagram uses brainstorming to generate a</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list of problems that could arise from a process.</a:t>
            </a:r>
          </a:p>
          <a:p>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23</a:t>
            </a:fld>
            <a:endParaRPr lang="en-GB"/>
          </a:p>
        </p:txBody>
      </p:sp>
    </p:spTree>
    <p:extLst>
      <p:ext uri="{BB962C8B-B14F-4D97-AF65-F5344CB8AC3E}">
        <p14:creationId xmlns:p14="http://schemas.microsoft.com/office/powerpoint/2010/main" val="12048977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Inclusivity and cooperation of stakeholders in PATIENT ACTIVATION.</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Patient Activation is the best</a:t>
            </a:r>
            <a:r>
              <a:rPr lang="en-GB" baseline="0" dirty="0" smtClean="0">
                <a:latin typeface="Times New Roman" panose="02020603050405020304" pitchFamily="18" charset="0"/>
                <a:cs typeface="Times New Roman" panose="02020603050405020304" pitchFamily="18" charset="0"/>
              </a:rPr>
              <a:t> means towards achieving best outcomes in the healthcare sector.</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Patients and families should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be more actively engaged in</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decision</a:t>
            </a:r>
            <a:r>
              <a:rPr lang="en-GB" baseline="0" dirty="0" smtClean="0">
                <a:latin typeface="Times New Roman" panose="02020603050405020304" pitchFamily="18" charset="0"/>
                <a:cs typeface="Times New Roman" panose="02020603050405020304" pitchFamily="18" charset="0"/>
              </a:rPr>
              <a:t> making</a:t>
            </a:r>
            <a:r>
              <a:rPr lang="en-GB" dirty="0" smtClean="0">
                <a:latin typeface="Times New Roman" panose="02020603050405020304" pitchFamily="18" charset="0"/>
                <a:cs typeface="Times New Roman" panose="02020603050405020304" pitchFamily="18" charset="0"/>
              </a:rPr>
              <a:t> about the healthcare program they are undergoing and must have a broader access to information and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support. </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Patient activation is inextricably intertwined with patient safety. This is because: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Activated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patients are less likely to experience harm and unnecessary organization readmissions.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Patients who are less activated suffer poorer health outcomes and are less likely to follow</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provider’s advice.</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Grounds: Information sharing and support in decision making about health care.</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Stakeholders: Patients, their families, staff and leaders.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Patient Activation meets Patient Safety Goal</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24</a:t>
            </a:fld>
            <a:endParaRPr lang="en-GB"/>
          </a:p>
        </p:txBody>
      </p:sp>
    </p:spTree>
    <p:extLst>
      <p:ext uri="{BB962C8B-B14F-4D97-AF65-F5344CB8AC3E}">
        <p14:creationId xmlns:p14="http://schemas.microsoft.com/office/powerpoint/2010/main" val="8482996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t>In</a:t>
            </a:r>
            <a:r>
              <a:rPr lang="en-GB" baseline="0" dirty="0" smtClean="0"/>
              <a:t> meeting these principles of a proactive approach, a healthcare facility </a:t>
            </a:r>
            <a:r>
              <a:rPr lang="en-GB" dirty="0" smtClean="0"/>
              <a:t>can adopt a number of strategies.</a:t>
            </a:r>
          </a:p>
          <a:p>
            <a:pPr marL="171450" indent="-171450">
              <a:buFont typeface="Wingdings" panose="05000000000000000000" pitchFamily="2" charset="2"/>
              <a:buChar char="v"/>
            </a:pPr>
            <a:r>
              <a:rPr lang="en-GB" dirty="0" smtClean="0"/>
              <a:t>This is so as to: </a:t>
            </a:r>
          </a:p>
          <a:p>
            <a:pPr marL="171450" indent="-171450">
              <a:buFont typeface="Wingdings" panose="05000000000000000000" pitchFamily="2" charset="2"/>
              <a:buChar char="ü"/>
            </a:pPr>
            <a:r>
              <a:rPr lang="en-GB" dirty="0" smtClean="0"/>
              <a:t>Support and improve patient</a:t>
            </a:r>
            <a:r>
              <a:rPr lang="en-GB" baseline="0" dirty="0" smtClean="0"/>
              <a:t> </a:t>
            </a:r>
            <a:r>
              <a:rPr lang="en-GB" dirty="0" smtClean="0"/>
              <a:t>activation. </a:t>
            </a:r>
          </a:p>
          <a:p>
            <a:pPr marL="171450" indent="-171450">
              <a:buFont typeface="Wingdings" panose="05000000000000000000" pitchFamily="2" charset="2"/>
              <a:buChar char="ü"/>
            </a:pPr>
            <a:r>
              <a:rPr lang="en-GB" dirty="0" smtClean="0"/>
              <a:t>Promote</a:t>
            </a:r>
            <a:r>
              <a:rPr lang="en-GB" baseline="0" dirty="0" smtClean="0"/>
              <a:t> a </a:t>
            </a:r>
            <a:r>
              <a:rPr lang="en-GB" dirty="0" smtClean="0"/>
              <a:t>cultural change in the healthcare setting.</a:t>
            </a:r>
          </a:p>
          <a:p>
            <a:pPr marL="171450" indent="-171450">
              <a:buFont typeface="Wingdings" panose="05000000000000000000" pitchFamily="2" charset="2"/>
              <a:buChar char="ü"/>
            </a:pPr>
            <a:r>
              <a:rPr lang="en-GB" dirty="0" smtClean="0"/>
              <a:t>Engage the adoption</a:t>
            </a:r>
            <a:r>
              <a:rPr lang="en-GB" baseline="0" dirty="0" smtClean="0"/>
              <a:t> of</a:t>
            </a:r>
            <a:r>
              <a:rPr lang="en-GB" dirty="0" smtClean="0"/>
              <a:t> transitional care models.</a:t>
            </a:r>
          </a:p>
          <a:p>
            <a:pPr marL="171450" indent="-171450">
              <a:buFont typeface="Wingdings" panose="05000000000000000000" pitchFamily="2" charset="2"/>
              <a:buChar char="ü"/>
            </a:pPr>
            <a:r>
              <a:rPr lang="en-GB" dirty="0" smtClean="0"/>
              <a:t>Leverage health information technology capabilities.</a:t>
            </a:r>
          </a:p>
          <a:p>
            <a:pPr marL="171450" indent="-171450">
              <a:buFont typeface="Wingdings" panose="05000000000000000000" pitchFamily="2" charset="2"/>
              <a:buChar char="v"/>
            </a:pPr>
            <a:r>
              <a:rPr lang="en-GB" dirty="0" smtClean="0"/>
              <a:t>A number of Joint Commission standards address patient rights and provide an excellent</a:t>
            </a:r>
            <a:r>
              <a:rPr lang="en-GB" baseline="0" dirty="0" smtClean="0"/>
              <a:t> </a:t>
            </a:r>
            <a:r>
              <a:rPr lang="en-GB" dirty="0" smtClean="0"/>
              <a:t>starting point for healthcare</a:t>
            </a:r>
            <a:r>
              <a:rPr lang="en-GB" baseline="0" dirty="0" smtClean="0"/>
              <a:t> facilities </a:t>
            </a:r>
            <a:r>
              <a:rPr lang="en-GB" dirty="0" smtClean="0"/>
              <a:t>seeking to improve patient activation. </a:t>
            </a:r>
          </a:p>
          <a:p>
            <a:pPr marL="171450" indent="-171450">
              <a:buFont typeface="Wingdings" panose="05000000000000000000" pitchFamily="2" charset="2"/>
              <a:buChar char="v"/>
            </a:pPr>
            <a:r>
              <a:rPr lang="en-GB" dirty="0" smtClean="0"/>
              <a:t>These standards</a:t>
            </a:r>
            <a:r>
              <a:rPr lang="en-GB" baseline="0" dirty="0" smtClean="0"/>
              <a:t> </a:t>
            </a:r>
            <a:r>
              <a:rPr lang="en-GB" dirty="0" smtClean="0"/>
              <a:t>require that organizations do the following:</a:t>
            </a:r>
          </a:p>
          <a:p>
            <a:pPr marL="171450" indent="-171450">
              <a:buFont typeface="Wingdings" panose="05000000000000000000" pitchFamily="2" charset="2"/>
              <a:buChar char="ü"/>
            </a:pPr>
            <a:r>
              <a:rPr lang="en-GB" dirty="0" smtClean="0"/>
              <a:t>Respect, protect, and promote patient rights (StandardRI.01.01.01).</a:t>
            </a:r>
          </a:p>
          <a:p>
            <a:pPr marL="171450" indent="-171450">
              <a:buFont typeface="Wingdings" panose="05000000000000000000" pitchFamily="2" charset="2"/>
              <a:buChar char="ü"/>
            </a:pPr>
            <a:r>
              <a:rPr lang="en-GB" dirty="0" smtClean="0"/>
              <a:t>Respect the patient’s right to receive information in a manner he or she understands(StandardRI.01.01.03).</a:t>
            </a:r>
          </a:p>
          <a:p>
            <a:pPr marL="171450" indent="-171450">
              <a:buFont typeface="Wingdings" panose="05000000000000000000" pitchFamily="2" charset="2"/>
              <a:buChar char="ü"/>
            </a:pPr>
            <a:r>
              <a:rPr lang="en-GB" dirty="0" smtClean="0"/>
              <a:t>Respect the patient’s right to participate in decisions about his or her care,</a:t>
            </a:r>
            <a:r>
              <a:rPr lang="en-GB" baseline="0" dirty="0" smtClean="0"/>
              <a:t> </a:t>
            </a:r>
            <a:r>
              <a:rPr lang="en-GB" dirty="0" smtClean="0"/>
              <a:t>treatment, and services (StandardRI.01.02.01).</a:t>
            </a:r>
          </a:p>
          <a:p>
            <a:pPr marL="171450" indent="-171450">
              <a:buFont typeface="Wingdings" panose="05000000000000000000" pitchFamily="2" charset="2"/>
              <a:buChar char="ü"/>
            </a:pPr>
            <a:r>
              <a:rPr lang="en-GB" dirty="0" smtClean="0"/>
              <a:t>Honour the patient’s right to give or withhold informed consent (StandardRI.01.03.01).</a:t>
            </a:r>
          </a:p>
          <a:p>
            <a:pPr marL="171450" indent="-171450">
              <a:buFont typeface="Wingdings" panose="05000000000000000000" pitchFamily="2" charset="2"/>
              <a:buChar char="ü"/>
            </a:pPr>
            <a:r>
              <a:rPr lang="en-GB" dirty="0" smtClean="0"/>
              <a:t>Address patient decisions about care, treatment, and services received at the end of</a:t>
            </a:r>
            <a:r>
              <a:rPr lang="en-GB" baseline="0" dirty="0" smtClean="0"/>
              <a:t> </a:t>
            </a:r>
            <a:r>
              <a:rPr lang="en-GB" dirty="0" smtClean="0"/>
              <a:t>life (StandardRI.01.05.01).</a:t>
            </a:r>
            <a:r>
              <a:rPr lang="en-GB" baseline="0" dirty="0" smtClean="0"/>
              <a:t> </a:t>
            </a:r>
          </a:p>
          <a:p>
            <a:pPr marL="171450" indent="-171450">
              <a:buFont typeface="Wingdings" panose="05000000000000000000" pitchFamily="2" charset="2"/>
              <a:buChar char="ü"/>
            </a:pPr>
            <a:r>
              <a:rPr lang="en-GB" dirty="0" smtClean="0"/>
              <a:t>Inform the patient about his or her responsibilities related to his or her care,</a:t>
            </a:r>
            <a:r>
              <a:rPr lang="en-GB" baseline="0" dirty="0" smtClean="0"/>
              <a:t> </a:t>
            </a:r>
            <a:r>
              <a:rPr lang="en-GB" dirty="0" smtClean="0"/>
              <a:t>treatment, and services (StandardRI.02.01.01). </a:t>
            </a:r>
            <a:endParaRPr lang="en-GB" dirty="0"/>
          </a:p>
        </p:txBody>
      </p:sp>
      <p:sp>
        <p:nvSpPr>
          <p:cNvPr id="4" name="Slide Number Placeholder 3"/>
          <p:cNvSpPr>
            <a:spLocks noGrp="1"/>
          </p:cNvSpPr>
          <p:nvPr>
            <p:ph type="sldNum" sz="quarter" idx="10"/>
          </p:nvPr>
        </p:nvSpPr>
        <p:spPr/>
        <p:txBody>
          <a:bodyPr/>
          <a:lstStyle/>
          <a:p>
            <a:fld id="{8CCB44D1-9796-41C1-B988-92195D98E1AF}" type="slidenum">
              <a:rPr lang="en-GB" smtClean="0"/>
              <a:t>25</a:t>
            </a:fld>
            <a:endParaRPr lang="en-GB"/>
          </a:p>
        </p:txBody>
      </p:sp>
    </p:spTree>
    <p:extLst>
      <p:ext uri="{BB962C8B-B14F-4D97-AF65-F5344CB8AC3E}">
        <p14:creationId xmlns:p14="http://schemas.microsoft.com/office/powerpoint/2010/main" val="3494150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1432572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4210519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805142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4FC18FE-68CC-412C-BE98-1C07BC5E8E86}" type="datetimeFigureOut">
              <a:rPr lang="en-GB" smtClean="0"/>
              <a:t>02/11/2018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126700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4FC18FE-68CC-412C-BE98-1C07BC5E8E86}" type="datetimeFigureOut">
              <a:rPr lang="en-GB" smtClean="0"/>
              <a:t>02/11/2018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3539734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485158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929023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2264645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FC18FE-68CC-412C-BE98-1C07BC5E8E86}" type="datetimeFigureOut">
              <a:rPr lang="en-GB" smtClean="0"/>
              <a:t>02/11/2018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3791370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FC18FE-68CC-412C-BE98-1C07BC5E8E86}" type="datetimeFigureOut">
              <a:rPr lang="en-GB" smtClean="0"/>
              <a:t>02/11/2018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3072729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861832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780890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9324805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2144606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42898015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649952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1913905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4FC18FE-68CC-412C-BE98-1C07BC5E8E86}" type="datetimeFigureOut">
              <a:rPr lang="en-GB" smtClean="0"/>
              <a:t>02/11/2018</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D33501D-F66E-4CB2-B28D-561335933CFF}" type="slidenum">
              <a:rPr lang="en-GB" smtClean="0"/>
              <a:t>‹#›</a:t>
            </a:fld>
            <a:endParaRPr lang="en-GB"/>
          </a:p>
        </p:txBody>
      </p:sp>
    </p:spTree>
    <p:extLst>
      <p:ext uri="{BB962C8B-B14F-4D97-AF65-F5344CB8AC3E}">
        <p14:creationId xmlns:p14="http://schemas.microsoft.com/office/powerpoint/2010/main" val="1663645856"/>
      </p:ext>
    </p:extLst>
  </p:cSld>
  <p:clrMap bg1="dk1" tx1="lt1" bg2="dk2" tx2="lt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References..doc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8000" dirty="0" smtClean="0">
                <a:latin typeface="Times New Roman" panose="02020603050405020304" pitchFamily="18" charset="0"/>
                <a:cs typeface="Times New Roman" panose="02020603050405020304" pitchFamily="18" charset="0"/>
              </a:rPr>
              <a:t>Meadowview Hospital </a:t>
            </a:r>
            <a:endParaRPr lang="en-GB" sz="8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GB" sz="4000" cap="none" dirty="0" smtClean="0">
                <a:latin typeface="Times New Roman" panose="02020603050405020304" pitchFamily="18" charset="0"/>
                <a:cs typeface="Times New Roman" panose="02020603050405020304" pitchFamily="18" charset="0"/>
              </a:rPr>
              <a:t>RISK-MANAGEMENT PLAN</a:t>
            </a:r>
            <a:endParaRPr lang="en-GB" sz="40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2389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800" dirty="0" smtClean="0">
                <a:latin typeface="Times New Roman" panose="02020603050405020304" pitchFamily="18" charset="0"/>
                <a:cs typeface="Times New Roman" panose="02020603050405020304" pitchFamily="18" charset="0"/>
              </a:rPr>
              <a:t> RECENT SENTINEL EVENTS</a:t>
            </a:r>
            <a:endParaRPr lang="en-GB"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3600" dirty="0" smtClean="0">
                <a:latin typeface="Times New Roman" panose="02020603050405020304" pitchFamily="18" charset="0"/>
                <a:cs typeface="Times New Roman" panose="02020603050405020304" pitchFamily="18" charset="0"/>
              </a:rPr>
              <a:t>A </a:t>
            </a:r>
            <a:r>
              <a:rPr lang="en-GB" sz="3600" dirty="0">
                <a:latin typeface="Times New Roman" panose="02020603050405020304" pitchFamily="18" charset="0"/>
                <a:cs typeface="Times New Roman" panose="02020603050405020304" pitchFamily="18" charset="0"/>
              </a:rPr>
              <a:t>patient </a:t>
            </a:r>
            <a:r>
              <a:rPr lang="en-GB" sz="3600" dirty="0" smtClean="0">
                <a:latin typeface="Times New Roman" panose="02020603050405020304" pitchFamily="18" charset="0"/>
                <a:cs typeface="Times New Roman" panose="02020603050405020304" pitchFamily="18" charset="0"/>
              </a:rPr>
              <a:t>suicide. </a:t>
            </a:r>
            <a:endParaRPr lang="en-GB" sz="3600" dirty="0">
              <a:latin typeface="Times New Roman" panose="02020603050405020304" pitchFamily="18" charset="0"/>
              <a:cs typeface="Times New Roman" panose="02020603050405020304" pitchFamily="18" charset="0"/>
            </a:endParaRPr>
          </a:p>
          <a:p>
            <a:r>
              <a:rPr lang="en-GB" sz="3600" dirty="0">
                <a:latin typeface="Times New Roman" panose="02020603050405020304" pitchFamily="18" charset="0"/>
                <a:cs typeface="Times New Roman" panose="02020603050405020304" pitchFamily="18" charset="0"/>
              </a:rPr>
              <a:t>A</a:t>
            </a:r>
            <a:r>
              <a:rPr lang="en-GB" sz="3600" dirty="0" smtClean="0">
                <a:latin typeface="Times New Roman" panose="02020603050405020304" pitchFamily="18" charset="0"/>
                <a:cs typeface="Times New Roman" panose="02020603050405020304" pitchFamily="18" charset="0"/>
              </a:rPr>
              <a:t>n </a:t>
            </a:r>
            <a:r>
              <a:rPr lang="en-GB" sz="3600" dirty="0">
                <a:latin typeface="Times New Roman" panose="02020603050405020304" pitchFamily="18" charset="0"/>
                <a:cs typeface="Times New Roman" panose="02020603050405020304" pitchFamily="18" charset="0"/>
              </a:rPr>
              <a:t>incident of wrong-site surgery</a:t>
            </a:r>
            <a:r>
              <a:rPr lang="en-GB" sz="3600" dirty="0" smtClean="0">
                <a:latin typeface="Times New Roman" panose="02020603050405020304" pitchFamily="18" charset="0"/>
                <a:cs typeface="Times New Roman" panose="02020603050405020304" pitchFamily="18" charset="0"/>
              </a:rPr>
              <a:t>.</a:t>
            </a:r>
          </a:p>
          <a:p>
            <a:pPr marL="0" indent="0">
              <a:buNone/>
            </a:pPr>
            <a:r>
              <a:rPr lang="en-GB" sz="3600" dirty="0" smtClean="0">
                <a:latin typeface="Times New Roman" panose="02020603050405020304" pitchFamily="18" charset="0"/>
                <a:cs typeface="Times New Roman" panose="02020603050405020304" pitchFamily="18" charset="0"/>
              </a:rPr>
              <a:t>They cause:</a:t>
            </a:r>
          </a:p>
          <a:p>
            <a:r>
              <a:rPr lang="en-GB" sz="3600" dirty="0" smtClean="0">
                <a:latin typeface="Times New Roman" panose="02020603050405020304" pitchFamily="18" charset="0"/>
                <a:cs typeface="Times New Roman" panose="02020603050405020304" pitchFamily="18" charset="0"/>
              </a:rPr>
              <a:t>Death</a:t>
            </a:r>
            <a:endParaRPr lang="en-GB" sz="3600" dirty="0">
              <a:latin typeface="Times New Roman" panose="02020603050405020304" pitchFamily="18" charset="0"/>
              <a:cs typeface="Times New Roman" panose="02020603050405020304" pitchFamily="18" charset="0"/>
            </a:endParaRPr>
          </a:p>
          <a:p>
            <a:r>
              <a:rPr lang="en-GB" sz="3600" dirty="0">
                <a:latin typeface="Times New Roman" panose="02020603050405020304" pitchFamily="18" charset="0"/>
                <a:cs typeface="Times New Roman" panose="02020603050405020304" pitchFamily="18" charset="0"/>
              </a:rPr>
              <a:t>Permanent </a:t>
            </a:r>
            <a:r>
              <a:rPr lang="en-GB" sz="3600" dirty="0" smtClean="0">
                <a:latin typeface="Times New Roman" panose="02020603050405020304" pitchFamily="18" charset="0"/>
                <a:cs typeface="Times New Roman" panose="02020603050405020304" pitchFamily="18" charset="0"/>
              </a:rPr>
              <a:t>harm</a:t>
            </a:r>
            <a:endParaRPr lang="en-GB" sz="3600" dirty="0">
              <a:latin typeface="Times New Roman" panose="02020603050405020304" pitchFamily="18" charset="0"/>
              <a:cs typeface="Times New Roman" panose="02020603050405020304" pitchFamily="18" charset="0"/>
            </a:endParaRPr>
          </a:p>
          <a:p>
            <a:r>
              <a:rPr lang="en-GB" sz="3600" dirty="0">
                <a:latin typeface="Times New Roman" panose="02020603050405020304" pitchFamily="18" charset="0"/>
                <a:cs typeface="Times New Roman" panose="02020603050405020304" pitchFamily="18" charset="0"/>
              </a:rPr>
              <a:t>Severe temporary harm</a:t>
            </a:r>
            <a:endParaRPr lang="en-GB" sz="3600" dirty="0" smtClean="0">
              <a:latin typeface="Times New Roman" panose="02020603050405020304" pitchFamily="18" charset="0"/>
              <a:cs typeface="Times New Roman" panose="02020603050405020304" pitchFamily="18" charset="0"/>
            </a:endParaRPr>
          </a:p>
          <a:p>
            <a:pPr marL="0" indent="0">
              <a:buNone/>
            </a:pP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33555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sz="4000" dirty="0" smtClean="0">
                <a:latin typeface="Times New Roman" panose="02020603050405020304" pitchFamily="18" charset="0"/>
                <a:cs typeface="Times New Roman" panose="02020603050405020304" pitchFamily="18" charset="0"/>
              </a:rPr>
              <a:t>FIRST OBLIGATION OF HEALTHCARE</a:t>
            </a:r>
            <a:endParaRPr lang="en-GB" sz="4000" dirty="0">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idx="1"/>
          </p:nvPr>
        </p:nvSpPr>
        <p:spPr/>
        <p:txBody>
          <a:bodyPr>
            <a:normAutofit/>
          </a:bodyPr>
          <a:lstStyle/>
          <a:p>
            <a:r>
              <a:rPr lang="en-GB" sz="4000" dirty="0" smtClean="0">
                <a:latin typeface="Times New Roman" panose="02020603050405020304" pitchFamily="18" charset="0"/>
                <a:cs typeface="Times New Roman" panose="02020603050405020304" pitchFamily="18" charset="0"/>
              </a:rPr>
              <a:t>“Do no HARM”</a:t>
            </a:r>
          </a:p>
          <a:p>
            <a:r>
              <a:rPr lang="en-GB" sz="4000" dirty="0" smtClean="0">
                <a:latin typeface="Times New Roman" panose="02020603050405020304" pitchFamily="18" charset="0"/>
                <a:cs typeface="Times New Roman" panose="02020603050405020304" pitchFamily="18" charset="0"/>
              </a:rPr>
              <a:t>It is the most fundamental point in healthcare practice.</a:t>
            </a:r>
            <a:endParaRPr lang="en-GB"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22615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latin typeface="Times New Roman" panose="02020603050405020304" pitchFamily="18" charset="0"/>
                <a:cs typeface="Times New Roman" panose="02020603050405020304" pitchFamily="18" charset="0"/>
              </a:rPr>
              <a:t>THE JOINT COMMISSION: PATIENT SAFETY SYSTEMS’ CORE VALUES</a:t>
            </a:r>
            <a:endParaRPr lang="en-GB"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3200" dirty="0" smtClean="0">
                <a:latin typeface="Times New Roman" panose="02020603050405020304" pitchFamily="18" charset="0"/>
                <a:cs typeface="Times New Roman" panose="02020603050405020304" pitchFamily="18" charset="0"/>
              </a:rPr>
              <a:t>Enhance Quality of Care  </a:t>
            </a:r>
          </a:p>
          <a:p>
            <a:r>
              <a:rPr lang="en-GB" sz="3200" dirty="0" smtClean="0">
                <a:latin typeface="Times New Roman" panose="02020603050405020304" pitchFamily="18" charset="0"/>
                <a:cs typeface="Times New Roman" panose="02020603050405020304" pitchFamily="18" charset="0"/>
              </a:rPr>
              <a:t>Ensure Safety of Patients</a:t>
            </a:r>
          </a:p>
          <a:p>
            <a:pPr marL="0" indent="0">
              <a:buNone/>
            </a:pP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85029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latin typeface="Times New Roman" panose="02020603050405020304" pitchFamily="18" charset="0"/>
                <a:cs typeface="Times New Roman" panose="02020603050405020304" pitchFamily="18" charset="0"/>
              </a:rPr>
              <a:t>SAFETY BASIS IN QUALITY</a:t>
            </a:r>
            <a:endParaRPr lang="en-GB"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3200" dirty="0" smtClean="0">
                <a:latin typeface="Times New Roman" panose="02020603050405020304" pitchFamily="18" charset="0"/>
                <a:cs typeface="Times New Roman" panose="02020603050405020304" pitchFamily="18" charset="0"/>
              </a:rPr>
              <a:t>Patient Safety: The </a:t>
            </a:r>
            <a:r>
              <a:rPr lang="en-GB" sz="3200" dirty="0">
                <a:latin typeface="Times New Roman" panose="02020603050405020304" pitchFamily="18" charset="0"/>
                <a:cs typeface="Times New Roman" panose="02020603050405020304" pitchFamily="18" charset="0"/>
              </a:rPr>
              <a:t>prevention of errors and adverse effects to patients that </a:t>
            </a:r>
            <a:r>
              <a:rPr lang="en-GB" sz="3200" dirty="0" smtClean="0">
                <a:latin typeface="Times New Roman" panose="02020603050405020304" pitchFamily="18" charset="0"/>
                <a:cs typeface="Times New Roman" panose="02020603050405020304" pitchFamily="18" charset="0"/>
              </a:rPr>
              <a:t>are associated </a:t>
            </a:r>
            <a:r>
              <a:rPr lang="en-GB" sz="3200" dirty="0">
                <a:latin typeface="Times New Roman" panose="02020603050405020304" pitchFamily="18" charset="0"/>
                <a:cs typeface="Times New Roman" panose="02020603050405020304" pitchFamily="18" charset="0"/>
              </a:rPr>
              <a:t>with </a:t>
            </a:r>
            <a:r>
              <a:rPr lang="en-GB" sz="3200" dirty="0" smtClean="0">
                <a:latin typeface="Times New Roman" panose="02020603050405020304" pitchFamily="18" charset="0"/>
                <a:cs typeface="Times New Roman" panose="02020603050405020304" pitchFamily="18" charset="0"/>
              </a:rPr>
              <a:t>healthcare.</a:t>
            </a:r>
          </a:p>
          <a:p>
            <a:pPr marL="0" indent="0">
              <a:buNone/>
            </a:pPr>
            <a:endParaRPr lang="en-GB" sz="3200" dirty="0">
              <a:latin typeface="Times New Roman" panose="02020603050405020304" pitchFamily="18" charset="0"/>
              <a:cs typeface="Times New Roman" panose="02020603050405020304" pitchFamily="18" charset="0"/>
            </a:endParaRPr>
          </a:p>
          <a:p>
            <a:r>
              <a:rPr lang="en-GB" sz="3200" dirty="0" smtClean="0">
                <a:latin typeface="Times New Roman" panose="02020603050405020304" pitchFamily="18" charset="0"/>
                <a:cs typeface="Times New Roman" panose="02020603050405020304" pitchFamily="18" charset="0"/>
              </a:rPr>
              <a:t>Patient safety </a:t>
            </a:r>
            <a:r>
              <a:rPr lang="en-GB" sz="3200" dirty="0">
                <a:latin typeface="Times New Roman" panose="02020603050405020304" pitchFamily="18" charset="0"/>
                <a:cs typeface="Times New Roman" panose="02020603050405020304" pitchFamily="18" charset="0"/>
              </a:rPr>
              <a:t>events may </a:t>
            </a:r>
            <a:r>
              <a:rPr lang="en-GB" sz="3200" dirty="0" smtClean="0">
                <a:latin typeface="Times New Roman" panose="02020603050405020304" pitchFamily="18" charset="0"/>
                <a:cs typeface="Times New Roman" panose="02020603050405020304" pitchFamily="18" charset="0"/>
              </a:rPr>
              <a:t>not be </a:t>
            </a:r>
            <a:r>
              <a:rPr lang="en-GB" sz="3200" dirty="0">
                <a:latin typeface="Times New Roman" panose="02020603050405020304" pitchFamily="18" charset="0"/>
                <a:cs typeface="Times New Roman" panose="02020603050405020304" pitchFamily="18" charset="0"/>
              </a:rPr>
              <a:t>completely </a:t>
            </a:r>
            <a:r>
              <a:rPr lang="en-GB" sz="3200" dirty="0" smtClean="0">
                <a:latin typeface="Times New Roman" panose="02020603050405020304" pitchFamily="18" charset="0"/>
                <a:cs typeface="Times New Roman" panose="02020603050405020304" pitchFamily="18" charset="0"/>
              </a:rPr>
              <a:t>eliminated. </a:t>
            </a:r>
          </a:p>
          <a:p>
            <a:r>
              <a:rPr lang="en-GB" sz="3200" dirty="0" smtClean="0">
                <a:latin typeface="Times New Roman" panose="02020603050405020304" pitchFamily="18" charset="0"/>
                <a:cs typeface="Times New Roman" panose="02020603050405020304" pitchFamily="18" charset="0"/>
              </a:rPr>
              <a:t>Harm </a:t>
            </a:r>
            <a:r>
              <a:rPr lang="en-GB" sz="3200" dirty="0">
                <a:latin typeface="Times New Roman" panose="02020603050405020304" pitchFamily="18" charset="0"/>
                <a:cs typeface="Times New Roman" panose="02020603050405020304" pitchFamily="18" charset="0"/>
              </a:rPr>
              <a:t>to patients can be reduced, and the goal is always </a:t>
            </a:r>
            <a:r>
              <a:rPr lang="en-GB" sz="3200" dirty="0" smtClean="0">
                <a:latin typeface="Times New Roman" panose="02020603050405020304" pitchFamily="18" charset="0"/>
                <a:cs typeface="Times New Roman" panose="02020603050405020304" pitchFamily="18" charset="0"/>
              </a:rPr>
              <a:t>zero harm</a:t>
            </a:r>
            <a:r>
              <a:rPr lang="en-GB" sz="3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521890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latin typeface="Times New Roman" panose="02020603050405020304" pitchFamily="18" charset="0"/>
                <a:cs typeface="Times New Roman" panose="02020603050405020304" pitchFamily="18" charset="0"/>
              </a:rPr>
              <a:t>GUIDING PRINCIPLES TOWARDS CORE VALUES</a:t>
            </a:r>
            <a:endParaRPr lang="en-GB"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457200" indent="-457200">
              <a:buFont typeface="+mj-lt"/>
              <a:buAutoNum type="alphaUcPeriod"/>
            </a:pPr>
            <a:r>
              <a:rPr lang="en-GB" sz="2800" dirty="0" smtClean="0">
                <a:latin typeface="Times New Roman" panose="02020603050405020304" pitchFamily="18" charset="0"/>
                <a:cs typeface="Times New Roman" panose="02020603050405020304" pitchFamily="18" charset="0"/>
              </a:rPr>
              <a:t>Align exist standards with the daily work system to integrate staff and patient activities in spatial and temporal scales.</a:t>
            </a:r>
          </a:p>
          <a:p>
            <a:pPr marL="457200" indent="-457200">
              <a:buFont typeface="+mj-lt"/>
              <a:buAutoNum type="alphaUcPeriod"/>
            </a:pPr>
            <a:r>
              <a:rPr lang="en-GB" sz="2800" dirty="0" smtClean="0">
                <a:latin typeface="Times New Roman" panose="02020603050405020304" pitchFamily="18" charset="0"/>
                <a:cs typeface="Times New Roman" panose="02020603050405020304" pitchFamily="18" charset="0"/>
              </a:rPr>
              <a:t>Promote updated knowledge, skill and competence by recommending </a:t>
            </a:r>
            <a:r>
              <a:rPr lang="en-GB" sz="2800" dirty="0">
                <a:latin typeface="Times New Roman" panose="02020603050405020304" pitchFamily="18" charset="0"/>
                <a:cs typeface="Times New Roman" panose="02020603050405020304" pitchFamily="18" charset="0"/>
              </a:rPr>
              <a:t>better methods </a:t>
            </a:r>
            <a:r>
              <a:rPr lang="en-GB" sz="2800" dirty="0" smtClean="0">
                <a:latin typeface="Times New Roman" panose="02020603050405020304" pitchFamily="18" charset="0"/>
                <a:cs typeface="Times New Roman" panose="02020603050405020304" pitchFamily="18" charset="0"/>
              </a:rPr>
              <a:t>that </a:t>
            </a:r>
            <a:r>
              <a:rPr lang="en-GB" sz="2800" dirty="0">
                <a:latin typeface="Times New Roman" panose="02020603050405020304" pitchFamily="18" charset="0"/>
                <a:cs typeface="Times New Roman" panose="02020603050405020304" pitchFamily="18" charset="0"/>
              </a:rPr>
              <a:t>will improve </a:t>
            </a:r>
            <a:r>
              <a:rPr lang="en-GB" sz="2800" dirty="0" smtClean="0">
                <a:latin typeface="Times New Roman" panose="02020603050405020304" pitchFamily="18" charset="0"/>
                <a:cs typeface="Times New Roman" panose="02020603050405020304" pitchFamily="18" charset="0"/>
              </a:rPr>
              <a:t>quality and </a:t>
            </a:r>
            <a:r>
              <a:rPr lang="en-GB" sz="2800" dirty="0">
                <a:latin typeface="Times New Roman" panose="02020603050405020304" pitchFamily="18" charset="0"/>
                <a:cs typeface="Times New Roman" panose="02020603050405020304" pitchFamily="18" charset="0"/>
              </a:rPr>
              <a:t>safety </a:t>
            </a:r>
            <a:r>
              <a:rPr lang="en-GB" sz="2800" dirty="0" smtClean="0">
                <a:latin typeface="Times New Roman" panose="02020603050405020304" pitchFamily="18" charset="0"/>
                <a:cs typeface="Times New Roman" panose="02020603050405020304" pitchFamily="18" charset="0"/>
              </a:rPr>
              <a:t>of health care.</a:t>
            </a:r>
          </a:p>
          <a:p>
            <a:pPr marL="457200" indent="-457200">
              <a:buFont typeface="+mj-lt"/>
              <a:buAutoNum type="alphaUcPeriod"/>
            </a:pPr>
            <a:r>
              <a:rPr lang="en-GB" sz="2800" dirty="0" smtClean="0">
                <a:latin typeface="Times New Roman" panose="02020603050405020304" pitchFamily="18" charset="0"/>
                <a:cs typeface="Times New Roman" panose="02020603050405020304" pitchFamily="18" charset="0"/>
              </a:rPr>
              <a:t>Encourage </a:t>
            </a:r>
            <a:r>
              <a:rPr lang="en-GB" sz="2800" dirty="0">
                <a:latin typeface="Times New Roman" panose="02020603050405020304" pitchFamily="18" charset="0"/>
                <a:cs typeface="Times New Roman" panose="02020603050405020304" pitchFamily="18" charset="0"/>
              </a:rPr>
              <a:t>and </a:t>
            </a:r>
            <a:r>
              <a:rPr lang="en-GB" sz="2800" dirty="0" smtClean="0">
                <a:latin typeface="Times New Roman" panose="02020603050405020304" pitchFamily="18" charset="0"/>
                <a:cs typeface="Times New Roman" panose="02020603050405020304" pitchFamily="18" charset="0"/>
              </a:rPr>
              <a:t>recommend </a:t>
            </a:r>
            <a:r>
              <a:rPr lang="en-GB" sz="2800" dirty="0">
                <a:latin typeface="Times New Roman" panose="02020603050405020304" pitchFamily="18" charset="0"/>
                <a:cs typeface="Times New Roman" panose="02020603050405020304" pitchFamily="18" charset="0"/>
              </a:rPr>
              <a:t>proactive quality and patient safety methods </a:t>
            </a:r>
            <a:r>
              <a:rPr lang="en-GB" sz="2800" dirty="0" smtClean="0">
                <a:latin typeface="Times New Roman" panose="02020603050405020304" pitchFamily="18" charset="0"/>
                <a:cs typeface="Times New Roman" panose="02020603050405020304" pitchFamily="18" charset="0"/>
              </a:rPr>
              <a:t>to </a:t>
            </a:r>
            <a:r>
              <a:rPr lang="en-GB" sz="2800" dirty="0">
                <a:latin typeface="Times New Roman" panose="02020603050405020304" pitchFamily="18" charset="0"/>
                <a:cs typeface="Times New Roman" panose="02020603050405020304" pitchFamily="18" charset="0"/>
              </a:rPr>
              <a:t>increase accountability, trust, and knowledge while reducing the impact of </a:t>
            </a:r>
            <a:r>
              <a:rPr lang="en-GB" sz="2800" dirty="0" smtClean="0">
                <a:latin typeface="Times New Roman" panose="02020603050405020304" pitchFamily="18" charset="0"/>
                <a:cs typeface="Times New Roman" panose="02020603050405020304" pitchFamily="18" charset="0"/>
              </a:rPr>
              <a:t>fear and </a:t>
            </a:r>
            <a:r>
              <a:rPr lang="en-GB" sz="2800" dirty="0">
                <a:latin typeface="Times New Roman" panose="02020603050405020304" pitchFamily="18" charset="0"/>
                <a:cs typeface="Times New Roman" panose="02020603050405020304" pitchFamily="18" charset="0"/>
              </a:rPr>
              <a:t>blame.</a:t>
            </a:r>
          </a:p>
        </p:txBody>
      </p:sp>
    </p:spTree>
    <p:extLst>
      <p:ext uri="{BB962C8B-B14F-4D97-AF65-F5344CB8AC3E}">
        <p14:creationId xmlns:p14="http://schemas.microsoft.com/office/powerpoint/2010/main" val="12164669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latin typeface="Times New Roman" panose="02020603050405020304" pitchFamily="18" charset="0"/>
                <a:cs typeface="Times New Roman" panose="02020603050405020304" pitchFamily="18" charset="0"/>
              </a:rPr>
              <a:t>QUALITY OF HEALTH CARE AS AN ESSENCE TO SAFETY</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3200" dirty="0" smtClean="0">
                <a:latin typeface="Times New Roman" panose="02020603050405020304" pitchFamily="18" charset="0"/>
                <a:cs typeface="Times New Roman" panose="02020603050405020304" pitchFamily="18" charset="0"/>
              </a:rPr>
              <a:t>Components Of A Quality Management System </a:t>
            </a:r>
          </a:p>
          <a:p>
            <a:r>
              <a:rPr lang="en-GB" sz="3200" dirty="0" smtClean="0">
                <a:latin typeface="Times New Roman" panose="02020603050405020304" pitchFamily="18" charset="0"/>
                <a:cs typeface="Times New Roman" panose="02020603050405020304" pitchFamily="18" charset="0"/>
              </a:rPr>
              <a:t>Enhances reliability of the process</a:t>
            </a:r>
          </a:p>
          <a:p>
            <a:r>
              <a:rPr lang="en-GB" sz="3200" dirty="0" smtClean="0">
                <a:latin typeface="Times New Roman" panose="02020603050405020304" pitchFamily="18" charset="0"/>
                <a:cs typeface="Times New Roman" panose="02020603050405020304" pitchFamily="18" charset="0"/>
              </a:rPr>
              <a:t>Decreases </a:t>
            </a:r>
            <a:r>
              <a:rPr lang="en-GB" sz="3200" dirty="0">
                <a:latin typeface="Times New Roman" panose="02020603050405020304" pitchFamily="18" charset="0"/>
                <a:cs typeface="Times New Roman" panose="02020603050405020304" pitchFamily="18" charset="0"/>
              </a:rPr>
              <a:t>variation and defects (</a:t>
            </a:r>
            <a:r>
              <a:rPr lang="en-GB" sz="3200" dirty="0" smtClean="0">
                <a:latin typeface="Times New Roman" panose="02020603050405020304" pitchFamily="18" charset="0"/>
                <a:cs typeface="Times New Roman" panose="02020603050405020304" pitchFamily="18" charset="0"/>
              </a:rPr>
              <a:t>waste)</a:t>
            </a:r>
          </a:p>
          <a:p>
            <a:r>
              <a:rPr lang="en-GB" sz="3200" dirty="0" smtClean="0">
                <a:latin typeface="Times New Roman" panose="02020603050405020304" pitchFamily="18" charset="0"/>
                <a:cs typeface="Times New Roman" panose="02020603050405020304" pitchFamily="18" charset="0"/>
              </a:rPr>
              <a:t>Focuses </a:t>
            </a:r>
            <a:r>
              <a:rPr lang="en-GB" sz="3200" dirty="0">
                <a:latin typeface="Times New Roman" panose="02020603050405020304" pitchFamily="18" charset="0"/>
                <a:cs typeface="Times New Roman" panose="02020603050405020304" pitchFamily="18" charset="0"/>
              </a:rPr>
              <a:t>on achieving better </a:t>
            </a:r>
            <a:r>
              <a:rPr lang="en-GB" sz="3200" dirty="0" smtClean="0">
                <a:latin typeface="Times New Roman" panose="02020603050405020304" pitchFamily="18" charset="0"/>
                <a:cs typeface="Times New Roman" panose="02020603050405020304" pitchFamily="18" charset="0"/>
              </a:rPr>
              <a:t>outcomes</a:t>
            </a:r>
          </a:p>
          <a:p>
            <a:r>
              <a:rPr lang="en-GB" sz="3200" dirty="0" smtClean="0">
                <a:latin typeface="Times New Roman" panose="02020603050405020304" pitchFamily="18" charset="0"/>
                <a:cs typeface="Times New Roman" panose="02020603050405020304" pitchFamily="18" charset="0"/>
              </a:rPr>
              <a:t>Use of </a:t>
            </a:r>
            <a:r>
              <a:rPr lang="en-GB" sz="3200" dirty="0">
                <a:latin typeface="Times New Roman" panose="02020603050405020304" pitchFamily="18" charset="0"/>
                <a:cs typeface="Times New Roman" panose="02020603050405020304" pitchFamily="18" charset="0"/>
              </a:rPr>
              <a:t>evidence to ensure that a service is </a:t>
            </a:r>
            <a:r>
              <a:rPr lang="en-GB" sz="3200" dirty="0" smtClean="0">
                <a:latin typeface="Times New Roman" panose="02020603050405020304" pitchFamily="18" charset="0"/>
                <a:cs typeface="Times New Roman" panose="02020603050405020304" pitchFamily="18" charset="0"/>
              </a:rPr>
              <a:t>satisfactory. See appendix: 1</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25717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latin typeface="Times New Roman" panose="02020603050405020304" pitchFamily="18" charset="0"/>
                <a:cs typeface="Times New Roman" panose="02020603050405020304" pitchFamily="18" charset="0"/>
              </a:rPr>
              <a:t>HEALTH CARE AS A COMPLEX ENVIRONMENT</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3600" dirty="0" smtClean="0">
                <a:latin typeface="Times New Roman" panose="02020603050405020304" pitchFamily="18" charset="0"/>
                <a:cs typeface="Times New Roman" panose="02020603050405020304" pitchFamily="18" charset="0"/>
              </a:rPr>
              <a:t>Health care centres aims </a:t>
            </a:r>
            <a:r>
              <a:rPr lang="en-GB" sz="3600" dirty="0">
                <a:latin typeface="Times New Roman" panose="02020603050405020304" pitchFamily="18" charset="0"/>
                <a:cs typeface="Times New Roman" panose="02020603050405020304" pitchFamily="18" charset="0"/>
              </a:rPr>
              <a:t>to increase the reliability of </a:t>
            </a:r>
            <a:r>
              <a:rPr lang="en-GB" sz="3600" dirty="0" smtClean="0">
                <a:latin typeface="Times New Roman" panose="02020603050405020304" pitchFamily="18" charset="0"/>
                <a:cs typeface="Times New Roman" panose="02020603050405020304" pitchFamily="18" charset="0"/>
              </a:rPr>
              <a:t>their </a:t>
            </a:r>
            <a:r>
              <a:rPr lang="en-GB" sz="3600" dirty="0">
                <a:latin typeface="Times New Roman" panose="02020603050405020304" pitchFamily="18" charset="0"/>
                <a:cs typeface="Times New Roman" panose="02020603050405020304" pitchFamily="18" charset="0"/>
              </a:rPr>
              <a:t>complex systems </a:t>
            </a:r>
            <a:r>
              <a:rPr lang="en-GB" sz="3600" dirty="0" smtClean="0">
                <a:latin typeface="Times New Roman" panose="02020603050405020304" pitchFamily="18" charset="0"/>
                <a:cs typeface="Times New Roman" panose="02020603050405020304" pitchFamily="18" charset="0"/>
              </a:rPr>
              <a:t>by:</a:t>
            </a:r>
          </a:p>
          <a:p>
            <a:pPr marL="457200" indent="-457200">
              <a:buFont typeface="+mj-lt"/>
              <a:buAutoNum type="arabicPeriod"/>
            </a:pPr>
            <a:r>
              <a:rPr lang="en-GB" sz="3600" dirty="0" smtClean="0">
                <a:latin typeface="Times New Roman" panose="02020603050405020304" pitchFamily="18" charset="0"/>
                <a:cs typeface="Times New Roman" panose="02020603050405020304" pitchFamily="18" charset="0"/>
              </a:rPr>
              <a:t>Making </a:t>
            </a:r>
            <a:r>
              <a:rPr lang="en-GB" sz="3600" dirty="0">
                <a:latin typeface="Times New Roman" panose="02020603050405020304" pitchFamily="18" charset="0"/>
                <a:cs typeface="Times New Roman" panose="02020603050405020304" pitchFamily="18" charset="0"/>
              </a:rPr>
              <a:t>risk of patient harm apparent </a:t>
            </a:r>
          </a:p>
          <a:p>
            <a:pPr marL="457200" indent="-457200">
              <a:buFont typeface="+mj-lt"/>
              <a:buAutoNum type="arabicPeriod"/>
            </a:pPr>
            <a:r>
              <a:rPr lang="en-GB" sz="3600" dirty="0" smtClean="0">
                <a:latin typeface="Times New Roman" panose="02020603050405020304" pitchFamily="18" charset="0"/>
                <a:cs typeface="Times New Roman" panose="02020603050405020304" pitchFamily="18" charset="0"/>
              </a:rPr>
              <a:t>Eliminating the risk</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57030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anose="02020603050405020304" pitchFamily="18" charset="0"/>
                <a:cs typeface="Times New Roman" panose="02020603050405020304" pitchFamily="18" charset="0"/>
              </a:rPr>
              <a:t>RISK FACTOR</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3200" dirty="0">
                <a:latin typeface="Times New Roman" panose="02020603050405020304" pitchFamily="18" charset="0"/>
                <a:cs typeface="Times New Roman" panose="02020603050405020304" pitchFamily="18" charset="0"/>
              </a:rPr>
              <a:t>Joint </a:t>
            </a:r>
            <a:r>
              <a:rPr lang="en-GB" sz="3200" dirty="0" smtClean="0">
                <a:latin typeface="Times New Roman" panose="02020603050405020304" pitchFamily="18" charset="0"/>
                <a:cs typeface="Times New Roman" panose="02020603050405020304" pitchFamily="18" charset="0"/>
              </a:rPr>
              <a:t>Commission–accredited organizations continually </a:t>
            </a:r>
            <a:r>
              <a:rPr lang="en-GB" sz="3200" dirty="0">
                <a:latin typeface="Times New Roman" panose="02020603050405020304" pitchFamily="18" charset="0"/>
                <a:cs typeface="Times New Roman" panose="02020603050405020304" pitchFamily="18" charset="0"/>
              </a:rPr>
              <a:t>focuses </a:t>
            </a:r>
            <a:r>
              <a:rPr lang="en-GB" sz="3200" dirty="0" smtClean="0">
                <a:latin typeface="Times New Roman" panose="02020603050405020304" pitchFamily="18" charset="0"/>
                <a:cs typeface="Times New Roman" panose="02020603050405020304" pitchFamily="18" charset="0"/>
              </a:rPr>
              <a:t>on eliminating </a:t>
            </a:r>
            <a:r>
              <a:rPr lang="en-GB" sz="3200" dirty="0">
                <a:latin typeface="Times New Roman" panose="02020603050405020304" pitchFamily="18" charset="0"/>
                <a:cs typeface="Times New Roman" panose="02020603050405020304" pitchFamily="18" charset="0"/>
              </a:rPr>
              <a:t>:</a:t>
            </a:r>
            <a:endParaRPr lang="en-GB" sz="3200" dirty="0" smtClean="0">
              <a:latin typeface="Times New Roman" panose="02020603050405020304" pitchFamily="18" charset="0"/>
              <a:cs typeface="Times New Roman" panose="02020603050405020304" pitchFamily="18" charset="0"/>
            </a:endParaRPr>
          </a:p>
          <a:p>
            <a:r>
              <a:rPr lang="en-GB" sz="3200" dirty="0" smtClean="0">
                <a:latin typeface="Times New Roman" panose="02020603050405020304" pitchFamily="18" charset="0"/>
                <a:cs typeface="Times New Roman" panose="02020603050405020304" pitchFamily="18" charset="0"/>
              </a:rPr>
              <a:t>Systems failures</a:t>
            </a:r>
            <a:endParaRPr lang="en-GB" sz="3200" dirty="0">
              <a:latin typeface="Times New Roman" panose="02020603050405020304" pitchFamily="18" charset="0"/>
              <a:cs typeface="Times New Roman" panose="02020603050405020304" pitchFamily="18" charset="0"/>
            </a:endParaRPr>
          </a:p>
          <a:p>
            <a:r>
              <a:rPr lang="en-GB" sz="3200" dirty="0" smtClean="0">
                <a:latin typeface="Times New Roman" panose="02020603050405020304" pitchFamily="18" charset="0"/>
                <a:cs typeface="Times New Roman" panose="02020603050405020304" pitchFamily="18" charset="0"/>
              </a:rPr>
              <a:t> Human </a:t>
            </a:r>
            <a:r>
              <a:rPr lang="en-GB" sz="3200" dirty="0">
                <a:latin typeface="Times New Roman" panose="02020603050405020304" pitchFamily="18" charset="0"/>
                <a:cs typeface="Times New Roman" panose="02020603050405020304" pitchFamily="18" charset="0"/>
              </a:rPr>
              <a:t>errors </a:t>
            </a:r>
            <a:endParaRPr lang="en-GB" sz="3200" dirty="0" smtClean="0">
              <a:latin typeface="Times New Roman" panose="02020603050405020304" pitchFamily="18" charset="0"/>
              <a:cs typeface="Times New Roman" panose="02020603050405020304" pitchFamily="18" charset="0"/>
            </a:endParaRPr>
          </a:p>
          <a:p>
            <a:pPr marL="0" indent="0">
              <a:buNone/>
            </a:pPr>
            <a:r>
              <a:rPr lang="en-GB" sz="3200" dirty="0" smtClean="0">
                <a:latin typeface="Times New Roman" panose="02020603050405020304" pitchFamily="18" charset="0"/>
                <a:cs typeface="Times New Roman" panose="02020603050405020304" pitchFamily="18" charset="0"/>
              </a:rPr>
              <a:t>They </a:t>
            </a:r>
            <a:r>
              <a:rPr lang="en-GB" sz="3200" dirty="0">
                <a:latin typeface="Times New Roman" panose="02020603050405020304" pitchFamily="18" charset="0"/>
                <a:cs typeface="Times New Roman" panose="02020603050405020304" pitchFamily="18" charset="0"/>
              </a:rPr>
              <a:t>cause </a:t>
            </a:r>
            <a:r>
              <a:rPr lang="en-GB" sz="3200" u="sng" dirty="0" smtClean="0">
                <a:latin typeface="Times New Roman" panose="02020603050405020304" pitchFamily="18" charset="0"/>
                <a:cs typeface="Times New Roman" panose="02020603050405020304" pitchFamily="18" charset="0"/>
              </a:rPr>
              <a:t>Harm</a:t>
            </a:r>
            <a:r>
              <a:rPr lang="en-GB" sz="3200" dirty="0" smtClean="0">
                <a:latin typeface="Times New Roman" panose="02020603050405020304" pitchFamily="18" charset="0"/>
                <a:cs typeface="Times New Roman" panose="02020603050405020304" pitchFamily="18" charset="0"/>
              </a:rPr>
              <a:t> to </a:t>
            </a:r>
            <a:r>
              <a:rPr lang="en-GB" sz="3200" u="sng" dirty="0" smtClean="0">
                <a:latin typeface="Times New Roman" panose="02020603050405020304" pitchFamily="18" charset="0"/>
                <a:cs typeface="Times New Roman" panose="02020603050405020304" pitchFamily="18" charset="0"/>
              </a:rPr>
              <a:t>Patients</a:t>
            </a:r>
            <a:r>
              <a:rPr lang="en-GB" sz="3200" dirty="0" smtClean="0">
                <a:latin typeface="Times New Roman" panose="02020603050405020304" pitchFamily="18" charset="0"/>
                <a:cs typeface="Times New Roman" panose="02020603050405020304" pitchFamily="18" charset="0"/>
              </a:rPr>
              <a:t>, </a:t>
            </a:r>
            <a:r>
              <a:rPr lang="en-GB" sz="3200" u="sng" dirty="0" smtClean="0">
                <a:latin typeface="Times New Roman" panose="02020603050405020304" pitchFamily="18" charset="0"/>
                <a:cs typeface="Times New Roman" panose="02020603050405020304" pitchFamily="18" charset="0"/>
              </a:rPr>
              <a:t>Families</a:t>
            </a:r>
            <a:r>
              <a:rPr lang="en-GB" sz="3200" dirty="0" smtClean="0">
                <a:latin typeface="Times New Roman" panose="02020603050405020304" pitchFamily="18" charset="0"/>
                <a:cs typeface="Times New Roman" panose="02020603050405020304" pitchFamily="18" charset="0"/>
              </a:rPr>
              <a:t>, and </a:t>
            </a:r>
            <a:r>
              <a:rPr lang="en-GB" sz="3200" u="sng" dirty="0" smtClean="0">
                <a:latin typeface="Times New Roman" panose="02020603050405020304" pitchFamily="18" charset="0"/>
                <a:cs typeface="Times New Roman" panose="02020603050405020304" pitchFamily="18" charset="0"/>
              </a:rPr>
              <a:t>Staff. See appendix: 1</a:t>
            </a:r>
            <a:endParaRPr lang="en-GB" sz="3200" u="sng" dirty="0" smtClean="0">
              <a:latin typeface="Times New Roman" panose="02020603050405020304" pitchFamily="18" charset="0"/>
              <a:cs typeface="Times New Roman" panose="02020603050405020304" pitchFamily="18" charset="0"/>
            </a:endParaRPr>
          </a:p>
          <a:p>
            <a:pPr marL="0" indent="0">
              <a:buNone/>
            </a:pPr>
            <a:endParaRPr lang="en-GB" sz="3200" dirty="0" smtClean="0">
              <a:latin typeface="Times New Roman" panose="02020603050405020304" pitchFamily="18" charset="0"/>
              <a:cs typeface="Times New Roman" panose="02020603050405020304" pitchFamily="18" charset="0"/>
            </a:endParaRPr>
          </a:p>
          <a:p>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78338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latin typeface="Times New Roman" panose="02020603050405020304" pitchFamily="18" charset="0"/>
                <a:cs typeface="Times New Roman" panose="02020603050405020304" pitchFamily="18" charset="0"/>
              </a:rPr>
              <a:t>JOINT COMMISSION’S ACCREDITATION PROCESS ROLE </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3600" dirty="0" smtClean="0">
                <a:latin typeface="Times New Roman" panose="02020603050405020304" pitchFamily="18" charset="0"/>
                <a:cs typeface="Times New Roman" panose="02020603050405020304" pitchFamily="18" charset="0"/>
              </a:rPr>
              <a:t>Role: Enhance quality </a:t>
            </a:r>
            <a:r>
              <a:rPr lang="en-GB" sz="3600" dirty="0">
                <a:latin typeface="Times New Roman" panose="02020603050405020304" pitchFamily="18" charset="0"/>
                <a:cs typeface="Times New Roman" panose="02020603050405020304" pitchFamily="18" charset="0"/>
              </a:rPr>
              <a:t>of care and patient </a:t>
            </a:r>
            <a:r>
              <a:rPr lang="en-GB" sz="3600" dirty="0" smtClean="0">
                <a:latin typeface="Times New Roman" panose="02020603050405020304" pitchFamily="18" charset="0"/>
                <a:cs typeface="Times New Roman" panose="02020603050405020304" pitchFamily="18" charset="0"/>
              </a:rPr>
              <a:t>safety through an integrated approach.</a:t>
            </a:r>
          </a:p>
          <a:p>
            <a:pPr marL="0" indent="0">
              <a:buNone/>
            </a:pPr>
            <a:r>
              <a:rPr lang="en-GB" sz="3600" dirty="0">
                <a:latin typeface="Times New Roman" panose="02020603050405020304" pitchFamily="18" charset="0"/>
                <a:cs typeface="Times New Roman" panose="02020603050405020304" pitchFamily="18" charset="0"/>
              </a:rPr>
              <a:t>Motive: </a:t>
            </a:r>
            <a:r>
              <a:rPr lang="en-GB" sz="3600" dirty="0" smtClean="0">
                <a:latin typeface="Times New Roman" panose="02020603050405020304" pitchFamily="18" charset="0"/>
                <a:cs typeface="Times New Roman" panose="02020603050405020304" pitchFamily="18" charset="0"/>
              </a:rPr>
              <a:t>To reduce Variation, Risk, and Improve Quality.</a:t>
            </a:r>
          </a:p>
          <a:p>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6803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anose="02020603050405020304" pitchFamily="18" charset="0"/>
                <a:cs typeface="Times New Roman" panose="02020603050405020304" pitchFamily="18" charset="0"/>
              </a:rPr>
              <a:t>INTEGRATED APPROACH</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435262"/>
            <a:ext cx="8946541" cy="4813138"/>
          </a:xfrm>
        </p:spPr>
        <p:txBody>
          <a:bodyPr>
            <a:noAutofit/>
          </a:bodyPr>
          <a:lstStyle/>
          <a:p>
            <a:pPr marL="0" indent="0">
              <a:buNone/>
            </a:pPr>
            <a:r>
              <a:rPr lang="en-GB" sz="2800" dirty="0" smtClean="0">
                <a:latin typeface="Times New Roman" panose="02020603050405020304" pitchFamily="18" charset="0"/>
                <a:cs typeface="Times New Roman" panose="02020603050405020304" pitchFamily="18" charset="0"/>
              </a:rPr>
              <a:t>Focuses on:</a:t>
            </a:r>
          </a:p>
          <a:p>
            <a:r>
              <a:rPr lang="en-GB" sz="2800" dirty="0" smtClean="0">
                <a:latin typeface="Times New Roman" panose="02020603050405020304" pitchFamily="18" charset="0"/>
                <a:cs typeface="Times New Roman" panose="02020603050405020304" pitchFamily="18" charset="0"/>
              </a:rPr>
              <a:t> Meeting requirements </a:t>
            </a:r>
            <a:r>
              <a:rPr lang="en-GB" sz="2800" dirty="0">
                <a:latin typeface="Times New Roman" panose="02020603050405020304" pitchFamily="18" charset="0"/>
                <a:cs typeface="Times New Roman" panose="02020603050405020304" pitchFamily="18" charset="0"/>
              </a:rPr>
              <a:t>or </a:t>
            </a:r>
            <a:r>
              <a:rPr lang="en-GB" sz="2800" dirty="0" smtClean="0">
                <a:latin typeface="Times New Roman" panose="02020603050405020304" pitchFamily="18" charset="0"/>
                <a:cs typeface="Times New Roman" panose="02020603050405020304" pitchFamily="18" charset="0"/>
              </a:rPr>
              <a:t>standards for health care.</a:t>
            </a:r>
          </a:p>
          <a:p>
            <a:r>
              <a:rPr lang="en-GB" sz="2800" dirty="0" smtClean="0">
                <a:latin typeface="Times New Roman" panose="02020603050405020304" pitchFamily="18" charset="0"/>
                <a:cs typeface="Times New Roman" panose="02020603050405020304" pitchFamily="18" charset="0"/>
              </a:rPr>
              <a:t>Constant analysis through </a:t>
            </a:r>
            <a:r>
              <a:rPr lang="en-GB" sz="2800" dirty="0">
                <a:latin typeface="Times New Roman" panose="02020603050405020304" pitchFamily="18" charset="0"/>
                <a:cs typeface="Times New Roman" panose="02020603050405020304" pitchFamily="18" charset="0"/>
              </a:rPr>
              <a:t>survey </a:t>
            </a:r>
            <a:r>
              <a:rPr lang="en-GB" sz="2800" dirty="0" smtClean="0">
                <a:latin typeface="Times New Roman" panose="02020603050405020304" pitchFamily="18" charset="0"/>
                <a:cs typeface="Times New Roman" panose="02020603050405020304" pitchFamily="18" charset="0"/>
              </a:rPr>
              <a:t>processes of health care systems.</a:t>
            </a:r>
          </a:p>
          <a:p>
            <a:r>
              <a:rPr lang="en-GB" sz="2800" dirty="0" smtClean="0">
                <a:latin typeface="Times New Roman" panose="02020603050405020304" pitchFamily="18" charset="0"/>
                <a:cs typeface="Times New Roman" panose="02020603050405020304" pitchFamily="18" charset="0"/>
              </a:rPr>
              <a:t>Involves the Sentinel </a:t>
            </a:r>
            <a:r>
              <a:rPr lang="en-GB" sz="2800" dirty="0">
                <a:latin typeface="Times New Roman" panose="02020603050405020304" pitchFamily="18" charset="0"/>
                <a:cs typeface="Times New Roman" panose="02020603050405020304" pitchFamily="18" charset="0"/>
              </a:rPr>
              <a:t>Event </a:t>
            </a:r>
            <a:r>
              <a:rPr lang="en-GB" sz="2800" dirty="0" smtClean="0">
                <a:latin typeface="Times New Roman" panose="02020603050405020304" pitchFamily="18" charset="0"/>
                <a:cs typeface="Times New Roman" panose="02020603050405020304" pitchFamily="18" charset="0"/>
              </a:rPr>
              <a:t>Policy</a:t>
            </a:r>
            <a:r>
              <a:rPr lang="en-GB" sz="2800" dirty="0">
                <a:latin typeface="Times New Roman" panose="02020603050405020304" pitchFamily="18" charset="0"/>
                <a:cs typeface="Times New Roman" panose="02020603050405020304" pitchFamily="18" charset="0"/>
              </a:rPr>
              <a:t> </a:t>
            </a:r>
            <a:r>
              <a:rPr lang="en-GB" sz="2800" dirty="0" smtClean="0">
                <a:latin typeface="Times New Roman" panose="02020603050405020304" pitchFamily="18" charset="0"/>
                <a:cs typeface="Times New Roman" panose="02020603050405020304" pitchFamily="18" charset="0"/>
              </a:rPr>
              <a:t>in occurrence of harm. </a:t>
            </a:r>
          </a:p>
          <a:p>
            <a:r>
              <a:rPr lang="en-GB" sz="2800" dirty="0" smtClean="0">
                <a:latin typeface="Times New Roman" panose="02020603050405020304" pitchFamily="18" charset="0"/>
                <a:cs typeface="Times New Roman" panose="02020603050405020304" pitchFamily="18" charset="0"/>
              </a:rPr>
              <a:t>Joint </a:t>
            </a:r>
            <a:r>
              <a:rPr lang="en-GB" sz="2800" dirty="0">
                <a:latin typeface="Times New Roman" panose="02020603050405020304" pitchFamily="18" charset="0"/>
                <a:cs typeface="Times New Roman" panose="02020603050405020304" pitchFamily="18" charset="0"/>
              </a:rPr>
              <a:t>Commission </a:t>
            </a:r>
            <a:r>
              <a:rPr lang="en-GB" sz="2800" dirty="0" smtClean="0">
                <a:latin typeface="Times New Roman" panose="02020603050405020304" pitchFamily="18" charset="0"/>
                <a:cs typeface="Times New Roman" panose="02020603050405020304" pitchFamily="18" charset="0"/>
              </a:rPr>
              <a:t>initiatives. </a:t>
            </a:r>
            <a:endParaRPr lang="en-GB" sz="2800" dirty="0">
              <a:latin typeface="Times New Roman" panose="02020603050405020304" pitchFamily="18" charset="0"/>
              <a:cs typeface="Times New Roman" panose="02020603050405020304" pitchFamily="18" charset="0"/>
            </a:endParaRPr>
          </a:p>
          <a:p>
            <a:pPr marL="0" indent="0">
              <a:buNone/>
            </a:pPr>
            <a:endParaRPr lang="en-GB" sz="2800" dirty="0" smtClean="0">
              <a:latin typeface="Times New Roman" panose="02020603050405020304" pitchFamily="18" charset="0"/>
              <a:cs typeface="Times New Roman" panose="02020603050405020304" pitchFamily="18" charset="0"/>
            </a:endParaRPr>
          </a:p>
          <a:p>
            <a:pPr marL="0" indent="0">
              <a:buNone/>
            </a:pPr>
            <a:r>
              <a:rPr lang="en-GB" sz="2800" dirty="0" smtClean="0">
                <a:latin typeface="Times New Roman" panose="02020603050405020304" pitchFamily="18" charset="0"/>
                <a:cs typeface="Times New Roman" panose="02020603050405020304" pitchFamily="18" charset="0"/>
              </a:rPr>
              <a:t>To </a:t>
            </a:r>
            <a:r>
              <a:rPr lang="en-GB" sz="2800" dirty="0">
                <a:latin typeface="Times New Roman" panose="02020603050405020304" pitchFamily="18" charset="0"/>
                <a:cs typeface="Times New Roman" panose="02020603050405020304" pitchFamily="18" charset="0"/>
              </a:rPr>
              <a:t>m</a:t>
            </a:r>
            <a:r>
              <a:rPr lang="en-GB" sz="2800" dirty="0" smtClean="0">
                <a:latin typeface="Times New Roman" panose="02020603050405020304" pitchFamily="18" charset="0"/>
                <a:cs typeface="Times New Roman" panose="02020603050405020304" pitchFamily="18" charset="0"/>
              </a:rPr>
              <a:t>eet the </a:t>
            </a:r>
            <a:r>
              <a:rPr lang="en-GB" sz="2800" u="sng" dirty="0" smtClean="0">
                <a:latin typeface="Times New Roman" panose="02020603050405020304" pitchFamily="18" charset="0"/>
                <a:cs typeface="Times New Roman" panose="02020603050405020304" pitchFamily="18" charset="0"/>
              </a:rPr>
              <a:t>Motives</a:t>
            </a:r>
            <a:r>
              <a:rPr lang="en-GB" sz="2800" dirty="0" smtClean="0">
                <a:latin typeface="Times New Roman" panose="02020603050405020304" pitchFamily="18" charset="0"/>
                <a:cs typeface="Times New Roman" panose="02020603050405020304" pitchFamily="18" charset="0"/>
              </a:rPr>
              <a:t> of </a:t>
            </a:r>
            <a:r>
              <a:rPr lang="en-GB" sz="2800" dirty="0">
                <a:latin typeface="Times New Roman" panose="02020603050405020304" pitchFamily="18" charset="0"/>
                <a:cs typeface="Times New Roman" panose="02020603050405020304" pitchFamily="18" charset="0"/>
              </a:rPr>
              <a:t>t</a:t>
            </a:r>
            <a:r>
              <a:rPr lang="en-GB" sz="2800" dirty="0" smtClean="0">
                <a:latin typeface="Times New Roman" panose="02020603050405020304" pitchFamily="18" charset="0"/>
                <a:cs typeface="Times New Roman" panose="02020603050405020304" pitchFamily="18" charset="0"/>
              </a:rPr>
              <a:t>he </a:t>
            </a:r>
            <a:r>
              <a:rPr lang="en-GB" sz="2800" u="sng" dirty="0" smtClean="0">
                <a:latin typeface="Times New Roman" panose="02020603050405020304" pitchFamily="18" charset="0"/>
                <a:cs typeface="Times New Roman" panose="02020603050405020304" pitchFamily="18" charset="0"/>
              </a:rPr>
              <a:t>Joint Commission’s Accreditation Process.  </a:t>
            </a:r>
          </a:p>
          <a:p>
            <a:pPr marL="0" indent="0">
              <a:buNone/>
            </a:pPr>
            <a:endParaRPr lang="en-GB" sz="28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31986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latin typeface="Times New Roman" panose="02020603050405020304" pitchFamily="18" charset="0"/>
                <a:cs typeface="Times New Roman" panose="02020603050405020304" pitchFamily="18" charset="0"/>
              </a:rPr>
              <a:t>ROLE OF LEADERSHIP IN THE HEALTH CARE INTEGRATED APPROACH</a:t>
            </a:r>
            <a:endParaRPr lang="en-GB"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2400" dirty="0" smtClean="0">
                <a:latin typeface="Times New Roman" panose="02020603050405020304" pitchFamily="18" charset="0"/>
                <a:cs typeface="Times New Roman" panose="02020603050405020304" pitchFamily="18" charset="0"/>
              </a:rPr>
              <a:t>Health Care as a </a:t>
            </a:r>
            <a:r>
              <a:rPr lang="en-GB" sz="2400" dirty="0">
                <a:latin typeface="Times New Roman" panose="02020603050405020304" pitchFamily="18" charset="0"/>
                <a:cs typeface="Times New Roman" panose="02020603050405020304" pitchFamily="18" charset="0"/>
              </a:rPr>
              <a:t>complex </a:t>
            </a:r>
            <a:r>
              <a:rPr lang="en-GB" sz="2400" dirty="0" smtClean="0">
                <a:latin typeface="Times New Roman" panose="02020603050405020304" pitchFamily="18" charset="0"/>
                <a:cs typeface="Times New Roman" panose="02020603050405020304" pitchFamily="18" charset="0"/>
              </a:rPr>
              <a:t>environment depend </a:t>
            </a:r>
            <a:r>
              <a:rPr lang="en-GB" sz="2400" dirty="0">
                <a:latin typeface="Times New Roman" panose="02020603050405020304" pitchFamily="18" charset="0"/>
                <a:cs typeface="Times New Roman" panose="02020603050405020304" pitchFamily="18" charset="0"/>
              </a:rPr>
              <a:t>on strong leadership to support </a:t>
            </a:r>
            <a:r>
              <a:rPr lang="en-GB" sz="2400" dirty="0" smtClean="0">
                <a:latin typeface="Times New Roman" panose="02020603050405020304" pitchFamily="18" charset="0"/>
                <a:cs typeface="Times New Roman" panose="02020603050405020304" pitchFamily="18" charset="0"/>
              </a:rPr>
              <a:t>an integrated </a:t>
            </a:r>
            <a:r>
              <a:rPr lang="en-GB" sz="2400" dirty="0">
                <a:latin typeface="Times New Roman" panose="02020603050405020304" pitchFamily="18" charset="0"/>
                <a:cs typeface="Times New Roman" panose="02020603050405020304" pitchFamily="18" charset="0"/>
              </a:rPr>
              <a:t>patient safety </a:t>
            </a:r>
            <a:r>
              <a:rPr lang="en-GB" sz="2400" dirty="0" smtClean="0">
                <a:latin typeface="Times New Roman" panose="02020603050405020304" pitchFamily="18" charset="0"/>
                <a:cs typeface="Times New Roman" panose="02020603050405020304" pitchFamily="18" charset="0"/>
              </a:rPr>
              <a:t>system. </a:t>
            </a:r>
            <a:endParaRPr lang="en-GB" sz="2400" dirty="0">
              <a:latin typeface="Times New Roman" panose="02020603050405020304" pitchFamily="18" charset="0"/>
              <a:cs typeface="Times New Roman" panose="02020603050405020304" pitchFamily="18" charset="0"/>
            </a:endParaRPr>
          </a:p>
          <a:p>
            <a:pPr marL="0" indent="0">
              <a:buNone/>
            </a:pPr>
            <a:r>
              <a:rPr lang="en-GB" sz="2400" dirty="0" smtClean="0">
                <a:latin typeface="Times New Roman" panose="02020603050405020304" pitchFamily="18" charset="0"/>
                <a:cs typeface="Times New Roman" panose="02020603050405020304" pitchFamily="18" charset="0"/>
              </a:rPr>
              <a:t>This is done through:</a:t>
            </a:r>
          </a:p>
          <a:p>
            <a:r>
              <a:rPr lang="en-GB" sz="2400" dirty="0" smtClean="0">
                <a:latin typeface="Times New Roman" panose="02020603050405020304" pitchFamily="18" charset="0"/>
                <a:cs typeface="Times New Roman" panose="02020603050405020304" pitchFamily="18" charset="0"/>
              </a:rPr>
              <a:t>Developing a safety culture in health care centres.</a:t>
            </a:r>
          </a:p>
          <a:p>
            <a:r>
              <a:rPr lang="en-GB" sz="2400" dirty="0" smtClean="0">
                <a:latin typeface="Times New Roman" panose="02020603050405020304" pitchFamily="18" charset="0"/>
                <a:cs typeface="Times New Roman" panose="02020603050405020304" pitchFamily="18" charset="0"/>
              </a:rPr>
              <a:t>Involving Valid innovative </a:t>
            </a:r>
            <a:r>
              <a:rPr lang="en-GB" sz="2400" dirty="0">
                <a:latin typeface="Times New Roman" panose="02020603050405020304" pitchFamily="18" charset="0"/>
                <a:cs typeface="Times New Roman" panose="02020603050405020304" pitchFamily="18" charset="0"/>
              </a:rPr>
              <a:t>methods to improve processes and </a:t>
            </a:r>
            <a:r>
              <a:rPr lang="en-GB" sz="2400" dirty="0" smtClean="0">
                <a:latin typeface="Times New Roman" panose="02020603050405020304" pitchFamily="18" charset="0"/>
                <a:cs typeface="Times New Roman" panose="02020603050405020304" pitchFamily="18" charset="0"/>
              </a:rPr>
              <a:t>systems.</a:t>
            </a:r>
          </a:p>
          <a:p>
            <a:r>
              <a:rPr lang="en-GB" sz="2400" dirty="0" smtClean="0">
                <a:latin typeface="Times New Roman" panose="02020603050405020304" pitchFamily="18" charset="0"/>
                <a:cs typeface="Times New Roman" panose="02020603050405020304" pitchFamily="18" charset="0"/>
              </a:rPr>
              <a:t>Adopting and integrating Safe technologies in health care.</a:t>
            </a:r>
            <a:endParaRPr lang="en-GB" sz="2400" dirty="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Creating Standards for </a:t>
            </a:r>
            <a:r>
              <a:rPr lang="en-GB" sz="2400" dirty="0">
                <a:latin typeface="Times New Roman" panose="02020603050405020304" pitchFamily="18" charset="0"/>
                <a:cs typeface="Times New Roman" panose="02020603050405020304" pitchFamily="18" charset="0"/>
              </a:rPr>
              <a:t>ways for interdisciplinary </a:t>
            </a:r>
            <a:r>
              <a:rPr lang="en-GB" sz="2400" dirty="0" smtClean="0">
                <a:latin typeface="Times New Roman" panose="02020603050405020304" pitchFamily="18" charset="0"/>
                <a:cs typeface="Times New Roman" panose="02020603050405020304" pitchFamily="18" charset="0"/>
              </a:rPr>
              <a:t>teams communication </a:t>
            </a:r>
            <a:r>
              <a:rPr lang="en-GB" sz="2400" dirty="0">
                <a:latin typeface="Times New Roman" panose="02020603050405020304" pitchFamily="18" charset="0"/>
                <a:cs typeface="Times New Roman" panose="02020603050405020304" pitchFamily="18" charset="0"/>
              </a:rPr>
              <a:t>and </a:t>
            </a:r>
            <a:r>
              <a:rPr lang="en-GB" sz="2400" dirty="0" smtClean="0">
                <a:latin typeface="Times New Roman" panose="02020603050405020304" pitchFamily="18" charset="0"/>
                <a:cs typeface="Times New Roman" panose="02020603050405020304" pitchFamily="18" charset="0"/>
              </a:rPr>
              <a:t>collaboration.</a:t>
            </a:r>
            <a:endParaRPr lang="en-GB"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30834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LEADERSHIP ACTION ON THE WORK SYSTEM</a:t>
            </a:r>
            <a:endParaRPr lang="en-GB" sz="4000" dirty="0"/>
          </a:p>
        </p:txBody>
      </p:sp>
      <p:sp>
        <p:nvSpPr>
          <p:cNvPr id="3" name="Content Placeholder 2"/>
          <p:cNvSpPr>
            <a:spLocks noGrp="1"/>
          </p:cNvSpPr>
          <p:nvPr>
            <p:ph idx="1"/>
          </p:nvPr>
        </p:nvSpPr>
        <p:spPr/>
        <p:txBody>
          <a:bodyPr>
            <a:normAutofit lnSpcReduction="10000"/>
          </a:bodyPr>
          <a:lstStyle/>
          <a:p>
            <a:pPr marL="0" indent="0">
              <a:buNone/>
            </a:pPr>
            <a:r>
              <a:rPr lang="en-GB" sz="2400" dirty="0" smtClean="0">
                <a:latin typeface="Times New Roman" panose="02020603050405020304" pitchFamily="18" charset="0"/>
                <a:cs typeface="Times New Roman" panose="02020603050405020304" pitchFamily="18" charset="0"/>
              </a:rPr>
              <a:t>Leaders build </a:t>
            </a:r>
            <a:r>
              <a:rPr lang="en-GB" sz="2400" dirty="0">
                <a:latin typeface="Times New Roman" panose="02020603050405020304" pitchFamily="18" charset="0"/>
                <a:cs typeface="Times New Roman" panose="02020603050405020304" pitchFamily="18" charset="0"/>
              </a:rPr>
              <a:t>the foundation for an effective patient safety system </a:t>
            </a:r>
            <a:r>
              <a:rPr lang="en-GB" sz="2400" dirty="0" smtClean="0">
                <a:latin typeface="Times New Roman" panose="02020603050405020304" pitchFamily="18" charset="0"/>
                <a:cs typeface="Times New Roman" panose="02020603050405020304" pitchFamily="18" charset="0"/>
              </a:rPr>
              <a:t>by:</a:t>
            </a:r>
          </a:p>
          <a:p>
            <a:r>
              <a:rPr lang="en-GB" sz="2400" dirty="0">
                <a:latin typeface="Times New Roman" panose="02020603050405020304" pitchFamily="18" charset="0"/>
                <a:cs typeface="Times New Roman" panose="02020603050405020304" pitchFamily="18" charset="0"/>
              </a:rPr>
              <a:t>Promoting </a:t>
            </a:r>
            <a:r>
              <a:rPr lang="en-GB" sz="2400" dirty="0" smtClean="0">
                <a:latin typeface="Times New Roman" panose="02020603050405020304" pitchFamily="18" charset="0"/>
                <a:cs typeface="Times New Roman" panose="02020603050405020304" pitchFamily="18" charset="0"/>
              </a:rPr>
              <a:t>learning.</a:t>
            </a:r>
          </a:p>
          <a:p>
            <a:r>
              <a:rPr lang="en-GB" sz="2400" dirty="0">
                <a:latin typeface="Times New Roman" panose="02020603050405020304" pitchFamily="18" charset="0"/>
                <a:cs typeface="Times New Roman" panose="02020603050405020304" pitchFamily="18" charset="0"/>
              </a:rPr>
              <a:t>Motivating staff to uphold a fair and just safety </a:t>
            </a:r>
            <a:r>
              <a:rPr lang="en-GB" sz="2400" dirty="0" smtClean="0">
                <a:latin typeface="Times New Roman" panose="02020603050405020304" pitchFamily="18" charset="0"/>
                <a:cs typeface="Times New Roman" panose="02020603050405020304" pitchFamily="18" charset="0"/>
              </a:rPr>
              <a:t>culture.</a:t>
            </a:r>
          </a:p>
          <a:p>
            <a:r>
              <a:rPr lang="en-GB" sz="2400" dirty="0">
                <a:latin typeface="Times New Roman" panose="02020603050405020304" pitchFamily="18" charset="0"/>
                <a:cs typeface="Times New Roman" panose="02020603050405020304" pitchFamily="18" charset="0"/>
              </a:rPr>
              <a:t>Providing a transparent environment in which quality measures and patient </a:t>
            </a:r>
            <a:r>
              <a:rPr lang="en-GB" sz="2400" dirty="0" smtClean="0">
                <a:latin typeface="Times New Roman" panose="02020603050405020304" pitchFamily="18" charset="0"/>
                <a:cs typeface="Times New Roman" panose="02020603050405020304" pitchFamily="18" charset="0"/>
              </a:rPr>
              <a:t>harms are </a:t>
            </a:r>
            <a:r>
              <a:rPr lang="en-GB" sz="2400" dirty="0">
                <a:latin typeface="Times New Roman" panose="02020603050405020304" pitchFamily="18" charset="0"/>
                <a:cs typeface="Times New Roman" panose="02020603050405020304" pitchFamily="18" charset="0"/>
              </a:rPr>
              <a:t>freely </a:t>
            </a:r>
            <a:r>
              <a:rPr lang="en-GB" sz="2400" dirty="0" smtClean="0">
                <a:latin typeface="Times New Roman" panose="02020603050405020304" pitchFamily="18" charset="0"/>
                <a:cs typeface="Times New Roman" panose="02020603050405020304" pitchFamily="18" charset="0"/>
              </a:rPr>
              <a:t>communicated amongst staff.</a:t>
            </a:r>
          </a:p>
          <a:p>
            <a:r>
              <a:rPr lang="en-GB" sz="2400" dirty="0" smtClean="0">
                <a:latin typeface="Times New Roman" panose="02020603050405020304" pitchFamily="18" charset="0"/>
                <a:cs typeface="Times New Roman" panose="02020603050405020304" pitchFamily="18" charset="0"/>
              </a:rPr>
              <a:t>Modelling </a:t>
            </a:r>
            <a:r>
              <a:rPr lang="en-GB" sz="2400" dirty="0">
                <a:latin typeface="Times New Roman" panose="02020603050405020304" pitchFamily="18" charset="0"/>
                <a:cs typeface="Times New Roman" panose="02020603050405020304" pitchFamily="18" charset="0"/>
              </a:rPr>
              <a:t>professional </a:t>
            </a:r>
            <a:r>
              <a:rPr lang="en-GB" sz="2400" dirty="0" smtClean="0">
                <a:latin typeface="Times New Roman" panose="02020603050405020304" pitchFamily="18" charset="0"/>
                <a:cs typeface="Times New Roman" panose="02020603050405020304" pitchFamily="18" charset="0"/>
              </a:rPr>
              <a:t>behaviour.</a:t>
            </a:r>
          </a:p>
          <a:p>
            <a:r>
              <a:rPr lang="en-GB" sz="2400" dirty="0">
                <a:latin typeface="Times New Roman" panose="02020603050405020304" pitchFamily="18" charset="0"/>
                <a:cs typeface="Times New Roman" panose="02020603050405020304" pitchFamily="18" charset="0"/>
              </a:rPr>
              <a:t>Removing intimidating </a:t>
            </a:r>
            <a:r>
              <a:rPr lang="en-GB" sz="2400" dirty="0" smtClean="0">
                <a:latin typeface="Times New Roman" panose="02020603050405020304" pitchFamily="18" charset="0"/>
                <a:cs typeface="Times New Roman" panose="02020603050405020304" pitchFamily="18" charset="0"/>
              </a:rPr>
              <a:t>behaviour </a:t>
            </a:r>
            <a:r>
              <a:rPr lang="en-GB" sz="2400" dirty="0">
                <a:latin typeface="Times New Roman" panose="02020603050405020304" pitchFamily="18" charset="0"/>
                <a:cs typeface="Times New Roman" panose="02020603050405020304" pitchFamily="18" charset="0"/>
              </a:rPr>
              <a:t>that might prevent safe </a:t>
            </a:r>
            <a:r>
              <a:rPr lang="en-GB" sz="2400" dirty="0" smtClean="0">
                <a:latin typeface="Times New Roman" panose="02020603050405020304" pitchFamily="18" charset="0"/>
                <a:cs typeface="Times New Roman" panose="02020603050405020304" pitchFamily="18" charset="0"/>
              </a:rPr>
              <a:t>behaviours.</a:t>
            </a:r>
          </a:p>
          <a:p>
            <a:r>
              <a:rPr lang="en-GB" sz="2400" dirty="0">
                <a:latin typeface="Times New Roman" panose="02020603050405020304" pitchFamily="18" charset="0"/>
                <a:cs typeface="Times New Roman" panose="02020603050405020304" pitchFamily="18" charset="0"/>
              </a:rPr>
              <a:t>Providing the resources and training necessary to take on improvement </a:t>
            </a:r>
            <a:r>
              <a:rPr lang="en-GB" sz="2400" dirty="0" smtClean="0">
                <a:latin typeface="Times New Roman" panose="02020603050405020304" pitchFamily="18" charset="0"/>
                <a:cs typeface="Times New Roman" panose="02020603050405020304" pitchFamily="18" charset="0"/>
              </a:rPr>
              <a:t>initiatives and innovation.</a:t>
            </a:r>
          </a:p>
          <a:p>
            <a:endParaRPr lang="en-GB" sz="2400" dirty="0" smtClean="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a:p>
            <a:endParaRPr lang="en-GB"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76630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96952" y="261280"/>
            <a:ext cx="9404723" cy="1400530"/>
          </a:xfrm>
        </p:spPr>
        <p:txBody>
          <a:bodyPr/>
          <a:lstStyle/>
          <a:p>
            <a:r>
              <a:rPr lang="en-GB" sz="4000" dirty="0" smtClean="0">
                <a:latin typeface="Times New Roman" panose="02020603050405020304" pitchFamily="18" charset="0"/>
                <a:cs typeface="Times New Roman" panose="02020603050405020304" pitchFamily="18" charset="0"/>
              </a:rPr>
              <a:t>LEADERSHIP ROLE MODEL: SAFETY CULTURE</a:t>
            </a:r>
            <a:endParaRPr lang="en-GB" sz="4000" dirty="0">
              <a:latin typeface="Times New Roman" panose="02020603050405020304" pitchFamily="18" charset="0"/>
              <a:cs typeface="Times New Roman" panose="02020603050405020304" pitchFamily="18" charset="0"/>
            </a:endParaRPr>
          </a:p>
        </p:txBody>
      </p:sp>
      <p:sp>
        <p:nvSpPr>
          <p:cNvPr id="5" name="Oval 4"/>
          <p:cNvSpPr/>
          <p:nvPr/>
        </p:nvSpPr>
        <p:spPr>
          <a:xfrm>
            <a:off x="4889345" y="2026048"/>
            <a:ext cx="2579914" cy="150090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4000" dirty="0" smtClean="0">
                <a:latin typeface="Times New Roman" panose="02020603050405020304" pitchFamily="18" charset="0"/>
                <a:cs typeface="Times New Roman" panose="02020603050405020304" pitchFamily="18" charset="0"/>
              </a:rPr>
              <a:t>Trust</a:t>
            </a:r>
            <a:endParaRPr lang="en-GB" sz="4000" dirty="0">
              <a:latin typeface="Times New Roman" panose="02020603050405020304" pitchFamily="18" charset="0"/>
              <a:cs typeface="Times New Roman" panose="02020603050405020304" pitchFamily="18" charset="0"/>
            </a:endParaRPr>
          </a:p>
        </p:txBody>
      </p:sp>
      <p:sp>
        <p:nvSpPr>
          <p:cNvPr id="6" name="Oval 5"/>
          <p:cNvSpPr/>
          <p:nvPr/>
        </p:nvSpPr>
        <p:spPr>
          <a:xfrm>
            <a:off x="2912532" y="3918857"/>
            <a:ext cx="2732315" cy="145868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4000" dirty="0" smtClean="0">
                <a:latin typeface="Times New Roman" panose="02020603050405020304" pitchFamily="18" charset="0"/>
                <a:cs typeface="Times New Roman" panose="02020603050405020304" pitchFamily="18" charset="0"/>
              </a:rPr>
              <a:t>Improve</a:t>
            </a:r>
            <a:endParaRPr lang="en-GB" sz="4000" dirty="0">
              <a:latin typeface="Times New Roman" panose="02020603050405020304" pitchFamily="18" charset="0"/>
              <a:cs typeface="Times New Roman" panose="02020603050405020304" pitchFamily="18" charset="0"/>
            </a:endParaRPr>
          </a:p>
        </p:txBody>
      </p:sp>
      <p:sp>
        <p:nvSpPr>
          <p:cNvPr id="7" name="Oval 6"/>
          <p:cNvSpPr/>
          <p:nvPr/>
        </p:nvSpPr>
        <p:spPr>
          <a:xfrm>
            <a:off x="7696369" y="3763714"/>
            <a:ext cx="2645229" cy="145868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4400" dirty="0" smtClean="0">
                <a:latin typeface="Times New Roman" panose="02020603050405020304" pitchFamily="18" charset="0"/>
                <a:cs typeface="Times New Roman" panose="02020603050405020304" pitchFamily="18" charset="0"/>
              </a:rPr>
              <a:t>Report</a:t>
            </a:r>
            <a:endParaRPr lang="en-GB" sz="4400" dirty="0">
              <a:latin typeface="Times New Roman" panose="02020603050405020304" pitchFamily="18" charset="0"/>
              <a:cs typeface="Times New Roman" panose="02020603050405020304" pitchFamily="18" charset="0"/>
            </a:endParaRPr>
          </a:p>
        </p:txBody>
      </p:sp>
      <p:cxnSp>
        <p:nvCxnSpPr>
          <p:cNvPr id="9" name="Straight Arrow Connector 8"/>
          <p:cNvCxnSpPr/>
          <p:nvPr/>
        </p:nvCxnSpPr>
        <p:spPr>
          <a:xfrm flipH="1">
            <a:off x="4844145" y="3307147"/>
            <a:ext cx="555169" cy="698797"/>
          </a:xfrm>
          <a:prstGeom prst="straightConnector1">
            <a:avLst/>
          </a:prstGeom>
          <a:ln>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5" idx="5"/>
            <a:endCxn id="7" idx="1"/>
          </p:cNvCxnSpPr>
          <p:nvPr/>
        </p:nvCxnSpPr>
        <p:spPr>
          <a:xfrm>
            <a:off x="7091439" y="3307147"/>
            <a:ext cx="992315" cy="670187"/>
          </a:xfrm>
          <a:prstGeom prst="straightConnector1">
            <a:avLst/>
          </a:prstGeom>
          <a:ln>
            <a:solidFill>
              <a:srgbClr val="FFFF0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a:off x="5644847" y="4493057"/>
            <a:ext cx="2051522" cy="35332"/>
          </a:xfrm>
          <a:prstGeom prst="straightConnector1">
            <a:avLst/>
          </a:prstGeom>
          <a:ln>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2198915" y="1661810"/>
            <a:ext cx="1" cy="3461656"/>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209766" y="5494496"/>
            <a:ext cx="6841068" cy="45512"/>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1256472" y="2706565"/>
            <a:ext cx="685799" cy="50293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b="1" dirty="0" smtClean="0">
                <a:latin typeface="Times New Roman" panose="02020603050405020304" pitchFamily="18" charset="0"/>
                <a:cs typeface="Times New Roman" panose="02020603050405020304" pitchFamily="18" charset="0"/>
              </a:rPr>
              <a:t>RPI</a:t>
            </a:r>
          </a:p>
          <a:p>
            <a:pPr algn="ctr"/>
            <a:endParaRPr lang="en-GB" b="1" dirty="0">
              <a:latin typeface="Times New Roman" panose="02020603050405020304" pitchFamily="18" charset="0"/>
              <a:cs typeface="Times New Roman" panose="02020603050405020304" pitchFamily="18" charset="0"/>
            </a:endParaRPr>
          </a:p>
        </p:txBody>
      </p:sp>
      <p:sp>
        <p:nvSpPr>
          <p:cNvPr id="33" name="Rectangle 32"/>
          <p:cNvSpPr/>
          <p:nvPr/>
        </p:nvSpPr>
        <p:spPr>
          <a:xfrm>
            <a:off x="4844143" y="5656961"/>
            <a:ext cx="2960913" cy="38598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b="1" dirty="0" smtClean="0">
                <a:latin typeface="Times New Roman" panose="02020603050405020304" pitchFamily="18" charset="0"/>
                <a:cs typeface="Times New Roman" panose="02020603050405020304" pitchFamily="18" charset="0"/>
              </a:rPr>
              <a:t>Safety</a:t>
            </a:r>
            <a:r>
              <a:rPr lang="en-GB" dirty="0" smtClean="0">
                <a:latin typeface="Times New Roman" panose="02020603050405020304" pitchFamily="18" charset="0"/>
                <a:cs typeface="Times New Roman" panose="02020603050405020304" pitchFamily="18" charset="0"/>
              </a:rPr>
              <a:t> </a:t>
            </a:r>
            <a:r>
              <a:rPr lang="en-GB" b="1" dirty="0" smtClean="0">
                <a:latin typeface="Times New Roman" panose="02020603050405020304" pitchFamily="18" charset="0"/>
                <a:cs typeface="Times New Roman" panose="02020603050405020304" pitchFamily="18" charset="0"/>
              </a:rPr>
              <a:t>Culture</a:t>
            </a:r>
            <a:endParaRPr lang="en-GB" b="1" dirty="0">
              <a:latin typeface="Times New Roman" panose="02020603050405020304" pitchFamily="18" charset="0"/>
              <a:cs typeface="Times New Roman" panose="02020603050405020304" pitchFamily="18" charset="0"/>
            </a:endParaRPr>
          </a:p>
        </p:txBody>
      </p:sp>
      <p:sp>
        <p:nvSpPr>
          <p:cNvPr id="35" name="6-Point Star 34"/>
          <p:cNvSpPr/>
          <p:nvPr/>
        </p:nvSpPr>
        <p:spPr>
          <a:xfrm>
            <a:off x="1328057" y="4528389"/>
            <a:ext cx="1458686" cy="1458754"/>
          </a:xfrm>
          <a:prstGeom prst="star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b="1" dirty="0" smtClean="0">
                <a:latin typeface="Times New Roman" panose="02020603050405020304" pitchFamily="18" charset="0"/>
                <a:cs typeface="Times New Roman" panose="02020603050405020304" pitchFamily="18" charset="0"/>
              </a:rPr>
              <a:t>Health</a:t>
            </a:r>
            <a:r>
              <a:rPr lang="en-GB" dirty="0" smtClean="0">
                <a:latin typeface="Times New Roman" panose="02020603050405020304" pitchFamily="18" charset="0"/>
                <a:cs typeface="Times New Roman" panose="02020603050405020304" pitchFamily="18" charset="0"/>
              </a:rPr>
              <a:t> </a:t>
            </a:r>
            <a:r>
              <a:rPr lang="en-GB" b="1" dirty="0" smtClean="0">
                <a:latin typeface="Times New Roman" panose="02020603050405020304" pitchFamily="18" charset="0"/>
                <a:cs typeface="Times New Roman" panose="02020603050405020304" pitchFamily="18" charset="0"/>
              </a:rPr>
              <a:t>care</a:t>
            </a:r>
            <a:endParaRPr lang="en-GB" b="1" dirty="0">
              <a:latin typeface="Times New Roman" panose="02020603050405020304" pitchFamily="18" charset="0"/>
              <a:cs typeface="Times New Roman" panose="02020603050405020304" pitchFamily="18" charset="0"/>
            </a:endParaRPr>
          </a:p>
        </p:txBody>
      </p:sp>
      <p:sp>
        <p:nvSpPr>
          <p:cNvPr id="36" name="Explosion 2 35"/>
          <p:cNvSpPr/>
          <p:nvPr/>
        </p:nvSpPr>
        <p:spPr>
          <a:xfrm>
            <a:off x="8269311" y="1146305"/>
            <a:ext cx="2730106" cy="1716352"/>
          </a:xfrm>
          <a:prstGeom prst="irregularSeal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smtClean="0">
                <a:latin typeface="Times New Roman" panose="02020603050405020304" pitchFamily="18" charset="0"/>
                <a:cs typeface="Times New Roman" panose="02020603050405020304" pitchFamily="18" charset="0"/>
              </a:rPr>
              <a:t>High reliability</a:t>
            </a:r>
            <a:endParaRPr lang="en-GB" dirty="0">
              <a:latin typeface="Times New Roman" panose="02020603050405020304" pitchFamily="18" charset="0"/>
              <a:cs typeface="Times New Roman" panose="02020603050405020304" pitchFamily="18" charset="0"/>
            </a:endParaRPr>
          </a:p>
        </p:txBody>
      </p:sp>
      <p:sp>
        <p:nvSpPr>
          <p:cNvPr id="37" name="Rectangle 36"/>
          <p:cNvSpPr/>
          <p:nvPr/>
        </p:nvSpPr>
        <p:spPr>
          <a:xfrm>
            <a:off x="979714" y="6215743"/>
            <a:ext cx="10526486" cy="34834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smtClean="0">
                <a:latin typeface="Times New Roman" panose="02020603050405020304" pitchFamily="18" charset="0"/>
                <a:cs typeface="Times New Roman" panose="02020603050405020304" pitchFamily="18" charset="0"/>
              </a:rPr>
              <a:t>Figure:1          The Trust-Report-Improve Cycle with Robust Process Improvement (RPI)</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69462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latin typeface="Times New Roman" panose="02020603050405020304" pitchFamily="18" charset="0"/>
                <a:cs typeface="Times New Roman" panose="02020603050405020304" pitchFamily="18" charset="0"/>
              </a:rPr>
              <a:t>SUCCESS OF INTEGRATED APPROACH</a:t>
            </a:r>
            <a:endParaRPr lang="en-GB"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pPr marL="0" indent="0">
              <a:buNone/>
            </a:pPr>
            <a:r>
              <a:rPr lang="en-GB" sz="2800" dirty="0">
                <a:latin typeface="Times New Roman" panose="02020603050405020304" pitchFamily="18" charset="0"/>
                <a:cs typeface="Times New Roman" panose="02020603050405020304" pitchFamily="18" charset="0"/>
              </a:rPr>
              <a:t>A</a:t>
            </a:r>
            <a:r>
              <a:rPr lang="en-GB" sz="2800" dirty="0" smtClean="0">
                <a:latin typeface="Times New Roman" panose="02020603050405020304" pitchFamily="18" charset="0"/>
                <a:cs typeface="Times New Roman" panose="02020603050405020304" pitchFamily="18" charset="0"/>
              </a:rPr>
              <a:t>n </a:t>
            </a:r>
            <a:r>
              <a:rPr lang="en-GB" sz="2800" dirty="0">
                <a:latin typeface="Times New Roman" panose="02020603050405020304" pitchFamily="18" charset="0"/>
                <a:cs typeface="Times New Roman" panose="02020603050405020304" pitchFamily="18" charset="0"/>
              </a:rPr>
              <a:t>integrated patient safety </a:t>
            </a:r>
            <a:r>
              <a:rPr lang="en-GB" sz="2800" dirty="0" smtClean="0">
                <a:latin typeface="Times New Roman" panose="02020603050405020304" pitchFamily="18" charset="0"/>
                <a:cs typeface="Times New Roman" panose="02020603050405020304" pitchFamily="18" charset="0"/>
              </a:rPr>
              <a:t>system </a:t>
            </a:r>
            <a:r>
              <a:rPr lang="en-GB" sz="2800" dirty="0">
                <a:latin typeface="Times New Roman" panose="02020603050405020304" pitchFamily="18" charset="0"/>
                <a:cs typeface="Times New Roman" panose="02020603050405020304" pitchFamily="18" charset="0"/>
              </a:rPr>
              <a:t>demands </a:t>
            </a:r>
            <a:r>
              <a:rPr lang="en-GB" sz="2800" dirty="0" smtClean="0">
                <a:latin typeface="Times New Roman" panose="02020603050405020304" pitchFamily="18" charset="0"/>
                <a:cs typeface="Times New Roman" panose="02020603050405020304" pitchFamily="18" charset="0"/>
              </a:rPr>
              <a:t>that staff </a:t>
            </a:r>
            <a:r>
              <a:rPr lang="en-GB" sz="2800" dirty="0">
                <a:latin typeface="Times New Roman" panose="02020603050405020304" pitchFamily="18" charset="0"/>
                <a:cs typeface="Times New Roman" panose="02020603050405020304" pitchFamily="18" charset="0"/>
              </a:rPr>
              <a:t>and leaders work </a:t>
            </a:r>
            <a:r>
              <a:rPr lang="en-GB" sz="2800" dirty="0" smtClean="0">
                <a:latin typeface="Times New Roman" panose="02020603050405020304" pitchFamily="18" charset="0"/>
                <a:cs typeface="Times New Roman" panose="02020603050405020304" pitchFamily="18" charset="0"/>
              </a:rPr>
              <a:t>together to: </a:t>
            </a:r>
          </a:p>
          <a:p>
            <a:r>
              <a:rPr lang="en-GB" sz="2800" dirty="0">
                <a:latin typeface="Times New Roman" panose="02020603050405020304" pitchFamily="18" charset="0"/>
                <a:cs typeface="Times New Roman" panose="02020603050405020304" pitchFamily="18" charset="0"/>
              </a:rPr>
              <a:t>E</a:t>
            </a:r>
            <a:r>
              <a:rPr lang="en-GB" sz="2800" dirty="0" smtClean="0">
                <a:latin typeface="Times New Roman" panose="02020603050405020304" pitchFamily="18" charset="0"/>
                <a:cs typeface="Times New Roman" panose="02020603050405020304" pitchFamily="18" charset="0"/>
              </a:rPr>
              <a:t>liminate complacency.</a:t>
            </a:r>
          </a:p>
          <a:p>
            <a:r>
              <a:rPr lang="en-GB" sz="2800" dirty="0">
                <a:latin typeface="Times New Roman" panose="02020603050405020304" pitchFamily="18" charset="0"/>
                <a:cs typeface="Times New Roman" panose="02020603050405020304" pitchFamily="18" charset="0"/>
              </a:rPr>
              <a:t>P</a:t>
            </a:r>
            <a:r>
              <a:rPr lang="en-GB" sz="2800" dirty="0" smtClean="0">
                <a:latin typeface="Times New Roman" panose="02020603050405020304" pitchFamily="18" charset="0"/>
                <a:cs typeface="Times New Roman" panose="02020603050405020304" pitchFamily="18" charset="0"/>
              </a:rPr>
              <a:t>romote </a:t>
            </a:r>
            <a:r>
              <a:rPr lang="en-GB" sz="2800" dirty="0">
                <a:latin typeface="Times New Roman" panose="02020603050405020304" pitchFamily="18" charset="0"/>
                <a:cs typeface="Times New Roman" panose="02020603050405020304" pitchFamily="18" charset="0"/>
              </a:rPr>
              <a:t>collective </a:t>
            </a:r>
            <a:r>
              <a:rPr lang="en-GB" sz="2800" dirty="0" smtClean="0">
                <a:latin typeface="Times New Roman" panose="02020603050405020304" pitchFamily="18" charset="0"/>
                <a:cs typeface="Times New Roman" panose="02020603050405020304" pitchFamily="18" charset="0"/>
              </a:rPr>
              <a:t>mindfulness in meeting the health care goal.</a:t>
            </a:r>
          </a:p>
          <a:p>
            <a:r>
              <a:rPr lang="en-GB" sz="2800" dirty="0">
                <a:latin typeface="Times New Roman" panose="02020603050405020304" pitchFamily="18" charset="0"/>
                <a:cs typeface="Times New Roman" panose="02020603050405020304" pitchFamily="18" charset="0"/>
              </a:rPr>
              <a:t>C</a:t>
            </a:r>
            <a:r>
              <a:rPr lang="en-GB" sz="2800" dirty="0" smtClean="0">
                <a:latin typeface="Times New Roman" panose="02020603050405020304" pitchFamily="18" charset="0"/>
                <a:cs typeface="Times New Roman" panose="02020603050405020304" pitchFamily="18" charset="0"/>
              </a:rPr>
              <a:t>ooperate </a:t>
            </a:r>
            <a:r>
              <a:rPr lang="en-GB" sz="2800" dirty="0">
                <a:latin typeface="Times New Roman" panose="02020603050405020304" pitchFamily="18" charset="0"/>
                <a:cs typeface="Times New Roman" panose="02020603050405020304" pitchFamily="18" charset="0"/>
              </a:rPr>
              <a:t>with respect </a:t>
            </a:r>
            <a:r>
              <a:rPr lang="en-GB" sz="2800" dirty="0" smtClean="0">
                <a:latin typeface="Times New Roman" panose="02020603050405020304" pitchFamily="18" charset="0"/>
                <a:cs typeface="Times New Roman" panose="02020603050405020304" pitchFamily="18" charset="0"/>
              </a:rPr>
              <a:t>and compassion for a favourable health care environment.</a:t>
            </a:r>
          </a:p>
          <a:p>
            <a:r>
              <a:rPr lang="en-GB" sz="2800" dirty="0">
                <a:latin typeface="Times New Roman" panose="02020603050405020304" pitchFamily="18" charset="0"/>
                <a:cs typeface="Times New Roman" panose="02020603050405020304" pitchFamily="18" charset="0"/>
              </a:rPr>
              <a:t>L</a:t>
            </a:r>
            <a:r>
              <a:rPr lang="en-GB" sz="2800" dirty="0" smtClean="0">
                <a:latin typeface="Times New Roman" panose="02020603050405020304" pitchFamily="18" charset="0"/>
                <a:cs typeface="Times New Roman" panose="02020603050405020304" pitchFamily="18" charset="0"/>
              </a:rPr>
              <a:t>earn </a:t>
            </a:r>
            <a:r>
              <a:rPr lang="en-GB" sz="2800" dirty="0">
                <a:latin typeface="Times New Roman" panose="02020603050405020304" pitchFamily="18" charset="0"/>
                <a:cs typeface="Times New Roman" panose="02020603050405020304" pitchFamily="18" charset="0"/>
              </a:rPr>
              <a:t>from their patient safety events, including close calls and </a:t>
            </a:r>
            <a:r>
              <a:rPr lang="en-GB" sz="2800" dirty="0" smtClean="0">
                <a:latin typeface="Times New Roman" panose="02020603050405020304" pitchFamily="18" charset="0"/>
                <a:cs typeface="Times New Roman" panose="02020603050405020304" pitchFamily="18" charset="0"/>
              </a:rPr>
              <a:t>other system </a:t>
            </a:r>
            <a:r>
              <a:rPr lang="en-GB" sz="2800" dirty="0">
                <a:latin typeface="Times New Roman" panose="02020603050405020304" pitchFamily="18" charset="0"/>
                <a:cs typeface="Times New Roman" panose="02020603050405020304" pitchFamily="18" charset="0"/>
              </a:rPr>
              <a:t>failures </a:t>
            </a:r>
            <a:r>
              <a:rPr lang="en-GB" sz="2800" dirty="0" smtClean="0">
                <a:latin typeface="Times New Roman" panose="02020603050405020304" pitchFamily="18" charset="0"/>
                <a:cs typeface="Times New Roman" panose="02020603050405020304" pitchFamily="18" charset="0"/>
              </a:rPr>
              <a:t>in the current and future situations.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53791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SAFETY CULTURE</a:t>
            </a:r>
          </a:p>
        </p:txBody>
      </p:sp>
      <p:sp>
        <p:nvSpPr>
          <p:cNvPr id="3" name="Content Placeholder 2"/>
          <p:cNvSpPr>
            <a:spLocks noGrp="1"/>
          </p:cNvSpPr>
          <p:nvPr>
            <p:ph idx="1"/>
          </p:nvPr>
        </p:nvSpPr>
        <p:spPr>
          <a:xfrm>
            <a:off x="1103312" y="1534886"/>
            <a:ext cx="8946541" cy="4713513"/>
          </a:xfrm>
        </p:spPr>
        <p:txBody>
          <a:bodyPr>
            <a:normAutofit lnSpcReduction="10000"/>
          </a:bodyPr>
          <a:lstStyle/>
          <a:p>
            <a:pPr marL="0" indent="0">
              <a:buNone/>
            </a:pPr>
            <a:r>
              <a:rPr lang="en-GB" sz="2400" dirty="0" smtClean="0">
                <a:latin typeface="Times New Roman" panose="02020603050405020304" pitchFamily="18" charset="0"/>
                <a:cs typeface="Times New Roman" panose="02020603050405020304" pitchFamily="18" charset="0"/>
              </a:rPr>
              <a:t>A strong </a:t>
            </a:r>
            <a:r>
              <a:rPr lang="en-GB" sz="2400" dirty="0">
                <a:latin typeface="Times New Roman" panose="02020603050405020304" pitchFamily="18" charset="0"/>
                <a:cs typeface="Times New Roman" panose="02020603050405020304" pitchFamily="18" charset="0"/>
              </a:rPr>
              <a:t>safety culture </a:t>
            </a:r>
            <a:r>
              <a:rPr lang="en-GB" sz="2400" dirty="0" smtClean="0">
                <a:latin typeface="Times New Roman" panose="02020603050405020304" pitchFamily="18" charset="0"/>
                <a:cs typeface="Times New Roman" panose="02020603050405020304" pitchFamily="18" charset="0"/>
              </a:rPr>
              <a:t>is a crucial </a:t>
            </a:r>
            <a:r>
              <a:rPr lang="en-GB" sz="2400" dirty="0">
                <a:latin typeface="Times New Roman" panose="02020603050405020304" pitchFamily="18" charset="0"/>
                <a:cs typeface="Times New Roman" panose="02020603050405020304" pitchFamily="18" charset="0"/>
              </a:rPr>
              <a:t>starting point for </a:t>
            </a:r>
            <a:r>
              <a:rPr lang="en-GB" sz="2400" dirty="0" smtClean="0">
                <a:latin typeface="Times New Roman" panose="02020603050405020304" pitchFamily="18" charset="0"/>
                <a:cs typeface="Times New Roman" panose="02020603050405020304" pitchFamily="18" charset="0"/>
              </a:rPr>
              <a:t>health care centres </a:t>
            </a:r>
            <a:r>
              <a:rPr lang="en-GB" sz="2400" dirty="0">
                <a:latin typeface="Times New Roman" panose="02020603050405020304" pitchFamily="18" charset="0"/>
                <a:cs typeface="Times New Roman" panose="02020603050405020304" pitchFamily="18" charset="0"/>
              </a:rPr>
              <a:t>striving to become learning </a:t>
            </a:r>
            <a:r>
              <a:rPr lang="en-GB" sz="2400" dirty="0" smtClean="0">
                <a:latin typeface="Times New Roman" panose="02020603050405020304" pitchFamily="18" charset="0"/>
                <a:cs typeface="Times New Roman" panose="02020603050405020304" pitchFamily="18" charset="0"/>
              </a:rPr>
              <a:t>centres.</a:t>
            </a:r>
          </a:p>
          <a:p>
            <a:pPr marL="0" indent="0">
              <a:buNone/>
            </a:pPr>
            <a:r>
              <a:rPr lang="en-GB" sz="2400" dirty="0" smtClean="0">
                <a:latin typeface="Times New Roman" panose="02020603050405020304" pitchFamily="18" charset="0"/>
                <a:cs typeface="Times New Roman" panose="02020603050405020304" pitchFamily="18" charset="0"/>
              </a:rPr>
              <a:t>Attributes: </a:t>
            </a:r>
          </a:p>
          <a:p>
            <a:r>
              <a:rPr lang="en-GB" sz="2400" dirty="0" smtClean="0">
                <a:latin typeface="Times New Roman" panose="02020603050405020304" pitchFamily="18" charset="0"/>
                <a:cs typeface="Times New Roman" panose="02020603050405020304" pitchFamily="18" charset="0"/>
              </a:rPr>
              <a:t>Transparency</a:t>
            </a:r>
            <a:r>
              <a:rPr lang="en-GB" sz="2400" dirty="0">
                <a:latin typeface="Times New Roman" panose="02020603050405020304" pitchFamily="18" charset="0"/>
                <a:cs typeface="Times New Roman" panose="02020603050405020304" pitchFamily="18" charset="0"/>
              </a:rPr>
              <a:t>, accountability, and mutual </a:t>
            </a:r>
            <a:r>
              <a:rPr lang="en-GB" sz="2400" dirty="0" smtClean="0">
                <a:latin typeface="Times New Roman" panose="02020603050405020304" pitchFamily="18" charset="0"/>
                <a:cs typeface="Times New Roman" panose="02020603050405020304" pitchFamily="18" charset="0"/>
              </a:rPr>
              <a:t>respect amongst staff </a:t>
            </a:r>
            <a:r>
              <a:rPr lang="en-GB" sz="2400" dirty="0">
                <a:latin typeface="Times New Roman" panose="02020603050405020304" pitchFamily="18" charset="0"/>
                <a:cs typeface="Times New Roman" panose="02020603050405020304" pitchFamily="18" charset="0"/>
              </a:rPr>
              <a:t>and </a:t>
            </a:r>
            <a:r>
              <a:rPr lang="en-GB" sz="2400" dirty="0" smtClean="0">
                <a:latin typeface="Times New Roman" panose="02020603050405020304" pitchFamily="18" charset="0"/>
                <a:cs typeface="Times New Roman" panose="02020603050405020304" pitchFamily="18" charset="0"/>
              </a:rPr>
              <a:t>leaders.</a:t>
            </a:r>
          </a:p>
          <a:p>
            <a:r>
              <a:rPr lang="en-GB" sz="2400" dirty="0" smtClean="0">
                <a:latin typeface="Times New Roman" panose="02020603050405020304" pitchFamily="18" charset="0"/>
                <a:cs typeface="Times New Roman" panose="02020603050405020304" pitchFamily="18" charset="0"/>
              </a:rPr>
              <a:t>Safety is prioritised by all stakeholders.</a:t>
            </a:r>
          </a:p>
          <a:p>
            <a:r>
              <a:rPr lang="en-GB" sz="2400" dirty="0" smtClean="0">
                <a:latin typeface="Times New Roman" panose="02020603050405020304" pitchFamily="18" charset="0"/>
                <a:cs typeface="Times New Roman" panose="02020603050405020304" pitchFamily="18" charset="0"/>
              </a:rPr>
              <a:t>Reporting threats to safety at every stakeholder level.</a:t>
            </a:r>
          </a:p>
          <a:p>
            <a:r>
              <a:rPr lang="en-GB" sz="2400" dirty="0" smtClean="0">
                <a:latin typeface="Times New Roman" panose="02020603050405020304" pitchFamily="18" charset="0"/>
                <a:cs typeface="Times New Roman" panose="02020603050405020304" pitchFamily="18" charset="0"/>
              </a:rPr>
              <a:t>Collective mindfulness in improving safety level.</a:t>
            </a:r>
          </a:p>
          <a:p>
            <a:r>
              <a:rPr lang="en-GB" sz="2400" dirty="0" smtClean="0">
                <a:latin typeface="Times New Roman" panose="02020603050405020304" pitchFamily="18" charset="0"/>
                <a:cs typeface="Times New Roman" panose="02020603050405020304" pitchFamily="18" charset="0"/>
              </a:rPr>
              <a:t>Eliminating blame at all stakeholder levels.</a:t>
            </a:r>
          </a:p>
          <a:p>
            <a:pPr marL="0" indent="0">
              <a:buNone/>
            </a:pPr>
            <a:r>
              <a:rPr lang="en-GB" sz="2400" dirty="0" smtClean="0">
                <a:latin typeface="Times New Roman" panose="02020603050405020304" pitchFamily="18" charset="0"/>
                <a:cs typeface="Times New Roman" panose="02020603050405020304" pitchFamily="18" charset="0"/>
              </a:rPr>
              <a:t>A </a:t>
            </a:r>
            <a:r>
              <a:rPr lang="en-GB" sz="2400" u="sng" dirty="0" smtClean="0">
                <a:latin typeface="Times New Roman" panose="02020603050405020304" pitchFamily="18" charset="0"/>
                <a:cs typeface="Times New Roman" panose="02020603050405020304" pitchFamily="18" charset="0"/>
              </a:rPr>
              <a:t>learning centre </a:t>
            </a:r>
            <a:r>
              <a:rPr lang="en-GB" sz="2400" dirty="0" smtClean="0">
                <a:latin typeface="Times New Roman" panose="02020603050405020304" pitchFamily="18" charset="0"/>
                <a:cs typeface="Times New Roman" panose="02020603050405020304" pitchFamily="18" charset="0"/>
              </a:rPr>
              <a:t>develops under these basis of </a:t>
            </a:r>
            <a:r>
              <a:rPr lang="en-GB" sz="2400" u="sng" dirty="0" smtClean="0">
                <a:latin typeface="Times New Roman" panose="02020603050405020304" pitchFamily="18" charset="0"/>
                <a:cs typeface="Times New Roman" panose="02020603050405020304" pitchFamily="18" charset="0"/>
              </a:rPr>
              <a:t>Trust (Figure: 1</a:t>
            </a:r>
            <a:r>
              <a:rPr lang="en-GB" sz="2400" u="sng" dirty="0" smtClean="0">
                <a:latin typeface="Times New Roman" panose="02020603050405020304" pitchFamily="18" charset="0"/>
                <a:cs typeface="Times New Roman" panose="02020603050405020304" pitchFamily="18" charset="0"/>
              </a:rPr>
              <a:t>)</a:t>
            </a:r>
            <a:r>
              <a:rPr lang="en-GB" sz="2400" dirty="0" smtClean="0">
                <a:latin typeface="Times New Roman" panose="02020603050405020304" pitchFamily="18" charset="0"/>
                <a:cs typeface="Times New Roman" panose="02020603050405020304" pitchFamily="18" charset="0"/>
              </a:rPr>
              <a:t>. See appendix: 1</a:t>
            </a:r>
            <a:endParaRPr lang="en-GB" sz="2400" dirty="0" smtClean="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60231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a:pPr>
            <a:r>
              <a:rPr lang="en-GB" dirty="0" smtClean="0">
                <a:latin typeface="Times New Roman" panose="02020603050405020304" pitchFamily="18" charset="0"/>
                <a:cs typeface="Times New Roman" panose="02020603050405020304" pitchFamily="18" charset="0"/>
              </a:rPr>
              <a:t>INVESTIGATING SENTINEL EVENTS</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687286"/>
            <a:ext cx="8946541" cy="4561113"/>
          </a:xfrm>
        </p:spPr>
        <p:txBody>
          <a:bodyPr>
            <a:noAutofit/>
          </a:bodyPr>
          <a:lstStyle/>
          <a:p>
            <a:pPr marL="0" indent="0">
              <a:buNone/>
            </a:pPr>
            <a:r>
              <a:rPr lang="en-GB" sz="2800" dirty="0">
                <a:latin typeface="Times New Roman" panose="02020603050405020304" pitchFamily="18" charset="0"/>
                <a:cs typeface="Times New Roman" panose="02020603050405020304" pitchFamily="18" charset="0"/>
              </a:rPr>
              <a:t>An effective culture of safety </a:t>
            </a:r>
            <a:r>
              <a:rPr lang="en-GB" sz="2800" dirty="0" smtClean="0">
                <a:latin typeface="Times New Roman" panose="02020603050405020304" pitchFamily="18" charset="0"/>
                <a:cs typeface="Times New Roman" panose="02020603050405020304" pitchFamily="18" charset="0"/>
              </a:rPr>
              <a:t>pertains to a </a:t>
            </a:r>
            <a:r>
              <a:rPr lang="en-GB" sz="2800" dirty="0">
                <a:latin typeface="Times New Roman" panose="02020603050405020304" pitchFamily="18" charset="0"/>
                <a:cs typeface="Times New Roman" panose="02020603050405020304" pitchFamily="18" charset="0"/>
              </a:rPr>
              <a:t>robust reporting system and use </a:t>
            </a:r>
            <a:r>
              <a:rPr lang="en-GB" sz="2800" dirty="0" smtClean="0">
                <a:latin typeface="Times New Roman" panose="02020603050405020304" pitchFamily="18" charset="0"/>
                <a:cs typeface="Times New Roman" panose="02020603050405020304" pitchFamily="18" charset="0"/>
              </a:rPr>
              <a:t>of measurement </a:t>
            </a:r>
            <a:r>
              <a:rPr lang="en-GB" sz="2800" dirty="0">
                <a:latin typeface="Times New Roman" panose="02020603050405020304" pitchFamily="18" charset="0"/>
                <a:cs typeface="Times New Roman" panose="02020603050405020304" pitchFamily="18" charset="0"/>
              </a:rPr>
              <a:t>to </a:t>
            </a:r>
            <a:r>
              <a:rPr lang="en-GB" sz="2800" dirty="0" smtClean="0">
                <a:latin typeface="Times New Roman" panose="02020603050405020304" pitchFamily="18" charset="0"/>
                <a:cs typeface="Times New Roman" panose="02020603050405020304" pitchFamily="18" charset="0"/>
              </a:rPr>
              <a:t>improve.</a:t>
            </a:r>
          </a:p>
          <a:p>
            <a:pPr marL="0" indent="0">
              <a:buNone/>
            </a:pPr>
            <a:r>
              <a:rPr lang="en-GB" sz="2800" dirty="0" smtClean="0">
                <a:latin typeface="Times New Roman" panose="02020603050405020304" pitchFamily="18" charset="0"/>
                <a:cs typeface="Times New Roman" panose="02020603050405020304" pitchFamily="18" charset="0"/>
              </a:rPr>
              <a:t>There should be:</a:t>
            </a:r>
          </a:p>
          <a:p>
            <a:r>
              <a:rPr lang="en-GB" sz="2800" dirty="0" smtClean="0">
                <a:latin typeface="Times New Roman" panose="02020603050405020304" pitchFamily="18" charset="0"/>
                <a:cs typeface="Times New Roman" panose="02020603050405020304" pitchFamily="18" charset="0"/>
              </a:rPr>
              <a:t>A non-punitive approach for safety reporting.</a:t>
            </a:r>
          </a:p>
          <a:p>
            <a:r>
              <a:rPr lang="en-GB" sz="2800" dirty="0" smtClean="0">
                <a:latin typeface="Times New Roman" panose="02020603050405020304" pitchFamily="18" charset="0"/>
                <a:cs typeface="Times New Roman" panose="02020603050405020304" pitchFamily="18" charset="0"/>
              </a:rPr>
              <a:t>Education to enable staff to identify safety elements worth reporting.</a:t>
            </a:r>
          </a:p>
          <a:p>
            <a:pPr marL="0" indent="0">
              <a:buNone/>
            </a:pPr>
            <a:r>
              <a:rPr lang="en-GB" sz="2800" dirty="0" smtClean="0">
                <a:latin typeface="Times New Roman" panose="02020603050405020304" pitchFamily="18" charset="0"/>
                <a:cs typeface="Times New Roman" panose="02020603050405020304" pitchFamily="18" charset="0"/>
              </a:rPr>
              <a:t>This is so as to:</a:t>
            </a:r>
          </a:p>
          <a:p>
            <a:r>
              <a:rPr lang="en-GB" sz="2800" dirty="0" smtClean="0">
                <a:latin typeface="Times New Roman" panose="02020603050405020304" pitchFamily="18" charset="0"/>
                <a:cs typeface="Times New Roman" panose="02020603050405020304" pitchFamily="18" charset="0"/>
              </a:rPr>
              <a:t>Provide timely feedback on every action taking in enhancing safety in health care centres.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56417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COLLECTING </a:t>
            </a:r>
            <a:r>
              <a:rPr lang="en-GB" dirty="0" smtClean="0">
                <a:latin typeface="Times New Roman" panose="02020603050405020304" pitchFamily="18" charset="0"/>
                <a:cs typeface="Times New Roman" panose="02020603050405020304" pitchFamily="18" charset="0"/>
              </a:rPr>
              <a:t>DATA</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524000"/>
            <a:ext cx="8946541" cy="4724399"/>
          </a:xfrm>
        </p:spPr>
        <p:txBody>
          <a:bodyPr>
            <a:normAutofit/>
          </a:bodyPr>
          <a:lstStyle/>
          <a:p>
            <a:pPr marL="0" indent="0">
              <a:buNone/>
            </a:pPr>
            <a:r>
              <a:rPr lang="en-GB" sz="2800" dirty="0" smtClean="0">
                <a:latin typeface="Times New Roman" panose="02020603050405020304" pitchFamily="18" charset="0"/>
                <a:cs typeface="Times New Roman" panose="02020603050405020304" pitchFamily="18" charset="0"/>
              </a:rPr>
              <a:t>This is the primary step in attempting to improve safety level.</a:t>
            </a:r>
          </a:p>
          <a:p>
            <a:pPr marL="0" indent="0">
              <a:buNone/>
            </a:pPr>
            <a:r>
              <a:rPr lang="en-GB" sz="2800" dirty="0" smtClean="0">
                <a:latin typeface="Times New Roman" panose="02020603050405020304" pitchFamily="18" charset="0"/>
                <a:cs typeface="Times New Roman" panose="02020603050405020304" pitchFamily="18" charset="0"/>
              </a:rPr>
              <a:t>An evidence-based process is initiated in:</a:t>
            </a:r>
          </a:p>
          <a:p>
            <a:r>
              <a:rPr lang="en-GB" sz="2800" dirty="0" smtClean="0">
                <a:latin typeface="Times New Roman" panose="02020603050405020304" pitchFamily="18" charset="0"/>
                <a:cs typeface="Times New Roman" panose="02020603050405020304" pitchFamily="18" charset="0"/>
              </a:rPr>
              <a:t>Identifying problems, prioritising issues, developing solutions and following up to evaluate success.</a:t>
            </a:r>
          </a:p>
          <a:p>
            <a:pPr marL="0" indent="0">
              <a:buNone/>
            </a:pPr>
            <a:r>
              <a:rPr lang="en-GB" sz="2800" dirty="0">
                <a:latin typeface="Times New Roman" panose="02020603050405020304" pitchFamily="18" charset="0"/>
                <a:cs typeface="Times New Roman" panose="02020603050405020304" pitchFamily="18" charset="0"/>
              </a:rPr>
              <a:t>Objective data can be used </a:t>
            </a:r>
            <a:r>
              <a:rPr lang="en-GB" sz="2800" dirty="0" smtClean="0">
                <a:latin typeface="Times New Roman" panose="02020603050405020304" pitchFamily="18" charset="0"/>
                <a:cs typeface="Times New Roman" panose="02020603050405020304" pitchFamily="18" charset="0"/>
              </a:rPr>
              <a:t>to:</a:t>
            </a:r>
          </a:p>
          <a:p>
            <a:r>
              <a:rPr lang="en-GB" sz="2800" dirty="0" smtClean="0">
                <a:latin typeface="Times New Roman" panose="02020603050405020304" pitchFamily="18" charset="0"/>
                <a:cs typeface="Times New Roman" panose="02020603050405020304" pitchFamily="18" charset="0"/>
              </a:rPr>
              <a:t> Support decisions making. </a:t>
            </a:r>
          </a:p>
          <a:p>
            <a:r>
              <a:rPr lang="en-GB" sz="2800" dirty="0" smtClean="0">
                <a:latin typeface="Times New Roman" panose="02020603050405020304" pitchFamily="18" charset="0"/>
                <a:cs typeface="Times New Roman" panose="02020603050405020304" pitchFamily="18" charset="0"/>
              </a:rPr>
              <a:t>Influence </a:t>
            </a:r>
            <a:r>
              <a:rPr lang="en-GB" sz="2800" dirty="0">
                <a:latin typeface="Times New Roman" panose="02020603050405020304" pitchFamily="18" charset="0"/>
                <a:cs typeface="Times New Roman" panose="02020603050405020304" pitchFamily="18" charset="0"/>
              </a:rPr>
              <a:t>people </a:t>
            </a:r>
            <a:r>
              <a:rPr lang="en-GB" sz="2800" dirty="0" smtClean="0">
                <a:latin typeface="Times New Roman" panose="02020603050405020304" pitchFamily="18" charset="0"/>
                <a:cs typeface="Times New Roman" panose="02020603050405020304" pitchFamily="18" charset="0"/>
              </a:rPr>
              <a:t>to change </a:t>
            </a:r>
            <a:r>
              <a:rPr lang="en-GB" sz="2800" dirty="0">
                <a:latin typeface="Times New Roman" panose="02020603050405020304" pitchFamily="18" charset="0"/>
                <a:cs typeface="Times New Roman" panose="02020603050405020304" pitchFamily="18" charset="0"/>
              </a:rPr>
              <a:t>their </a:t>
            </a:r>
            <a:r>
              <a:rPr lang="en-GB" sz="2800" dirty="0" smtClean="0">
                <a:latin typeface="Times New Roman" panose="02020603050405020304" pitchFamily="18" charset="0"/>
                <a:cs typeface="Times New Roman" panose="02020603050405020304" pitchFamily="18" charset="0"/>
              </a:rPr>
              <a:t>behaviours. </a:t>
            </a:r>
          </a:p>
          <a:p>
            <a:r>
              <a:rPr lang="en-GB" sz="2800" dirty="0" smtClean="0">
                <a:latin typeface="Times New Roman" panose="02020603050405020304" pitchFamily="18" charset="0"/>
                <a:cs typeface="Times New Roman" panose="02020603050405020304" pitchFamily="18" charset="0"/>
              </a:rPr>
              <a:t>Enable compliance with evidence-based care guidelines.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04218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startAt="2"/>
            </a:pPr>
            <a:r>
              <a:rPr lang="en-GB" sz="4400" dirty="0" smtClean="0">
                <a:latin typeface="Times New Roman" panose="02020603050405020304" pitchFamily="18" charset="0"/>
                <a:cs typeface="Times New Roman" panose="02020603050405020304" pitchFamily="18" charset="0"/>
              </a:rPr>
              <a:t>DATA </a:t>
            </a:r>
            <a:r>
              <a:rPr lang="en-GB" sz="4400" dirty="0">
                <a:latin typeface="Times New Roman" panose="02020603050405020304" pitchFamily="18" charset="0"/>
                <a:cs typeface="Times New Roman" panose="02020603050405020304" pitchFamily="18" charset="0"/>
              </a:rPr>
              <a:t>ANALYSIS</a:t>
            </a:r>
          </a:p>
        </p:txBody>
      </p:sp>
      <p:sp>
        <p:nvSpPr>
          <p:cNvPr id="3" name="Content Placeholder 2"/>
          <p:cNvSpPr>
            <a:spLocks noGrp="1"/>
          </p:cNvSpPr>
          <p:nvPr>
            <p:ph idx="1"/>
          </p:nvPr>
        </p:nvSpPr>
        <p:spPr/>
        <p:txBody>
          <a:bodyPr>
            <a:normAutofit/>
          </a:bodyPr>
          <a:lstStyle/>
          <a:p>
            <a:r>
              <a:rPr lang="en-GB" sz="3600" dirty="0" smtClean="0">
                <a:latin typeface="Times New Roman" panose="02020603050405020304" pitchFamily="18" charset="0"/>
                <a:cs typeface="Times New Roman" panose="02020603050405020304" pitchFamily="18" charset="0"/>
              </a:rPr>
              <a:t>It is the diagnosis of the health care issues with the data collected to generate information.</a:t>
            </a:r>
          </a:p>
          <a:p>
            <a:r>
              <a:rPr lang="en-GB" sz="3600" dirty="0" smtClean="0">
                <a:latin typeface="Times New Roman" panose="02020603050405020304" pitchFamily="18" charset="0"/>
                <a:cs typeface="Times New Roman" panose="02020603050405020304" pitchFamily="18" charset="0"/>
              </a:rPr>
              <a:t>It requires critical competency: To collect relevant data and apply relevant analysis tools</a:t>
            </a:r>
            <a:r>
              <a:rPr lang="en-GB" sz="3600" dirty="0" smtClean="0">
                <a:latin typeface="Times New Roman" panose="02020603050405020304" pitchFamily="18" charset="0"/>
                <a:cs typeface="Times New Roman" panose="02020603050405020304" pitchFamily="18" charset="0"/>
              </a:rPr>
              <a:t>. See appendix: 1</a:t>
            </a:r>
            <a:endParaRPr lang="en-GB" sz="36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41945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TOOLS IN DATA ANALYSIS</a:t>
            </a:r>
            <a:br>
              <a:rPr lang="en-GB" dirty="0" smtClean="0"/>
            </a:br>
            <a:endParaRPr lang="en-GB" dirty="0"/>
          </a:p>
        </p:txBody>
      </p:sp>
      <p:sp>
        <p:nvSpPr>
          <p:cNvPr id="7" name="Content Placeholder 6"/>
          <p:cNvSpPr>
            <a:spLocks noGrp="1"/>
          </p:cNvSpPr>
          <p:nvPr>
            <p:ph idx="1"/>
          </p:nvPr>
        </p:nvSpPr>
        <p:spPr/>
        <p:txBody>
          <a:bodyPr>
            <a:normAutofit/>
          </a:bodyPr>
          <a:lstStyle/>
          <a:p>
            <a:endParaRPr lang="en-GB" sz="4000" dirty="0">
              <a:latin typeface="Times New Roman" panose="02020603050405020304" pitchFamily="18" charset="0"/>
              <a:cs typeface="Times New Roman" panose="02020603050405020304" pitchFamily="18" charset="0"/>
            </a:endParaRPr>
          </a:p>
          <a:p>
            <a:r>
              <a:rPr lang="en-GB" sz="4000" u="sng" dirty="0">
                <a:latin typeface="Times New Roman" panose="02020603050405020304" pitchFamily="18" charset="0"/>
                <a:cs typeface="Times New Roman" panose="02020603050405020304" pitchFamily="18" charset="0"/>
              </a:rPr>
              <a:t>Statistical Process Control Chart</a:t>
            </a:r>
          </a:p>
          <a:p>
            <a:r>
              <a:rPr lang="en-GB" sz="4000" dirty="0">
                <a:latin typeface="Times New Roman" panose="02020603050405020304" pitchFamily="18" charset="0"/>
                <a:cs typeface="Times New Roman" panose="02020603050405020304" pitchFamily="18" charset="0"/>
              </a:rPr>
              <a:t>Capability Chart</a:t>
            </a:r>
          </a:p>
          <a:p>
            <a:r>
              <a:rPr lang="en-GB" sz="4000" dirty="0">
                <a:latin typeface="Times New Roman" panose="02020603050405020304" pitchFamily="18" charset="0"/>
                <a:cs typeface="Times New Roman" panose="02020603050405020304" pitchFamily="18" charset="0"/>
              </a:rPr>
              <a:t>Run Chart</a:t>
            </a:r>
          </a:p>
          <a:p>
            <a:pPr marL="0" indent="0">
              <a:buNone/>
            </a:pPr>
            <a:endParaRPr lang="en-GB"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09706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startAt="3"/>
            </a:pPr>
            <a:r>
              <a:rPr lang="en-GB" sz="3600" dirty="0">
                <a:latin typeface="Times New Roman" panose="02020603050405020304" pitchFamily="18" charset="0"/>
                <a:cs typeface="Times New Roman" panose="02020603050405020304" pitchFamily="18" charset="0"/>
              </a:rPr>
              <a:t> PREVENTING </a:t>
            </a:r>
            <a:r>
              <a:rPr lang="en-GB" sz="3600" dirty="0" smtClean="0">
                <a:latin typeface="Times New Roman" panose="02020603050405020304" pitchFamily="18" charset="0"/>
                <a:cs typeface="Times New Roman" panose="02020603050405020304" pitchFamily="18" charset="0"/>
              </a:rPr>
              <a:t>HARM: PROACTIVE </a:t>
            </a:r>
            <a:r>
              <a:rPr lang="en-GB" sz="3600" dirty="0">
                <a:latin typeface="Times New Roman" panose="02020603050405020304" pitchFamily="18" charset="0"/>
                <a:cs typeface="Times New Roman" panose="02020603050405020304" pitchFamily="18" charset="0"/>
              </a:rPr>
              <a:t>APPROACH</a:t>
            </a:r>
          </a:p>
        </p:txBody>
      </p:sp>
      <p:sp>
        <p:nvSpPr>
          <p:cNvPr id="3" name="Content Placeholder 2"/>
          <p:cNvSpPr>
            <a:spLocks noGrp="1"/>
          </p:cNvSpPr>
          <p:nvPr>
            <p:ph idx="1"/>
          </p:nvPr>
        </p:nvSpPr>
        <p:spPr/>
        <p:txBody>
          <a:bodyPr>
            <a:normAutofit lnSpcReduction="10000"/>
          </a:bodyPr>
          <a:lstStyle/>
          <a:p>
            <a:pPr marL="0" indent="0">
              <a:buNone/>
            </a:pPr>
            <a:r>
              <a:rPr lang="en-GB" sz="3200" dirty="0" smtClean="0">
                <a:latin typeface="Times New Roman" panose="02020603050405020304" pitchFamily="18" charset="0"/>
                <a:cs typeface="Times New Roman" panose="02020603050405020304" pitchFamily="18" charset="0"/>
              </a:rPr>
              <a:t>Harm is prevented before reaching patients, the approach</a:t>
            </a:r>
            <a:r>
              <a:rPr lang="en-GB" sz="3200" dirty="0" smtClean="0">
                <a:latin typeface="Times New Roman" panose="02020603050405020304" pitchFamily="18" charset="0"/>
                <a:cs typeface="Times New Roman" panose="02020603050405020304" pitchFamily="18" charset="0"/>
              </a:rPr>
              <a:t>: </a:t>
            </a:r>
            <a:endParaRPr lang="en-GB" sz="3200" dirty="0" smtClean="0">
              <a:latin typeface="Times New Roman" panose="02020603050405020304" pitchFamily="18" charset="0"/>
              <a:cs typeface="Times New Roman" panose="02020603050405020304" pitchFamily="18" charset="0"/>
            </a:endParaRPr>
          </a:p>
          <a:p>
            <a:r>
              <a:rPr lang="en-GB" sz="3200" dirty="0" smtClean="0">
                <a:latin typeface="Times New Roman" panose="02020603050405020304" pitchFamily="18" charset="0"/>
                <a:cs typeface="Times New Roman" panose="02020603050405020304" pitchFamily="18" charset="0"/>
              </a:rPr>
              <a:t>Enable correction of issues in the processes.</a:t>
            </a:r>
          </a:p>
          <a:p>
            <a:r>
              <a:rPr lang="en-GB" sz="3200" dirty="0" smtClean="0">
                <a:latin typeface="Times New Roman" panose="02020603050405020304" pitchFamily="18" charset="0"/>
                <a:cs typeface="Times New Roman" panose="02020603050405020304" pitchFamily="18" charset="0"/>
              </a:rPr>
              <a:t>Evaluate potential failure and success of process.</a:t>
            </a:r>
          </a:p>
          <a:p>
            <a:r>
              <a:rPr lang="en-GB" sz="3200" dirty="0" smtClean="0">
                <a:latin typeface="Times New Roman" panose="02020603050405020304" pitchFamily="18" charset="0"/>
                <a:cs typeface="Times New Roman" panose="02020603050405020304" pitchFamily="18" charset="0"/>
              </a:rPr>
              <a:t>Increases understanding about complexities in process design and management.</a:t>
            </a:r>
          </a:p>
          <a:p>
            <a:pPr marL="0" indent="0">
              <a:buNone/>
            </a:pPr>
            <a:r>
              <a:rPr lang="en-GB" sz="3200" dirty="0" smtClean="0">
                <a:latin typeface="Times New Roman" panose="02020603050405020304" pitchFamily="18" charset="0"/>
                <a:cs typeface="Times New Roman" panose="02020603050405020304" pitchFamily="18" charset="0"/>
              </a:rPr>
              <a:t>Prioritize High-risk, High-frequency </a:t>
            </a:r>
            <a:r>
              <a:rPr lang="en-GB" sz="3200" dirty="0" smtClean="0">
                <a:latin typeface="Times New Roman" panose="02020603050405020304" pitchFamily="18" charset="0"/>
                <a:cs typeface="Times New Roman" panose="02020603050405020304" pitchFamily="18" charset="0"/>
              </a:rPr>
              <a:t>Areas. See appendix :1</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17228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latin typeface="Times New Roman" panose="02020603050405020304" pitchFamily="18" charset="0"/>
                <a:cs typeface="Times New Roman" panose="02020603050405020304" pitchFamily="18" charset="0"/>
              </a:rPr>
              <a:t>BENEFITS OF A PROACTIVE APPROACH</a:t>
            </a:r>
            <a:endParaRPr lang="en-GB"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3600" dirty="0" smtClean="0">
                <a:latin typeface="Times New Roman" panose="02020603050405020304" pitchFamily="18" charset="0"/>
                <a:cs typeface="Times New Roman" panose="02020603050405020304" pitchFamily="18" charset="0"/>
              </a:rPr>
              <a:t>Identifies actionable </a:t>
            </a:r>
            <a:r>
              <a:rPr lang="en-GB" sz="3600" dirty="0">
                <a:latin typeface="Times New Roman" panose="02020603050405020304" pitchFamily="18" charset="0"/>
                <a:cs typeface="Times New Roman" panose="02020603050405020304" pitchFamily="18" charset="0"/>
              </a:rPr>
              <a:t>common </a:t>
            </a:r>
            <a:r>
              <a:rPr lang="en-GB" sz="3600" dirty="0" smtClean="0">
                <a:latin typeface="Times New Roman" panose="02020603050405020304" pitchFamily="18" charset="0"/>
                <a:cs typeface="Times New Roman" panose="02020603050405020304" pitchFamily="18" charset="0"/>
              </a:rPr>
              <a:t>causes.</a:t>
            </a:r>
            <a:endParaRPr lang="en-GB" sz="3600" dirty="0">
              <a:latin typeface="Times New Roman" panose="02020603050405020304" pitchFamily="18" charset="0"/>
              <a:cs typeface="Times New Roman" panose="02020603050405020304" pitchFamily="18" charset="0"/>
            </a:endParaRPr>
          </a:p>
          <a:p>
            <a:r>
              <a:rPr lang="en-GB" sz="3600" dirty="0" smtClean="0">
                <a:latin typeface="Times New Roman" panose="02020603050405020304" pitchFamily="18" charset="0"/>
                <a:cs typeface="Times New Roman" panose="02020603050405020304" pitchFamily="18" charset="0"/>
              </a:rPr>
              <a:t>Avoids unintended consequences.</a:t>
            </a:r>
          </a:p>
          <a:p>
            <a:r>
              <a:rPr lang="en-GB" sz="3600" dirty="0" smtClean="0">
                <a:latin typeface="Times New Roman" panose="02020603050405020304" pitchFamily="18" charset="0"/>
                <a:cs typeface="Times New Roman" panose="02020603050405020304" pitchFamily="18" charset="0"/>
              </a:rPr>
              <a:t>Identifies commonalities </a:t>
            </a:r>
            <a:r>
              <a:rPr lang="en-GB" sz="3600" dirty="0">
                <a:latin typeface="Times New Roman" panose="02020603050405020304" pitchFamily="18" charset="0"/>
                <a:cs typeface="Times New Roman" panose="02020603050405020304" pitchFamily="18" charset="0"/>
              </a:rPr>
              <a:t>across </a:t>
            </a:r>
            <a:r>
              <a:rPr lang="en-GB" sz="3600" dirty="0" smtClean="0">
                <a:latin typeface="Times New Roman" panose="02020603050405020304" pitchFamily="18" charset="0"/>
                <a:cs typeface="Times New Roman" panose="02020603050405020304" pitchFamily="18" charset="0"/>
              </a:rPr>
              <a:t>departments/services/units.</a:t>
            </a:r>
            <a:endParaRPr lang="en-GB" sz="3600" dirty="0">
              <a:latin typeface="Times New Roman" panose="02020603050405020304" pitchFamily="18" charset="0"/>
              <a:cs typeface="Times New Roman" panose="02020603050405020304" pitchFamily="18" charset="0"/>
            </a:endParaRPr>
          </a:p>
          <a:p>
            <a:r>
              <a:rPr lang="en-GB" sz="3600" dirty="0" smtClean="0">
                <a:latin typeface="Times New Roman" panose="02020603050405020304" pitchFamily="18" charset="0"/>
                <a:cs typeface="Times New Roman" panose="02020603050405020304" pitchFamily="18" charset="0"/>
              </a:rPr>
              <a:t>Identifies system solutions.</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67587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anose="02020603050405020304" pitchFamily="18" charset="0"/>
                <a:cs typeface="Times New Roman" panose="02020603050405020304" pitchFamily="18" charset="0"/>
              </a:rPr>
              <a:t>TOOLS FOR PROACTIVE </a:t>
            </a:r>
            <a:r>
              <a:rPr lang="en-GB" dirty="0">
                <a:latin typeface="Times New Roman" panose="02020603050405020304" pitchFamily="18" charset="0"/>
                <a:cs typeface="Times New Roman" panose="02020603050405020304" pitchFamily="18" charset="0"/>
              </a:rPr>
              <a:t>APPROACH</a:t>
            </a:r>
          </a:p>
        </p:txBody>
      </p:sp>
      <p:sp>
        <p:nvSpPr>
          <p:cNvPr id="3" name="Content Placeholder 2"/>
          <p:cNvSpPr>
            <a:spLocks noGrp="1"/>
          </p:cNvSpPr>
          <p:nvPr>
            <p:ph idx="1"/>
          </p:nvPr>
        </p:nvSpPr>
        <p:spPr/>
        <p:txBody>
          <a:bodyPr>
            <a:noAutofit/>
          </a:bodyPr>
          <a:lstStyle/>
          <a:p>
            <a:pPr marL="0" indent="0">
              <a:buNone/>
            </a:pPr>
            <a:r>
              <a:rPr lang="en-GB" sz="3600" dirty="0" smtClean="0">
                <a:latin typeface="Times New Roman" panose="02020603050405020304" pitchFamily="18" charset="0"/>
                <a:cs typeface="Times New Roman" panose="02020603050405020304" pitchFamily="18" charset="0"/>
              </a:rPr>
              <a:t>In addressing proactive approach question: What if?</a:t>
            </a:r>
          </a:p>
          <a:p>
            <a:pPr marL="0" indent="0">
              <a:buNone/>
            </a:pPr>
            <a:r>
              <a:rPr lang="en-GB" sz="3600" dirty="0" smtClean="0">
                <a:latin typeface="Times New Roman" panose="02020603050405020304" pitchFamily="18" charset="0"/>
                <a:cs typeface="Times New Roman" panose="02020603050405020304" pitchFamily="18" charset="0"/>
              </a:rPr>
              <a:t>The Tool: </a:t>
            </a:r>
          </a:p>
          <a:p>
            <a:pPr marL="514350" indent="-514350">
              <a:buFont typeface="+mj-lt"/>
              <a:buAutoNum type="arabicPeriod"/>
            </a:pPr>
            <a:r>
              <a:rPr lang="en-GB" sz="3600" u="sng" dirty="0" smtClean="0">
                <a:latin typeface="Times New Roman" panose="02020603050405020304" pitchFamily="18" charset="0"/>
                <a:cs typeface="Times New Roman" panose="02020603050405020304" pitchFamily="18" charset="0"/>
              </a:rPr>
              <a:t>The </a:t>
            </a:r>
            <a:r>
              <a:rPr lang="en-GB" sz="3600" u="sng" dirty="0">
                <a:latin typeface="Times New Roman" panose="02020603050405020304" pitchFamily="18" charset="0"/>
                <a:cs typeface="Times New Roman" panose="02020603050405020304" pitchFamily="18" charset="0"/>
              </a:rPr>
              <a:t>Failure Modes and </a:t>
            </a:r>
            <a:r>
              <a:rPr lang="en-GB" sz="3600" u="sng" dirty="0" smtClean="0">
                <a:latin typeface="Times New Roman" panose="02020603050405020304" pitchFamily="18" charset="0"/>
                <a:cs typeface="Times New Roman" panose="02020603050405020304" pitchFamily="18" charset="0"/>
              </a:rPr>
              <a:t>Effects Analysis </a:t>
            </a:r>
            <a:r>
              <a:rPr lang="en-GB" sz="3600" u="sng" dirty="0">
                <a:latin typeface="Times New Roman" panose="02020603050405020304" pitchFamily="18" charset="0"/>
                <a:cs typeface="Times New Roman" panose="02020603050405020304" pitchFamily="18" charset="0"/>
              </a:rPr>
              <a:t>(FMEA</a:t>
            </a:r>
            <a:r>
              <a:rPr lang="en-GB" sz="3600" u="sng" dirty="0" smtClean="0">
                <a:latin typeface="Times New Roman" panose="02020603050405020304" pitchFamily="18" charset="0"/>
                <a:cs typeface="Times New Roman" panose="02020603050405020304" pitchFamily="18" charset="0"/>
              </a:rPr>
              <a:t>).</a:t>
            </a:r>
          </a:p>
          <a:p>
            <a:pPr marL="514350" indent="-514350">
              <a:buFont typeface="+mj-lt"/>
              <a:buAutoNum type="arabicPeriod"/>
            </a:pPr>
            <a:r>
              <a:rPr lang="en-GB" sz="3600" dirty="0">
                <a:latin typeface="Times New Roman" panose="02020603050405020304" pitchFamily="18" charset="0"/>
                <a:cs typeface="Times New Roman" panose="02020603050405020304" pitchFamily="18" charset="0"/>
              </a:rPr>
              <a:t> Contingency </a:t>
            </a:r>
            <a:r>
              <a:rPr lang="en-GB" sz="3600" dirty="0" smtClean="0">
                <a:latin typeface="Times New Roman" panose="02020603050405020304" pitchFamily="18" charset="0"/>
                <a:cs typeface="Times New Roman" panose="02020603050405020304" pitchFamily="18" charset="0"/>
              </a:rPr>
              <a:t>Diagram</a:t>
            </a:r>
          </a:p>
          <a:p>
            <a:pPr marL="0" indent="0">
              <a:buNone/>
            </a:pP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22412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latin typeface="Times New Roman" panose="02020603050405020304" pitchFamily="18" charset="0"/>
                <a:cs typeface="Times New Roman" panose="02020603050405020304" pitchFamily="18" charset="0"/>
              </a:rPr>
              <a:t>CONTROLLING SENTINEL EVENTS </a:t>
            </a:r>
            <a:endParaRPr lang="en-GB"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3200" dirty="0" smtClean="0">
                <a:latin typeface="Times New Roman" panose="02020603050405020304" pitchFamily="18" charset="0"/>
                <a:cs typeface="Times New Roman" panose="02020603050405020304" pitchFamily="18" charset="0"/>
              </a:rPr>
              <a:t>Inclusivity and cooperation of </a:t>
            </a:r>
            <a:r>
              <a:rPr lang="en-GB" sz="3200" dirty="0" smtClean="0">
                <a:latin typeface="Times New Roman" panose="02020603050405020304" pitchFamily="18" charset="0"/>
                <a:cs typeface="Times New Roman" panose="02020603050405020304" pitchFamily="18" charset="0"/>
              </a:rPr>
              <a:t>stakeholders </a:t>
            </a:r>
            <a:r>
              <a:rPr lang="en-GB" sz="3200" dirty="0" smtClean="0">
                <a:latin typeface="Times New Roman" panose="02020603050405020304" pitchFamily="18" charset="0"/>
                <a:cs typeface="Times New Roman" panose="02020603050405020304" pitchFamily="18" charset="0"/>
              </a:rPr>
              <a:t>in PATIENT </a:t>
            </a:r>
            <a:r>
              <a:rPr lang="en-GB" sz="3200" dirty="0" smtClean="0">
                <a:latin typeface="Times New Roman" panose="02020603050405020304" pitchFamily="18" charset="0"/>
                <a:cs typeface="Times New Roman" panose="02020603050405020304" pitchFamily="18" charset="0"/>
              </a:rPr>
              <a:t>ACTIVATION</a:t>
            </a:r>
            <a:r>
              <a:rPr lang="en-GB" sz="3200" dirty="0">
                <a:latin typeface="Times New Roman" panose="02020603050405020304" pitchFamily="18" charset="0"/>
                <a:cs typeface="Times New Roman" panose="02020603050405020304" pitchFamily="18" charset="0"/>
              </a:rPr>
              <a:t>,</a:t>
            </a:r>
            <a:r>
              <a:rPr lang="en-GB" sz="3200" dirty="0" smtClean="0">
                <a:latin typeface="Times New Roman" panose="02020603050405020304" pitchFamily="18" charset="0"/>
                <a:cs typeface="Times New Roman" panose="02020603050405020304" pitchFamily="18" charset="0"/>
              </a:rPr>
              <a:t> (See appendix: 1).</a:t>
            </a:r>
            <a:endParaRPr lang="en-GB" sz="3200" dirty="0" smtClean="0">
              <a:latin typeface="Times New Roman" panose="02020603050405020304" pitchFamily="18" charset="0"/>
              <a:cs typeface="Times New Roman" panose="02020603050405020304" pitchFamily="18" charset="0"/>
            </a:endParaRPr>
          </a:p>
          <a:p>
            <a:r>
              <a:rPr lang="en-GB" sz="3200" dirty="0" smtClean="0">
                <a:latin typeface="Times New Roman" panose="02020603050405020304" pitchFamily="18" charset="0"/>
                <a:cs typeface="Times New Roman" panose="02020603050405020304" pitchFamily="18" charset="0"/>
              </a:rPr>
              <a:t>Grounds: Information sharing and support in decision making about health care.</a:t>
            </a:r>
          </a:p>
          <a:p>
            <a:r>
              <a:rPr lang="en-GB" sz="3200" dirty="0" smtClean="0">
                <a:latin typeface="Times New Roman" panose="02020603050405020304" pitchFamily="18" charset="0"/>
                <a:cs typeface="Times New Roman" panose="02020603050405020304" pitchFamily="18" charset="0"/>
              </a:rPr>
              <a:t>Stakeholders: Patients, their families, staff and leaders.</a:t>
            </a:r>
          </a:p>
          <a:p>
            <a:r>
              <a:rPr lang="en-GB" sz="3200" u="sng" dirty="0" smtClean="0">
                <a:latin typeface="Times New Roman" panose="02020603050405020304" pitchFamily="18" charset="0"/>
                <a:cs typeface="Times New Roman" panose="02020603050405020304" pitchFamily="18" charset="0"/>
              </a:rPr>
              <a:t>Patient Activation </a:t>
            </a:r>
            <a:r>
              <a:rPr lang="en-GB" sz="3200" dirty="0" smtClean="0">
                <a:latin typeface="Times New Roman" panose="02020603050405020304" pitchFamily="18" charset="0"/>
                <a:cs typeface="Times New Roman" panose="02020603050405020304" pitchFamily="18" charset="0"/>
              </a:rPr>
              <a:t>meets </a:t>
            </a:r>
            <a:r>
              <a:rPr lang="en-GB" sz="3200" u="sng" dirty="0" smtClean="0">
                <a:latin typeface="Times New Roman" panose="02020603050405020304" pitchFamily="18" charset="0"/>
                <a:cs typeface="Times New Roman" panose="02020603050405020304" pitchFamily="18" charset="0"/>
              </a:rPr>
              <a:t>Patient Safety Goal</a:t>
            </a:r>
            <a:endParaRPr lang="en-GB" sz="32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53577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anose="02020603050405020304" pitchFamily="18" charset="0"/>
                <a:cs typeface="Times New Roman" panose="02020603050405020304" pitchFamily="18" charset="0"/>
              </a:rPr>
              <a:t>A PATIENT CENTRED APPROACH</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480458"/>
            <a:ext cx="8946541" cy="4767942"/>
          </a:xfrm>
        </p:spPr>
        <p:txBody>
          <a:bodyPr>
            <a:normAutofit/>
          </a:bodyPr>
          <a:lstStyle/>
          <a:p>
            <a:pPr marL="0" indent="0">
              <a:buNone/>
            </a:pPr>
            <a:r>
              <a:rPr lang="en-GB" sz="3200" dirty="0" smtClean="0">
                <a:latin typeface="Times New Roman" panose="02020603050405020304" pitchFamily="18" charset="0"/>
                <a:cs typeface="Times New Roman" panose="02020603050405020304" pitchFamily="18" charset="0"/>
              </a:rPr>
              <a:t>Principles: </a:t>
            </a:r>
          </a:p>
          <a:p>
            <a:r>
              <a:rPr lang="en-GB" sz="3200" dirty="0">
                <a:latin typeface="Times New Roman" panose="02020603050405020304" pitchFamily="18" charset="0"/>
                <a:cs typeface="Times New Roman" panose="02020603050405020304" pitchFamily="18" charset="0"/>
              </a:rPr>
              <a:t>Patient </a:t>
            </a:r>
            <a:r>
              <a:rPr lang="en-GB" sz="3200" dirty="0" smtClean="0">
                <a:latin typeface="Times New Roman" panose="02020603050405020304" pitchFamily="18" charset="0"/>
                <a:cs typeface="Times New Roman" panose="02020603050405020304" pitchFamily="18" charset="0"/>
              </a:rPr>
              <a:t>safety </a:t>
            </a:r>
            <a:r>
              <a:rPr lang="en-GB" sz="3200" dirty="0">
                <a:latin typeface="Times New Roman" panose="02020603050405020304" pitchFamily="18" charset="0"/>
                <a:cs typeface="Times New Roman" panose="02020603050405020304" pitchFamily="18" charset="0"/>
              </a:rPr>
              <a:t>guides all decision making</a:t>
            </a:r>
            <a:r>
              <a:rPr lang="en-GB" sz="3200" dirty="0" smtClean="0">
                <a:latin typeface="Times New Roman" panose="02020603050405020304" pitchFamily="18" charset="0"/>
                <a:cs typeface="Times New Roman" panose="02020603050405020304" pitchFamily="18" charset="0"/>
              </a:rPr>
              <a:t>.</a:t>
            </a:r>
          </a:p>
          <a:p>
            <a:r>
              <a:rPr lang="en-GB" sz="3200" dirty="0">
                <a:latin typeface="Times New Roman" panose="02020603050405020304" pitchFamily="18" charset="0"/>
                <a:cs typeface="Times New Roman" panose="02020603050405020304" pitchFamily="18" charset="0"/>
              </a:rPr>
              <a:t>Patient- and </a:t>
            </a:r>
            <a:r>
              <a:rPr lang="en-GB" sz="3200" dirty="0" smtClean="0">
                <a:latin typeface="Times New Roman" panose="02020603050405020304" pitchFamily="18" charset="0"/>
                <a:cs typeface="Times New Roman" panose="02020603050405020304" pitchFamily="18" charset="0"/>
              </a:rPr>
              <a:t>family-centred </a:t>
            </a:r>
            <a:r>
              <a:rPr lang="en-GB" sz="3200" dirty="0">
                <a:latin typeface="Times New Roman" panose="02020603050405020304" pitchFamily="18" charset="0"/>
                <a:cs typeface="Times New Roman" panose="02020603050405020304" pitchFamily="18" charset="0"/>
              </a:rPr>
              <a:t>care is verifiable, rewarded, and celebrated</a:t>
            </a:r>
            <a:r>
              <a:rPr lang="en-GB" sz="3200" dirty="0" smtClean="0">
                <a:latin typeface="Times New Roman" panose="02020603050405020304" pitchFamily="18" charset="0"/>
                <a:cs typeface="Times New Roman" panose="02020603050405020304" pitchFamily="18" charset="0"/>
              </a:rPr>
              <a:t>.</a:t>
            </a:r>
          </a:p>
          <a:p>
            <a:r>
              <a:rPr lang="en-GB" sz="3200" dirty="0">
                <a:latin typeface="Times New Roman" panose="02020603050405020304" pitchFamily="18" charset="0"/>
                <a:cs typeface="Times New Roman" panose="02020603050405020304" pitchFamily="18" charset="0"/>
              </a:rPr>
              <a:t>Staffing levels are sufficient, and staff has the necessary tools and skills</a:t>
            </a:r>
            <a:r>
              <a:rPr lang="en-GB" sz="3200" dirty="0" smtClean="0">
                <a:latin typeface="Times New Roman" panose="02020603050405020304" pitchFamily="18" charset="0"/>
                <a:cs typeface="Times New Roman" panose="02020603050405020304" pitchFamily="18" charset="0"/>
              </a:rPr>
              <a:t>.</a:t>
            </a:r>
          </a:p>
          <a:p>
            <a:r>
              <a:rPr lang="en-GB" sz="3200" dirty="0" smtClean="0">
                <a:latin typeface="Times New Roman" panose="02020603050405020304" pitchFamily="18" charset="0"/>
                <a:cs typeface="Times New Roman" panose="02020603050405020304" pitchFamily="18" charset="0"/>
              </a:rPr>
              <a:t>The </a:t>
            </a:r>
            <a:r>
              <a:rPr lang="en-GB" sz="3200" dirty="0">
                <a:latin typeface="Times New Roman" panose="02020603050405020304" pitchFamily="18" charset="0"/>
                <a:cs typeface="Times New Roman" panose="02020603050405020304" pitchFamily="18" charset="0"/>
              </a:rPr>
              <a:t>organization has a focus on measurement, learning, and improvement.</a:t>
            </a:r>
          </a:p>
          <a:p>
            <a:pPr marL="0" indent="0">
              <a:buNone/>
            </a:pP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52401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APPENDICES</a:t>
            </a:r>
            <a:endParaRPr lang="en-GB" dirty="0"/>
          </a:p>
        </p:txBody>
      </p:sp>
      <p:sp>
        <p:nvSpPr>
          <p:cNvPr id="3" name="Content Placeholder 2"/>
          <p:cNvSpPr>
            <a:spLocks noGrp="1"/>
          </p:cNvSpPr>
          <p:nvPr>
            <p:ph idx="1"/>
          </p:nvPr>
        </p:nvSpPr>
        <p:spPr/>
        <p:txBody>
          <a:bodyPr/>
          <a:lstStyle/>
          <a:p>
            <a:pPr marL="457200" indent="-457200">
              <a:buFont typeface="+mj-lt"/>
              <a:buAutoNum type="arabicPeriod"/>
            </a:pPr>
            <a:r>
              <a:rPr lang="en-GB" dirty="0" smtClean="0">
                <a:hlinkClick r:id="rId2" action="ppaction://hlinkfile"/>
              </a:rPr>
              <a:t>References..</a:t>
            </a:r>
            <a:r>
              <a:rPr lang="en-GB" dirty="0" err="1" smtClean="0">
                <a:hlinkClick r:id="rId2" action="ppaction://hlinkfile"/>
              </a:rPr>
              <a:t>docx</a:t>
            </a:r>
            <a:endParaRPr lang="en-GB" dirty="0"/>
          </a:p>
        </p:txBody>
      </p:sp>
    </p:spTree>
    <p:extLst>
      <p:ext uri="{BB962C8B-B14F-4D97-AF65-F5344CB8AC3E}">
        <p14:creationId xmlns:p14="http://schemas.microsoft.com/office/powerpoint/2010/main" val="3655042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2913</TotalTime>
  <Words>4124</Words>
  <Application>Microsoft Office PowerPoint</Application>
  <PresentationFormat>Widescreen</PresentationFormat>
  <Paragraphs>362</Paragraphs>
  <Slides>26</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Century Gothic</vt:lpstr>
      <vt:lpstr>Times New Roman</vt:lpstr>
      <vt:lpstr>Wingdings</vt:lpstr>
      <vt:lpstr>Wingdings 3</vt:lpstr>
      <vt:lpstr>Ion</vt:lpstr>
      <vt:lpstr>Meadowview Hospital </vt:lpstr>
      <vt:lpstr> RECENT SENTINEL EVENTS</vt:lpstr>
      <vt:lpstr>FIRST OBLIGATION OF HEALTHCARE</vt:lpstr>
      <vt:lpstr>THE JOINT COMMISSION: PATIENT SAFETY SYSTEMS’ CORE VALUES</vt:lpstr>
      <vt:lpstr>SAFETY BASIS IN QUALITY</vt:lpstr>
      <vt:lpstr>GUIDING PRINCIPLES TOWARDS CORE VALUES</vt:lpstr>
      <vt:lpstr>QUALITY OF HEALTH CARE AS AN ESSENCE TO SAFETY</vt:lpstr>
      <vt:lpstr>HEALTH CARE AS A COMPLEX ENVIRONMENT</vt:lpstr>
      <vt:lpstr>RISK FACTOR</vt:lpstr>
      <vt:lpstr>JOINT COMMISSION’S ACCREDITATION PROCESS ROLE </vt:lpstr>
      <vt:lpstr>INTEGRATED APPROACH</vt:lpstr>
      <vt:lpstr>ROLE OF LEADERSHIP IN THE HEALTH CARE INTEGRATED APPROACH</vt:lpstr>
      <vt:lpstr>LEADERSHIP ACTION ON THE WORK SYSTEM</vt:lpstr>
      <vt:lpstr>LEADERSHIP ROLE MODEL: SAFETY CULTURE</vt:lpstr>
      <vt:lpstr>SUCCESS OF INTEGRATED APPROACH</vt:lpstr>
      <vt:lpstr>SAFETY CULTURE</vt:lpstr>
      <vt:lpstr>INVESTIGATING SENTINEL EVENTS</vt:lpstr>
      <vt:lpstr>COLLECTING DATA</vt:lpstr>
      <vt:lpstr>DATA ANALYSIS</vt:lpstr>
      <vt:lpstr>TOOLS IN DATA ANALYSIS </vt:lpstr>
      <vt:lpstr> PREVENTING HARM: PROACTIVE APPROACH</vt:lpstr>
      <vt:lpstr>BENEFITS OF A PROACTIVE APPROACH</vt:lpstr>
      <vt:lpstr>TOOLS FOR PROACTIVE APPROACH</vt:lpstr>
      <vt:lpstr>CONTROLLING SENTINEL EVENTS </vt:lpstr>
      <vt:lpstr>A PATIENT CENTRED APPROACH</vt:lpstr>
      <vt:lpstr>APPENDICES</vt:lpstr>
    </vt:vector>
  </TitlesOfParts>
  <Company>CtrlSoft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Author</dc:creator>
  <cp:lastModifiedBy>Author</cp:lastModifiedBy>
  <cp:revision>102</cp:revision>
  <dcterms:created xsi:type="dcterms:W3CDTF">2018-10-31T07:01:26Z</dcterms:created>
  <dcterms:modified xsi:type="dcterms:W3CDTF">2018-11-02T22:22:15Z</dcterms:modified>
</cp:coreProperties>
</file>