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75" r:id="rId1"/>
  </p:sldMasterIdLst>
  <p:notesMasterIdLst>
    <p:notesMasterId r:id="rId30"/>
  </p:notesMasterIdLst>
  <p:handoutMasterIdLst>
    <p:handoutMasterId r:id="rId31"/>
  </p:handoutMasterIdLst>
  <p:sldIdLst>
    <p:sldId id="418" r:id="rId2"/>
    <p:sldId id="352" r:id="rId3"/>
    <p:sldId id="353" r:id="rId4"/>
    <p:sldId id="354" r:id="rId5"/>
    <p:sldId id="393" r:id="rId6"/>
    <p:sldId id="412" r:id="rId7"/>
    <p:sldId id="413" r:id="rId8"/>
    <p:sldId id="416" r:id="rId9"/>
    <p:sldId id="417" r:id="rId10"/>
    <p:sldId id="357" r:id="rId11"/>
    <p:sldId id="358" r:id="rId12"/>
    <p:sldId id="385" r:id="rId13"/>
    <p:sldId id="363" r:id="rId14"/>
    <p:sldId id="414" r:id="rId15"/>
    <p:sldId id="395" r:id="rId16"/>
    <p:sldId id="415" r:id="rId17"/>
    <p:sldId id="396" r:id="rId18"/>
    <p:sldId id="366" r:id="rId19"/>
    <p:sldId id="398" r:id="rId20"/>
    <p:sldId id="397" r:id="rId21"/>
    <p:sldId id="387" r:id="rId22"/>
    <p:sldId id="369" r:id="rId23"/>
    <p:sldId id="370" r:id="rId24"/>
    <p:sldId id="372" r:id="rId25"/>
    <p:sldId id="373" r:id="rId26"/>
    <p:sldId id="375" r:id="rId27"/>
    <p:sldId id="392" r:id="rId28"/>
    <p:sldId id="407" r:id="rId29"/>
  </p:sldIdLst>
  <p:sldSz cx="9144000" cy="6858000" type="screen4x3"/>
  <p:notesSz cx="6858000" cy="9144000"/>
  <p:defaultTextStyle>
    <a:defPPr>
      <a:defRPr lang="en-US"/>
    </a:defPPr>
    <a:lvl1pPr algn="ctr" rtl="0" fontAlgn="base">
      <a:spcBef>
        <a:spcPct val="20000"/>
      </a:spcBef>
      <a:spcAft>
        <a:spcPct val="0"/>
      </a:spcAft>
      <a:buChar char="•"/>
      <a:defRPr sz="3400" kern="1200">
        <a:solidFill>
          <a:schemeClr val="tx1"/>
        </a:solidFill>
        <a:latin typeface="Arial" pitchFamily="34" charset="0"/>
        <a:ea typeface="+mn-ea"/>
        <a:cs typeface="+mn-cs"/>
      </a:defRPr>
    </a:lvl1pPr>
    <a:lvl2pPr marL="457200" algn="ctr" rtl="0" fontAlgn="base">
      <a:spcBef>
        <a:spcPct val="20000"/>
      </a:spcBef>
      <a:spcAft>
        <a:spcPct val="0"/>
      </a:spcAft>
      <a:buChar char="•"/>
      <a:defRPr sz="3400" kern="1200">
        <a:solidFill>
          <a:schemeClr val="tx1"/>
        </a:solidFill>
        <a:latin typeface="Arial" pitchFamily="34" charset="0"/>
        <a:ea typeface="+mn-ea"/>
        <a:cs typeface="+mn-cs"/>
      </a:defRPr>
    </a:lvl2pPr>
    <a:lvl3pPr marL="914400" algn="ctr" rtl="0" fontAlgn="base">
      <a:spcBef>
        <a:spcPct val="20000"/>
      </a:spcBef>
      <a:spcAft>
        <a:spcPct val="0"/>
      </a:spcAft>
      <a:buChar char="•"/>
      <a:defRPr sz="3400" kern="1200">
        <a:solidFill>
          <a:schemeClr val="tx1"/>
        </a:solidFill>
        <a:latin typeface="Arial" pitchFamily="34" charset="0"/>
        <a:ea typeface="+mn-ea"/>
        <a:cs typeface="+mn-cs"/>
      </a:defRPr>
    </a:lvl3pPr>
    <a:lvl4pPr marL="1371600" algn="ctr" rtl="0" fontAlgn="base">
      <a:spcBef>
        <a:spcPct val="20000"/>
      </a:spcBef>
      <a:spcAft>
        <a:spcPct val="0"/>
      </a:spcAft>
      <a:buChar char="•"/>
      <a:defRPr sz="3400" kern="1200">
        <a:solidFill>
          <a:schemeClr val="tx1"/>
        </a:solidFill>
        <a:latin typeface="Arial" pitchFamily="34" charset="0"/>
        <a:ea typeface="+mn-ea"/>
        <a:cs typeface="+mn-cs"/>
      </a:defRPr>
    </a:lvl4pPr>
    <a:lvl5pPr marL="1828800" algn="ctr" rtl="0" fontAlgn="base">
      <a:spcBef>
        <a:spcPct val="20000"/>
      </a:spcBef>
      <a:spcAft>
        <a:spcPct val="0"/>
      </a:spcAft>
      <a:buChar char="•"/>
      <a:defRPr sz="3400" kern="1200">
        <a:solidFill>
          <a:schemeClr val="tx1"/>
        </a:solidFill>
        <a:latin typeface="Arial" pitchFamily="34" charset="0"/>
        <a:ea typeface="+mn-ea"/>
        <a:cs typeface="+mn-cs"/>
      </a:defRPr>
    </a:lvl5pPr>
    <a:lvl6pPr marL="2286000" algn="l" defTabSz="914400" rtl="0" eaLnBrk="1" latinLnBrk="0" hangingPunct="1">
      <a:defRPr sz="3400" kern="1200">
        <a:solidFill>
          <a:schemeClr val="tx1"/>
        </a:solidFill>
        <a:latin typeface="Arial" pitchFamily="34" charset="0"/>
        <a:ea typeface="+mn-ea"/>
        <a:cs typeface="+mn-cs"/>
      </a:defRPr>
    </a:lvl6pPr>
    <a:lvl7pPr marL="2743200" algn="l" defTabSz="914400" rtl="0" eaLnBrk="1" latinLnBrk="0" hangingPunct="1">
      <a:defRPr sz="3400" kern="1200">
        <a:solidFill>
          <a:schemeClr val="tx1"/>
        </a:solidFill>
        <a:latin typeface="Arial" pitchFamily="34" charset="0"/>
        <a:ea typeface="+mn-ea"/>
        <a:cs typeface="+mn-cs"/>
      </a:defRPr>
    </a:lvl7pPr>
    <a:lvl8pPr marL="3200400" algn="l" defTabSz="914400" rtl="0" eaLnBrk="1" latinLnBrk="0" hangingPunct="1">
      <a:defRPr sz="3400" kern="1200">
        <a:solidFill>
          <a:schemeClr val="tx1"/>
        </a:solidFill>
        <a:latin typeface="Arial" pitchFamily="34" charset="0"/>
        <a:ea typeface="+mn-ea"/>
        <a:cs typeface="+mn-cs"/>
      </a:defRPr>
    </a:lvl8pPr>
    <a:lvl9pPr marL="3657600" algn="l" defTabSz="914400" rtl="0" eaLnBrk="1" latinLnBrk="0" hangingPunct="1">
      <a:defRPr sz="3400"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FFCDCD"/>
    <a:srgbClr val="00B0F0"/>
    <a:srgbClr val="0070C0"/>
    <a:srgbClr val="C47500"/>
    <a:srgbClr val="00CC99"/>
    <a:srgbClr val="00FFCC"/>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24" autoAdjust="0"/>
    <p:restoredTop sz="94434" autoAdjust="0"/>
  </p:normalViewPr>
  <p:slideViewPr>
    <p:cSldViewPr snapToGrid="0">
      <p:cViewPr varScale="1">
        <p:scale>
          <a:sx n="68" d="100"/>
          <a:sy n="68" d="100"/>
        </p:scale>
        <p:origin x="172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3" d="100"/>
        <a:sy n="93"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buFontTx/>
              <a:buNone/>
              <a:defRPr sz="1200"/>
            </a:lvl1pPr>
          </a:lstStyle>
          <a:p>
            <a:pPr>
              <a:defRPr/>
            </a:pPr>
            <a:endParaRPr lang="en-US"/>
          </a:p>
        </p:txBody>
      </p:sp>
      <p:sp>
        <p:nvSpPr>
          <p:cNvPr id="5017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vl1pPr>
          </a:lstStyle>
          <a:p>
            <a:pPr>
              <a:defRPr/>
            </a:pPr>
            <a:endParaRPr lang="en-US"/>
          </a:p>
        </p:txBody>
      </p:sp>
      <p:sp>
        <p:nvSpPr>
          <p:cNvPr id="5017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spcBef>
                <a:spcPct val="0"/>
              </a:spcBef>
              <a:buFontTx/>
              <a:buNone/>
              <a:defRPr sz="1200"/>
            </a:lvl1pPr>
          </a:lstStyle>
          <a:p>
            <a:pPr>
              <a:defRPr/>
            </a:pPr>
            <a:endParaRPr lang="en-US"/>
          </a:p>
        </p:txBody>
      </p:sp>
      <p:sp>
        <p:nvSpPr>
          <p:cNvPr id="5017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pPr>
              <a:defRPr/>
            </a:pPr>
            <a:fld id="{DF1B63BE-E73E-4644-8D9C-138D29A9DC82}" type="slidenum">
              <a:rPr lang="en-US"/>
              <a:pPr>
                <a:defRPr/>
              </a:pPr>
              <a:t>‹#›</a:t>
            </a:fld>
            <a:endParaRPr lang="en-US"/>
          </a:p>
        </p:txBody>
      </p:sp>
    </p:spTree>
    <p:extLst>
      <p:ext uri="{BB962C8B-B14F-4D97-AF65-F5344CB8AC3E}">
        <p14:creationId xmlns:p14="http://schemas.microsoft.com/office/powerpoint/2010/main" val="29377822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buFontTx/>
              <a:buNone/>
              <a:defRPr sz="1200"/>
            </a:lvl1pPr>
          </a:lstStyle>
          <a:p>
            <a:pPr>
              <a:defRPr/>
            </a:pPr>
            <a:endParaRPr lang="en-US"/>
          </a:p>
        </p:txBody>
      </p:sp>
      <p:sp>
        <p:nvSpPr>
          <p:cNvPr id="5222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vl1pPr>
          </a:lstStyle>
          <a:p>
            <a:pPr>
              <a:defRPr/>
            </a:pPr>
            <a:endParaRPr lang="en-US"/>
          </a:p>
        </p:txBody>
      </p:sp>
      <p:sp>
        <p:nvSpPr>
          <p:cNvPr id="573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222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223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spcBef>
                <a:spcPct val="0"/>
              </a:spcBef>
              <a:buFontTx/>
              <a:buNone/>
              <a:defRPr sz="1200"/>
            </a:lvl1pPr>
          </a:lstStyle>
          <a:p>
            <a:pPr>
              <a:defRPr/>
            </a:pPr>
            <a:endParaRPr lang="en-US"/>
          </a:p>
        </p:txBody>
      </p:sp>
      <p:sp>
        <p:nvSpPr>
          <p:cNvPr id="5223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pPr>
              <a:defRPr/>
            </a:pPr>
            <a:fld id="{D0205CEE-EEC9-4543-AB43-E252FBA980AA}" type="slidenum">
              <a:rPr lang="en-US"/>
              <a:pPr>
                <a:defRPr/>
              </a:pPr>
              <a:t>‹#›</a:t>
            </a:fld>
            <a:endParaRPr lang="en-US"/>
          </a:p>
        </p:txBody>
      </p:sp>
    </p:spTree>
    <p:extLst>
      <p:ext uri="{BB962C8B-B14F-4D97-AF65-F5344CB8AC3E}">
        <p14:creationId xmlns:p14="http://schemas.microsoft.com/office/powerpoint/2010/main" val="17426265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3A330321-0F9E-47DC-AD3A-E5DDF057E170}" type="slidenum">
              <a:rPr lang="en-US" smtClean="0"/>
              <a:pPr/>
              <a:t>1</a:t>
            </a:fld>
            <a:endParaRPr 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256739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0205CEE-EEC9-4543-AB43-E252FBA980AA}" type="slidenum">
              <a:rPr lang="en-US" smtClean="0"/>
              <a:pPr>
                <a:defRPr/>
              </a:pPr>
              <a:t>3</a:t>
            </a:fld>
            <a:endParaRPr lang="en-US"/>
          </a:p>
        </p:txBody>
      </p:sp>
    </p:spTree>
    <p:extLst>
      <p:ext uri="{BB962C8B-B14F-4D97-AF65-F5344CB8AC3E}">
        <p14:creationId xmlns:p14="http://schemas.microsoft.com/office/powerpoint/2010/main" val="29279178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0" name="Rectangle 19"/>
          <p:cNvSpPr/>
          <p:nvPr userDrawn="1"/>
        </p:nvSpPr>
        <p:spPr>
          <a:xfrm>
            <a:off x="0" y="-52"/>
            <a:ext cx="9144001" cy="1197589"/>
          </a:xfrm>
          <a:prstGeom prst="rect">
            <a:avLst/>
          </a:prstGeom>
          <a:solidFill>
            <a:srgbClr val="57A6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userDrawn="1"/>
        </p:nvSpPr>
        <p:spPr>
          <a:xfrm>
            <a:off x="5402844" y="3085649"/>
            <a:ext cx="3741154" cy="1569660"/>
          </a:xfrm>
          <a:prstGeom prst="rect">
            <a:avLst/>
          </a:prstGeom>
          <a:noFill/>
        </p:spPr>
        <p:txBody>
          <a:bodyPr wrap="square" rtlCol="0">
            <a:spAutoFit/>
          </a:bodyPr>
          <a:lstStyle/>
          <a:p>
            <a:pPr algn="l">
              <a:lnSpc>
                <a:spcPct val="80000"/>
              </a:lnSpc>
              <a:buNone/>
            </a:pPr>
            <a:r>
              <a:rPr lang="en-US" sz="4000" dirty="0">
                <a:latin typeface="DINPro-CondMedium"/>
                <a:cs typeface="DINPro-CondMedium"/>
              </a:rPr>
              <a:t>Monopolistic Competition and Oligopoly</a:t>
            </a:r>
          </a:p>
        </p:txBody>
      </p:sp>
      <p:sp>
        <p:nvSpPr>
          <p:cNvPr id="25" name="TextBox 24"/>
          <p:cNvSpPr txBox="1"/>
          <p:nvPr userDrawn="1"/>
        </p:nvSpPr>
        <p:spPr>
          <a:xfrm>
            <a:off x="5376339" y="1777356"/>
            <a:ext cx="1327859" cy="1200329"/>
          </a:xfrm>
          <a:prstGeom prst="rect">
            <a:avLst/>
          </a:prstGeom>
          <a:noFill/>
        </p:spPr>
        <p:txBody>
          <a:bodyPr wrap="square" rtlCol="0">
            <a:spAutoFit/>
          </a:bodyPr>
          <a:lstStyle/>
          <a:p>
            <a:pPr>
              <a:buNone/>
            </a:pPr>
            <a:r>
              <a:rPr lang="en-IN" sz="7200" dirty="0">
                <a:latin typeface="DINPro-CondBlack"/>
                <a:cs typeface="DINPro-CondBlack"/>
              </a:rPr>
              <a:t>10</a:t>
            </a:r>
            <a:endParaRPr lang="en-US" sz="7200" dirty="0">
              <a:latin typeface="DINPro-CondBlack"/>
              <a:cs typeface="DINPro-CondBlack"/>
            </a:endParaRPr>
          </a:p>
        </p:txBody>
      </p:sp>
      <p:cxnSp>
        <p:nvCxnSpPr>
          <p:cNvPr id="26" name="Straight Connector 25"/>
          <p:cNvCxnSpPr/>
          <p:nvPr userDrawn="1"/>
        </p:nvCxnSpPr>
        <p:spPr>
          <a:xfrm>
            <a:off x="4833000" y="2986915"/>
            <a:ext cx="4311001" cy="0"/>
          </a:xfrm>
          <a:prstGeom prst="line">
            <a:avLst/>
          </a:prstGeom>
          <a:ln w="38100" cmpd="sng">
            <a:solidFill>
              <a:srgbClr val="57A687"/>
            </a:solidFill>
          </a:ln>
          <a:effectLst/>
        </p:spPr>
        <p:style>
          <a:lnRef idx="2">
            <a:schemeClr val="accent1"/>
          </a:lnRef>
          <a:fillRef idx="0">
            <a:schemeClr val="accent1"/>
          </a:fillRef>
          <a:effectRef idx="1">
            <a:schemeClr val="accent1"/>
          </a:effectRef>
          <a:fontRef idx="minor">
            <a:schemeClr val="tx1"/>
          </a:fontRef>
        </p:style>
      </p:cxnSp>
      <p:sp>
        <p:nvSpPr>
          <p:cNvPr id="30" name="Footer Placeholder 1"/>
          <p:cNvSpPr>
            <a:spLocks noGrp="1"/>
          </p:cNvSpPr>
          <p:nvPr>
            <p:ph type="ftr" sz="quarter" idx="11"/>
          </p:nvPr>
        </p:nvSpPr>
        <p:spPr>
          <a:xfrm>
            <a:off x="5165869" y="6584784"/>
            <a:ext cx="3978129" cy="273216"/>
          </a:xfrm>
          <a:ln>
            <a:noFill/>
          </a:ln>
        </p:spPr>
        <p:txBody>
          <a:bodyPr anchor="b"/>
          <a:lstStyle>
            <a:lvl1pPr algn="ctr">
              <a:defRPr>
                <a:solidFill>
                  <a:schemeClr val="tx1"/>
                </a:solidFill>
              </a:defRPr>
            </a:lvl1pPr>
          </a:lstStyle>
          <a:p>
            <a:pPr>
              <a:buFontTx/>
              <a:buNone/>
            </a:pPr>
            <a:r>
              <a:rPr lang="en-US" sz="700" kern="700" spc="50" dirty="0">
                <a:latin typeface="Arial Narrow"/>
                <a:cs typeface="Arial Narrow"/>
              </a:rPr>
              <a:t>Copyright ©2017 Cengage Learning. All Rights Reserved. May not be scanned, copied or duplicated, or posted to a publicly accessible website, in whole or in part. </a:t>
            </a:r>
          </a:p>
        </p:txBody>
      </p:sp>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4932" t="4075" r="4932" b="3859"/>
          <a:stretch/>
        </p:blipFill>
        <p:spPr>
          <a:xfrm>
            <a:off x="-13250" y="1"/>
            <a:ext cx="5179119" cy="6858000"/>
          </a:xfrm>
          <a:prstGeom prst="rect">
            <a:avLst/>
          </a:prstGeom>
        </p:spPr>
      </p:pic>
      <p:sp>
        <p:nvSpPr>
          <p:cNvPr id="16" name="Title 1"/>
          <p:cNvSpPr>
            <a:spLocks noGrp="1"/>
          </p:cNvSpPr>
          <p:nvPr>
            <p:ph type="title"/>
          </p:nvPr>
        </p:nvSpPr>
        <p:spPr>
          <a:xfrm>
            <a:off x="525764" y="3251"/>
            <a:ext cx="8229600" cy="1143000"/>
          </a:xfrm>
        </p:spPr>
        <p:txBody>
          <a:bodyPr anchor="ctr" anchorCtr="0">
            <a:normAutofit/>
          </a:bodyPr>
          <a:lstStyle>
            <a:lvl1pPr algn="l">
              <a:defRPr sz="3200" b="1">
                <a:latin typeface="Franklin Gothic Medium"/>
                <a:cs typeface="Franklin Gothic Medium"/>
              </a:defRPr>
            </a:lvl1pPr>
          </a:lstStyle>
          <a:p>
            <a:r>
              <a:rPr lang="en-US" dirty="0"/>
              <a:t>Click to edit Master title style</a:t>
            </a:r>
          </a:p>
        </p:txBody>
      </p:sp>
    </p:spTree>
    <p:extLst>
      <p:ext uri="{BB962C8B-B14F-4D97-AF65-F5344CB8AC3E}">
        <p14:creationId xmlns:p14="http://schemas.microsoft.com/office/powerpoint/2010/main" val="2754539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lide Number Placeholder 2"/>
          <p:cNvSpPr txBox="1">
            <a:spLocks/>
          </p:cNvSpPr>
          <p:nvPr userDrawn="1"/>
        </p:nvSpPr>
        <p:spPr>
          <a:xfrm>
            <a:off x="6721840" y="6482597"/>
            <a:ext cx="241082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fld id="{6E9F9EEB-59F4-E948-86F1-9FDA3E81DED2}" type="slidenum">
              <a:rPr lang="en-US" b="1" smtClean="0">
                <a:solidFill>
                  <a:srgbClr val="000000"/>
                </a:solidFill>
              </a:rPr>
              <a:pPr>
                <a:buNone/>
              </a:pPr>
              <a:t>‹#›</a:t>
            </a:fld>
            <a:endParaRPr lang="en-US" b="1" dirty="0">
              <a:solidFill>
                <a:srgbClr val="000000"/>
              </a:solidFill>
            </a:endParaRPr>
          </a:p>
        </p:txBody>
      </p:sp>
      <p:sp>
        <p:nvSpPr>
          <p:cNvPr id="2" name="Title 1"/>
          <p:cNvSpPr>
            <a:spLocks noGrp="1"/>
          </p:cNvSpPr>
          <p:nvPr>
            <p:ph type="title"/>
          </p:nvPr>
        </p:nvSpPr>
        <p:spPr>
          <a:xfrm>
            <a:off x="525764" y="3251"/>
            <a:ext cx="8229600" cy="1143000"/>
          </a:xfrm>
        </p:spPr>
        <p:txBody>
          <a:bodyPr anchor="ctr" anchorCtr="0">
            <a:normAutofit/>
          </a:bodyPr>
          <a:lstStyle>
            <a:lvl1pPr algn="l">
              <a:defRPr sz="3200" b="1">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21E5F3E-5A15-E541-A1C7-CDA2A67F06E3}" type="datetimeFigureOut">
              <a:t>7/4/2020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E24B4A-1F50-F04D-B08C-A3E15234D939}" type="slidenum">
              <a:t>‹#›</a:t>
            </a:fld>
            <a:endParaRPr lang="en-US"/>
          </a:p>
        </p:txBody>
      </p:sp>
      <p:sp>
        <p:nvSpPr>
          <p:cNvPr id="14" name="Chord 13"/>
          <p:cNvSpPr/>
          <p:nvPr userDrawn="1"/>
        </p:nvSpPr>
        <p:spPr>
          <a:xfrm rot="13320000">
            <a:off x="-464589" y="155783"/>
            <a:ext cx="986430" cy="986430"/>
          </a:xfrm>
          <a:prstGeom prst="chord">
            <a:avLst>
              <a:gd name="adj1" fmla="val 2700000"/>
              <a:gd name="adj2" fmla="val 13872841"/>
            </a:avLst>
          </a:prstGeom>
          <a:solidFill>
            <a:srgbClr val="57A6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Footer Placeholder 1"/>
          <p:cNvSpPr txBox="1">
            <a:spLocks/>
          </p:cNvSpPr>
          <p:nvPr userDrawn="1"/>
        </p:nvSpPr>
        <p:spPr>
          <a:xfrm>
            <a:off x="318054" y="6593429"/>
            <a:ext cx="6721840" cy="278404"/>
          </a:xfrm>
          <a:prstGeom prst="rect">
            <a:avLst/>
          </a:prstGeom>
        </p:spPr>
        <p:txBody>
          <a:bodyPr vert="horz" lIns="91440" tIns="45720" rIns="91440" bIns="45720" rtlCol="0"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buNone/>
            </a:pPr>
            <a:r>
              <a:rPr lang="en-US" sz="700" kern="700" spc="50" dirty="0">
                <a:solidFill>
                  <a:schemeClr val="tx1"/>
                </a:solidFill>
                <a:latin typeface="Arial Narrow"/>
                <a:cs typeface="Arial Narrow"/>
              </a:rPr>
              <a:t>Copyright ©2017 Cengage Learning. All Rights Reserved. May not be scanned, copied or duplicated, or posted to a publicly accessible website, in whole or in part. </a:t>
            </a:r>
          </a:p>
        </p:txBody>
      </p:sp>
      <p:sp>
        <p:nvSpPr>
          <p:cNvPr id="15" name="Slide Number Placeholder 2"/>
          <p:cNvSpPr txBox="1">
            <a:spLocks/>
          </p:cNvSpPr>
          <p:nvPr userDrawn="1"/>
        </p:nvSpPr>
        <p:spPr>
          <a:xfrm>
            <a:off x="7689744" y="6482597"/>
            <a:ext cx="112658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r>
              <a:rPr lang="en-US" sz="1000" dirty="0">
                <a:solidFill>
                  <a:srgbClr val="000000"/>
                </a:solidFill>
              </a:rPr>
              <a:t>MICRO5 | CH3</a:t>
            </a:r>
            <a:endParaRPr lang="en-US" b="1" dirty="0">
              <a:solidFill>
                <a:srgbClr val="000000"/>
              </a:solidFill>
            </a:endParaRPr>
          </a:p>
        </p:txBody>
      </p:sp>
    </p:spTree>
    <p:extLst>
      <p:ext uri="{BB962C8B-B14F-4D97-AF65-F5344CB8AC3E}">
        <p14:creationId xmlns:p14="http://schemas.microsoft.com/office/powerpoint/2010/main" val="842965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7" name="Rectangle 6"/>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lide Number Placeholder 2"/>
          <p:cNvSpPr txBox="1">
            <a:spLocks/>
          </p:cNvSpPr>
          <p:nvPr userDrawn="1"/>
        </p:nvSpPr>
        <p:spPr>
          <a:xfrm>
            <a:off x="6721840" y="6482597"/>
            <a:ext cx="241082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fld id="{6E9F9EEB-59F4-E948-86F1-9FDA3E81DED2}" type="slidenum">
              <a:rPr lang="en-US" b="1" smtClean="0">
                <a:solidFill>
                  <a:srgbClr val="000000"/>
                </a:solidFill>
              </a:rPr>
              <a:pPr>
                <a:buNone/>
              </a:pPr>
              <a:t>‹#›</a:t>
            </a:fld>
            <a:endParaRPr lang="en-US" b="1" dirty="0">
              <a:solidFill>
                <a:srgbClr val="000000"/>
              </a:solidFill>
            </a:endParaRPr>
          </a:p>
        </p:txBody>
      </p:sp>
      <p:sp>
        <p:nvSpPr>
          <p:cNvPr id="10" name="Footer Placeholder 1"/>
          <p:cNvSpPr txBox="1">
            <a:spLocks/>
          </p:cNvSpPr>
          <p:nvPr userDrawn="1"/>
        </p:nvSpPr>
        <p:spPr>
          <a:xfrm>
            <a:off x="318054" y="6593429"/>
            <a:ext cx="6721840" cy="278404"/>
          </a:xfrm>
          <a:prstGeom prst="rect">
            <a:avLst/>
          </a:prstGeom>
        </p:spPr>
        <p:txBody>
          <a:bodyPr vert="horz" lIns="91440" tIns="45720" rIns="91440" bIns="45720" rtlCol="0"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buNone/>
            </a:pPr>
            <a:r>
              <a:rPr lang="en-US" sz="700" kern="700" spc="50" dirty="0">
                <a:solidFill>
                  <a:schemeClr val="tx1"/>
                </a:solidFill>
                <a:latin typeface="Arial Narrow"/>
                <a:cs typeface="Arial Narrow"/>
              </a:rPr>
              <a:t>Copyright ©2017 Cengage Learning. All Rights Reserved. May not be scanned, copied or duplicated, or posted to a publicly accessible website, in whole or in part. </a:t>
            </a:r>
          </a:p>
        </p:txBody>
      </p:sp>
      <p:sp>
        <p:nvSpPr>
          <p:cNvPr id="2" name="Title 1"/>
          <p:cNvSpPr>
            <a:spLocks noGrp="1"/>
          </p:cNvSpPr>
          <p:nvPr>
            <p:ph type="title"/>
          </p:nvPr>
        </p:nvSpPr>
        <p:spPr>
          <a:xfrm>
            <a:off x="525764" y="3251"/>
            <a:ext cx="8229600" cy="1143000"/>
          </a:xfrm>
        </p:spPr>
        <p:txBody>
          <a:bodyPr anchor="ctr" anchorCtr="0">
            <a:normAutofit/>
          </a:bodyPr>
          <a:lstStyle>
            <a:lvl1pPr algn="l">
              <a:defRPr sz="3200" b="1">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1E5F3E-5A15-E541-A1C7-CDA2A67F06E3}" type="datetimeFigureOut">
              <a:t>7/4/2020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E24B4A-1F50-F04D-B08C-A3E15234D939}" type="slidenum">
              <a:t>‹#›</a:t>
            </a:fld>
            <a:endParaRPr lang="en-US"/>
          </a:p>
        </p:txBody>
      </p:sp>
      <p:pic>
        <p:nvPicPr>
          <p:cNvPr id="13" name="Picture 12" descr="4LTR_colorStrip.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278"/>
            <a:ext cx="300272" cy="6868278"/>
          </a:xfrm>
          <a:prstGeom prst="rect">
            <a:avLst/>
          </a:prstGeom>
        </p:spPr>
      </p:pic>
      <p:sp>
        <p:nvSpPr>
          <p:cNvPr id="14" name="Slide Number Placeholder 2"/>
          <p:cNvSpPr txBox="1">
            <a:spLocks/>
          </p:cNvSpPr>
          <p:nvPr userDrawn="1"/>
        </p:nvSpPr>
        <p:spPr>
          <a:xfrm>
            <a:off x="7689744" y="6482597"/>
            <a:ext cx="112658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r>
              <a:rPr lang="en-US" sz="1000" dirty="0">
                <a:solidFill>
                  <a:srgbClr val="000000"/>
                </a:solidFill>
              </a:rPr>
              <a:t>MICRO5 | CH3</a:t>
            </a:r>
            <a:endParaRPr lang="en-US" b="1" dirty="0">
              <a:solidFill>
                <a:srgbClr val="000000"/>
              </a:solidFill>
            </a:endParaRPr>
          </a:p>
        </p:txBody>
      </p:sp>
    </p:spTree>
    <p:extLst>
      <p:ext uri="{BB962C8B-B14F-4D97-AF65-F5344CB8AC3E}">
        <p14:creationId xmlns:p14="http://schemas.microsoft.com/office/powerpoint/2010/main" val="2946766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7" name="Rectangle 6"/>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lide Number Placeholder 2"/>
          <p:cNvSpPr txBox="1">
            <a:spLocks/>
          </p:cNvSpPr>
          <p:nvPr userDrawn="1"/>
        </p:nvSpPr>
        <p:spPr>
          <a:xfrm>
            <a:off x="6721840" y="6482597"/>
            <a:ext cx="241082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fld id="{6E9F9EEB-59F4-E948-86F1-9FDA3E81DED2}" type="slidenum">
              <a:rPr lang="en-US" b="1" smtClean="0">
                <a:solidFill>
                  <a:srgbClr val="000000"/>
                </a:solidFill>
              </a:rPr>
              <a:pPr>
                <a:buNone/>
              </a:pPr>
              <a:t>‹#›</a:t>
            </a:fld>
            <a:endParaRPr lang="en-US" b="1" dirty="0">
              <a:solidFill>
                <a:srgbClr val="000000"/>
              </a:solidFill>
            </a:endParaRPr>
          </a:p>
        </p:txBody>
      </p:sp>
      <p:sp>
        <p:nvSpPr>
          <p:cNvPr id="4" name="Date Placeholder 3"/>
          <p:cNvSpPr>
            <a:spLocks noGrp="1"/>
          </p:cNvSpPr>
          <p:nvPr>
            <p:ph type="dt" sz="half" idx="10"/>
          </p:nvPr>
        </p:nvSpPr>
        <p:spPr/>
        <p:txBody>
          <a:bodyPr/>
          <a:lstStyle/>
          <a:p>
            <a:fld id="{F21E5F3E-5A15-E541-A1C7-CDA2A67F06E3}" type="datetimeFigureOut">
              <a:t>7/4/2020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E24B4A-1F50-F04D-B08C-A3E15234D939}" type="slidenum">
              <a:t>‹#›</a:t>
            </a:fld>
            <a:endParaRPr lang="en-US"/>
          </a:p>
        </p:txBody>
      </p:sp>
      <p:sp>
        <p:nvSpPr>
          <p:cNvPr id="13" name="Rectangle 12"/>
          <p:cNvSpPr/>
          <p:nvPr userDrawn="1"/>
        </p:nvSpPr>
        <p:spPr>
          <a:xfrm>
            <a:off x="0" y="368079"/>
            <a:ext cx="2600960" cy="584776"/>
          </a:xfrm>
          <a:prstGeom prst="rect">
            <a:avLst/>
          </a:prstGeom>
          <a:solidFill>
            <a:srgbClr val="57A6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userDrawn="1"/>
        </p:nvSpPr>
        <p:spPr>
          <a:xfrm>
            <a:off x="1489" y="368079"/>
            <a:ext cx="1451523" cy="584776"/>
          </a:xfrm>
          <a:prstGeom prst="rect">
            <a:avLst/>
          </a:prstGeom>
          <a:solidFill>
            <a:srgbClr val="57A687"/>
          </a:solidFill>
        </p:spPr>
        <p:txBody>
          <a:bodyPr wrap="square" rtlCol="0" anchor="ctr" anchorCtr="0">
            <a:spAutoFit/>
          </a:bodyPr>
          <a:lstStyle/>
          <a:p>
            <a:pPr algn="r">
              <a:buNone/>
            </a:pPr>
            <a:r>
              <a:rPr lang="en-US" sz="3200" b="1" dirty="0">
                <a:solidFill>
                  <a:schemeClr val="bg1"/>
                </a:solidFill>
                <a:latin typeface="Franklin Gothic Medium"/>
                <a:cs typeface="Franklin Gothic Medium"/>
              </a:rPr>
              <a:t>Table</a:t>
            </a:r>
            <a:endParaRPr lang="en-US" sz="3200" b="1" i="1" dirty="0">
              <a:solidFill>
                <a:schemeClr val="bg1"/>
              </a:solidFill>
              <a:latin typeface="Franklin Gothic Medium"/>
              <a:cs typeface="Franklin Gothic Medium"/>
            </a:endParaRPr>
          </a:p>
        </p:txBody>
      </p:sp>
      <p:sp>
        <p:nvSpPr>
          <p:cNvPr id="2" name="Title 1"/>
          <p:cNvSpPr>
            <a:spLocks noGrp="1"/>
          </p:cNvSpPr>
          <p:nvPr>
            <p:ph type="title" hasCustomPrompt="1"/>
          </p:nvPr>
        </p:nvSpPr>
        <p:spPr>
          <a:xfrm>
            <a:off x="1453012" y="418404"/>
            <a:ext cx="7536700" cy="983201"/>
          </a:xfrm>
        </p:spPr>
        <p:txBody>
          <a:bodyPr anchor="t" anchorCtr="0">
            <a:normAutofit/>
          </a:bodyPr>
          <a:lstStyle>
            <a:lvl1pPr marL="1280160" indent="-1280160" algn="l">
              <a:defRPr sz="2800" b="1">
                <a:latin typeface="Franklin Gothic Medium"/>
                <a:cs typeface="Franklin Gothic Medium"/>
              </a:defRPr>
            </a:lvl1pPr>
          </a:lstStyle>
          <a:p>
            <a:r>
              <a:rPr lang="en-US"/>
              <a:t>	Click to edit Master title style</a:t>
            </a:r>
          </a:p>
        </p:txBody>
      </p:sp>
      <p:sp>
        <p:nvSpPr>
          <p:cNvPr id="14" name="Footer Placeholder 1"/>
          <p:cNvSpPr txBox="1">
            <a:spLocks/>
          </p:cNvSpPr>
          <p:nvPr userDrawn="1"/>
        </p:nvSpPr>
        <p:spPr>
          <a:xfrm>
            <a:off x="318054" y="6593429"/>
            <a:ext cx="6721840" cy="278404"/>
          </a:xfrm>
          <a:prstGeom prst="rect">
            <a:avLst/>
          </a:prstGeom>
        </p:spPr>
        <p:txBody>
          <a:bodyPr vert="horz" lIns="91440" tIns="45720" rIns="91440" bIns="45720" rtlCol="0"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buNone/>
            </a:pPr>
            <a:r>
              <a:rPr lang="en-US" sz="700" kern="700" spc="50" dirty="0">
                <a:solidFill>
                  <a:schemeClr val="tx1"/>
                </a:solidFill>
                <a:latin typeface="Arial Narrow"/>
                <a:cs typeface="Arial Narrow"/>
              </a:rPr>
              <a:t>Copyright ©2017 Cengage Learning. All Rights Reserved. May not be scanned, copied or duplicated, or posted to a publicly accessible website, in whole or in part. </a:t>
            </a:r>
          </a:p>
        </p:txBody>
      </p:sp>
      <p:sp>
        <p:nvSpPr>
          <p:cNvPr id="16" name="Slide Number Placeholder 2"/>
          <p:cNvSpPr txBox="1">
            <a:spLocks/>
          </p:cNvSpPr>
          <p:nvPr userDrawn="1"/>
        </p:nvSpPr>
        <p:spPr>
          <a:xfrm>
            <a:off x="7689744" y="6482597"/>
            <a:ext cx="112658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r>
              <a:rPr lang="en-US" sz="1000" dirty="0">
                <a:solidFill>
                  <a:srgbClr val="000000"/>
                </a:solidFill>
              </a:rPr>
              <a:t>MICRO5 | CH3</a:t>
            </a:r>
            <a:endParaRPr lang="en-US" b="1" dirty="0">
              <a:solidFill>
                <a:srgbClr val="000000"/>
              </a:solidFill>
            </a:endParaRPr>
          </a:p>
        </p:txBody>
      </p:sp>
    </p:spTree>
    <p:extLst>
      <p:ext uri="{BB962C8B-B14F-4D97-AF65-F5344CB8AC3E}">
        <p14:creationId xmlns:p14="http://schemas.microsoft.com/office/powerpoint/2010/main" val="2247954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7" name="Rectangle 6"/>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lide Number Placeholder 2"/>
          <p:cNvSpPr txBox="1">
            <a:spLocks/>
          </p:cNvSpPr>
          <p:nvPr userDrawn="1"/>
        </p:nvSpPr>
        <p:spPr>
          <a:xfrm>
            <a:off x="6721840" y="6482597"/>
            <a:ext cx="241082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fld id="{6E9F9EEB-59F4-E948-86F1-9FDA3E81DED2}" type="slidenum">
              <a:rPr lang="en-US" b="1" smtClean="0">
                <a:solidFill>
                  <a:srgbClr val="000000"/>
                </a:solidFill>
              </a:rPr>
              <a:pPr>
                <a:buNone/>
              </a:pPr>
              <a:t>‹#›</a:t>
            </a:fld>
            <a:endParaRPr lang="en-US" b="1" dirty="0">
              <a:solidFill>
                <a:srgbClr val="000000"/>
              </a:solidFill>
            </a:endParaRPr>
          </a:p>
        </p:txBody>
      </p:sp>
      <p:sp>
        <p:nvSpPr>
          <p:cNvPr id="4" name="Date Placeholder 3"/>
          <p:cNvSpPr>
            <a:spLocks noGrp="1"/>
          </p:cNvSpPr>
          <p:nvPr>
            <p:ph type="dt" sz="half" idx="10"/>
          </p:nvPr>
        </p:nvSpPr>
        <p:spPr/>
        <p:txBody>
          <a:bodyPr/>
          <a:lstStyle/>
          <a:p>
            <a:fld id="{F21E5F3E-5A15-E541-A1C7-CDA2A67F06E3}" type="datetimeFigureOut">
              <a:t>7/4/2020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E24B4A-1F50-F04D-B08C-A3E15234D939}" type="slidenum">
              <a:t>‹#›</a:t>
            </a:fld>
            <a:endParaRPr lang="en-US"/>
          </a:p>
        </p:txBody>
      </p:sp>
      <p:sp>
        <p:nvSpPr>
          <p:cNvPr id="13" name="Rectangle 12"/>
          <p:cNvSpPr/>
          <p:nvPr userDrawn="1"/>
        </p:nvSpPr>
        <p:spPr>
          <a:xfrm>
            <a:off x="0" y="368079"/>
            <a:ext cx="2600960" cy="584776"/>
          </a:xfrm>
          <a:prstGeom prst="rect">
            <a:avLst/>
          </a:prstGeom>
          <a:solidFill>
            <a:srgbClr val="57A6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userDrawn="1"/>
        </p:nvSpPr>
        <p:spPr>
          <a:xfrm>
            <a:off x="1489" y="368079"/>
            <a:ext cx="1451523" cy="584776"/>
          </a:xfrm>
          <a:prstGeom prst="rect">
            <a:avLst/>
          </a:prstGeom>
          <a:solidFill>
            <a:srgbClr val="57A687"/>
          </a:solidFill>
        </p:spPr>
        <p:txBody>
          <a:bodyPr wrap="square" rtlCol="0" anchor="ctr" anchorCtr="0">
            <a:spAutoFit/>
          </a:bodyPr>
          <a:lstStyle/>
          <a:p>
            <a:pPr algn="r">
              <a:buNone/>
            </a:pPr>
            <a:r>
              <a:rPr lang="en-US" sz="3200" b="1" dirty="0">
                <a:solidFill>
                  <a:schemeClr val="bg1"/>
                </a:solidFill>
                <a:latin typeface="Franklin Gothic Medium"/>
                <a:cs typeface="Franklin Gothic Medium"/>
              </a:rPr>
              <a:t>Figure</a:t>
            </a:r>
            <a:endParaRPr lang="en-US" sz="3200" b="1" i="1" dirty="0">
              <a:solidFill>
                <a:schemeClr val="bg1"/>
              </a:solidFill>
              <a:latin typeface="Franklin Gothic Medium"/>
              <a:cs typeface="Franklin Gothic Medium"/>
            </a:endParaRPr>
          </a:p>
        </p:txBody>
      </p:sp>
      <p:sp>
        <p:nvSpPr>
          <p:cNvPr id="2" name="Title 1"/>
          <p:cNvSpPr>
            <a:spLocks noGrp="1"/>
          </p:cNvSpPr>
          <p:nvPr>
            <p:ph type="title" hasCustomPrompt="1"/>
          </p:nvPr>
        </p:nvSpPr>
        <p:spPr>
          <a:xfrm>
            <a:off x="1453012" y="418404"/>
            <a:ext cx="7536700" cy="983201"/>
          </a:xfrm>
        </p:spPr>
        <p:txBody>
          <a:bodyPr anchor="t" anchorCtr="0">
            <a:normAutofit/>
          </a:bodyPr>
          <a:lstStyle>
            <a:lvl1pPr marL="1280160" indent="-1280160" algn="l">
              <a:defRPr sz="2800" b="1">
                <a:latin typeface="Franklin Gothic Medium"/>
                <a:cs typeface="Franklin Gothic Medium"/>
              </a:defRPr>
            </a:lvl1pPr>
          </a:lstStyle>
          <a:p>
            <a:r>
              <a:rPr lang="en-US"/>
              <a:t>	Click to edit Master title style</a:t>
            </a:r>
          </a:p>
        </p:txBody>
      </p:sp>
      <p:sp>
        <p:nvSpPr>
          <p:cNvPr id="14" name="Footer Placeholder 1"/>
          <p:cNvSpPr txBox="1">
            <a:spLocks/>
          </p:cNvSpPr>
          <p:nvPr userDrawn="1"/>
        </p:nvSpPr>
        <p:spPr>
          <a:xfrm>
            <a:off x="318054" y="6593429"/>
            <a:ext cx="6721840" cy="278404"/>
          </a:xfrm>
          <a:prstGeom prst="rect">
            <a:avLst/>
          </a:prstGeom>
        </p:spPr>
        <p:txBody>
          <a:bodyPr vert="horz" lIns="91440" tIns="45720" rIns="91440" bIns="45720" rtlCol="0"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buNone/>
            </a:pPr>
            <a:r>
              <a:rPr lang="en-US" sz="700" kern="700" spc="50" dirty="0">
                <a:solidFill>
                  <a:schemeClr val="tx1"/>
                </a:solidFill>
                <a:latin typeface="Arial Narrow"/>
                <a:cs typeface="Arial Narrow"/>
              </a:rPr>
              <a:t>Copyright ©2017 Cengage Learning. All Rights Reserved. May not be scanned, copied or duplicated, or posted to a publicly accessible website, in whole or in part. </a:t>
            </a:r>
          </a:p>
        </p:txBody>
      </p:sp>
      <p:sp>
        <p:nvSpPr>
          <p:cNvPr id="16" name="Slide Number Placeholder 2"/>
          <p:cNvSpPr txBox="1">
            <a:spLocks/>
          </p:cNvSpPr>
          <p:nvPr userDrawn="1"/>
        </p:nvSpPr>
        <p:spPr>
          <a:xfrm>
            <a:off x="7689744" y="6482597"/>
            <a:ext cx="112658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r>
              <a:rPr lang="en-US" sz="1000" dirty="0">
                <a:solidFill>
                  <a:srgbClr val="000000"/>
                </a:solidFill>
              </a:rPr>
              <a:t>MICRO5 | CH3</a:t>
            </a:r>
            <a:endParaRPr lang="en-US" b="1" dirty="0">
              <a:solidFill>
                <a:srgbClr val="000000"/>
              </a:solidFill>
            </a:endParaRPr>
          </a:p>
        </p:txBody>
      </p:sp>
    </p:spTree>
    <p:extLst>
      <p:ext uri="{BB962C8B-B14F-4D97-AF65-F5344CB8AC3E}">
        <p14:creationId xmlns:p14="http://schemas.microsoft.com/office/powerpoint/2010/main" val="2861798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7" name="Rectangle 6"/>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lide Number Placeholder 2"/>
          <p:cNvSpPr txBox="1">
            <a:spLocks/>
          </p:cNvSpPr>
          <p:nvPr userDrawn="1"/>
        </p:nvSpPr>
        <p:spPr>
          <a:xfrm>
            <a:off x="6721840" y="6482597"/>
            <a:ext cx="241082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fld id="{6E9F9EEB-59F4-E948-86F1-9FDA3E81DED2}" type="slidenum">
              <a:rPr lang="en-US" b="1" smtClean="0">
                <a:solidFill>
                  <a:srgbClr val="000000"/>
                </a:solidFill>
              </a:rPr>
              <a:pPr>
                <a:buNone/>
              </a:pPr>
              <a:t>‹#›</a:t>
            </a:fld>
            <a:endParaRPr lang="en-US" b="1" dirty="0">
              <a:solidFill>
                <a:srgbClr val="000000"/>
              </a:solidFill>
            </a:endParaRPr>
          </a:p>
        </p:txBody>
      </p:sp>
      <p:sp>
        <p:nvSpPr>
          <p:cNvPr id="4" name="Date Placeholder 3"/>
          <p:cNvSpPr>
            <a:spLocks noGrp="1"/>
          </p:cNvSpPr>
          <p:nvPr>
            <p:ph type="dt" sz="half" idx="10"/>
          </p:nvPr>
        </p:nvSpPr>
        <p:spPr/>
        <p:txBody>
          <a:bodyPr/>
          <a:lstStyle/>
          <a:p>
            <a:fld id="{F21E5F3E-5A15-E541-A1C7-CDA2A67F06E3}" type="datetimeFigureOut">
              <a:t>7/4/2020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E24B4A-1F50-F04D-B08C-A3E15234D939}" type="slidenum">
              <a:t>‹#›</a:t>
            </a:fld>
            <a:endParaRPr lang="en-US"/>
          </a:p>
        </p:txBody>
      </p:sp>
      <p:sp>
        <p:nvSpPr>
          <p:cNvPr id="13" name="Rectangle 12"/>
          <p:cNvSpPr/>
          <p:nvPr userDrawn="1"/>
        </p:nvSpPr>
        <p:spPr>
          <a:xfrm>
            <a:off x="0" y="368079"/>
            <a:ext cx="2600960" cy="584776"/>
          </a:xfrm>
          <a:prstGeom prst="rect">
            <a:avLst/>
          </a:prstGeom>
          <a:solidFill>
            <a:srgbClr val="57A6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userDrawn="1"/>
        </p:nvSpPr>
        <p:spPr>
          <a:xfrm>
            <a:off x="1489" y="368079"/>
            <a:ext cx="1451523" cy="584776"/>
          </a:xfrm>
          <a:prstGeom prst="rect">
            <a:avLst/>
          </a:prstGeom>
          <a:solidFill>
            <a:srgbClr val="57A687"/>
          </a:solidFill>
        </p:spPr>
        <p:txBody>
          <a:bodyPr wrap="square" rtlCol="0" anchor="ctr" anchorCtr="0">
            <a:spAutoFit/>
          </a:bodyPr>
          <a:lstStyle/>
          <a:p>
            <a:pPr algn="r">
              <a:buNone/>
            </a:pPr>
            <a:r>
              <a:rPr lang="en-US" sz="3200" b="1" dirty="0">
                <a:solidFill>
                  <a:schemeClr val="bg1"/>
                </a:solidFill>
                <a:latin typeface="Franklin Gothic Medium"/>
                <a:cs typeface="Franklin Gothic Medium"/>
              </a:rPr>
              <a:t>Exhibit</a:t>
            </a:r>
            <a:endParaRPr lang="en-US" sz="3200" b="1" i="1" dirty="0">
              <a:solidFill>
                <a:schemeClr val="bg1"/>
              </a:solidFill>
              <a:latin typeface="Franklin Gothic Medium"/>
              <a:cs typeface="Franklin Gothic Medium"/>
            </a:endParaRPr>
          </a:p>
        </p:txBody>
      </p:sp>
      <p:sp>
        <p:nvSpPr>
          <p:cNvPr id="2" name="Title 1"/>
          <p:cNvSpPr>
            <a:spLocks noGrp="1"/>
          </p:cNvSpPr>
          <p:nvPr>
            <p:ph type="title" hasCustomPrompt="1"/>
          </p:nvPr>
        </p:nvSpPr>
        <p:spPr>
          <a:xfrm>
            <a:off x="1453012" y="418404"/>
            <a:ext cx="7536700" cy="983201"/>
          </a:xfrm>
        </p:spPr>
        <p:txBody>
          <a:bodyPr anchor="t" anchorCtr="0">
            <a:normAutofit/>
          </a:bodyPr>
          <a:lstStyle>
            <a:lvl1pPr marL="1280160" indent="-1280160" algn="l">
              <a:defRPr sz="2800" b="1">
                <a:latin typeface="Franklin Gothic Medium"/>
                <a:cs typeface="Franklin Gothic Medium"/>
              </a:defRPr>
            </a:lvl1pPr>
          </a:lstStyle>
          <a:p>
            <a:r>
              <a:rPr lang="en-US"/>
              <a:t>	Click to edit Master title style</a:t>
            </a:r>
          </a:p>
        </p:txBody>
      </p:sp>
      <p:sp>
        <p:nvSpPr>
          <p:cNvPr id="14" name="Footer Placeholder 1"/>
          <p:cNvSpPr txBox="1">
            <a:spLocks/>
          </p:cNvSpPr>
          <p:nvPr userDrawn="1"/>
        </p:nvSpPr>
        <p:spPr>
          <a:xfrm>
            <a:off x="318054" y="6593429"/>
            <a:ext cx="6721840" cy="278404"/>
          </a:xfrm>
          <a:prstGeom prst="rect">
            <a:avLst/>
          </a:prstGeom>
        </p:spPr>
        <p:txBody>
          <a:bodyPr vert="horz" lIns="91440" tIns="45720" rIns="91440" bIns="45720" rtlCol="0"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buNone/>
            </a:pPr>
            <a:r>
              <a:rPr lang="en-US" sz="700" kern="700" spc="50" dirty="0">
                <a:solidFill>
                  <a:schemeClr val="tx1"/>
                </a:solidFill>
                <a:latin typeface="Arial Narrow"/>
                <a:cs typeface="Arial Narrow"/>
              </a:rPr>
              <a:t>Copyright ©2017 Cengage Learning. All Rights Reserved. May not be scanned, copied or duplicated, or posted to a publicly accessible website, in whole or in part. </a:t>
            </a:r>
          </a:p>
        </p:txBody>
      </p:sp>
      <p:sp>
        <p:nvSpPr>
          <p:cNvPr id="16" name="Slide Number Placeholder 2"/>
          <p:cNvSpPr txBox="1">
            <a:spLocks/>
          </p:cNvSpPr>
          <p:nvPr userDrawn="1"/>
        </p:nvSpPr>
        <p:spPr>
          <a:xfrm>
            <a:off x="7689744" y="6482597"/>
            <a:ext cx="112658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r>
              <a:rPr lang="en-US" sz="1000" dirty="0">
                <a:solidFill>
                  <a:srgbClr val="000000"/>
                </a:solidFill>
              </a:rPr>
              <a:t>MICRO5 | CH3</a:t>
            </a:r>
            <a:endParaRPr lang="en-US" b="1" dirty="0">
              <a:solidFill>
                <a:srgbClr val="000000"/>
              </a:solidFill>
            </a:endParaRPr>
          </a:p>
        </p:txBody>
      </p:sp>
    </p:spTree>
    <p:extLst>
      <p:ext uri="{BB962C8B-B14F-4D97-AF65-F5344CB8AC3E}">
        <p14:creationId xmlns:p14="http://schemas.microsoft.com/office/powerpoint/2010/main" val="913352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Rectangle 12"/>
          <p:cNvSpPr/>
          <p:nvPr userDrawn="1"/>
        </p:nvSpPr>
        <p:spPr>
          <a:xfrm flipV="1">
            <a:off x="0" y="-1"/>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userDrawn="1"/>
        </p:nvSpPr>
        <p:spPr>
          <a:xfrm>
            <a:off x="1232969" y="59017"/>
            <a:ext cx="6670358" cy="6670358"/>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userDrawn="1"/>
        </p:nvSpPr>
        <p:spPr>
          <a:xfrm>
            <a:off x="1001713" y="251516"/>
            <a:ext cx="889980" cy="889980"/>
          </a:xfrm>
          <a:prstGeom prst="ellipse">
            <a:avLst/>
          </a:prstGeom>
          <a:solidFill>
            <a:srgbClr val="57A6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userDrawn="1"/>
        </p:nvSpPr>
        <p:spPr>
          <a:xfrm>
            <a:off x="1232969" y="393636"/>
            <a:ext cx="4581378" cy="584776"/>
          </a:xfrm>
          <a:prstGeom prst="rect">
            <a:avLst/>
          </a:prstGeom>
          <a:noFill/>
        </p:spPr>
        <p:txBody>
          <a:bodyPr wrap="square" rtlCol="0">
            <a:spAutoFit/>
          </a:bodyPr>
          <a:lstStyle/>
          <a:p>
            <a:pPr>
              <a:buNone/>
            </a:pPr>
            <a:r>
              <a:rPr lang="en-US" sz="3200" dirty="0">
                <a:solidFill>
                  <a:srgbClr val="B00027"/>
                </a:solidFill>
                <a:latin typeface="Arial Narrow"/>
                <a:cs typeface="Arial Narrow"/>
              </a:rPr>
              <a:t>LEARNING OUTCOMES</a:t>
            </a:r>
          </a:p>
        </p:txBody>
      </p:sp>
      <p:pic>
        <p:nvPicPr>
          <p:cNvPr id="19" name="Picture 18" descr="4LTR_colorStrip.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278"/>
            <a:ext cx="300272" cy="6868278"/>
          </a:xfrm>
          <a:prstGeom prst="rect">
            <a:avLst/>
          </a:prstGeom>
        </p:spPr>
      </p:pic>
      <p:sp>
        <p:nvSpPr>
          <p:cNvPr id="9" name="Slide Number Placeholder 2"/>
          <p:cNvSpPr txBox="1">
            <a:spLocks/>
          </p:cNvSpPr>
          <p:nvPr userDrawn="1"/>
        </p:nvSpPr>
        <p:spPr>
          <a:xfrm>
            <a:off x="6721840" y="6482597"/>
            <a:ext cx="241082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fld id="{6E9F9EEB-59F4-E948-86F1-9FDA3E81DED2}" type="slidenum">
              <a:rPr lang="en-US" b="1" smtClean="0">
                <a:solidFill>
                  <a:srgbClr val="000000"/>
                </a:solidFill>
              </a:rPr>
              <a:pPr>
                <a:buNone/>
              </a:pPr>
              <a:t>‹#›</a:t>
            </a:fld>
            <a:endParaRPr lang="en-US" b="1" dirty="0">
              <a:solidFill>
                <a:srgbClr val="000000"/>
              </a:solidFill>
            </a:endParaRPr>
          </a:p>
        </p:txBody>
      </p:sp>
      <p:sp>
        <p:nvSpPr>
          <p:cNvPr id="3" name="Content Placeholder 2"/>
          <p:cNvSpPr>
            <a:spLocks noGrp="1"/>
          </p:cNvSpPr>
          <p:nvPr>
            <p:ph idx="1"/>
          </p:nvPr>
        </p:nvSpPr>
        <p:spPr>
          <a:xfrm>
            <a:off x="1215073" y="1456105"/>
            <a:ext cx="7431087" cy="3471496"/>
          </a:xfrm>
        </p:spPr>
        <p:txBody>
          <a:bodyPr>
            <a:normAutofit/>
          </a:bodyPr>
          <a:lstStyle>
            <a:lvl1pPr marL="420624" indent="-420624">
              <a:lnSpc>
                <a:spcPct val="90000"/>
              </a:lnSpc>
              <a:spcBef>
                <a:spcPts val="600"/>
              </a:spcBef>
              <a:buClrTx/>
              <a:buFont typeface="Wingdings" charset="2"/>
              <a:buAutoNum type="arabicPlain"/>
              <a:defRPr sz="2600">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dirty="0"/>
              <a:t>Click to edit Master text styles</a:t>
            </a:r>
          </a:p>
        </p:txBody>
      </p:sp>
      <p:sp>
        <p:nvSpPr>
          <p:cNvPr id="4" name="Date Placeholder 3"/>
          <p:cNvSpPr>
            <a:spLocks noGrp="1"/>
          </p:cNvSpPr>
          <p:nvPr>
            <p:ph type="dt" sz="half" idx="10"/>
          </p:nvPr>
        </p:nvSpPr>
        <p:spPr/>
        <p:txBody>
          <a:bodyPr/>
          <a:lstStyle/>
          <a:p>
            <a:fld id="{F21E5F3E-5A15-E541-A1C7-CDA2A67F06E3}" type="datetimeFigureOut">
              <a:t>7/4/2020</a:t>
            </a:fld>
            <a:endParaRPr lang="en-US"/>
          </a:p>
        </p:txBody>
      </p:sp>
      <p:sp>
        <p:nvSpPr>
          <p:cNvPr id="5" name="Footer Placeholder 4"/>
          <p:cNvSpPr>
            <a:spLocks noGrp="1"/>
          </p:cNvSpPr>
          <p:nvPr>
            <p:ph type="ftr" sz="quarter" idx="11"/>
          </p:nvPr>
        </p:nvSpPr>
        <p:spPr/>
        <p:txBody>
          <a:bodyPr/>
          <a:lstStyle/>
          <a:p>
            <a:endParaRPr lang="en-US"/>
          </a:p>
        </p:txBody>
      </p:sp>
      <p:sp>
        <p:nvSpPr>
          <p:cNvPr id="14" name="Footer Placeholder 1"/>
          <p:cNvSpPr txBox="1">
            <a:spLocks/>
          </p:cNvSpPr>
          <p:nvPr userDrawn="1"/>
        </p:nvSpPr>
        <p:spPr>
          <a:xfrm>
            <a:off x="318054" y="6593429"/>
            <a:ext cx="6721840" cy="278404"/>
          </a:xfrm>
          <a:prstGeom prst="rect">
            <a:avLst/>
          </a:prstGeom>
        </p:spPr>
        <p:txBody>
          <a:bodyPr vert="horz" lIns="91440" tIns="45720" rIns="91440" bIns="45720" rtlCol="0"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buNone/>
            </a:pPr>
            <a:r>
              <a:rPr lang="en-US" sz="700" kern="700" spc="50" dirty="0">
                <a:solidFill>
                  <a:schemeClr val="tx1"/>
                </a:solidFill>
                <a:latin typeface="Arial Narrow"/>
                <a:cs typeface="Arial Narrow"/>
              </a:rPr>
              <a:t>Copyright ©2017 Cengage Learning. All Rights Reserved. May not be scanned, copied or duplicated, or posted to a publicly accessible website, in whole or in part. </a:t>
            </a:r>
          </a:p>
        </p:txBody>
      </p:sp>
      <p:sp>
        <p:nvSpPr>
          <p:cNvPr id="16" name="Slide Number Placeholder 2"/>
          <p:cNvSpPr txBox="1">
            <a:spLocks/>
          </p:cNvSpPr>
          <p:nvPr userDrawn="1"/>
        </p:nvSpPr>
        <p:spPr>
          <a:xfrm>
            <a:off x="7689744" y="6482597"/>
            <a:ext cx="112658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r>
              <a:rPr lang="en-US" sz="1000" dirty="0">
                <a:solidFill>
                  <a:srgbClr val="000000"/>
                </a:solidFill>
              </a:rPr>
              <a:t>MICRO5 | CH3</a:t>
            </a:r>
            <a:endParaRPr lang="en-US" b="1" dirty="0">
              <a:solidFill>
                <a:srgbClr val="000000"/>
              </a:solidFill>
            </a:endParaRPr>
          </a:p>
        </p:txBody>
      </p:sp>
      <p:sp>
        <p:nvSpPr>
          <p:cNvPr id="20" name="Title 1"/>
          <p:cNvSpPr>
            <a:spLocks noGrp="1"/>
          </p:cNvSpPr>
          <p:nvPr>
            <p:ph type="title"/>
          </p:nvPr>
        </p:nvSpPr>
        <p:spPr>
          <a:xfrm>
            <a:off x="525764" y="3251"/>
            <a:ext cx="8229600" cy="1143000"/>
          </a:xfrm>
        </p:spPr>
        <p:txBody>
          <a:bodyPr anchor="ctr" anchorCtr="0">
            <a:normAutofit/>
          </a:bodyPr>
          <a:lstStyle>
            <a:lvl1pPr algn="l">
              <a:defRPr sz="3200" b="1">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3226278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3" name="Rectangle 12"/>
          <p:cNvSpPr/>
          <p:nvPr userDrawn="1"/>
        </p:nvSpPr>
        <p:spPr>
          <a:xfrm flipV="1">
            <a:off x="0" y="-1"/>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userDrawn="1"/>
        </p:nvSpPr>
        <p:spPr>
          <a:xfrm>
            <a:off x="1232969" y="59017"/>
            <a:ext cx="6670358" cy="6670358"/>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descr="4LTR_colorStrip.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278"/>
            <a:ext cx="300272" cy="6868278"/>
          </a:xfrm>
          <a:prstGeom prst="rect">
            <a:avLst/>
          </a:prstGeom>
        </p:spPr>
      </p:pic>
      <p:sp>
        <p:nvSpPr>
          <p:cNvPr id="9" name="Slide Number Placeholder 2"/>
          <p:cNvSpPr txBox="1">
            <a:spLocks/>
          </p:cNvSpPr>
          <p:nvPr userDrawn="1"/>
        </p:nvSpPr>
        <p:spPr>
          <a:xfrm>
            <a:off x="6721840" y="6482597"/>
            <a:ext cx="241082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fld id="{6E9F9EEB-59F4-E948-86F1-9FDA3E81DED2}" type="slidenum">
              <a:rPr lang="en-US" b="1" smtClean="0">
                <a:solidFill>
                  <a:srgbClr val="000000"/>
                </a:solidFill>
              </a:rPr>
              <a:pPr>
                <a:buNone/>
              </a:pPr>
              <a:t>‹#›</a:t>
            </a:fld>
            <a:endParaRPr lang="en-US" b="1" dirty="0">
              <a:solidFill>
                <a:srgbClr val="000000"/>
              </a:solidFill>
            </a:endParaRPr>
          </a:p>
        </p:txBody>
      </p:sp>
      <p:sp>
        <p:nvSpPr>
          <p:cNvPr id="10" name="Footer Placeholder 1"/>
          <p:cNvSpPr txBox="1">
            <a:spLocks/>
          </p:cNvSpPr>
          <p:nvPr userDrawn="1"/>
        </p:nvSpPr>
        <p:spPr>
          <a:xfrm>
            <a:off x="294640" y="6593429"/>
            <a:ext cx="6721840" cy="278404"/>
          </a:xfrm>
          <a:prstGeom prst="rect">
            <a:avLst/>
          </a:prstGeom>
        </p:spPr>
        <p:txBody>
          <a:bodyPr vert="horz" lIns="91440" tIns="45720" rIns="91440" bIns="45720" rtlCol="0"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700" kern="700" spc="50">
                <a:latin typeface="Arial Narrow"/>
                <a:cs typeface="Arial Narrow"/>
              </a:rPr>
              <a:t>Copyright ©2016 Cengage Learning. All Rights Reserved. May not be scanned, copied or duplicated, or posted to a publicly accessible website, in whole or in part. </a:t>
            </a:r>
          </a:p>
        </p:txBody>
      </p:sp>
      <p:sp>
        <p:nvSpPr>
          <p:cNvPr id="3" name="Content Placeholder 2"/>
          <p:cNvSpPr>
            <a:spLocks noGrp="1"/>
          </p:cNvSpPr>
          <p:nvPr>
            <p:ph idx="1"/>
          </p:nvPr>
        </p:nvSpPr>
        <p:spPr>
          <a:xfrm>
            <a:off x="1022033" y="1456105"/>
            <a:ext cx="7431087" cy="3471496"/>
          </a:xfrm>
        </p:spPr>
        <p:txBody>
          <a:bodyPr>
            <a:normAutofit/>
          </a:bodyPr>
          <a:lstStyle>
            <a:lvl1pPr marL="420624" indent="-420624">
              <a:lnSpc>
                <a:spcPct val="90000"/>
              </a:lnSpc>
              <a:spcBef>
                <a:spcPts val="600"/>
              </a:spcBef>
              <a:buClrTx/>
              <a:buFont typeface="Wingdings" charset="2"/>
              <a:buAutoNum type="arabicPlain"/>
              <a:defRPr sz="2600">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4" name="Date Placeholder 3"/>
          <p:cNvSpPr>
            <a:spLocks noGrp="1"/>
          </p:cNvSpPr>
          <p:nvPr>
            <p:ph type="dt" sz="half" idx="10"/>
          </p:nvPr>
        </p:nvSpPr>
        <p:spPr/>
        <p:txBody>
          <a:bodyPr/>
          <a:lstStyle/>
          <a:p>
            <a:fld id="{F21E5F3E-5A15-E541-A1C7-CDA2A67F06E3}" type="datetimeFigureOut">
              <a:t>7/4/2020</a:t>
            </a:fld>
            <a:endParaRPr lang="en-US"/>
          </a:p>
        </p:txBody>
      </p:sp>
      <p:sp>
        <p:nvSpPr>
          <p:cNvPr id="5" name="Footer Placeholder 4"/>
          <p:cNvSpPr>
            <a:spLocks noGrp="1"/>
          </p:cNvSpPr>
          <p:nvPr>
            <p:ph type="ftr" sz="quarter" idx="11"/>
          </p:nvPr>
        </p:nvSpPr>
        <p:spPr/>
        <p:txBody>
          <a:bodyPr/>
          <a:lstStyle/>
          <a:p>
            <a:endParaRPr lang="en-US"/>
          </a:p>
        </p:txBody>
      </p:sp>
      <p:sp>
        <p:nvSpPr>
          <p:cNvPr id="14" name="TextBox 13"/>
          <p:cNvSpPr txBox="1"/>
          <p:nvPr userDrawn="1"/>
        </p:nvSpPr>
        <p:spPr>
          <a:xfrm>
            <a:off x="1001713" y="220916"/>
            <a:ext cx="6915351" cy="461665"/>
          </a:xfrm>
          <a:prstGeom prst="rect">
            <a:avLst/>
          </a:prstGeom>
          <a:noFill/>
        </p:spPr>
        <p:txBody>
          <a:bodyPr wrap="square" rtlCol="0">
            <a:spAutoFit/>
          </a:bodyPr>
          <a:lstStyle/>
          <a:p>
            <a:pPr algn="l">
              <a:buNone/>
            </a:pPr>
            <a:r>
              <a:rPr lang="en-US" sz="2400" dirty="0">
                <a:solidFill>
                  <a:srgbClr val="B00027"/>
                </a:solidFill>
                <a:latin typeface="Arial Narrow"/>
                <a:cs typeface="Arial Narrow"/>
              </a:rPr>
              <a:t>LEARNING OUTCOMES </a:t>
            </a:r>
            <a:r>
              <a:rPr lang="en-US" sz="2000" i="1" dirty="0">
                <a:solidFill>
                  <a:srgbClr val="B00027"/>
                </a:solidFill>
                <a:latin typeface="Arial Narrow"/>
                <a:cs typeface="Arial Narrow"/>
              </a:rPr>
              <a:t>(continued)</a:t>
            </a:r>
          </a:p>
        </p:txBody>
      </p:sp>
      <p:sp>
        <p:nvSpPr>
          <p:cNvPr id="16" name="Slide Number Placeholder 2"/>
          <p:cNvSpPr txBox="1">
            <a:spLocks/>
          </p:cNvSpPr>
          <p:nvPr userDrawn="1"/>
        </p:nvSpPr>
        <p:spPr>
          <a:xfrm>
            <a:off x="7689744" y="6482597"/>
            <a:ext cx="112658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r>
              <a:rPr lang="en-US" sz="1000" dirty="0">
                <a:solidFill>
                  <a:srgbClr val="000000"/>
                </a:solidFill>
              </a:rPr>
              <a:t>MICRO5 | CH3</a:t>
            </a:r>
            <a:endParaRPr lang="en-US" b="1" dirty="0">
              <a:solidFill>
                <a:srgbClr val="000000"/>
              </a:solidFill>
            </a:endParaRPr>
          </a:p>
        </p:txBody>
      </p:sp>
    </p:spTree>
    <p:extLst>
      <p:ext uri="{BB962C8B-B14F-4D97-AF65-F5344CB8AC3E}">
        <p14:creationId xmlns:p14="http://schemas.microsoft.com/office/powerpoint/2010/main" val="278368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3" name="Rectangle 12"/>
          <p:cNvSpPr/>
          <p:nvPr userDrawn="1"/>
        </p:nvSpPr>
        <p:spPr>
          <a:xfrm flipV="1">
            <a:off x="0" y="-1"/>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userDrawn="1"/>
        </p:nvSpPr>
        <p:spPr>
          <a:xfrm>
            <a:off x="1232969" y="59017"/>
            <a:ext cx="6670358" cy="6670358"/>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userDrawn="1"/>
        </p:nvSpPr>
        <p:spPr>
          <a:xfrm>
            <a:off x="1001713" y="251516"/>
            <a:ext cx="889980" cy="889980"/>
          </a:xfrm>
          <a:prstGeom prst="ellipse">
            <a:avLst/>
          </a:prstGeom>
          <a:solidFill>
            <a:srgbClr val="57A6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userDrawn="1"/>
        </p:nvSpPr>
        <p:spPr>
          <a:xfrm>
            <a:off x="1232969" y="393636"/>
            <a:ext cx="4581378" cy="584776"/>
          </a:xfrm>
          <a:prstGeom prst="rect">
            <a:avLst/>
          </a:prstGeom>
          <a:noFill/>
        </p:spPr>
        <p:txBody>
          <a:bodyPr wrap="square" rtlCol="0">
            <a:spAutoFit/>
          </a:bodyPr>
          <a:lstStyle/>
          <a:p>
            <a:pPr algn="l">
              <a:buNone/>
            </a:pPr>
            <a:r>
              <a:rPr lang="en-US" sz="3200" dirty="0">
                <a:solidFill>
                  <a:srgbClr val="B00027"/>
                </a:solidFill>
                <a:latin typeface="Arial Narrow"/>
                <a:cs typeface="Arial Narrow"/>
              </a:rPr>
              <a:t>KEY TERMS</a:t>
            </a:r>
          </a:p>
        </p:txBody>
      </p:sp>
      <p:pic>
        <p:nvPicPr>
          <p:cNvPr id="19" name="Picture 18" descr="4LTR_colorStrip.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278"/>
            <a:ext cx="300272" cy="6868278"/>
          </a:xfrm>
          <a:prstGeom prst="rect">
            <a:avLst/>
          </a:prstGeom>
        </p:spPr>
      </p:pic>
      <p:sp>
        <p:nvSpPr>
          <p:cNvPr id="9" name="Slide Number Placeholder 2"/>
          <p:cNvSpPr txBox="1">
            <a:spLocks/>
          </p:cNvSpPr>
          <p:nvPr userDrawn="1"/>
        </p:nvSpPr>
        <p:spPr>
          <a:xfrm>
            <a:off x="6721840" y="6482597"/>
            <a:ext cx="241082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fld id="{6E9F9EEB-59F4-E948-86F1-9FDA3E81DED2}" type="slidenum">
              <a:rPr lang="en-US" b="1" smtClean="0">
                <a:solidFill>
                  <a:srgbClr val="000000"/>
                </a:solidFill>
              </a:rPr>
              <a:pPr>
                <a:buNone/>
              </a:pPr>
              <a:t>‹#›</a:t>
            </a:fld>
            <a:endParaRPr lang="en-US" b="1" dirty="0">
              <a:solidFill>
                <a:srgbClr val="000000"/>
              </a:solidFill>
            </a:endParaRPr>
          </a:p>
        </p:txBody>
      </p:sp>
      <p:sp>
        <p:nvSpPr>
          <p:cNvPr id="3" name="Content Placeholder 2"/>
          <p:cNvSpPr>
            <a:spLocks noGrp="1"/>
          </p:cNvSpPr>
          <p:nvPr>
            <p:ph idx="1"/>
          </p:nvPr>
        </p:nvSpPr>
        <p:spPr>
          <a:xfrm>
            <a:off x="1235393" y="1456104"/>
            <a:ext cx="7410767" cy="4639895"/>
          </a:xfrm>
        </p:spPr>
        <p:txBody>
          <a:bodyPr>
            <a:normAutofit/>
          </a:bodyPr>
          <a:lstStyle>
            <a:lvl1pPr marL="457200" indent="-457200">
              <a:lnSpc>
                <a:spcPct val="90000"/>
              </a:lnSpc>
              <a:spcBef>
                <a:spcPts val="2400"/>
              </a:spcBef>
              <a:buClrTx/>
              <a:buFont typeface="Arial" panose="020B0604020202020204" pitchFamily="34" charset="0"/>
              <a:buChar char="•"/>
              <a:defRPr sz="2800">
                <a:latin typeface="+mn-lt"/>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dirty="0"/>
              <a:t>Click to edit Master text styles</a:t>
            </a:r>
          </a:p>
        </p:txBody>
      </p:sp>
      <p:sp>
        <p:nvSpPr>
          <p:cNvPr id="4" name="Date Placeholder 3"/>
          <p:cNvSpPr>
            <a:spLocks noGrp="1"/>
          </p:cNvSpPr>
          <p:nvPr>
            <p:ph type="dt" sz="half" idx="10"/>
          </p:nvPr>
        </p:nvSpPr>
        <p:spPr/>
        <p:txBody>
          <a:bodyPr/>
          <a:lstStyle/>
          <a:p>
            <a:fld id="{F21E5F3E-5A15-E541-A1C7-CDA2A67F06E3}" type="datetimeFigureOut">
              <a:t>7/4/2020</a:t>
            </a:fld>
            <a:endParaRPr lang="en-US"/>
          </a:p>
        </p:txBody>
      </p:sp>
      <p:sp>
        <p:nvSpPr>
          <p:cNvPr id="5" name="Footer Placeholder 4"/>
          <p:cNvSpPr>
            <a:spLocks noGrp="1"/>
          </p:cNvSpPr>
          <p:nvPr>
            <p:ph type="ftr" sz="quarter" idx="11"/>
          </p:nvPr>
        </p:nvSpPr>
        <p:spPr/>
        <p:txBody>
          <a:bodyPr/>
          <a:lstStyle/>
          <a:p>
            <a:endParaRPr lang="en-US"/>
          </a:p>
        </p:txBody>
      </p:sp>
      <p:sp>
        <p:nvSpPr>
          <p:cNvPr id="14" name="Footer Placeholder 1"/>
          <p:cNvSpPr txBox="1">
            <a:spLocks/>
          </p:cNvSpPr>
          <p:nvPr userDrawn="1"/>
        </p:nvSpPr>
        <p:spPr>
          <a:xfrm>
            <a:off x="318054" y="6593429"/>
            <a:ext cx="6721840" cy="278404"/>
          </a:xfrm>
          <a:prstGeom prst="rect">
            <a:avLst/>
          </a:prstGeom>
        </p:spPr>
        <p:txBody>
          <a:bodyPr vert="horz" lIns="91440" tIns="45720" rIns="91440" bIns="45720" rtlCol="0"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buNone/>
            </a:pPr>
            <a:r>
              <a:rPr lang="en-US" sz="700" kern="700" spc="50" dirty="0">
                <a:solidFill>
                  <a:schemeClr val="tx1"/>
                </a:solidFill>
                <a:latin typeface="Arial Narrow"/>
                <a:cs typeface="Arial Narrow"/>
              </a:rPr>
              <a:t>Copyright ©2017 Cengage Learning. All Rights Reserved. May not be scanned, copied or duplicated, or posted to a publicly accessible website, in whole or in part. </a:t>
            </a:r>
          </a:p>
        </p:txBody>
      </p:sp>
      <p:sp>
        <p:nvSpPr>
          <p:cNvPr id="16" name="Slide Number Placeholder 2"/>
          <p:cNvSpPr txBox="1">
            <a:spLocks/>
          </p:cNvSpPr>
          <p:nvPr userDrawn="1"/>
        </p:nvSpPr>
        <p:spPr>
          <a:xfrm>
            <a:off x="7689744" y="6482597"/>
            <a:ext cx="112658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r>
              <a:rPr lang="en-US" sz="1000" dirty="0">
                <a:solidFill>
                  <a:srgbClr val="000000"/>
                </a:solidFill>
              </a:rPr>
              <a:t>MICRO5 | CH3</a:t>
            </a:r>
            <a:endParaRPr lang="en-US" b="1" dirty="0">
              <a:solidFill>
                <a:srgbClr val="000000"/>
              </a:solidFill>
            </a:endParaRPr>
          </a:p>
        </p:txBody>
      </p:sp>
      <p:sp>
        <p:nvSpPr>
          <p:cNvPr id="20" name="Title 1"/>
          <p:cNvSpPr>
            <a:spLocks noGrp="1"/>
          </p:cNvSpPr>
          <p:nvPr>
            <p:ph type="title"/>
          </p:nvPr>
        </p:nvSpPr>
        <p:spPr>
          <a:xfrm>
            <a:off x="525764" y="3251"/>
            <a:ext cx="8229600" cy="1143000"/>
          </a:xfrm>
        </p:spPr>
        <p:txBody>
          <a:bodyPr anchor="ctr" anchorCtr="0">
            <a:normAutofit/>
          </a:bodyPr>
          <a:lstStyle>
            <a:lvl1pPr algn="l">
              <a:defRPr sz="3200" b="1">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9896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13" name="Rectangle 12"/>
          <p:cNvSpPr/>
          <p:nvPr userDrawn="1"/>
        </p:nvSpPr>
        <p:spPr>
          <a:xfrm flipV="1">
            <a:off x="0" y="-1"/>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userDrawn="1"/>
        </p:nvSpPr>
        <p:spPr>
          <a:xfrm>
            <a:off x="1232969" y="59017"/>
            <a:ext cx="6670358" cy="6670358"/>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userDrawn="1"/>
        </p:nvSpPr>
        <p:spPr>
          <a:xfrm>
            <a:off x="1001713" y="251516"/>
            <a:ext cx="889980" cy="889980"/>
          </a:xfrm>
          <a:prstGeom prst="ellipse">
            <a:avLst/>
          </a:prstGeom>
          <a:solidFill>
            <a:srgbClr val="57A6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userDrawn="1"/>
        </p:nvSpPr>
        <p:spPr>
          <a:xfrm>
            <a:off x="1232969" y="393636"/>
            <a:ext cx="4581378" cy="584776"/>
          </a:xfrm>
          <a:prstGeom prst="rect">
            <a:avLst/>
          </a:prstGeom>
          <a:noFill/>
        </p:spPr>
        <p:txBody>
          <a:bodyPr wrap="square" rtlCol="0">
            <a:spAutoFit/>
          </a:bodyPr>
          <a:lstStyle/>
          <a:p>
            <a:pPr algn="l">
              <a:buNone/>
            </a:pPr>
            <a:r>
              <a:rPr lang="en-US" sz="3200" dirty="0">
                <a:solidFill>
                  <a:srgbClr val="B00027"/>
                </a:solidFill>
                <a:latin typeface="Arial Narrow"/>
                <a:cs typeface="Arial Narrow"/>
              </a:rPr>
              <a:t>SUMMARY</a:t>
            </a:r>
          </a:p>
        </p:txBody>
      </p:sp>
      <p:pic>
        <p:nvPicPr>
          <p:cNvPr id="19" name="Picture 18" descr="4LTR_colorStrip.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278"/>
            <a:ext cx="300272" cy="6868278"/>
          </a:xfrm>
          <a:prstGeom prst="rect">
            <a:avLst/>
          </a:prstGeom>
        </p:spPr>
      </p:pic>
      <p:sp>
        <p:nvSpPr>
          <p:cNvPr id="9" name="Slide Number Placeholder 2"/>
          <p:cNvSpPr txBox="1">
            <a:spLocks/>
          </p:cNvSpPr>
          <p:nvPr userDrawn="1"/>
        </p:nvSpPr>
        <p:spPr>
          <a:xfrm>
            <a:off x="6721840" y="6482597"/>
            <a:ext cx="241082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fld id="{6E9F9EEB-59F4-E948-86F1-9FDA3E81DED2}" type="slidenum">
              <a:rPr lang="en-US" b="1" smtClean="0">
                <a:solidFill>
                  <a:srgbClr val="000000"/>
                </a:solidFill>
              </a:rPr>
              <a:pPr>
                <a:buNone/>
              </a:pPr>
              <a:t>‹#›</a:t>
            </a:fld>
            <a:endParaRPr lang="en-US" b="1" dirty="0">
              <a:solidFill>
                <a:srgbClr val="000000"/>
              </a:solidFill>
            </a:endParaRPr>
          </a:p>
        </p:txBody>
      </p:sp>
      <p:sp>
        <p:nvSpPr>
          <p:cNvPr id="4" name="Date Placeholder 3"/>
          <p:cNvSpPr>
            <a:spLocks noGrp="1"/>
          </p:cNvSpPr>
          <p:nvPr>
            <p:ph type="dt" sz="half" idx="10"/>
          </p:nvPr>
        </p:nvSpPr>
        <p:spPr/>
        <p:txBody>
          <a:bodyPr/>
          <a:lstStyle/>
          <a:p>
            <a:fld id="{F21E5F3E-5A15-E541-A1C7-CDA2A67F06E3}" type="datetimeFigureOut">
              <a:t>7/4/2020</a:t>
            </a:fld>
            <a:endParaRPr lang="en-US"/>
          </a:p>
        </p:txBody>
      </p:sp>
      <p:sp>
        <p:nvSpPr>
          <p:cNvPr id="5" name="Footer Placeholder 4"/>
          <p:cNvSpPr>
            <a:spLocks noGrp="1"/>
          </p:cNvSpPr>
          <p:nvPr>
            <p:ph type="ftr" sz="quarter" idx="11"/>
          </p:nvPr>
        </p:nvSpPr>
        <p:spPr/>
        <p:txBody>
          <a:bodyPr/>
          <a:lstStyle/>
          <a:p>
            <a:endParaRPr lang="en-US"/>
          </a:p>
        </p:txBody>
      </p:sp>
      <p:sp>
        <p:nvSpPr>
          <p:cNvPr id="14" name="Content Placeholder 2"/>
          <p:cNvSpPr>
            <a:spLocks noGrp="1"/>
          </p:cNvSpPr>
          <p:nvPr>
            <p:ph idx="12"/>
          </p:nvPr>
        </p:nvSpPr>
        <p:spPr>
          <a:xfrm>
            <a:off x="1232969" y="14821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Footer Placeholder 1"/>
          <p:cNvSpPr txBox="1">
            <a:spLocks/>
          </p:cNvSpPr>
          <p:nvPr userDrawn="1"/>
        </p:nvSpPr>
        <p:spPr>
          <a:xfrm>
            <a:off x="318054" y="6593429"/>
            <a:ext cx="6721840" cy="278404"/>
          </a:xfrm>
          <a:prstGeom prst="rect">
            <a:avLst/>
          </a:prstGeom>
        </p:spPr>
        <p:txBody>
          <a:bodyPr vert="horz" lIns="91440" tIns="45720" rIns="91440" bIns="45720" rtlCol="0"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buNone/>
            </a:pPr>
            <a:r>
              <a:rPr lang="en-US" sz="700" kern="700" spc="50" dirty="0">
                <a:solidFill>
                  <a:schemeClr val="tx1"/>
                </a:solidFill>
                <a:latin typeface="Arial Narrow"/>
                <a:cs typeface="Arial Narrow"/>
              </a:rPr>
              <a:t>Copyright ©2017 Cengage Learning. All Rights Reserved. May not be scanned, copied or duplicated, or posted to a publicly accessible website, in whole or in part. </a:t>
            </a:r>
          </a:p>
        </p:txBody>
      </p:sp>
      <p:sp>
        <p:nvSpPr>
          <p:cNvPr id="20" name="Slide Number Placeholder 2"/>
          <p:cNvSpPr txBox="1">
            <a:spLocks/>
          </p:cNvSpPr>
          <p:nvPr userDrawn="1"/>
        </p:nvSpPr>
        <p:spPr>
          <a:xfrm>
            <a:off x="7689744" y="6482597"/>
            <a:ext cx="112658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r>
              <a:rPr lang="en-US" sz="1000" dirty="0">
                <a:solidFill>
                  <a:srgbClr val="000000"/>
                </a:solidFill>
              </a:rPr>
              <a:t>MICRO5 | CH3</a:t>
            </a:r>
            <a:endParaRPr lang="en-US" b="1" dirty="0">
              <a:solidFill>
                <a:srgbClr val="000000"/>
              </a:solidFill>
            </a:endParaRPr>
          </a:p>
        </p:txBody>
      </p:sp>
      <p:sp>
        <p:nvSpPr>
          <p:cNvPr id="21" name="Title 1"/>
          <p:cNvSpPr>
            <a:spLocks noGrp="1"/>
          </p:cNvSpPr>
          <p:nvPr>
            <p:ph type="title"/>
          </p:nvPr>
        </p:nvSpPr>
        <p:spPr>
          <a:xfrm>
            <a:off x="525764" y="3251"/>
            <a:ext cx="8229600" cy="1143000"/>
          </a:xfrm>
        </p:spPr>
        <p:txBody>
          <a:bodyPr anchor="ctr" anchorCtr="0">
            <a:normAutofit/>
          </a:bodyPr>
          <a:lstStyle>
            <a:lvl1pPr algn="l">
              <a:defRPr sz="3200" b="1">
                <a:latin typeface="Franklin Gothic Medium"/>
                <a:cs typeface="Franklin Gothic Medium"/>
              </a:defRPr>
            </a:lvl1pPr>
          </a:lstStyle>
          <a:p>
            <a:r>
              <a:rPr lang="en-US"/>
              <a:t>Click to edit Master title style</a:t>
            </a:r>
          </a:p>
        </p:txBody>
      </p:sp>
    </p:spTree>
    <p:extLst>
      <p:ext uri="{BB962C8B-B14F-4D97-AF65-F5344CB8AC3E}">
        <p14:creationId xmlns:p14="http://schemas.microsoft.com/office/powerpoint/2010/main" val="1544745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tmplLst>
          <p:tmpl lvl="1">
            <p:tnLst>
              <p:par>
                <p:cTn presetID="1" presetClass="entr" presetSubtype="0" fill="hold" nodeType="clickEffect">
                  <p:stCondLst>
                    <p:cond delay="0"/>
                  </p:stCondLst>
                  <p:childTnLst>
                    <p:set>
                      <p:cBhvr>
                        <p:cTn dur="1" fill="hold">
                          <p:stCondLst>
                            <p:cond delay="0"/>
                          </p:stCondLst>
                        </p:cTn>
                        <p:tgtEl>
                          <p:spTgt spid="14"/>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14"/>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14"/>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14"/>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14"/>
                        </p:tgtEl>
                        <p:attrNameLst>
                          <p:attrName>style.visibility</p:attrName>
                        </p:attrNameLst>
                      </p:cBhvr>
                      <p:to>
                        <p:strVal val="visible"/>
                      </p:to>
                    </p:se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16" name="Rectangle 15"/>
          <p:cNvSpPr/>
          <p:nvPr userDrawn="1"/>
        </p:nvSpPr>
        <p:spPr>
          <a:xfrm>
            <a:off x="0" y="0"/>
            <a:ext cx="9144000" cy="6858000"/>
          </a:xfrm>
          <a:prstGeom prst="rect">
            <a:avLst/>
          </a:prstGeom>
          <a:solidFill>
            <a:srgbClr val="57A6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 name="Picture 19" descr="4ltr_logo_new_REVISEDbw.psd"/>
          <p:cNvPicPr>
            <a:picLocks noChangeAspect="1"/>
          </p:cNvPicPr>
          <p:nvPr userDrawn="1"/>
        </p:nvPicPr>
        <p:blipFill rotWithShape="1">
          <a:blip r:embed="rId2">
            <a:extLst>
              <a:ext uri="{28A0092B-C50C-407E-A947-70E740481C1C}">
                <a14:useLocalDpi xmlns:a14="http://schemas.microsoft.com/office/drawing/2010/main" val="0"/>
              </a:ext>
            </a:extLst>
          </a:blip>
          <a:srcRect l="6824" t="6983" r="7072" b="4960"/>
          <a:stretch/>
        </p:blipFill>
        <p:spPr>
          <a:xfrm>
            <a:off x="3465147" y="2078159"/>
            <a:ext cx="2204181" cy="2210533"/>
          </a:xfrm>
          <a:prstGeom prst="ellipse">
            <a:avLst/>
          </a:prstGeom>
        </p:spPr>
      </p:pic>
      <p:sp>
        <p:nvSpPr>
          <p:cNvPr id="9" name="Slide Number Placeholder 2"/>
          <p:cNvSpPr txBox="1">
            <a:spLocks/>
          </p:cNvSpPr>
          <p:nvPr userDrawn="1"/>
        </p:nvSpPr>
        <p:spPr>
          <a:xfrm>
            <a:off x="6721840" y="6482597"/>
            <a:ext cx="241082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fld id="{6E9F9EEB-59F4-E948-86F1-9FDA3E81DED2}" type="slidenum">
              <a:rPr lang="en-US" b="1" smtClean="0">
                <a:solidFill>
                  <a:srgbClr val="000000"/>
                </a:solidFill>
              </a:rPr>
              <a:pPr>
                <a:buNone/>
              </a:pPr>
              <a:t>‹#›</a:t>
            </a:fld>
            <a:endParaRPr lang="en-US" b="1" dirty="0">
              <a:solidFill>
                <a:srgbClr val="000000"/>
              </a:solidFill>
            </a:endParaRPr>
          </a:p>
        </p:txBody>
      </p:sp>
      <p:sp>
        <p:nvSpPr>
          <p:cNvPr id="12" name="Slide Number Placeholder 2"/>
          <p:cNvSpPr txBox="1">
            <a:spLocks/>
          </p:cNvSpPr>
          <p:nvPr userDrawn="1"/>
        </p:nvSpPr>
        <p:spPr>
          <a:xfrm>
            <a:off x="7689744" y="6482597"/>
            <a:ext cx="1126580" cy="365125"/>
          </a:xfrm>
          <a:prstGeom prst="rect">
            <a:avLst/>
          </a:prstGeom>
        </p:spPr>
        <p:txBody>
          <a:bodyPr vert="horz" lIns="91440" tIns="45720" rIns="91440" bIns="45720" rtlCol="0"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None/>
            </a:pPr>
            <a:r>
              <a:rPr lang="en-US" sz="1000" dirty="0">
                <a:solidFill>
                  <a:srgbClr val="000000"/>
                </a:solidFill>
              </a:rPr>
              <a:t>MICRO5 | CH3</a:t>
            </a:r>
            <a:endParaRPr lang="en-US" b="1" dirty="0">
              <a:solidFill>
                <a:srgbClr val="000000"/>
              </a:solidFill>
            </a:endParaRPr>
          </a:p>
        </p:txBody>
      </p:sp>
      <p:sp>
        <p:nvSpPr>
          <p:cNvPr id="4" name="Date Placeholder 3"/>
          <p:cNvSpPr>
            <a:spLocks noGrp="1"/>
          </p:cNvSpPr>
          <p:nvPr>
            <p:ph type="dt" sz="half" idx="10"/>
          </p:nvPr>
        </p:nvSpPr>
        <p:spPr/>
        <p:txBody>
          <a:bodyPr/>
          <a:lstStyle/>
          <a:p>
            <a:fld id="{F21E5F3E-5A15-E541-A1C7-CDA2A67F06E3}" type="datetimeFigureOut">
              <a:t>7/4/2020</a:t>
            </a:fld>
            <a:endParaRPr lang="en-US"/>
          </a:p>
        </p:txBody>
      </p:sp>
      <p:sp>
        <p:nvSpPr>
          <p:cNvPr id="5" name="Footer Placeholder 4"/>
          <p:cNvSpPr>
            <a:spLocks noGrp="1"/>
          </p:cNvSpPr>
          <p:nvPr>
            <p:ph type="ftr" sz="quarter" idx="11"/>
          </p:nvPr>
        </p:nvSpPr>
        <p:spPr/>
        <p:txBody>
          <a:bodyPr/>
          <a:lstStyle/>
          <a:p>
            <a:endParaRPr lang="en-US"/>
          </a:p>
        </p:txBody>
      </p:sp>
      <p:sp>
        <p:nvSpPr>
          <p:cNvPr id="11" name="Footer Placeholder 1"/>
          <p:cNvSpPr txBox="1">
            <a:spLocks/>
          </p:cNvSpPr>
          <p:nvPr userDrawn="1"/>
        </p:nvSpPr>
        <p:spPr>
          <a:xfrm>
            <a:off x="318054" y="6593429"/>
            <a:ext cx="6721840" cy="278404"/>
          </a:xfrm>
          <a:prstGeom prst="rect">
            <a:avLst/>
          </a:prstGeom>
        </p:spPr>
        <p:txBody>
          <a:bodyPr vert="horz" lIns="91440" tIns="45720" rIns="91440" bIns="45720" rtlCol="0"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buNone/>
            </a:pPr>
            <a:r>
              <a:rPr lang="en-US" sz="700" kern="700" spc="50" dirty="0">
                <a:solidFill>
                  <a:schemeClr val="tx1"/>
                </a:solidFill>
                <a:latin typeface="Arial Narrow"/>
                <a:cs typeface="Arial Narrow"/>
              </a:rPr>
              <a:t>Copyright ©2017 Cengage Learning. All Rights Reserved. May not be scanned, copied or duplicated, or posted to a publicly accessible website, in whole or in part. </a:t>
            </a:r>
          </a:p>
        </p:txBody>
      </p:sp>
    </p:spTree>
    <p:extLst>
      <p:ext uri="{BB962C8B-B14F-4D97-AF65-F5344CB8AC3E}">
        <p14:creationId xmlns:p14="http://schemas.microsoft.com/office/powerpoint/2010/main" val="29164027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1E5F3E-5A15-E541-A1C7-CDA2A67F06E3}" type="datetimeFigureOut">
              <a:t>7/4/2020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E24B4A-1F50-F04D-B08C-A3E15234D939}" type="slidenum">
              <a:t>‹#›</a:t>
            </a:fld>
            <a:endParaRPr lang="en-US"/>
          </a:p>
        </p:txBody>
      </p:sp>
    </p:spTree>
    <p:extLst>
      <p:ext uri="{BB962C8B-B14F-4D97-AF65-F5344CB8AC3E}">
        <p14:creationId xmlns:p14="http://schemas.microsoft.com/office/powerpoint/2010/main" val="21134163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21E5F3E-5A15-E541-A1C7-CDA2A67F06E3}" type="datetimeFigureOut">
              <a:t>7/4/2020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E24B4A-1F50-F04D-B08C-A3E15234D939}" type="slidenum">
              <a:t>‹#›</a:t>
            </a:fld>
            <a:endParaRPr lang="en-US"/>
          </a:p>
        </p:txBody>
      </p:sp>
    </p:spTree>
    <p:extLst>
      <p:ext uri="{BB962C8B-B14F-4D97-AF65-F5344CB8AC3E}">
        <p14:creationId xmlns:p14="http://schemas.microsoft.com/office/powerpoint/2010/main" val="1664970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21E5F3E-5A15-E541-A1C7-CDA2A67F06E3}" type="datetimeFigureOut">
              <a:t>7/4/2020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E24B4A-1F50-F04D-B08C-A3E15234D939}" type="slidenum">
              <a:t>‹#›</a:t>
            </a:fld>
            <a:endParaRPr lang="en-US"/>
          </a:p>
        </p:txBody>
      </p:sp>
    </p:spTree>
    <p:extLst>
      <p:ext uri="{BB962C8B-B14F-4D97-AF65-F5344CB8AC3E}">
        <p14:creationId xmlns:p14="http://schemas.microsoft.com/office/powerpoint/2010/main" val="4020421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21E5F3E-5A15-E541-A1C7-CDA2A67F06E3}" type="datetimeFigureOut">
              <a:t>7/4/2020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E24B4A-1F50-F04D-B08C-A3E15234D939}" type="slidenum">
              <a:t>‹#›</a:t>
            </a:fld>
            <a:endParaRPr lang="en-US"/>
          </a:p>
        </p:txBody>
      </p:sp>
    </p:spTree>
    <p:extLst>
      <p:ext uri="{BB962C8B-B14F-4D97-AF65-F5344CB8AC3E}">
        <p14:creationId xmlns:p14="http://schemas.microsoft.com/office/powerpoint/2010/main" val="784735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1E5F3E-5A15-E541-A1C7-CDA2A67F06E3}" type="datetimeFigureOut">
              <a:t>7/4/2020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E24B4A-1F50-F04D-B08C-A3E15234D939}" type="slidenum">
              <a:t>‹#›</a:t>
            </a:fld>
            <a:endParaRPr lang="en-US"/>
          </a:p>
        </p:txBody>
      </p:sp>
    </p:spTree>
    <p:extLst>
      <p:ext uri="{BB962C8B-B14F-4D97-AF65-F5344CB8AC3E}">
        <p14:creationId xmlns:p14="http://schemas.microsoft.com/office/powerpoint/2010/main" val="3256672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1E5F3E-5A15-E541-A1C7-CDA2A67F06E3}" type="datetimeFigureOut">
              <a:t>7/4/2020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E24B4A-1F50-F04D-B08C-A3E15234D939}" type="slidenum">
              <a:t>‹#›</a:t>
            </a:fld>
            <a:endParaRPr lang="en-US"/>
          </a:p>
        </p:txBody>
      </p:sp>
    </p:spTree>
    <p:extLst>
      <p:ext uri="{BB962C8B-B14F-4D97-AF65-F5344CB8AC3E}">
        <p14:creationId xmlns:p14="http://schemas.microsoft.com/office/powerpoint/2010/main" val="5007373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1E5F3E-5A15-E541-A1C7-CDA2A67F06E3}" type="datetimeFigureOut">
              <a:t>7/4/2020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E24B4A-1F50-F04D-B08C-A3E15234D939}" type="slidenum">
              <a:t>‹#›</a:t>
            </a:fld>
            <a:endParaRPr lang="en-US"/>
          </a:p>
        </p:txBody>
      </p:sp>
    </p:spTree>
    <p:extLst>
      <p:ext uri="{BB962C8B-B14F-4D97-AF65-F5344CB8AC3E}">
        <p14:creationId xmlns:p14="http://schemas.microsoft.com/office/powerpoint/2010/main" val="24145280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1E5F3E-5A15-E541-A1C7-CDA2A67F06E3}" type="datetimeFigureOut">
              <a:t>7/4/2020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E24B4A-1F50-F04D-B08C-A3E15234D939}" type="slidenum">
              <a:t>‹#›</a:t>
            </a:fld>
            <a:endParaRPr lang="en-US"/>
          </a:p>
        </p:txBody>
      </p:sp>
    </p:spTree>
    <p:extLst>
      <p:ext uri="{BB962C8B-B14F-4D97-AF65-F5344CB8AC3E}">
        <p14:creationId xmlns:p14="http://schemas.microsoft.com/office/powerpoint/2010/main" val="11518317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1E5F3E-5A15-E541-A1C7-CDA2A67F06E3}" type="datetimeFigureOut">
              <a:t>7/4/2020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E24B4A-1F50-F04D-B08C-A3E15234D939}" type="slidenum">
              <a:t>‹#›</a:t>
            </a:fld>
            <a:endParaRPr lang="en-US"/>
          </a:p>
        </p:txBody>
      </p:sp>
    </p:spTree>
    <p:extLst>
      <p:ext uri="{BB962C8B-B14F-4D97-AF65-F5344CB8AC3E}">
        <p14:creationId xmlns:p14="http://schemas.microsoft.com/office/powerpoint/2010/main" val="40569293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sldNum" sz="quarter" idx="10"/>
          </p:nvPr>
        </p:nvSpPr>
        <p:spPr>
          <a:ln/>
        </p:spPr>
        <p:txBody>
          <a:bodyPr/>
          <a:lstStyle>
            <a:lvl1pPr>
              <a:defRPr/>
            </a:lvl1pPr>
          </a:lstStyle>
          <a:p>
            <a:pPr>
              <a:defRPr/>
            </a:pPr>
            <a:fld id="{B407296C-6F15-4709-858B-0AF701F3889D}" type="slidenum">
              <a:rPr lang="en-US"/>
              <a:pPr>
                <a:defRPr/>
              </a:pPr>
              <a:t>‹#›</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a:t>© 2012 </a:t>
            </a:r>
            <a:r>
              <a:rPr lang="en-US" err="1"/>
              <a:t>Cengage</a:t>
            </a:r>
            <a:r>
              <a:rPr lang="en-US"/>
              <a:t> Learning. All Rights Reserved. May not be copied, scanned, or duplicated, in whole or in part, except for use as permitted in a license distributed with a certain product or service or otherwise on a password-protected website for classroom use.</a:t>
            </a:r>
          </a:p>
        </p:txBody>
      </p:sp>
    </p:spTree>
    <p:extLst>
      <p:ext uri="{BB962C8B-B14F-4D97-AF65-F5344CB8AC3E}">
        <p14:creationId xmlns:p14="http://schemas.microsoft.com/office/powerpoint/2010/main" val="4885309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sldNum" sz="quarter" idx="10"/>
          </p:nvPr>
        </p:nvSpPr>
        <p:spPr>
          <a:ln/>
        </p:spPr>
        <p:txBody>
          <a:bodyPr/>
          <a:lstStyle>
            <a:lvl1pPr>
              <a:defRPr/>
            </a:lvl1pPr>
          </a:lstStyle>
          <a:p>
            <a:pPr>
              <a:defRPr/>
            </a:pPr>
            <a:fld id="{B407296C-6F15-4709-858B-0AF701F3889D}" type="slidenum">
              <a:rPr lang="en-US"/>
              <a:pPr>
                <a:defRPr/>
              </a:pPr>
              <a:t>‹#›</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a:t>© 2012 </a:t>
            </a:r>
            <a:r>
              <a:rPr lang="en-US" err="1"/>
              <a:t>Cengage</a:t>
            </a:r>
            <a:r>
              <a:rPr lang="en-US"/>
              <a:t> Learning. All Rights Reserved. May not be copied, scanned, or duplicated, in whole or in part, except for use as permitted in a license distributed with a certain product or service or otherwise on a password-protected website for classroom use.</a:t>
            </a:r>
          </a:p>
        </p:txBody>
      </p:sp>
    </p:spTree>
    <p:extLst>
      <p:ext uri="{BB962C8B-B14F-4D97-AF65-F5344CB8AC3E}">
        <p14:creationId xmlns:p14="http://schemas.microsoft.com/office/powerpoint/2010/main" val="32093386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sldNum" sz="quarter" idx="10"/>
          </p:nvPr>
        </p:nvSpPr>
        <p:spPr>
          <a:ln/>
        </p:spPr>
        <p:txBody>
          <a:bodyPr/>
          <a:lstStyle>
            <a:lvl1pPr>
              <a:defRPr/>
            </a:lvl1pPr>
          </a:lstStyle>
          <a:p>
            <a:pPr>
              <a:defRPr/>
            </a:pPr>
            <a:fld id="{B407296C-6F15-4709-858B-0AF701F3889D}" type="slidenum">
              <a:rPr lang="en-US"/>
              <a:pPr>
                <a:defRPr/>
              </a:pPr>
              <a:t>‹#›</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a:t>© 2012 </a:t>
            </a:r>
            <a:r>
              <a:rPr lang="en-US" err="1"/>
              <a:t>Cengage</a:t>
            </a:r>
            <a:r>
              <a:rPr lang="en-US"/>
              <a:t> Learning. All Rights Reserved. May not be copied, scanned, or duplicated, in whole or in part, except for use as permitted in a license distributed with a certain product or service or otherwise on a password-protected website for classroom use.</a:t>
            </a:r>
          </a:p>
        </p:txBody>
      </p:sp>
    </p:spTree>
    <p:extLst>
      <p:ext uri="{BB962C8B-B14F-4D97-AF65-F5344CB8AC3E}">
        <p14:creationId xmlns:p14="http://schemas.microsoft.com/office/powerpoint/2010/main" val="12535474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sldNum" sz="quarter" idx="10"/>
          </p:nvPr>
        </p:nvSpPr>
        <p:spPr>
          <a:ln/>
        </p:spPr>
        <p:txBody>
          <a:bodyPr/>
          <a:lstStyle>
            <a:lvl1pPr>
              <a:defRPr/>
            </a:lvl1pPr>
          </a:lstStyle>
          <a:p>
            <a:pPr>
              <a:defRPr/>
            </a:pPr>
            <a:fld id="{B407296C-6F15-4709-858B-0AF701F3889D}" type="slidenum">
              <a:rPr lang="en-US"/>
              <a:pPr>
                <a:defRPr/>
              </a:pPr>
              <a:t>‹#›</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a:t>© 2012 </a:t>
            </a:r>
            <a:r>
              <a:rPr lang="en-US" err="1"/>
              <a:t>Cengage</a:t>
            </a:r>
            <a:r>
              <a:rPr lang="en-US"/>
              <a:t> Learning. All Rights Reserved. May not be copied, scanned, or duplicated, in whole or in part, except for use as permitted in a license distributed with a certain product or service or otherwise on a password-protected website for classroom use.</a:t>
            </a:r>
          </a:p>
        </p:txBody>
      </p:sp>
    </p:spTree>
    <p:extLst>
      <p:ext uri="{BB962C8B-B14F-4D97-AF65-F5344CB8AC3E}">
        <p14:creationId xmlns:p14="http://schemas.microsoft.com/office/powerpoint/2010/main" val="7793864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sldNum" sz="quarter" idx="10"/>
          </p:nvPr>
        </p:nvSpPr>
        <p:spPr>
          <a:ln/>
        </p:spPr>
        <p:txBody>
          <a:bodyPr/>
          <a:lstStyle>
            <a:lvl1pPr>
              <a:defRPr/>
            </a:lvl1pPr>
          </a:lstStyle>
          <a:p>
            <a:pPr>
              <a:defRPr/>
            </a:pPr>
            <a:fld id="{B7AFB626-59D0-4BC5-93CB-5C1BD73C8C5C}" type="slidenum">
              <a:rPr lang="en-US"/>
              <a:pPr>
                <a:defRPr/>
              </a:pPr>
              <a:t>‹#›</a:t>
            </a:fld>
            <a:endParaRPr lang="en-US" dirty="0"/>
          </a:p>
        </p:txBody>
      </p:sp>
    </p:spTree>
    <p:extLst>
      <p:ext uri="{BB962C8B-B14F-4D97-AF65-F5344CB8AC3E}">
        <p14:creationId xmlns:p14="http://schemas.microsoft.com/office/powerpoint/2010/main" val="29913406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sldNum" sz="quarter" idx="10"/>
          </p:nvPr>
        </p:nvSpPr>
        <p:spPr>
          <a:ln/>
        </p:spPr>
        <p:txBody>
          <a:bodyPr/>
          <a:lstStyle>
            <a:lvl1pPr>
              <a:defRPr/>
            </a:lvl1pPr>
          </a:lstStyle>
          <a:p>
            <a:pPr>
              <a:defRPr/>
            </a:pPr>
            <a:fld id="{B7AFB626-59D0-4BC5-93CB-5C1BD73C8C5C}" type="slidenum">
              <a:rPr lang="en-US"/>
              <a:pPr>
                <a:defRPr/>
              </a:pPr>
              <a:t>‹#›</a:t>
            </a:fld>
            <a:endParaRPr lang="en-US" dirty="0"/>
          </a:p>
        </p:txBody>
      </p:sp>
    </p:spTree>
    <p:extLst>
      <p:ext uri="{BB962C8B-B14F-4D97-AF65-F5344CB8AC3E}">
        <p14:creationId xmlns:p14="http://schemas.microsoft.com/office/powerpoint/2010/main" val="32768775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sldNum" sz="quarter" idx="10"/>
          </p:nvPr>
        </p:nvSpPr>
        <p:spPr>
          <a:ln/>
        </p:spPr>
        <p:txBody>
          <a:bodyPr/>
          <a:lstStyle>
            <a:lvl1pPr>
              <a:defRPr/>
            </a:lvl1pPr>
          </a:lstStyle>
          <a:p>
            <a:pPr>
              <a:defRPr/>
            </a:pPr>
            <a:fld id="{B7AFB626-59D0-4BC5-93CB-5C1BD73C8C5C}" type="slidenum">
              <a:rPr lang="en-US"/>
              <a:pPr>
                <a:defRPr/>
              </a:pPr>
              <a:t>‹#›</a:t>
            </a:fld>
            <a:endParaRPr lang="en-US" dirty="0"/>
          </a:p>
        </p:txBody>
      </p:sp>
    </p:spTree>
    <p:extLst>
      <p:ext uri="{BB962C8B-B14F-4D97-AF65-F5344CB8AC3E}">
        <p14:creationId xmlns:p14="http://schemas.microsoft.com/office/powerpoint/2010/main" val="30546220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sldNum" sz="quarter" idx="10"/>
          </p:nvPr>
        </p:nvSpPr>
        <p:spPr>
          <a:ln/>
        </p:spPr>
        <p:txBody>
          <a:bodyPr/>
          <a:lstStyle>
            <a:lvl1pPr>
              <a:defRPr/>
            </a:lvl1pPr>
          </a:lstStyle>
          <a:p>
            <a:pPr>
              <a:defRPr/>
            </a:pPr>
            <a:fld id="{B7AFB626-59D0-4BC5-93CB-5C1BD73C8C5C}" type="slidenum">
              <a:rPr lang="en-US"/>
              <a:pPr>
                <a:defRPr/>
              </a:pPr>
              <a:t>‹#›</a:t>
            </a:fld>
            <a:endParaRPr lang="en-US" dirty="0"/>
          </a:p>
        </p:txBody>
      </p:sp>
    </p:spTree>
    <p:extLst>
      <p:ext uri="{BB962C8B-B14F-4D97-AF65-F5344CB8AC3E}">
        <p14:creationId xmlns:p14="http://schemas.microsoft.com/office/powerpoint/2010/main" val="18248714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sldNum" sz="quarter" idx="10"/>
          </p:nvPr>
        </p:nvSpPr>
        <p:spPr>
          <a:ln/>
        </p:spPr>
        <p:txBody>
          <a:bodyPr/>
          <a:lstStyle>
            <a:lvl1pPr>
              <a:defRPr/>
            </a:lvl1pPr>
          </a:lstStyle>
          <a:p>
            <a:pPr>
              <a:defRPr/>
            </a:pPr>
            <a:fld id="{B7AFB626-59D0-4BC5-93CB-5C1BD73C8C5C}" type="slidenum">
              <a:rPr lang="en-US"/>
              <a:pPr>
                <a:defRPr/>
              </a:pPr>
              <a:t>‹#›</a:t>
            </a:fld>
            <a:endParaRPr lang="en-US" dirty="0"/>
          </a:p>
        </p:txBody>
      </p:sp>
    </p:spTree>
    <p:extLst>
      <p:ext uri="{BB962C8B-B14F-4D97-AF65-F5344CB8AC3E}">
        <p14:creationId xmlns:p14="http://schemas.microsoft.com/office/powerpoint/2010/main" val="41854803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sldNum" sz="quarter" idx="10"/>
          </p:nvPr>
        </p:nvSpPr>
        <p:spPr>
          <a:ln/>
        </p:spPr>
        <p:txBody>
          <a:bodyPr/>
          <a:lstStyle>
            <a:lvl1pPr>
              <a:defRPr/>
            </a:lvl1pPr>
          </a:lstStyle>
          <a:p>
            <a:pPr>
              <a:defRPr/>
            </a:pPr>
            <a:fld id="{B7AFB626-59D0-4BC5-93CB-5C1BD73C8C5C}" type="slidenum">
              <a:rPr lang="en-US"/>
              <a:pPr>
                <a:defRPr/>
              </a:pPr>
              <a:t>‹#›</a:t>
            </a:fld>
            <a:endParaRPr lang="en-US" dirty="0"/>
          </a:p>
        </p:txBody>
      </p:sp>
    </p:spTree>
    <p:extLst>
      <p:ext uri="{BB962C8B-B14F-4D97-AF65-F5344CB8AC3E}">
        <p14:creationId xmlns:p14="http://schemas.microsoft.com/office/powerpoint/2010/main" val="2197315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buNone/>
              <a:defRPr sz="1200">
                <a:solidFill>
                  <a:schemeClr val="tx1">
                    <a:tint val="75000"/>
                  </a:schemeClr>
                </a:solidFill>
              </a:defRPr>
            </a:lvl1pPr>
          </a:lstStyle>
          <a:p>
            <a:fld id="{F21E5F3E-5A15-E541-A1C7-CDA2A67F06E3}" type="datetimeFigureOut">
              <a:rPr lang="en-US" smtClean="0"/>
              <a:pPr/>
              <a:t>7/4/2020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fld id="{E3E24B4A-1F50-F04D-B08C-A3E15234D939}" type="slidenum">
              <a:rPr lang="en-US" smtClean="0"/>
              <a:pPr/>
              <a:t>‹#›</a:t>
            </a:fld>
            <a:endParaRPr lang="en-US" dirty="0"/>
          </a:p>
        </p:txBody>
      </p:sp>
    </p:spTree>
    <p:extLst>
      <p:ext uri="{BB962C8B-B14F-4D97-AF65-F5344CB8AC3E}">
        <p14:creationId xmlns:p14="http://schemas.microsoft.com/office/powerpoint/2010/main" val="455905171"/>
      </p:ext>
    </p:extLst>
  </p:cSld>
  <p:clrMap bg1="lt1" tx1="dk1" bg2="lt2" tx2="dk2" accent1="accent1" accent2="accent2" accent3="accent3" accent4="accent4" accent5="accent5" accent6="accent6" hlink="hlink" folHlink="folHlink"/>
  <p:sldLayoutIdLst>
    <p:sldLayoutId id="2147484476" r:id="rId1"/>
    <p:sldLayoutId id="2147484477" r:id="rId2"/>
    <p:sldLayoutId id="2147484478" r:id="rId3"/>
    <p:sldLayoutId id="2147484479" r:id="rId4"/>
    <p:sldLayoutId id="2147484480" r:id="rId5"/>
    <p:sldLayoutId id="2147484481" r:id="rId6"/>
    <p:sldLayoutId id="2147484482" r:id="rId7"/>
    <p:sldLayoutId id="2147484483" r:id="rId8"/>
    <p:sldLayoutId id="2147484484" r:id="rId9"/>
    <p:sldLayoutId id="2147484485" r:id="rId10"/>
    <p:sldLayoutId id="2147484486" r:id="rId11"/>
    <p:sldLayoutId id="2147484487" r:id="rId12"/>
    <p:sldLayoutId id="2147484488" r:id="rId13"/>
    <p:sldLayoutId id="2147484489" r:id="rId14"/>
    <p:sldLayoutId id="2147484490" r:id="rId15"/>
    <p:sldLayoutId id="2147484491" r:id="rId16"/>
    <p:sldLayoutId id="2147484492" r:id="rId17"/>
    <p:sldLayoutId id="2147484493" r:id="rId18"/>
    <p:sldLayoutId id="2147484494" r:id="rId19"/>
    <p:sldLayoutId id="2147484495" r:id="rId20"/>
    <p:sldLayoutId id="2147484496" r:id="rId21"/>
    <p:sldLayoutId id="2147484497" r:id="rId22"/>
    <p:sldLayoutId id="2147484498" r:id="rId23"/>
    <p:sldLayoutId id="2147484499" r:id="rId24"/>
    <p:sldLayoutId id="2147484547" r:id="rId25"/>
    <p:sldLayoutId id="2147484548" r:id="rId26"/>
    <p:sldLayoutId id="2147484549" r:id="rId27"/>
    <p:sldLayoutId id="2147484550" r:id="rId28"/>
    <p:sldLayoutId id="2147484551" r:id="rId29"/>
    <p:sldLayoutId id="2147484552" r:id="rId30"/>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3" name="Rectangle 2"/>
          <p:cNvSpPr>
            <a:spLocks noGrp="1" noChangeAspect="1" noChangeArrowheads="1"/>
          </p:cNvSpPr>
          <p:nvPr>
            <p:ph type="title"/>
          </p:nvPr>
        </p:nvSpPr>
        <p:spPr>
          <a:xfrm>
            <a:off x="525764" y="109330"/>
            <a:ext cx="8229600" cy="3657599"/>
          </a:xfrm>
          <a:noFill/>
        </p:spPr>
        <p:txBody>
          <a:bodyPr>
            <a:normAutofit fontScale="90000"/>
          </a:bodyPr>
          <a:lstStyle/>
          <a:p>
            <a:pPr algn="ctr" eaLnBrk="1" hangingPunct="1"/>
            <a:r>
              <a:rPr lang="en-US" sz="2800" b="0" dirty="0">
                <a:solidFill>
                  <a:srgbClr val="00B050"/>
                </a:solidFill>
              </a:rPr>
              <a:t>Micro</a:t>
            </a:r>
            <a:br>
              <a:rPr lang="en-US" sz="4000" dirty="0">
                <a:solidFill>
                  <a:srgbClr val="00B050"/>
                </a:solidFill>
              </a:rPr>
            </a:br>
            <a:r>
              <a:rPr lang="en-US" sz="4000" dirty="0">
                <a:solidFill>
                  <a:srgbClr val="00B050"/>
                </a:solidFill>
              </a:rPr>
              <a:t>ECON</a:t>
            </a:r>
            <a:br>
              <a:rPr lang="en-US" sz="4000" dirty="0"/>
            </a:br>
            <a:br>
              <a:rPr lang="en-US" sz="4000" dirty="0"/>
            </a:br>
            <a:r>
              <a:rPr lang="en-US" sz="4000" dirty="0"/>
              <a:t>Chapter 10</a:t>
            </a:r>
            <a:br>
              <a:rPr lang="en-US" sz="4000" dirty="0"/>
            </a:br>
            <a:r>
              <a:rPr lang="en-US" sz="4900" dirty="0"/>
              <a:t>Monopolistic Competition </a:t>
            </a:r>
            <a:br>
              <a:rPr lang="en-US" sz="4900" dirty="0"/>
            </a:br>
            <a:r>
              <a:rPr lang="en-US" sz="4900" dirty="0"/>
              <a:t>and Oligopoly</a:t>
            </a:r>
            <a:r>
              <a:rPr lang="en-US" sz="4900" i="1" dirty="0"/>
              <a:t> </a:t>
            </a:r>
            <a:br>
              <a:rPr lang="en-US" sz="4800" i="1" dirty="0"/>
            </a:br>
            <a:endParaRPr lang="en-US" sz="4800" i="1" dirty="0"/>
          </a:p>
        </p:txBody>
      </p:sp>
      <p:sp>
        <p:nvSpPr>
          <p:cNvPr id="115715" name="Rectangle 3"/>
          <p:cNvSpPr>
            <a:spLocks noGrp="1" noChangeArrowheads="1"/>
          </p:cNvSpPr>
          <p:nvPr>
            <p:ph idx="1"/>
          </p:nvPr>
        </p:nvSpPr>
        <p:spPr>
          <a:xfrm>
            <a:off x="1073426" y="3588026"/>
            <a:ext cx="7742898" cy="2172693"/>
          </a:xfrm>
        </p:spPr>
        <p:txBody>
          <a:bodyPr/>
          <a:lstStyle/>
          <a:p>
            <a:pPr marL="0" indent="0" eaLnBrk="1" hangingPunct="1">
              <a:buNone/>
              <a:defRPr/>
            </a:pPr>
            <a:endParaRPr lang="en-US" dirty="0"/>
          </a:p>
          <a:p>
            <a:pPr eaLnBrk="1" hangingPunct="1">
              <a:buFontTx/>
              <a:buNone/>
              <a:defRPr/>
            </a:pPr>
            <a:endParaRPr lang="en-US" dirty="0"/>
          </a:p>
          <a:p>
            <a:pPr eaLnBrk="1" hangingPunct="1">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157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746449" y="74646"/>
            <a:ext cx="8008914" cy="1912774"/>
          </a:xfrm>
        </p:spPr>
        <p:txBody>
          <a:bodyPr>
            <a:normAutofit/>
          </a:bodyPr>
          <a:lstStyle/>
          <a:p>
            <a:r>
              <a:rPr lang="en-US" dirty="0"/>
              <a:t>I) Monopolistic Competition</a:t>
            </a:r>
            <a:br>
              <a:rPr lang="en-US" dirty="0"/>
            </a:br>
            <a:br>
              <a:rPr lang="en-US" dirty="0"/>
            </a:br>
            <a:r>
              <a:rPr lang="en-US" sz="3000" dirty="0"/>
              <a:t>Characteristics:</a:t>
            </a:r>
          </a:p>
        </p:txBody>
      </p:sp>
      <p:sp>
        <p:nvSpPr>
          <p:cNvPr id="3" name="Content Placeholder 2"/>
          <p:cNvSpPr>
            <a:spLocks noGrp="1"/>
          </p:cNvSpPr>
          <p:nvPr>
            <p:ph idx="1"/>
          </p:nvPr>
        </p:nvSpPr>
        <p:spPr>
          <a:xfrm>
            <a:off x="550506" y="1987420"/>
            <a:ext cx="8508652" cy="4105471"/>
          </a:xfrm>
        </p:spPr>
        <p:txBody>
          <a:bodyPr>
            <a:normAutofit/>
          </a:bodyPr>
          <a:lstStyle/>
          <a:p>
            <a:pPr lvl="1"/>
            <a:r>
              <a:rPr lang="en-US" sz="3000" dirty="0"/>
              <a:t>Many producers</a:t>
            </a:r>
          </a:p>
          <a:p>
            <a:pPr lvl="1"/>
            <a:r>
              <a:rPr lang="en-US" sz="3000" dirty="0"/>
              <a:t>Products are slightly different </a:t>
            </a:r>
            <a:r>
              <a:rPr lang="en-US" sz="3000" b="1" dirty="0"/>
              <a:t>(differentiated products)</a:t>
            </a:r>
          </a:p>
          <a:p>
            <a:pPr lvl="2"/>
            <a:r>
              <a:rPr lang="en-US" dirty="0"/>
              <a:t>A firm that raises prices loses some customers to rivals</a:t>
            </a:r>
            <a:endParaRPr lang="en-US" b="1" dirty="0"/>
          </a:p>
          <a:p>
            <a:pPr lvl="1"/>
            <a:r>
              <a:rPr lang="en-US" sz="3000" b="1" dirty="0"/>
              <a:t>Low</a:t>
            </a:r>
            <a:r>
              <a:rPr lang="en-US" sz="3000" dirty="0"/>
              <a:t> </a:t>
            </a:r>
            <a:r>
              <a:rPr lang="en-US" sz="3000" b="1" dirty="0"/>
              <a:t>barriers</a:t>
            </a:r>
            <a:r>
              <a:rPr lang="en-US" sz="3000" dirty="0"/>
              <a:t> to entry (easy entry)</a:t>
            </a:r>
          </a:p>
          <a:p>
            <a:pPr lvl="1"/>
            <a:r>
              <a:rPr lang="en-US" sz="3000" dirty="0"/>
              <a:t>Firms advertise and promote their products</a:t>
            </a:r>
          </a:p>
          <a:p>
            <a:pPr marL="365760" lvl="1" indent="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a:t>Monopolistic Competition </a:t>
            </a:r>
            <a:r>
              <a:rPr lang="en-US" sz="2000" dirty="0"/>
              <a:t>(continued 1)</a:t>
            </a:r>
          </a:p>
        </p:txBody>
      </p:sp>
      <p:sp>
        <p:nvSpPr>
          <p:cNvPr id="3" name="Content Placeholder 2"/>
          <p:cNvSpPr>
            <a:spLocks noGrp="1"/>
          </p:cNvSpPr>
          <p:nvPr>
            <p:ph idx="1"/>
          </p:nvPr>
        </p:nvSpPr>
        <p:spPr>
          <a:xfrm>
            <a:off x="525764" y="1003610"/>
            <a:ext cx="8290560" cy="5189800"/>
          </a:xfrm>
        </p:spPr>
        <p:txBody>
          <a:bodyPr>
            <a:noAutofit/>
          </a:bodyPr>
          <a:lstStyle/>
          <a:p>
            <a:r>
              <a:rPr lang="en-US" b="1" dirty="0"/>
              <a:t>Product differentiation</a:t>
            </a:r>
          </a:p>
          <a:p>
            <a:pPr lvl="1"/>
            <a:r>
              <a:rPr lang="en-US" dirty="0"/>
              <a:t>Physical differences</a:t>
            </a:r>
          </a:p>
          <a:p>
            <a:pPr lvl="2"/>
            <a:r>
              <a:rPr lang="en-US" sz="2400" dirty="0"/>
              <a:t>Differences in </a:t>
            </a:r>
            <a:r>
              <a:rPr lang="en-US" sz="2400" b="1" dirty="0"/>
              <a:t>appearance and quality</a:t>
            </a:r>
          </a:p>
          <a:p>
            <a:pPr lvl="1"/>
            <a:r>
              <a:rPr lang="en-US" dirty="0"/>
              <a:t>Location</a:t>
            </a:r>
          </a:p>
          <a:p>
            <a:pPr lvl="2"/>
            <a:r>
              <a:rPr lang="en-US" sz="2400" dirty="0"/>
              <a:t>Spatial differentiation - </a:t>
            </a:r>
            <a:r>
              <a:rPr lang="en-US" sz="2400" b="1" dirty="0"/>
              <a:t>the number and variety of locations</a:t>
            </a:r>
            <a:r>
              <a:rPr lang="en-US" sz="2400" dirty="0"/>
              <a:t> where a product is available</a:t>
            </a:r>
          </a:p>
          <a:p>
            <a:pPr lvl="1"/>
            <a:r>
              <a:rPr lang="en-US" dirty="0"/>
              <a:t>Services</a:t>
            </a:r>
          </a:p>
          <a:p>
            <a:pPr lvl="2"/>
            <a:r>
              <a:rPr lang="en-US" sz="2400" dirty="0"/>
              <a:t>Quality and range of </a:t>
            </a:r>
            <a:r>
              <a:rPr lang="en-US" sz="2400" b="1" dirty="0"/>
              <a:t>accompanying services</a:t>
            </a:r>
          </a:p>
          <a:p>
            <a:pPr lvl="1"/>
            <a:r>
              <a:rPr lang="en-US" dirty="0"/>
              <a:t>Product image </a:t>
            </a:r>
          </a:p>
          <a:p>
            <a:pPr lvl="2"/>
            <a:r>
              <a:rPr lang="en-US" sz="2400" dirty="0"/>
              <a:t>Promotion and advertising to </a:t>
            </a:r>
            <a:r>
              <a:rPr lang="en-US" sz="2400" b="1" dirty="0"/>
              <a:t>create and maintain brand </a:t>
            </a:r>
            <a:r>
              <a:rPr lang="en-US" sz="2400" dirty="0"/>
              <a:t>loyalty</a:t>
            </a:r>
            <a:endParaRPr lang="en-US" dirty="0"/>
          </a:p>
          <a:p>
            <a:pPr lvl="1"/>
            <a:r>
              <a:rPr lang="en-US" b="1" dirty="0"/>
              <a:t>Examples</a:t>
            </a:r>
            <a:r>
              <a:rPr lang="en-US" dirty="0"/>
              <a:t> of monopolistic competitive markets? </a:t>
            </a:r>
          </a:p>
          <a:p>
            <a:pPr lv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a:t>Short-Run Profit Maximization or Loss Minimization</a:t>
            </a:r>
          </a:p>
        </p:txBody>
      </p:sp>
      <p:sp>
        <p:nvSpPr>
          <p:cNvPr id="3" name="Content Placeholder 2"/>
          <p:cNvSpPr>
            <a:spLocks noGrp="1"/>
          </p:cNvSpPr>
          <p:nvPr>
            <p:ph idx="1"/>
          </p:nvPr>
        </p:nvSpPr>
        <p:spPr>
          <a:xfrm>
            <a:off x="586724" y="1287624"/>
            <a:ext cx="8229600" cy="4945225"/>
          </a:xfrm>
        </p:spPr>
        <p:txBody>
          <a:bodyPr>
            <a:noAutofit/>
          </a:bodyPr>
          <a:lstStyle/>
          <a:p>
            <a:r>
              <a:rPr lang="en-US" sz="3000" dirty="0"/>
              <a:t>Demand curve, D</a:t>
            </a:r>
          </a:p>
          <a:p>
            <a:pPr lvl="1"/>
            <a:r>
              <a:rPr lang="en-US" sz="3000" dirty="0"/>
              <a:t>Some control over price makes firms </a:t>
            </a:r>
            <a:r>
              <a:rPr lang="en-US" sz="3000" b="1" dirty="0"/>
              <a:t>price makers</a:t>
            </a:r>
          </a:p>
          <a:p>
            <a:pPr lvl="2"/>
            <a:r>
              <a:rPr lang="en-US" dirty="0"/>
              <a:t>Downward-sloping demand curve</a:t>
            </a:r>
          </a:p>
          <a:p>
            <a:pPr lvl="1"/>
            <a:r>
              <a:rPr lang="en-US" sz="3000" dirty="0"/>
              <a:t>Marginal revenue, MR</a:t>
            </a:r>
          </a:p>
          <a:p>
            <a:pPr lvl="2"/>
            <a:r>
              <a:rPr lang="en-US" dirty="0"/>
              <a:t>Lies below the demand curve</a:t>
            </a:r>
          </a:p>
          <a:p>
            <a:pPr lvl="2"/>
            <a:r>
              <a:rPr lang="en-US" dirty="0"/>
              <a:t>Slopes downward</a:t>
            </a:r>
          </a:p>
          <a:p>
            <a:pPr lvl="1"/>
            <a:r>
              <a:rPr lang="en-US" dirty="0"/>
              <a:t>Average total cost, ATC</a:t>
            </a:r>
          </a:p>
          <a:p>
            <a:pPr lvl="1"/>
            <a:r>
              <a:rPr lang="en-US" dirty="0"/>
              <a:t>Average variable cost, AVC</a:t>
            </a:r>
          </a:p>
          <a:p>
            <a:pPr lvl="1"/>
            <a:r>
              <a:rPr lang="en-US" dirty="0"/>
              <a:t>Marginal cost, MC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dirty="0"/>
              <a:t>Short-Run Profit Maximization or Loss Minimization </a:t>
            </a:r>
            <a:r>
              <a:rPr lang="en-US" sz="2000" dirty="0"/>
              <a:t>(continued)</a:t>
            </a:r>
          </a:p>
        </p:txBody>
      </p:sp>
      <p:sp>
        <p:nvSpPr>
          <p:cNvPr id="3" name="Content Placeholder 2"/>
          <p:cNvSpPr>
            <a:spLocks noGrp="1"/>
          </p:cNvSpPr>
          <p:nvPr>
            <p:ph idx="1"/>
          </p:nvPr>
        </p:nvSpPr>
        <p:spPr>
          <a:xfrm>
            <a:off x="391886" y="1306286"/>
            <a:ext cx="8752114" cy="5049910"/>
          </a:xfrm>
        </p:spPr>
        <p:txBody>
          <a:bodyPr>
            <a:noAutofit/>
          </a:bodyPr>
          <a:lstStyle/>
          <a:p>
            <a:r>
              <a:rPr lang="en-US" sz="2800" dirty="0"/>
              <a:t>q that maximizes profit is  </a:t>
            </a:r>
          </a:p>
          <a:p>
            <a:pPr lvl="1"/>
            <a:r>
              <a:rPr lang="en-US" sz="2400" dirty="0"/>
              <a:t>Output q </a:t>
            </a:r>
            <a:r>
              <a:rPr lang="en-US" sz="2400" b="1" dirty="0"/>
              <a:t>where profit is the biggest</a:t>
            </a:r>
            <a:r>
              <a:rPr lang="en-US" sz="2400" dirty="0"/>
              <a:t> </a:t>
            </a:r>
          </a:p>
          <a:p>
            <a:pPr lvl="1"/>
            <a:r>
              <a:rPr lang="en-US" sz="2400" dirty="0"/>
              <a:t>Or q </a:t>
            </a:r>
            <a:r>
              <a:rPr lang="en-US" sz="2400" b="1" dirty="0"/>
              <a:t>where MR = MC </a:t>
            </a:r>
          </a:p>
          <a:p>
            <a:pPr lvl="1"/>
            <a:r>
              <a:rPr lang="en-US" sz="2400" dirty="0"/>
              <a:t>Or q</a:t>
            </a:r>
            <a:r>
              <a:rPr lang="en-US" sz="2400" b="1" dirty="0"/>
              <a:t> </a:t>
            </a:r>
            <a:r>
              <a:rPr lang="en-US" sz="2400" dirty="0"/>
              <a:t>where MR &gt; MC</a:t>
            </a:r>
            <a:r>
              <a:rPr lang="en-US" sz="2400" b="1" dirty="0"/>
              <a:t> before MR &lt; MC.</a:t>
            </a:r>
          </a:p>
          <a:p>
            <a:r>
              <a:rPr lang="en-US" sz="2800" dirty="0"/>
              <a:t>If price exceeds ATC: P &gt; ATC</a:t>
            </a:r>
          </a:p>
          <a:p>
            <a:pPr lvl="1"/>
            <a:r>
              <a:rPr lang="en-US" dirty="0"/>
              <a:t>Firms earn economic profit</a:t>
            </a:r>
          </a:p>
          <a:p>
            <a:r>
              <a:rPr lang="en-US" sz="2800" dirty="0"/>
              <a:t>If P = ATC, firm breaks even (make zero economic profit)</a:t>
            </a:r>
          </a:p>
          <a:p>
            <a:r>
              <a:rPr lang="en-US" sz="2800" dirty="0"/>
              <a:t>Price is lower than ATC: P &lt; ATC</a:t>
            </a:r>
            <a:endParaRPr lang="en-US" dirty="0"/>
          </a:p>
          <a:p>
            <a:pPr lvl="1"/>
            <a:r>
              <a:rPr lang="en-US" sz="2400" dirty="0"/>
              <a:t>Firms incur economic loss </a:t>
            </a:r>
          </a:p>
          <a:p>
            <a:pPr lvl="1"/>
            <a:r>
              <a:rPr lang="en-US" sz="2400" dirty="0"/>
              <a:t>Firms should continue to produce in the short run if P &gt; AVC</a:t>
            </a:r>
          </a:p>
          <a:p>
            <a:pPr lvl="1"/>
            <a:r>
              <a:rPr lang="en-US" sz="2400" dirty="0"/>
              <a:t>Firms should shut down in the short run if P &lt; AVC</a:t>
            </a:r>
            <a:endParaRPr lang="en-US" dirty="0"/>
          </a:p>
          <a:p>
            <a:pPr marL="0" indent="0">
              <a:buNone/>
            </a:pPr>
            <a:endParaRPr lang="en-US" dirty="0"/>
          </a:p>
          <a:p>
            <a:endParaRPr lang="en-US" dirty="0"/>
          </a:p>
          <a:p>
            <a:pPr marL="365760" lvl="1" indent="0">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dirty="0"/>
              <a:t>Short-Run Profit Maximization </a:t>
            </a:r>
            <a:endParaRPr lang="en-US" sz="2000" i="1" dirty="0"/>
          </a:p>
        </p:txBody>
      </p:sp>
      <p:sp>
        <p:nvSpPr>
          <p:cNvPr id="3" name="Content Placeholder 2"/>
          <p:cNvSpPr>
            <a:spLocks noGrp="1"/>
          </p:cNvSpPr>
          <p:nvPr>
            <p:ph idx="1"/>
          </p:nvPr>
        </p:nvSpPr>
        <p:spPr>
          <a:xfrm>
            <a:off x="339365" y="1225485"/>
            <a:ext cx="8715425" cy="4535235"/>
          </a:xfrm>
        </p:spPr>
        <p:txBody>
          <a:bodyPr>
            <a:normAutofit fontScale="92500" lnSpcReduction="10000"/>
          </a:bodyPr>
          <a:lstStyle/>
          <a:p>
            <a:pPr marL="0" indent="0">
              <a:buNone/>
            </a:pPr>
            <a:r>
              <a:rPr lang="en-US" sz="2400" b="1" dirty="0"/>
              <a:t>_______________________________________________</a:t>
            </a:r>
          </a:p>
          <a:p>
            <a:pPr marL="0" indent="0">
              <a:buNone/>
            </a:pPr>
            <a:r>
              <a:rPr lang="en-US" sz="2400" b="1" dirty="0"/>
              <a:t>Price	q	  	TC		TR		MR		MC		Profit</a:t>
            </a:r>
          </a:p>
          <a:p>
            <a:pPr marL="0" indent="0">
              <a:buNone/>
            </a:pPr>
            <a:r>
              <a:rPr lang="en-US" sz="2400" b="1" dirty="0"/>
              <a:t>($)		(000s)	($)		($)		($)		($)		($)</a:t>
            </a:r>
          </a:p>
          <a:p>
            <a:pPr marL="0" indent="0">
              <a:buNone/>
            </a:pPr>
            <a:r>
              <a:rPr lang="en-US" sz="2400" b="1" dirty="0"/>
              <a:t>_______________________________________________</a:t>
            </a:r>
          </a:p>
          <a:p>
            <a:pPr marL="0" indent="0">
              <a:buNone/>
            </a:pPr>
            <a:r>
              <a:rPr lang="en-US" sz="2400" dirty="0"/>
              <a:t>10		0		2</a:t>
            </a:r>
          </a:p>
          <a:p>
            <a:pPr marL="0" indent="0">
              <a:buNone/>
            </a:pPr>
            <a:r>
              <a:rPr lang="en-US" sz="2400" dirty="0"/>
              <a:t>9		1		6</a:t>
            </a:r>
          </a:p>
          <a:p>
            <a:pPr marL="0" indent="0">
              <a:buNone/>
            </a:pPr>
            <a:r>
              <a:rPr lang="en-US" sz="2400" dirty="0"/>
              <a:t>8		2		13</a:t>
            </a:r>
          </a:p>
          <a:p>
            <a:pPr marL="0" indent="0">
              <a:buNone/>
            </a:pPr>
            <a:r>
              <a:rPr lang="en-US" sz="2400" dirty="0"/>
              <a:t>7		3		21</a:t>
            </a:r>
          </a:p>
          <a:p>
            <a:pPr marL="0" indent="0">
              <a:buNone/>
            </a:pPr>
            <a:r>
              <a:rPr lang="en-US" sz="2400" dirty="0"/>
              <a:t>6		4		30</a:t>
            </a:r>
          </a:p>
          <a:p>
            <a:pPr marL="0" indent="0">
              <a:buNone/>
            </a:pPr>
            <a:r>
              <a:rPr lang="en-US" sz="2000" dirty="0"/>
              <a:t>_______________________________________________________</a:t>
            </a:r>
          </a:p>
          <a:p>
            <a:pPr marL="0" indent="0">
              <a:buNone/>
            </a:pPr>
            <a:r>
              <a:rPr lang="en-US" sz="2800" dirty="0"/>
              <a:t>a. Complete the above table.</a:t>
            </a:r>
          </a:p>
          <a:p>
            <a:pPr marL="0" indent="0">
              <a:buNone/>
            </a:pPr>
            <a:r>
              <a:rPr lang="en-US" sz="2800" dirty="0"/>
              <a:t>b. What is the level of production q that maximizes profit for the monopolist competitive firm?</a:t>
            </a:r>
          </a:p>
          <a:p>
            <a:pPr marL="0" indent="0">
              <a:buNone/>
            </a:pPr>
            <a:endParaRPr lang="en-US" sz="2000" dirty="0"/>
          </a:p>
        </p:txBody>
      </p:sp>
    </p:spTree>
    <p:extLst>
      <p:ext uri="{BB962C8B-B14F-4D97-AF65-F5344CB8AC3E}">
        <p14:creationId xmlns:p14="http://schemas.microsoft.com/office/powerpoint/2010/main" val="1944876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IN" dirty="0"/>
              <a:t>Short-Run Profit Maximization </a:t>
            </a:r>
            <a:r>
              <a:rPr lang="en-US" sz="2000" dirty="0"/>
              <a:t>(continued 1)</a:t>
            </a:r>
          </a:p>
        </p:txBody>
      </p:sp>
      <p:sp>
        <p:nvSpPr>
          <p:cNvPr id="3" name="Content Placeholder 2"/>
          <p:cNvSpPr>
            <a:spLocks noGrp="1"/>
          </p:cNvSpPr>
          <p:nvPr>
            <p:ph idx="1"/>
          </p:nvPr>
        </p:nvSpPr>
        <p:spPr>
          <a:xfrm>
            <a:off x="388636" y="1146251"/>
            <a:ext cx="8666154" cy="5232248"/>
          </a:xfrm>
        </p:spPr>
        <p:txBody>
          <a:bodyPr>
            <a:normAutofit fontScale="85000" lnSpcReduction="20000"/>
          </a:bodyPr>
          <a:lstStyle/>
          <a:p>
            <a:pPr marL="0" indent="0">
              <a:buNone/>
            </a:pPr>
            <a:r>
              <a:rPr lang="en-US" sz="2400" b="1" dirty="0"/>
              <a:t>_________________________________________________</a:t>
            </a:r>
          </a:p>
          <a:p>
            <a:pPr marL="0" indent="0">
              <a:buNone/>
            </a:pPr>
            <a:r>
              <a:rPr lang="en-US" sz="2400" b="1" dirty="0"/>
              <a:t>Price	q	  	TC		TR		MR		MC		Profit</a:t>
            </a:r>
          </a:p>
          <a:p>
            <a:pPr marL="0" indent="0">
              <a:buNone/>
            </a:pPr>
            <a:r>
              <a:rPr lang="en-US" sz="2400" b="1" dirty="0"/>
              <a:t>($)		(000s)	($)		($)		($)		($)		($)</a:t>
            </a:r>
          </a:p>
          <a:p>
            <a:pPr marL="0" indent="0">
              <a:buNone/>
            </a:pPr>
            <a:r>
              <a:rPr lang="en-US" sz="2400" b="1" dirty="0"/>
              <a:t>_________________________________________________</a:t>
            </a:r>
          </a:p>
          <a:p>
            <a:pPr marL="0" indent="0">
              <a:buNone/>
            </a:pPr>
            <a:r>
              <a:rPr lang="en-US" sz="2400" dirty="0"/>
              <a:t>10		0		2		0		-		-		-2</a:t>
            </a:r>
          </a:p>
          <a:p>
            <a:pPr marL="0" indent="0">
              <a:buNone/>
            </a:pPr>
            <a:r>
              <a:rPr lang="en-US" sz="2400" dirty="0"/>
              <a:t>9		1		6		9		9		4		3</a:t>
            </a:r>
          </a:p>
          <a:p>
            <a:pPr marL="0" indent="0">
              <a:buNone/>
            </a:pPr>
            <a:r>
              <a:rPr lang="en-US" sz="2400" dirty="0"/>
              <a:t>8		2		13		16		7		7		3</a:t>
            </a:r>
          </a:p>
          <a:p>
            <a:pPr marL="0" indent="0">
              <a:buNone/>
            </a:pPr>
            <a:r>
              <a:rPr lang="en-US" sz="2400" dirty="0"/>
              <a:t>7		3		21		21		5		8		0</a:t>
            </a:r>
          </a:p>
          <a:p>
            <a:pPr marL="0" indent="0">
              <a:buNone/>
            </a:pPr>
            <a:r>
              <a:rPr lang="en-US" sz="2400" dirty="0"/>
              <a:t>6		4		30		24		3		9		-6</a:t>
            </a:r>
          </a:p>
          <a:p>
            <a:pPr marL="0" indent="0">
              <a:buNone/>
            </a:pPr>
            <a:r>
              <a:rPr lang="en-US" sz="2000" dirty="0"/>
              <a:t>__________________________________________________________</a:t>
            </a:r>
          </a:p>
          <a:p>
            <a:pPr marL="0" indent="0">
              <a:buNone/>
            </a:pPr>
            <a:endParaRPr lang="en-US" sz="2800" dirty="0"/>
          </a:p>
          <a:p>
            <a:pPr marL="0" indent="0">
              <a:buNone/>
            </a:pPr>
            <a:r>
              <a:rPr lang="en-US" sz="2800" dirty="0"/>
              <a:t>a. Complete the table.</a:t>
            </a:r>
          </a:p>
          <a:p>
            <a:pPr marL="0" indent="0">
              <a:buNone/>
            </a:pPr>
            <a:r>
              <a:rPr lang="en-US" sz="2800" dirty="0"/>
              <a:t>b. What is the level of production q that maximizes profit for the firm?</a:t>
            </a:r>
          </a:p>
          <a:p>
            <a:pPr marL="0" indent="0">
              <a:buNone/>
            </a:pPr>
            <a:r>
              <a:rPr lang="en-US" sz="2800" dirty="0"/>
              <a:t>The monopolistic competitive firm could either produce output level of q = 1,000 units or q = 2,000 units because that’s where profit is the biggest at $3. </a:t>
            </a:r>
          </a:p>
        </p:txBody>
      </p:sp>
    </p:spTree>
    <p:extLst>
      <p:ext uri="{BB962C8B-B14F-4D97-AF65-F5344CB8AC3E}">
        <p14:creationId xmlns:p14="http://schemas.microsoft.com/office/powerpoint/2010/main" val="4232733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IN" dirty="0"/>
              <a:t>Short-Run Losses and the Shutdown Decision </a:t>
            </a:r>
            <a:r>
              <a:rPr lang="en-US" sz="2000" dirty="0"/>
              <a:t>(continued 1)</a:t>
            </a:r>
          </a:p>
        </p:txBody>
      </p:sp>
      <p:sp>
        <p:nvSpPr>
          <p:cNvPr id="3" name="Content Placeholder 2"/>
          <p:cNvSpPr>
            <a:spLocks noGrp="1"/>
          </p:cNvSpPr>
          <p:nvPr>
            <p:ph idx="1"/>
          </p:nvPr>
        </p:nvSpPr>
        <p:spPr>
          <a:xfrm>
            <a:off x="345688" y="1416205"/>
            <a:ext cx="8709102" cy="4344515"/>
          </a:xfrm>
        </p:spPr>
        <p:txBody>
          <a:bodyPr/>
          <a:lstStyle/>
          <a:p>
            <a:pPr marL="0" indent="0">
              <a:buNone/>
            </a:pPr>
            <a:r>
              <a:rPr lang="en-US" sz="2000" b="1" u="sng" dirty="0"/>
              <a:t>Price	q	 FC		VC		TR		TC		MR		MC		AVC		Profit</a:t>
            </a:r>
          </a:p>
          <a:p>
            <a:pPr marL="0" indent="0">
              <a:buNone/>
            </a:pPr>
            <a:r>
              <a:rPr lang="en-US" sz="2000" dirty="0"/>
              <a:t>90		0	40		0		</a:t>
            </a:r>
          </a:p>
          <a:p>
            <a:pPr marL="0" indent="0">
              <a:buNone/>
            </a:pPr>
            <a:r>
              <a:rPr lang="en-US" sz="2000" dirty="0"/>
              <a:t>80		1	40		75		</a:t>
            </a:r>
          </a:p>
          <a:p>
            <a:pPr marL="0" indent="0">
              <a:buNone/>
            </a:pPr>
            <a:r>
              <a:rPr lang="en-US" sz="2000" dirty="0"/>
              <a:t>70		2	40		140		</a:t>
            </a:r>
          </a:p>
          <a:p>
            <a:pPr marL="0" indent="0">
              <a:buNone/>
            </a:pPr>
            <a:r>
              <a:rPr lang="en-US" sz="2000" dirty="0"/>
              <a:t>60		3	40		210		</a:t>
            </a:r>
          </a:p>
          <a:p>
            <a:pPr marL="0" indent="0">
              <a:buNone/>
            </a:pPr>
            <a:r>
              <a:rPr lang="en-US" sz="2000" dirty="0"/>
              <a:t>50		4	40		285		</a:t>
            </a:r>
          </a:p>
          <a:p>
            <a:pPr marL="0" indent="0">
              <a:buNone/>
            </a:pPr>
            <a:r>
              <a:rPr lang="en-US" sz="2000" dirty="0"/>
              <a:t>___________________________________________________________________</a:t>
            </a:r>
          </a:p>
          <a:p>
            <a:pPr marL="0" indent="0">
              <a:buNone/>
            </a:pPr>
            <a:endParaRPr lang="en-US" sz="2000" dirty="0"/>
          </a:p>
          <a:p>
            <a:pPr marL="0" indent="0">
              <a:buNone/>
            </a:pPr>
            <a:r>
              <a:rPr lang="en-US" sz="2000" dirty="0"/>
              <a:t>a. Complete the above table.</a:t>
            </a:r>
          </a:p>
          <a:p>
            <a:pPr marL="0" indent="0">
              <a:buNone/>
            </a:pPr>
            <a:r>
              <a:rPr lang="en-US" sz="2000" dirty="0"/>
              <a:t>b. What is the level of production q that maximizes profit or minimizes loss for the monopolist?</a:t>
            </a:r>
          </a:p>
          <a:p>
            <a:pPr marL="0" indent="0">
              <a:buNone/>
            </a:pPr>
            <a:endParaRPr lang="en-US" sz="2000" dirty="0"/>
          </a:p>
        </p:txBody>
      </p:sp>
    </p:spTree>
    <p:extLst>
      <p:ext uri="{BB962C8B-B14F-4D97-AF65-F5344CB8AC3E}">
        <p14:creationId xmlns:p14="http://schemas.microsoft.com/office/powerpoint/2010/main" val="2260753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IN" dirty="0"/>
              <a:t>Short-Run Losses and the Shutdown Decision </a:t>
            </a:r>
            <a:r>
              <a:rPr lang="en-US" sz="2000" dirty="0"/>
              <a:t>(continued 1)</a:t>
            </a:r>
          </a:p>
        </p:txBody>
      </p:sp>
      <p:sp>
        <p:nvSpPr>
          <p:cNvPr id="3" name="Content Placeholder 2"/>
          <p:cNvSpPr>
            <a:spLocks noGrp="1"/>
          </p:cNvSpPr>
          <p:nvPr>
            <p:ph idx="1"/>
          </p:nvPr>
        </p:nvSpPr>
        <p:spPr>
          <a:xfrm>
            <a:off x="345688" y="1416205"/>
            <a:ext cx="8709102" cy="4962293"/>
          </a:xfrm>
        </p:spPr>
        <p:txBody>
          <a:bodyPr>
            <a:normAutofit fontScale="92500" lnSpcReduction="20000"/>
          </a:bodyPr>
          <a:lstStyle/>
          <a:p>
            <a:pPr marL="0" indent="0">
              <a:buNone/>
            </a:pPr>
            <a:r>
              <a:rPr lang="en-US" sz="2000" b="1" u="sng" dirty="0"/>
              <a:t>Price	q	 FC		VC		TR		TC		MR		MC		AVC		Profit</a:t>
            </a:r>
          </a:p>
          <a:p>
            <a:pPr marL="0" indent="0">
              <a:buNone/>
            </a:pPr>
            <a:r>
              <a:rPr lang="en-US" sz="2000" dirty="0"/>
              <a:t>90		0	40		0		0		40		-		-		-		-40</a:t>
            </a:r>
          </a:p>
          <a:p>
            <a:pPr marL="0" indent="0">
              <a:buNone/>
            </a:pPr>
            <a:r>
              <a:rPr lang="en-US" sz="2000" dirty="0"/>
              <a:t>80		1	40		75		80		115		80		75		75		-35</a:t>
            </a:r>
          </a:p>
          <a:p>
            <a:pPr marL="0" indent="0">
              <a:buNone/>
            </a:pPr>
            <a:r>
              <a:rPr lang="en-US" sz="2000" dirty="0"/>
              <a:t>70		2	40		140		140		180		60		65		70		-40</a:t>
            </a:r>
          </a:p>
          <a:p>
            <a:pPr marL="0" indent="0">
              <a:buNone/>
            </a:pPr>
            <a:r>
              <a:rPr lang="en-US" sz="2000" dirty="0"/>
              <a:t>60		3	40		210		180		250		40		70		70		-70</a:t>
            </a:r>
          </a:p>
          <a:p>
            <a:pPr marL="0" indent="0">
              <a:buNone/>
            </a:pPr>
            <a:r>
              <a:rPr lang="en-US" sz="2000" dirty="0"/>
              <a:t>50		4	40		285		200		325		20		75		71.25	-125</a:t>
            </a:r>
          </a:p>
          <a:p>
            <a:pPr marL="0" indent="0">
              <a:buNone/>
            </a:pPr>
            <a:r>
              <a:rPr lang="en-US" sz="2000" dirty="0"/>
              <a:t>___________________________________________________________________</a:t>
            </a:r>
          </a:p>
          <a:p>
            <a:pPr marL="0" indent="0">
              <a:buNone/>
            </a:pPr>
            <a:r>
              <a:rPr lang="en-US" sz="2000" dirty="0"/>
              <a:t>a. Complete the table.</a:t>
            </a:r>
          </a:p>
          <a:p>
            <a:pPr marL="0" indent="0">
              <a:buNone/>
            </a:pPr>
            <a:endParaRPr lang="en-US" sz="2000" dirty="0"/>
          </a:p>
          <a:p>
            <a:pPr marL="0" indent="0">
              <a:buNone/>
            </a:pPr>
            <a:r>
              <a:rPr lang="en-US" sz="2000" dirty="0"/>
              <a:t>b. What is the level of production q that maximizes profit or minimizes loss for the monopolist?</a:t>
            </a:r>
          </a:p>
          <a:p>
            <a:pPr marL="0" indent="0">
              <a:buNone/>
            </a:pPr>
            <a:r>
              <a:rPr lang="en-US" sz="2000" dirty="0"/>
              <a:t>The monopolist is losing money, so she should pick q that minimizes economic loss. She produces output level of q = 1 unit because that’s where economic loss is at minimum. Or because that’s q before MR &lt; MC</a:t>
            </a:r>
          </a:p>
          <a:p>
            <a:pPr marL="0" indent="0">
              <a:buNone/>
            </a:pPr>
            <a:endParaRPr lang="en-US" sz="2000" dirty="0"/>
          </a:p>
          <a:p>
            <a:pPr marL="0" indent="0">
              <a:buNone/>
            </a:pPr>
            <a:r>
              <a:rPr lang="en-US" sz="2000" dirty="0"/>
              <a:t>c. Should the monopolist shut down in the short run?</a:t>
            </a:r>
          </a:p>
          <a:p>
            <a:pPr marL="0" indent="0">
              <a:buNone/>
            </a:pPr>
            <a:r>
              <a:rPr lang="en-US" sz="2000" dirty="0"/>
              <a:t>Shut down in the short run if P &lt; AVC.</a:t>
            </a:r>
          </a:p>
          <a:p>
            <a:pPr marL="0" indent="0">
              <a:buNone/>
            </a:pPr>
            <a:r>
              <a:rPr lang="en-US" sz="2000" dirty="0"/>
              <a:t>At q = 1, P = $80 &gt; AVC = $75: The firm should not shut down in the short run.</a:t>
            </a:r>
          </a:p>
          <a:p>
            <a:pPr marL="0" indent="0">
              <a:buNone/>
            </a:pPr>
            <a:r>
              <a:rPr lang="en-US" sz="2000" dirty="0"/>
              <a:t>Or At q = 1, TR = $80 &gt; VC = $75: The firm should not shut down in the short run.</a:t>
            </a:r>
          </a:p>
          <a:p>
            <a:pPr marL="0" indent="0">
              <a:buNone/>
            </a:pPr>
            <a:endParaRPr lang="en-US" sz="2000" dirty="0"/>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1759461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a:t>Monopolistic competition in the Long Run</a:t>
            </a:r>
          </a:p>
        </p:txBody>
      </p:sp>
      <p:sp>
        <p:nvSpPr>
          <p:cNvPr id="13315" name="Content Placeholder 2"/>
          <p:cNvSpPr>
            <a:spLocks noGrp="1"/>
          </p:cNvSpPr>
          <p:nvPr>
            <p:ph idx="1"/>
          </p:nvPr>
        </p:nvSpPr>
        <p:spPr>
          <a:xfrm>
            <a:off x="635620" y="1260088"/>
            <a:ext cx="8180704" cy="4500631"/>
          </a:xfrm>
        </p:spPr>
        <p:txBody>
          <a:bodyPr/>
          <a:lstStyle/>
          <a:p>
            <a:r>
              <a:rPr lang="en-US" dirty="0"/>
              <a:t>Short-run economic profit </a:t>
            </a:r>
          </a:p>
          <a:p>
            <a:pPr lvl="1"/>
            <a:r>
              <a:rPr lang="en-US" dirty="0"/>
              <a:t>Causes new firms to enter the market</a:t>
            </a:r>
          </a:p>
          <a:p>
            <a:pPr lvl="2"/>
            <a:r>
              <a:rPr lang="en-US" dirty="0"/>
              <a:t>Draws customers away from the existing firms</a:t>
            </a:r>
          </a:p>
          <a:p>
            <a:pPr lvl="2"/>
            <a:r>
              <a:rPr lang="en-US" dirty="0"/>
              <a:t>Reduce demand facing the existing firms</a:t>
            </a:r>
          </a:p>
          <a:p>
            <a:pPr lvl="2"/>
            <a:r>
              <a:rPr lang="en-US" dirty="0"/>
              <a:t>Profit continue to fall until it disappear in the long run</a:t>
            </a:r>
          </a:p>
          <a:p>
            <a:pPr lvl="2"/>
            <a:r>
              <a:rPr lang="en-US" dirty="0"/>
              <a:t>Firms make zero economic profit in the long run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dirty="0"/>
              <a:t>Zero Economic Profit in the Long Run </a:t>
            </a:r>
            <a:r>
              <a:rPr lang="en-US" sz="2000" dirty="0"/>
              <a:t>(continued)</a:t>
            </a:r>
          </a:p>
        </p:txBody>
      </p:sp>
      <p:sp>
        <p:nvSpPr>
          <p:cNvPr id="3" name="Content Placeholder 2"/>
          <p:cNvSpPr>
            <a:spLocks noGrp="1"/>
          </p:cNvSpPr>
          <p:nvPr>
            <p:ph idx="1"/>
          </p:nvPr>
        </p:nvSpPr>
        <p:spPr>
          <a:xfrm>
            <a:off x="525765" y="1248938"/>
            <a:ext cx="8229600" cy="4511782"/>
          </a:xfrm>
        </p:spPr>
        <p:txBody>
          <a:bodyPr/>
          <a:lstStyle/>
          <a:p>
            <a:r>
              <a:rPr lang="en-US" dirty="0"/>
              <a:t>Short-run economic loss</a:t>
            </a:r>
          </a:p>
          <a:p>
            <a:pPr lvl="1"/>
            <a:r>
              <a:rPr lang="en-US" dirty="0"/>
              <a:t>Causes some firms to exit the market</a:t>
            </a:r>
          </a:p>
          <a:p>
            <a:pPr lvl="2"/>
            <a:r>
              <a:rPr lang="en-US" dirty="0"/>
              <a:t>Their customers switch to the remaining firms</a:t>
            </a:r>
          </a:p>
          <a:p>
            <a:pPr lvl="2"/>
            <a:r>
              <a:rPr lang="en-US" dirty="0"/>
              <a:t>Remaining firms experience an increase in demand </a:t>
            </a:r>
          </a:p>
          <a:p>
            <a:pPr lvl="2"/>
            <a:r>
              <a:rPr lang="en-US" dirty="0"/>
              <a:t>Loss decreases until it is erased in the long run</a:t>
            </a:r>
          </a:p>
          <a:p>
            <a:pPr lvl="2"/>
            <a:r>
              <a:rPr lang="en-US" dirty="0"/>
              <a:t>Firms make zero economic profit in the long run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p:txBody>
          <a:bodyPr>
            <a:noAutofit/>
          </a:bodyPr>
          <a:lstStyle/>
          <a:p>
            <a:r>
              <a:rPr lang="en-US" dirty="0">
                <a:solidFill>
                  <a:schemeClr val="bg1"/>
                </a:solidFill>
              </a:rPr>
              <a:t>2</a:t>
            </a:r>
            <a:r>
              <a:rPr lang="en-US" dirty="0"/>
              <a:t>	Long-Run Equilibrium in Monopolistic Competition</a:t>
            </a:r>
            <a:br>
              <a:rPr lang="en-US" dirty="0"/>
            </a:br>
            <a:endParaRPr lang="en-US" dirty="0"/>
          </a:p>
        </p:txBody>
      </p:sp>
      <p:sp>
        <p:nvSpPr>
          <p:cNvPr id="37" name="TextBox 48"/>
          <p:cNvSpPr txBox="1">
            <a:spLocks noChangeArrowheads="1"/>
          </p:cNvSpPr>
          <p:nvPr/>
        </p:nvSpPr>
        <p:spPr bwMode="auto">
          <a:xfrm>
            <a:off x="5340050" y="1702112"/>
            <a:ext cx="3649662" cy="4278094"/>
          </a:xfrm>
          <a:prstGeom prst="rect">
            <a:avLst/>
          </a:prstGeom>
          <a:noFill/>
          <a:ln w="9525">
            <a:noFill/>
            <a:miter lim="800000"/>
            <a:headEnd/>
            <a:tailEnd/>
          </a:ln>
        </p:spPr>
        <p:txBody>
          <a:bodyPr>
            <a:spAutoFit/>
          </a:bodyPr>
          <a:lstStyle/>
          <a:p>
            <a:pPr algn="l">
              <a:buFontTx/>
              <a:buNone/>
            </a:pPr>
            <a:r>
              <a:rPr lang="en-US" sz="1600" dirty="0">
                <a:latin typeface="+mn-lt"/>
              </a:rPr>
              <a:t>In monopolistic competition, if existing firms earn economic profit in the short run, new firms will enter the industry in the long run. This entry reduces the demand facing each firm. In the long run, each firm’s demand curve shifts leftward until marginal revenue equals marginal cost (point a) and the demand curve is tangent to the average total cost curve (point b). Economic profit is zero at output q. With zero economic profit, no more firms will enter, so the industry is in long-run equilibrium. The same long-run adjustment occurs if firms suffer a short-run loss. In the long run, firms leave until the remaining firms earn just a normal profit.</a:t>
            </a:r>
          </a:p>
        </p:txBody>
      </p:sp>
      <p:pic>
        <p:nvPicPr>
          <p:cNvPr id="10" name="Picture 9" descr="The graph shows the long-run equilibrium for a typical monopolistic competitor. The horizontal axis measures quantity per period, and the vertical axis measures price in dollars per unit. In the long run, entry and exit shifts each firm’s demand curve until economic profit disappears—that is, until the market price or average revenue equals average total cost. The graph shows a downward-sloping demand curve labeled D and a downward-sloping marginal revenue curve labeled MR that lies below D. There is an upward-sloping marginal cost curve labeled MC, and a U-shaped average total cost curve labeled ATC. MC passes through the minimum point of ATC. MR intersects MC at a point labeled a. Point a corresponds to an equilibrium quantity of q per period and an equilibrium price of p per unit, determined from the demand curve D. The average total cost curve ATC is tangent to the demand curve at a point labeled b. The firm does not earn any economic profit because average total cost equals price at quantity q. " title="Exhibit 2 - Long-Run Equilibrium in Monopolistic Competition"/>
          <p:cNvPicPr>
            <a:picLocks noChangeAspect="1"/>
          </p:cNvPicPr>
          <p:nvPr/>
        </p:nvPicPr>
        <p:blipFill>
          <a:blip r:embed="rId2"/>
          <a:stretch>
            <a:fillRect/>
          </a:stretch>
        </p:blipFill>
        <p:spPr>
          <a:xfrm>
            <a:off x="304411" y="1770156"/>
            <a:ext cx="5035639" cy="42100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t>Monopolistic Competition and Perfect Competition Compared </a:t>
            </a:r>
          </a:p>
        </p:txBody>
      </p:sp>
      <p:sp>
        <p:nvSpPr>
          <p:cNvPr id="3" name="Content Placeholder 2"/>
          <p:cNvSpPr>
            <a:spLocks noGrp="1"/>
          </p:cNvSpPr>
          <p:nvPr>
            <p:ph idx="1"/>
          </p:nvPr>
        </p:nvSpPr>
        <p:spPr>
          <a:xfrm>
            <a:off x="525764" y="1385740"/>
            <a:ext cx="8290560" cy="4374979"/>
          </a:xfrm>
        </p:spPr>
        <p:txBody>
          <a:bodyPr/>
          <a:lstStyle/>
          <a:p>
            <a:r>
              <a:rPr lang="en-US" b="1" dirty="0"/>
              <a:t>Similarities</a:t>
            </a:r>
          </a:p>
          <a:p>
            <a:pPr lvl="1"/>
            <a:r>
              <a:rPr lang="en-US" dirty="0"/>
              <a:t>In both Monopolistic competition and perfect competition</a:t>
            </a:r>
          </a:p>
          <a:p>
            <a:pPr lvl="2"/>
            <a:r>
              <a:rPr lang="en-US" dirty="0"/>
              <a:t>There is a large number of firms</a:t>
            </a:r>
          </a:p>
          <a:p>
            <a:pPr lvl="2"/>
            <a:r>
              <a:rPr lang="en-US" dirty="0"/>
              <a:t>Easy entry into and exit from the market</a:t>
            </a:r>
          </a:p>
          <a:p>
            <a:pPr lvl="2"/>
            <a:r>
              <a:rPr lang="en-US" dirty="0"/>
              <a:t>Firms make zero economic profit in the long run</a:t>
            </a:r>
          </a:p>
          <a:p>
            <a:pPr lvl="2"/>
            <a:r>
              <a:rPr lang="en-US" dirty="0"/>
              <a:t>The demand curve is tangent to the average total cost curve in the long run</a:t>
            </a:r>
          </a:p>
          <a:p>
            <a:endParaRPr lang="en-US" dirty="0"/>
          </a:p>
          <a:p>
            <a:pPr lvl="1"/>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itle 1"/>
          <p:cNvSpPr>
            <a:spLocks noGrp="1"/>
          </p:cNvSpPr>
          <p:nvPr>
            <p:ph type="title"/>
          </p:nvPr>
        </p:nvSpPr>
        <p:spPr/>
        <p:txBody>
          <a:bodyPr>
            <a:noAutofit/>
          </a:bodyPr>
          <a:lstStyle/>
          <a:p>
            <a:r>
              <a:rPr lang="en-US" dirty="0">
                <a:solidFill>
                  <a:schemeClr val="bg1"/>
                </a:solidFill>
              </a:rPr>
              <a:t>3</a:t>
            </a:r>
            <a:r>
              <a:rPr lang="en-US" dirty="0"/>
              <a:t>	Perfect Competition Versus Monopolistic Competition in Long-Run Equilibrium</a:t>
            </a:r>
            <a:br>
              <a:rPr lang="en-US" dirty="0"/>
            </a:br>
            <a:endParaRPr lang="en-US" dirty="0"/>
          </a:p>
        </p:txBody>
      </p:sp>
      <p:sp>
        <p:nvSpPr>
          <p:cNvPr id="22" name="TextBox 21"/>
          <p:cNvSpPr txBox="1">
            <a:spLocks noChangeArrowheads="1"/>
          </p:cNvSpPr>
          <p:nvPr/>
        </p:nvSpPr>
        <p:spPr bwMode="auto">
          <a:xfrm>
            <a:off x="94268" y="4614484"/>
            <a:ext cx="9049732" cy="2062103"/>
          </a:xfrm>
          <a:prstGeom prst="rect">
            <a:avLst/>
          </a:prstGeom>
          <a:noFill/>
          <a:ln w="9525">
            <a:noFill/>
            <a:miter lim="800000"/>
            <a:headEnd/>
            <a:tailEnd/>
          </a:ln>
        </p:spPr>
        <p:txBody>
          <a:bodyPr wrap="square">
            <a:spAutoFit/>
          </a:bodyPr>
          <a:lstStyle/>
          <a:p>
            <a:pPr algn="l">
              <a:buFontTx/>
              <a:buNone/>
            </a:pPr>
            <a:r>
              <a:rPr lang="en-US" sz="1600" dirty="0">
                <a:latin typeface="+mn-lt"/>
              </a:rPr>
              <a:t>Cost curves are assumed to be the same in each panel. The perfectly competitive firm in panel (a) faces a demand curve that is horizontal at market price p. Long-run equilibrium occurs at output q, where the demand curve is tangent to the average total cost curve at its lowest point. The monopolistically competitive firm in panel (b) is in long-run equilibrium at output q’, where the demand curve is tangent to the average total cost curve. Because the demand curve slopes downward in panel (b), the tangency does not occur at the minimum point of average total cost. Thus, the monopolistically competitive firm produces less output and charges a higher price than a perfectly competitive firm with the same cost curves. Neither firm earns economic profit in the long run. Each earns normal profit (zero economic profit). </a:t>
            </a:r>
          </a:p>
        </p:txBody>
      </p:sp>
      <p:pic>
        <p:nvPicPr>
          <p:cNvPr id="13" name="Picture 12" descr="The graph has two panels—Panel (a) shows the long-run equilibrium in perfect competition and panel (b) shows the long-run equilibrium in monopolistic competition. The horizontal axes in both panels measure quantity per period, and the vertical axes in both panels measure price in dollars per unit.&#10;In perfect competition, the demand curve faced by a firm is horizontal at the market price, as shown by d. It is also the average and marginal revenue curves of the firm. The upward-sloping marginal cost curve MC intersects the marginal revenue curve d at a point that corresponds to an equilibrium quantity of q per period. The U-shaped average total cost curve ATC is tangent to the demand curve at price p. Therefore, in the long run, the firm produces at the minimum point of the average total cost curve. &#10;In monopolistic competition, the demand curve faced by a firm is downward sloping, as shown by D in panel (b). MR is the marginal revenue curve of the firm, which lies below D. The equilibrium quantity, obtained from the point of intersection of MC and MR, is q per period and the equilibrium price, obtained from the demand curve, is p' per period. The firm produces at the downward-sloping potion of ATC and not at its minimum point. Therefore, the price and average cost p' in monopolistic competition is higher than the price and average cost p in perfect competition. If firms have the same cost curves, the monopolistic competitor produces a lesser output and charges a higher price than the perfect competitor in the long run, though neither earns economic profit.&#10;" title="Exhibit 3 - Perfect Competition Versus Monopolistic Competition in Long-Run Equilibrium"/>
          <p:cNvPicPr>
            <a:picLocks noChangeAspect="1"/>
          </p:cNvPicPr>
          <p:nvPr/>
        </p:nvPicPr>
        <p:blipFill>
          <a:blip r:embed="rId2"/>
          <a:stretch>
            <a:fillRect/>
          </a:stretch>
        </p:blipFill>
        <p:spPr>
          <a:xfrm>
            <a:off x="1175170" y="2011989"/>
            <a:ext cx="6958760" cy="2602495"/>
          </a:xfrm>
          <a:prstGeom prst="rect">
            <a:avLst/>
          </a:prstGeom>
        </p:spPr>
      </p:pic>
    </p:spTree>
    <p:extLst>
      <p:ext uri="{BB962C8B-B14F-4D97-AF65-F5344CB8AC3E}">
        <p14:creationId xmlns:p14="http://schemas.microsoft.com/office/powerpoint/2010/main" val="3330626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dirty="0"/>
              <a:t>Monopolistic Competition and Perfect Competition Compared </a:t>
            </a:r>
            <a:r>
              <a:rPr lang="en-US" sz="2000" dirty="0"/>
              <a:t>(continued)</a:t>
            </a:r>
          </a:p>
        </p:txBody>
      </p:sp>
      <p:sp>
        <p:nvSpPr>
          <p:cNvPr id="3" name="Content Placeholder 2"/>
          <p:cNvSpPr>
            <a:spLocks noGrp="1"/>
          </p:cNvSpPr>
          <p:nvPr>
            <p:ph idx="1"/>
          </p:nvPr>
        </p:nvSpPr>
        <p:spPr>
          <a:xfrm>
            <a:off x="586724" y="1338607"/>
            <a:ext cx="8229600" cy="4760536"/>
          </a:xfrm>
        </p:spPr>
        <p:txBody>
          <a:bodyPr>
            <a:normAutofit/>
          </a:bodyPr>
          <a:lstStyle/>
          <a:p>
            <a:r>
              <a:rPr lang="en-US" b="1" dirty="0"/>
              <a:t>Differences</a:t>
            </a:r>
          </a:p>
          <a:p>
            <a:pPr lvl="1"/>
            <a:r>
              <a:rPr lang="en-US" sz="3000" b="1" dirty="0"/>
              <a:t>In Perfect competition</a:t>
            </a:r>
          </a:p>
          <a:p>
            <a:pPr lvl="2"/>
            <a:r>
              <a:rPr lang="en-US" dirty="0"/>
              <a:t>Firm’s demand curve is a horizontal line</a:t>
            </a:r>
          </a:p>
          <a:p>
            <a:pPr lvl="2"/>
            <a:r>
              <a:rPr lang="en-US" dirty="0"/>
              <a:t>P = MR</a:t>
            </a:r>
          </a:p>
          <a:p>
            <a:pPr lvl="2"/>
            <a:r>
              <a:rPr lang="en-US" dirty="0"/>
              <a:t>Allocative Efficiency in the long run</a:t>
            </a:r>
          </a:p>
          <a:p>
            <a:pPr lvl="3"/>
            <a:r>
              <a:rPr lang="en-US" dirty="0"/>
              <a:t>P = MC</a:t>
            </a:r>
          </a:p>
          <a:p>
            <a:pPr lvl="2"/>
            <a:r>
              <a:rPr lang="en-US" dirty="0"/>
              <a:t>Productive Efficiency in the long run</a:t>
            </a:r>
          </a:p>
          <a:p>
            <a:pPr lvl="3"/>
            <a:r>
              <a:rPr lang="en-US" dirty="0"/>
              <a:t>Firms produce at minimum average cost </a:t>
            </a:r>
          </a:p>
          <a:p>
            <a:pPr lvl="2"/>
            <a:r>
              <a:rPr lang="en-US" dirty="0"/>
              <a:t>Consumers enjoy surplus</a:t>
            </a:r>
          </a:p>
          <a:p>
            <a:pPr lvl="3"/>
            <a:r>
              <a:rPr lang="en-US" dirty="0"/>
              <a:t>Firms charge price P = min ATC = MC of production</a:t>
            </a:r>
          </a:p>
          <a:p>
            <a:pPr lvl="2"/>
            <a:endParaRPr lang="en-US" dirty="0"/>
          </a:p>
          <a:p>
            <a:pPr marL="1005840" lvl="3" indent="0">
              <a:buNone/>
            </a:pPr>
            <a:endParaRPr lang="en-US" dirty="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dirty="0"/>
              <a:t>Monopolistic Competition and Perfect Competition Compared </a:t>
            </a:r>
            <a:r>
              <a:rPr lang="en-US" sz="2000" dirty="0"/>
              <a:t>(continued)</a:t>
            </a:r>
          </a:p>
        </p:txBody>
      </p:sp>
      <p:sp>
        <p:nvSpPr>
          <p:cNvPr id="3" name="Content Placeholder 2"/>
          <p:cNvSpPr>
            <a:spLocks noGrp="1"/>
          </p:cNvSpPr>
          <p:nvPr>
            <p:ph idx="1"/>
          </p:nvPr>
        </p:nvSpPr>
        <p:spPr>
          <a:xfrm>
            <a:off x="525764" y="1226634"/>
            <a:ext cx="8377604" cy="4872509"/>
          </a:xfrm>
        </p:spPr>
        <p:txBody>
          <a:bodyPr>
            <a:normAutofit fontScale="92500" lnSpcReduction="10000"/>
          </a:bodyPr>
          <a:lstStyle/>
          <a:p>
            <a:r>
              <a:rPr lang="en-US" b="1" dirty="0"/>
              <a:t>Differences</a:t>
            </a:r>
          </a:p>
          <a:p>
            <a:pPr lvl="1"/>
            <a:r>
              <a:rPr lang="en-US" sz="3000" b="1" dirty="0"/>
              <a:t>In monopolistic competition, firms: </a:t>
            </a:r>
          </a:p>
          <a:p>
            <a:pPr lvl="2"/>
            <a:r>
              <a:rPr lang="en-US" dirty="0"/>
              <a:t>Face a downward-sloping demand curve</a:t>
            </a:r>
          </a:p>
          <a:p>
            <a:pPr lvl="2"/>
            <a:r>
              <a:rPr lang="en-US" dirty="0"/>
              <a:t>MR &lt; P</a:t>
            </a:r>
          </a:p>
          <a:p>
            <a:pPr lvl="2"/>
            <a:r>
              <a:rPr lang="en-US" dirty="0"/>
              <a:t>No allocative efficiency in the long run</a:t>
            </a:r>
          </a:p>
          <a:p>
            <a:pPr lvl="3"/>
            <a:r>
              <a:rPr lang="en-US" dirty="0"/>
              <a:t>P &gt; MC</a:t>
            </a:r>
          </a:p>
          <a:p>
            <a:pPr lvl="2"/>
            <a:r>
              <a:rPr lang="en-US" dirty="0"/>
              <a:t>Produce less and charge more (P &gt; MC) than firms in perfect competition in the long run</a:t>
            </a:r>
          </a:p>
          <a:p>
            <a:pPr lvl="3"/>
            <a:r>
              <a:rPr lang="en-US" sz="2600" dirty="0"/>
              <a:t>Smaller consumer surplus</a:t>
            </a:r>
            <a:endParaRPr lang="en-US" dirty="0"/>
          </a:p>
          <a:p>
            <a:pPr lvl="2"/>
            <a:r>
              <a:rPr lang="en-US" dirty="0"/>
              <a:t>Spend more on ads to differentiate their products</a:t>
            </a:r>
          </a:p>
          <a:p>
            <a:pPr lvl="2"/>
            <a:r>
              <a:rPr lang="en-US" dirty="0"/>
              <a:t>No productive efficiency in the long run</a:t>
            </a:r>
          </a:p>
          <a:p>
            <a:pPr lvl="3"/>
            <a:r>
              <a:rPr lang="en-US" dirty="0"/>
              <a:t>Do not produce at minimum average cost </a:t>
            </a:r>
          </a:p>
          <a:p>
            <a:pPr marL="1005840" lvl="3" indent="0">
              <a:buNone/>
            </a:pPr>
            <a:endParaRPr lang="en-US" b="1" dirty="0"/>
          </a:p>
        </p:txBody>
      </p:sp>
    </p:spTree>
    <p:extLst>
      <p:ext uri="{BB962C8B-B14F-4D97-AF65-F5344CB8AC3E}">
        <p14:creationId xmlns:p14="http://schemas.microsoft.com/office/powerpoint/2010/main" val="19444684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t>Monopolistic Competition and Perfect Competition Compared </a:t>
            </a:r>
            <a:r>
              <a:rPr lang="en-US" sz="2000" dirty="0"/>
              <a:t>(continued 1)</a:t>
            </a:r>
          </a:p>
        </p:txBody>
      </p:sp>
      <p:sp>
        <p:nvSpPr>
          <p:cNvPr id="3" name="Content Placeholder 2"/>
          <p:cNvSpPr>
            <a:spLocks noGrp="1"/>
          </p:cNvSpPr>
          <p:nvPr>
            <p:ph idx="1"/>
          </p:nvPr>
        </p:nvSpPr>
        <p:spPr>
          <a:xfrm>
            <a:off x="525764" y="1282390"/>
            <a:ext cx="8290560" cy="4973444"/>
          </a:xfrm>
        </p:spPr>
        <p:txBody>
          <a:bodyPr>
            <a:normAutofit/>
          </a:bodyPr>
          <a:lstStyle/>
          <a:p>
            <a:r>
              <a:rPr lang="en-US" b="1" dirty="0"/>
              <a:t>Excess capacity (Not Covered)</a:t>
            </a:r>
          </a:p>
          <a:p>
            <a:pPr marL="0" indent="0">
              <a:buNone/>
            </a:pPr>
            <a:endParaRPr lang="en-US" dirty="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a:t>II. Oligopoly </a:t>
            </a:r>
          </a:p>
        </p:txBody>
      </p:sp>
      <p:sp>
        <p:nvSpPr>
          <p:cNvPr id="15363" name="Content Placeholder 2"/>
          <p:cNvSpPr>
            <a:spLocks noGrp="1"/>
          </p:cNvSpPr>
          <p:nvPr>
            <p:ph idx="1"/>
          </p:nvPr>
        </p:nvSpPr>
        <p:spPr>
          <a:xfrm>
            <a:off x="525764" y="1045341"/>
            <a:ext cx="8290560" cy="4525808"/>
          </a:xfrm>
        </p:spPr>
        <p:txBody>
          <a:bodyPr>
            <a:normAutofit lnSpcReduction="10000"/>
          </a:bodyPr>
          <a:lstStyle/>
          <a:p>
            <a:pPr lvl="1"/>
            <a:r>
              <a:rPr lang="en-US" dirty="0"/>
              <a:t>Few firms - A handful of firms</a:t>
            </a:r>
          </a:p>
          <a:p>
            <a:pPr lvl="1"/>
            <a:r>
              <a:rPr lang="en-US" dirty="0"/>
              <a:t>Product can be similar or differentiated</a:t>
            </a:r>
          </a:p>
          <a:p>
            <a:pPr lvl="1"/>
            <a:r>
              <a:rPr lang="en-US" dirty="0"/>
              <a:t>Barriers to entry</a:t>
            </a:r>
          </a:p>
          <a:p>
            <a:pPr lvl="1"/>
            <a:r>
              <a:rPr lang="en-US" dirty="0"/>
              <a:t>Firms’ behaviors are interdependent – </a:t>
            </a:r>
            <a:r>
              <a:rPr lang="en-US" b="1" dirty="0"/>
              <a:t>Interdependence among firms</a:t>
            </a:r>
          </a:p>
          <a:p>
            <a:pPr lvl="2"/>
            <a:r>
              <a:rPr lang="en-US" sz="2600" dirty="0"/>
              <a:t>Firms react to each other’s decision about price, advertising, and product differentiation </a:t>
            </a:r>
          </a:p>
          <a:p>
            <a:pPr lvl="2"/>
            <a:r>
              <a:rPr lang="en-US" sz="2600" dirty="0"/>
              <a:t>Each firm considers the effect of its own action on competitors’ behavior</a:t>
            </a:r>
          </a:p>
          <a:p>
            <a:pPr lvl="2"/>
            <a:r>
              <a:rPr lang="en-US" sz="2600" b="1" dirty="0"/>
              <a:t>The outcome of a firm’s decision</a:t>
            </a:r>
            <a:r>
              <a:rPr lang="en-US" sz="2600" dirty="0"/>
              <a:t> about price, advertising, and product differentiation </a:t>
            </a:r>
            <a:r>
              <a:rPr lang="en-US" sz="2600" b="1" dirty="0"/>
              <a:t>depends on the reaction or response of its competitors </a:t>
            </a:r>
          </a:p>
          <a:p>
            <a:pPr lvl="2"/>
            <a:endParaRPr lang="en-US" sz="2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t>Varieties of Oligopoly </a:t>
            </a:r>
            <a:endParaRPr lang="en-US" dirty="0"/>
          </a:p>
        </p:txBody>
      </p:sp>
      <p:sp>
        <p:nvSpPr>
          <p:cNvPr id="15363" name="Content Placeholder 2"/>
          <p:cNvSpPr>
            <a:spLocks noGrp="1"/>
          </p:cNvSpPr>
          <p:nvPr>
            <p:ph idx="1"/>
          </p:nvPr>
        </p:nvSpPr>
        <p:spPr>
          <a:xfrm>
            <a:off x="525764" y="1018094"/>
            <a:ext cx="8290560" cy="5495827"/>
          </a:xfrm>
        </p:spPr>
        <p:txBody>
          <a:bodyPr>
            <a:noAutofit/>
          </a:bodyPr>
          <a:lstStyle/>
          <a:p>
            <a:r>
              <a:rPr lang="en-US" sz="2800" b="1" dirty="0"/>
              <a:t>Undifferentiated oligopoly</a:t>
            </a:r>
          </a:p>
          <a:p>
            <a:pPr lvl="1"/>
            <a:r>
              <a:rPr lang="en-US" sz="2400" b="1" dirty="0"/>
              <a:t>Product is similar</a:t>
            </a:r>
            <a:r>
              <a:rPr lang="en-US" sz="2400" dirty="0"/>
              <a:t>: Firms sell a commodity that does not differ across suppliers, such as</a:t>
            </a:r>
            <a:r>
              <a:rPr lang="en-US" sz="2400" b="1" dirty="0"/>
              <a:t> oil or steel</a:t>
            </a:r>
          </a:p>
          <a:p>
            <a:pPr lvl="1"/>
            <a:r>
              <a:rPr lang="en-US" sz="2400" dirty="0"/>
              <a:t>The more similar the products, the greater the interdependence among firms</a:t>
            </a:r>
          </a:p>
          <a:p>
            <a:endParaRPr lang="en-US" dirty="0"/>
          </a:p>
          <a:p>
            <a:r>
              <a:rPr lang="en-US" sz="2800" b="1" dirty="0"/>
              <a:t>Differentiated oligopoly</a:t>
            </a:r>
          </a:p>
          <a:p>
            <a:pPr lvl="1"/>
            <a:r>
              <a:rPr lang="en-US" sz="2400" b="1" dirty="0"/>
              <a:t>Product is differentiated</a:t>
            </a:r>
            <a:r>
              <a:rPr lang="en-US" sz="2400" dirty="0"/>
              <a:t>: Firms sell products that differ across suppliers, such as </a:t>
            </a:r>
            <a:r>
              <a:rPr lang="en-US" sz="2400" b="1" dirty="0"/>
              <a:t>automobiles or breakfast cereal</a:t>
            </a:r>
          </a:p>
          <a:p>
            <a:pPr lvl="1"/>
            <a:r>
              <a:rPr lang="en-US" sz="2400" dirty="0"/>
              <a:t>Product differentiation</a:t>
            </a:r>
          </a:p>
          <a:p>
            <a:pPr lvl="2"/>
            <a:r>
              <a:rPr lang="en-US" sz="2000" dirty="0"/>
              <a:t>Physical appearance and quality</a:t>
            </a:r>
          </a:p>
          <a:p>
            <a:pPr lvl="2"/>
            <a:r>
              <a:rPr lang="en-US" sz="2000" dirty="0"/>
              <a:t>Sales location</a:t>
            </a:r>
          </a:p>
          <a:p>
            <a:pPr lvl="2"/>
            <a:r>
              <a:rPr lang="en-US" sz="2000" dirty="0"/>
              <a:t>Services offered with a product</a:t>
            </a:r>
          </a:p>
          <a:p>
            <a:pPr lvl="2"/>
            <a:r>
              <a:rPr lang="en-US" sz="2000" dirty="0"/>
              <a:t>Image of a product in the consumer’s mind</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dirty="0"/>
              <a:t>Sources of Oligopoly </a:t>
            </a:r>
            <a:r>
              <a:rPr lang="en-US" sz="2000" dirty="0"/>
              <a:t> </a:t>
            </a:r>
          </a:p>
        </p:txBody>
      </p:sp>
      <p:sp>
        <p:nvSpPr>
          <p:cNvPr id="15363" name="Content Placeholder 2"/>
          <p:cNvSpPr>
            <a:spLocks noGrp="1"/>
          </p:cNvSpPr>
          <p:nvPr>
            <p:ph idx="1"/>
          </p:nvPr>
        </p:nvSpPr>
        <p:spPr>
          <a:xfrm>
            <a:off x="525763" y="1003177"/>
            <a:ext cx="8378539" cy="4900473"/>
          </a:xfrm>
        </p:spPr>
        <p:txBody>
          <a:bodyPr>
            <a:noAutofit/>
          </a:bodyPr>
          <a:lstStyle/>
          <a:p>
            <a:r>
              <a:rPr lang="en-US" sz="3000" b="1" dirty="0"/>
              <a:t>Oligopoly created by barriers to entry such as</a:t>
            </a:r>
          </a:p>
          <a:p>
            <a:pPr lvl="1"/>
            <a:r>
              <a:rPr lang="en-US" dirty="0"/>
              <a:t>Economies of scale</a:t>
            </a:r>
          </a:p>
          <a:p>
            <a:pPr lvl="1"/>
            <a:r>
              <a:rPr lang="en-US" dirty="0"/>
              <a:t>Legal restrictions</a:t>
            </a:r>
          </a:p>
          <a:p>
            <a:pPr lvl="1"/>
            <a:r>
              <a:rPr lang="en-US" dirty="0"/>
              <a:t>Brand names</a:t>
            </a:r>
          </a:p>
          <a:p>
            <a:pPr lvl="1"/>
            <a:r>
              <a:rPr lang="en-US" dirty="0"/>
              <a:t>Control over an essential resource</a:t>
            </a:r>
          </a:p>
          <a:p>
            <a:pPr lvl="1"/>
            <a:r>
              <a:rPr lang="en-US" dirty="0"/>
              <a:t>High cost of entry</a:t>
            </a:r>
          </a:p>
          <a:p>
            <a:pPr lvl="2"/>
            <a:r>
              <a:rPr lang="en-US" sz="2400" dirty="0"/>
              <a:t>Start-up costs and advertising costs</a:t>
            </a:r>
          </a:p>
          <a:p>
            <a:pPr lvl="1"/>
            <a:r>
              <a:rPr lang="en-US" dirty="0"/>
              <a:t>Crowding out the competition</a:t>
            </a:r>
          </a:p>
          <a:p>
            <a:pPr lvl="2"/>
            <a:r>
              <a:rPr lang="en-US" sz="2400" dirty="0"/>
              <a:t>Firms try to block new entry by offering a variety of the same product.</a:t>
            </a:r>
          </a:p>
          <a:p>
            <a:pPr lvl="3"/>
            <a:r>
              <a:rPr lang="en-US" sz="2000" dirty="0"/>
              <a:t>Few cereal makers offer more than a dozen types of cereal each.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1"/>
          <p:cNvSpPr>
            <a:spLocks noGrp="1"/>
          </p:cNvSpPr>
          <p:nvPr>
            <p:ph type="title"/>
          </p:nvPr>
        </p:nvSpPr>
        <p:spPr/>
        <p:txBody>
          <a:bodyPr>
            <a:noAutofit/>
          </a:bodyPr>
          <a:lstStyle/>
          <a:p>
            <a:r>
              <a:rPr lang="en-US" dirty="0">
                <a:solidFill>
                  <a:schemeClr val="bg1"/>
                </a:solidFill>
              </a:rPr>
              <a:t>4</a:t>
            </a:r>
            <a:r>
              <a:rPr lang="en-US" dirty="0"/>
              <a:t>	Economies of Scale as a Barrier to Entry</a:t>
            </a:r>
            <a:br>
              <a:rPr lang="en-US" dirty="0"/>
            </a:br>
            <a:endParaRPr lang="en-US" dirty="0"/>
          </a:p>
        </p:txBody>
      </p:sp>
      <p:sp>
        <p:nvSpPr>
          <p:cNvPr id="30" name="TextBox 26"/>
          <p:cNvSpPr txBox="1">
            <a:spLocks noChangeArrowheads="1"/>
          </p:cNvSpPr>
          <p:nvPr/>
        </p:nvSpPr>
        <p:spPr bwMode="auto">
          <a:xfrm>
            <a:off x="109538" y="4978400"/>
            <a:ext cx="8924925" cy="1477963"/>
          </a:xfrm>
          <a:prstGeom prst="rect">
            <a:avLst/>
          </a:prstGeom>
          <a:noFill/>
          <a:ln w="9525">
            <a:noFill/>
            <a:miter lim="800000"/>
            <a:headEnd/>
            <a:tailEnd/>
          </a:ln>
        </p:spPr>
        <p:txBody>
          <a:bodyPr>
            <a:spAutoFit/>
          </a:bodyPr>
          <a:lstStyle/>
          <a:p>
            <a:pPr algn="l">
              <a:buFontTx/>
              <a:buNone/>
            </a:pPr>
            <a:r>
              <a:rPr lang="en-US" sz="1800" dirty="0">
                <a:latin typeface="+mn-lt"/>
              </a:rPr>
              <a:t>At point b, an existing firm can produce M or more automobiles at an average cost of </a:t>
            </a:r>
            <a:r>
              <a:rPr lang="en-US" sz="1800" dirty="0" err="1">
                <a:latin typeface="+mn-lt"/>
              </a:rPr>
              <a:t>c</a:t>
            </a:r>
            <a:r>
              <a:rPr lang="en-US" sz="1800" baseline="-25000" dirty="0" err="1">
                <a:latin typeface="+mn-lt"/>
              </a:rPr>
              <a:t>b</a:t>
            </a:r>
            <a:r>
              <a:rPr lang="en-US" sz="1800" dirty="0">
                <a:latin typeface="+mn-lt"/>
              </a:rPr>
              <a:t>. A new entrant able to sell only S automobiles per year would incur a much higher average cost of c</a:t>
            </a:r>
            <a:r>
              <a:rPr lang="en-US" sz="1800" baseline="-25000" dirty="0">
                <a:latin typeface="+mn-lt"/>
              </a:rPr>
              <a:t>a </a:t>
            </a:r>
            <a:r>
              <a:rPr lang="en-US" sz="1800" dirty="0">
                <a:latin typeface="+mn-lt"/>
              </a:rPr>
              <a:t>at point a. If automobile prices are below c</a:t>
            </a:r>
            <a:r>
              <a:rPr lang="en-US" sz="1800" baseline="-25000" dirty="0">
                <a:latin typeface="+mn-lt"/>
              </a:rPr>
              <a:t>a</a:t>
            </a:r>
            <a:r>
              <a:rPr lang="en-US" sz="1800" dirty="0">
                <a:latin typeface="+mn-lt"/>
              </a:rPr>
              <a:t>, a new entrant would suffer a loss. In this case, economies of scale serve as a barrier to entry, insulating firms that have achieved minimum efficient scale from new competitors.</a:t>
            </a:r>
          </a:p>
        </p:txBody>
      </p:sp>
      <p:pic>
        <p:nvPicPr>
          <p:cNvPr id="5" name="Picture 4" descr="The graph shows the long-run average cost curve for an oligopoly with extensive economies of scale. The horizontal axis measures the number of automobiles produced per year, and the vertical axis measures the cost of producing automobiles in dollars per unit. An oligopoly can often be traced to some form of barrier to entry, such as economies of scale. If a firm’s minimum efficient scale is relatively large compared to industry output, then only a few firms are needed to satisfy industry demand. te graph shows a downward-sloping curve labeled Long-run average cost. It slopes downward till it reaches a quantity of M number of automobiles and then become horizontal. There is a point labeled a on the curve that corresponds to a quantity of S number of automobiles per year and an average cost of ca per unit. There is another point labeled b on the curve that corresponds to a quantity of M automobiles per year and an average cost of cb per unit. M is larger than S, and cb is lower than ca. An existing firm in an oligopoly market can expand production to reach point b on the long-run average cost curve that corresponds to the minimum efficient scale M. The firm can produce and sell M number of automobiles per year so that its average cost of production is cb per unit. If a new entrant can sell only S number of automobiles per year, a quantity below M, its average cost per unit is ca, which is higher than cb. If the market price of automobiles is lower than ca, a potential entrant can expect to incur losses, and this discourages the entry of new firms into the market. " title="Exhibit 4 - Economies of Scale as a Barrier to Entry"/>
          <p:cNvPicPr>
            <a:picLocks noChangeAspect="1"/>
          </p:cNvPicPr>
          <p:nvPr/>
        </p:nvPicPr>
        <p:blipFill>
          <a:blip r:embed="rId2"/>
          <a:stretch>
            <a:fillRect/>
          </a:stretch>
        </p:blipFill>
        <p:spPr>
          <a:xfrm>
            <a:off x="1705841" y="1515750"/>
            <a:ext cx="5732318" cy="334850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dirty="0"/>
              <a:t>Three Models of (Approaches to) Oligopoly</a:t>
            </a:r>
          </a:p>
        </p:txBody>
      </p:sp>
      <p:sp>
        <p:nvSpPr>
          <p:cNvPr id="3" name="Content Placeholder 2"/>
          <p:cNvSpPr>
            <a:spLocks noGrp="1"/>
          </p:cNvSpPr>
          <p:nvPr>
            <p:ph idx="1"/>
          </p:nvPr>
        </p:nvSpPr>
        <p:spPr>
          <a:xfrm>
            <a:off x="525764" y="1146251"/>
            <a:ext cx="8542823" cy="4614469"/>
          </a:xfrm>
        </p:spPr>
        <p:txBody>
          <a:bodyPr/>
          <a:lstStyle/>
          <a:p>
            <a:r>
              <a:rPr lang="en-US" dirty="0"/>
              <a:t>Due to interdependence among firms, firms can either choose </a:t>
            </a:r>
          </a:p>
          <a:p>
            <a:pPr lvl="1"/>
            <a:r>
              <a:rPr lang="en-US" dirty="0"/>
              <a:t>Cooperation or </a:t>
            </a:r>
          </a:p>
          <a:p>
            <a:pPr lvl="1"/>
            <a:r>
              <a:rPr lang="en-US" dirty="0"/>
              <a:t>Fierce competition</a:t>
            </a:r>
          </a:p>
          <a:p>
            <a:pPr marL="365760" lvl="1" indent="0">
              <a:buNone/>
            </a:pPr>
            <a:endParaRPr lang="en-US" dirty="0"/>
          </a:p>
          <a:p>
            <a:r>
              <a:rPr lang="en-US" b="1" dirty="0"/>
              <a:t>Models of Oligopoly </a:t>
            </a:r>
          </a:p>
          <a:p>
            <a:pPr lvl="1"/>
            <a:r>
              <a:rPr lang="en-US" dirty="0"/>
              <a:t>Collusion and Cartels</a:t>
            </a:r>
          </a:p>
          <a:p>
            <a:pPr lvl="1"/>
            <a:r>
              <a:rPr lang="en-US" dirty="0"/>
              <a:t>Price leadership</a:t>
            </a:r>
          </a:p>
          <a:p>
            <a:pPr lvl="1"/>
            <a:r>
              <a:rPr lang="en-US" dirty="0"/>
              <a:t>Game theory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t>Collusion and Cartels</a:t>
            </a:r>
          </a:p>
        </p:txBody>
      </p:sp>
      <p:sp>
        <p:nvSpPr>
          <p:cNvPr id="3" name="Content Placeholder 2"/>
          <p:cNvSpPr>
            <a:spLocks noGrp="1"/>
          </p:cNvSpPr>
          <p:nvPr>
            <p:ph idx="1"/>
          </p:nvPr>
        </p:nvSpPr>
        <p:spPr>
          <a:xfrm>
            <a:off x="525764" y="925551"/>
            <a:ext cx="8290560" cy="5183017"/>
          </a:xfrm>
        </p:spPr>
        <p:txBody>
          <a:bodyPr>
            <a:noAutofit/>
          </a:bodyPr>
          <a:lstStyle/>
          <a:p>
            <a:r>
              <a:rPr lang="en-US" dirty="0"/>
              <a:t>Collusion and cartels are </a:t>
            </a:r>
            <a:r>
              <a:rPr lang="en-US" b="1" dirty="0"/>
              <a:t>illegal in the U.S.  </a:t>
            </a:r>
          </a:p>
          <a:p>
            <a:endParaRPr lang="en-US" b="1" dirty="0"/>
          </a:p>
          <a:p>
            <a:r>
              <a:rPr lang="en-US" b="1" dirty="0"/>
              <a:t>Collusion</a:t>
            </a:r>
          </a:p>
          <a:p>
            <a:pPr lvl="1"/>
            <a:r>
              <a:rPr lang="en-US" dirty="0"/>
              <a:t>Agreement among firms to increase economic profit by: </a:t>
            </a:r>
          </a:p>
          <a:p>
            <a:pPr lvl="3"/>
            <a:r>
              <a:rPr lang="en-US" dirty="0"/>
              <a:t>Dividing the market</a:t>
            </a:r>
          </a:p>
          <a:p>
            <a:pPr lvl="3"/>
            <a:r>
              <a:rPr lang="en-US" dirty="0"/>
              <a:t>Fixing the price</a:t>
            </a:r>
          </a:p>
          <a:p>
            <a:r>
              <a:rPr lang="en-US" b="1" dirty="0"/>
              <a:t>Cartel</a:t>
            </a:r>
            <a:r>
              <a:rPr lang="en-US" dirty="0"/>
              <a:t> </a:t>
            </a:r>
          </a:p>
          <a:p>
            <a:pPr lvl="1"/>
            <a:r>
              <a:rPr lang="en-US" dirty="0"/>
              <a:t>A group of firms that agree to </a:t>
            </a:r>
            <a:r>
              <a:rPr lang="en-US" b="1" dirty="0"/>
              <a:t>coordinate their production and pricing decisions </a:t>
            </a:r>
            <a:r>
              <a:rPr lang="en-US" dirty="0"/>
              <a:t>to reap economic profit. </a:t>
            </a:r>
          </a:p>
          <a:p>
            <a:endParaRPr lang="en-US"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dirty="0"/>
              <a:t>Collusion and Cartels </a:t>
            </a:r>
            <a:r>
              <a:rPr lang="en-US" sz="2000" dirty="0"/>
              <a:t>(continued)</a:t>
            </a:r>
          </a:p>
        </p:txBody>
      </p:sp>
      <p:sp>
        <p:nvSpPr>
          <p:cNvPr id="3" name="Content Placeholder 2"/>
          <p:cNvSpPr>
            <a:spLocks noGrp="1"/>
          </p:cNvSpPr>
          <p:nvPr>
            <p:ph idx="1"/>
          </p:nvPr>
        </p:nvSpPr>
        <p:spPr>
          <a:xfrm>
            <a:off x="525764" y="1300899"/>
            <a:ext cx="8290560" cy="5090473"/>
          </a:xfrm>
        </p:spPr>
        <p:txBody>
          <a:bodyPr>
            <a:noAutofit/>
          </a:bodyPr>
          <a:lstStyle/>
          <a:p>
            <a:r>
              <a:rPr lang="en-US" dirty="0"/>
              <a:t>Cartels maximize profit by allocating output among cartel members so that the MC of the final unit produced by each firm is the same</a:t>
            </a:r>
          </a:p>
          <a:p>
            <a:r>
              <a:rPr lang="en-US" dirty="0"/>
              <a:t>Challenges of maintaining a cartel</a:t>
            </a:r>
          </a:p>
          <a:p>
            <a:pPr lvl="1"/>
            <a:r>
              <a:rPr lang="en-US" dirty="0"/>
              <a:t>Differences in average cost</a:t>
            </a:r>
          </a:p>
          <a:p>
            <a:pPr lvl="1"/>
            <a:r>
              <a:rPr lang="en-US" dirty="0"/>
              <a:t>Many firms in the cartel</a:t>
            </a:r>
          </a:p>
          <a:p>
            <a:pPr lvl="1"/>
            <a:r>
              <a:rPr lang="en-US" dirty="0"/>
              <a:t>Low barriers to entry</a:t>
            </a:r>
          </a:p>
          <a:p>
            <a:pPr lvl="1"/>
            <a:r>
              <a:rPr lang="en-US" dirty="0"/>
              <a:t>Cheating on the cartel agreement</a:t>
            </a:r>
          </a:p>
          <a:p>
            <a:pPr lvl="1"/>
            <a:r>
              <a:rPr lang="en-US" dirty="0"/>
              <a:t>Technological change which can introduce new and cheap sources of supply</a:t>
            </a:r>
          </a:p>
          <a:p>
            <a:pPr lvl="1"/>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t>Price Leadership</a:t>
            </a:r>
          </a:p>
        </p:txBody>
      </p:sp>
      <p:sp>
        <p:nvSpPr>
          <p:cNvPr id="3" name="Content Placeholder 2"/>
          <p:cNvSpPr>
            <a:spLocks noGrp="1"/>
          </p:cNvSpPr>
          <p:nvPr>
            <p:ph idx="1"/>
          </p:nvPr>
        </p:nvSpPr>
        <p:spPr>
          <a:xfrm>
            <a:off x="452487" y="1146251"/>
            <a:ext cx="8363837" cy="5410665"/>
          </a:xfrm>
        </p:spPr>
        <p:txBody>
          <a:bodyPr>
            <a:normAutofit fontScale="92500" lnSpcReduction="20000"/>
          </a:bodyPr>
          <a:lstStyle/>
          <a:p>
            <a:pPr lvl="1"/>
            <a:r>
              <a:rPr lang="en-US" dirty="0"/>
              <a:t>Informal or </a:t>
            </a:r>
            <a:r>
              <a:rPr lang="en-US" b="1" dirty="0"/>
              <a:t>tacit collusio</a:t>
            </a:r>
            <a:r>
              <a:rPr lang="en-US" dirty="0"/>
              <a:t>n among firm</a:t>
            </a:r>
          </a:p>
          <a:p>
            <a:pPr lvl="1"/>
            <a:r>
              <a:rPr lang="en-US" dirty="0"/>
              <a:t>No price competition</a:t>
            </a:r>
          </a:p>
          <a:p>
            <a:pPr lvl="2"/>
            <a:r>
              <a:rPr lang="en-US" sz="2600" dirty="0"/>
              <a:t>Firms charge similar prices for their products  </a:t>
            </a:r>
          </a:p>
          <a:p>
            <a:endParaRPr lang="en-US" b="1" dirty="0"/>
          </a:p>
          <a:p>
            <a:r>
              <a:rPr lang="en-US" b="1" dirty="0"/>
              <a:t>Price leader</a:t>
            </a:r>
            <a:r>
              <a:rPr lang="en-US" dirty="0"/>
              <a:t>:</a:t>
            </a:r>
          </a:p>
          <a:p>
            <a:pPr lvl="1"/>
            <a:r>
              <a:rPr lang="en-US" dirty="0"/>
              <a:t>Sets the price for the industry</a:t>
            </a:r>
          </a:p>
          <a:p>
            <a:pPr lvl="1"/>
            <a:r>
              <a:rPr lang="en-US" dirty="0"/>
              <a:t>Initiates price changes</a:t>
            </a:r>
          </a:p>
          <a:p>
            <a:pPr lvl="1"/>
            <a:r>
              <a:rPr lang="en-US" dirty="0"/>
              <a:t>Is followed by other firms (</a:t>
            </a:r>
            <a:r>
              <a:rPr lang="en-US" b="1" dirty="0"/>
              <a:t>Price followers</a:t>
            </a:r>
            <a:r>
              <a:rPr lang="en-US" dirty="0"/>
              <a:t>)</a:t>
            </a:r>
          </a:p>
          <a:p>
            <a:endParaRPr lang="en-US" dirty="0"/>
          </a:p>
          <a:p>
            <a:r>
              <a:rPr lang="en-US" b="1" dirty="0"/>
              <a:t>Obstacles</a:t>
            </a:r>
          </a:p>
          <a:p>
            <a:pPr lvl="1"/>
            <a:r>
              <a:rPr lang="en-US" dirty="0"/>
              <a:t>U.S. antitrust laws</a:t>
            </a:r>
          </a:p>
          <a:p>
            <a:pPr lvl="1"/>
            <a:r>
              <a:rPr lang="en-US" dirty="0"/>
              <a:t>Product differentiation: </a:t>
            </a:r>
            <a:r>
              <a:rPr lang="en-US" sz="2200" dirty="0"/>
              <a:t>create brand name to charge higher price</a:t>
            </a:r>
          </a:p>
          <a:p>
            <a:pPr lvl="1"/>
            <a:r>
              <a:rPr lang="en-US" dirty="0"/>
              <a:t>No guarantee others will follow</a:t>
            </a:r>
          </a:p>
          <a:p>
            <a:pPr marL="365760" lvl="1" indent="0">
              <a:buNone/>
            </a:pPr>
            <a:r>
              <a:rPr lang="en-US"/>
              <a:t> </a:t>
            </a:r>
            <a:endParaRPr lang="en-US" dirty="0"/>
          </a:p>
          <a:p>
            <a:endParaRPr lang="en-US"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t>Game Theory</a:t>
            </a:r>
          </a:p>
        </p:txBody>
      </p:sp>
      <p:sp>
        <p:nvSpPr>
          <p:cNvPr id="3" name="Content Placeholder 2"/>
          <p:cNvSpPr>
            <a:spLocks noGrp="1"/>
          </p:cNvSpPr>
          <p:nvPr>
            <p:ph idx="1"/>
          </p:nvPr>
        </p:nvSpPr>
        <p:spPr/>
        <p:txBody>
          <a:bodyPr>
            <a:normAutofit/>
          </a:bodyPr>
          <a:lstStyle/>
          <a:p>
            <a:pPr lvl="1"/>
            <a:r>
              <a:rPr lang="en-US" sz="3200" b="1" dirty="0"/>
              <a:t>Not Covered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dirty="0">
                <a:solidFill>
                  <a:schemeClr val="bg1"/>
                </a:solidFill>
              </a:rPr>
              <a:t>9</a:t>
            </a:r>
            <a:r>
              <a:rPr lang="en-US" dirty="0"/>
              <a:t>	Comparison of Market Structures</a:t>
            </a:r>
            <a:br>
              <a:rPr lang="en-US" dirty="0"/>
            </a:br>
            <a:endParaRPr lang="en-US" dirty="0"/>
          </a:p>
        </p:txBody>
      </p:sp>
      <p:pic>
        <p:nvPicPr>
          <p:cNvPr id="2" name="Picture 1" descr="The table shows a comparison of the four market structures—perfect competition, monopoly, monopolistic competition, and oligopoly. There are four columns in the table, labeled Perfect Competition, Monopoly, Monopolistic Competition, and Oligopoly. The number of firms is maximum in perfect competition, one in monopoly, many in monopolistic competition, and few in oligopoly. Firms have no control over price in perfect competition and have complete control over price in monopoly. Firms’ control over price is limited in monopolistic competition, while there is some control over price in oligopoly. There are no product differences in perfect competition, and there is only one supplier of a product in monopoly. There are some product differences in monopolistic competition, and there is none or some amount of product differentiation in oligopoly. There are no barriers to entry in perfect competition, insurmountable barriers in monopoly, low barriers in monopolistic competition, and substantial barriers in oligopoly. An example of a perfectly competitive market is the market for wheat. Local electricity suppliers are examples of monopoly, convenience stores are examples of monopolistic competition, and the automobile industry is an example of oligopoly. " title="Exhibit 9 - Comparison of Market Structures"/>
          <p:cNvPicPr>
            <a:picLocks noChangeAspect="1"/>
          </p:cNvPicPr>
          <p:nvPr/>
        </p:nvPicPr>
        <p:blipFill>
          <a:blip r:embed="rId2"/>
          <a:stretch>
            <a:fillRect/>
          </a:stretch>
        </p:blipFill>
        <p:spPr>
          <a:xfrm>
            <a:off x="654567" y="1761872"/>
            <a:ext cx="7834866" cy="333425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2"/>
          </p:nvPr>
        </p:nvSpPr>
        <p:spPr/>
        <p:txBody>
          <a:bodyPr>
            <a:noAutofit/>
          </a:bodyPr>
          <a:lstStyle/>
          <a:p>
            <a:r>
              <a:rPr lang="en-US" sz="2800" dirty="0"/>
              <a:t>Monopolistic competitor faces a downward-sloping demand curve and earns zero economic profit in the long run</a:t>
            </a:r>
          </a:p>
          <a:p>
            <a:r>
              <a:rPr lang="en-US" sz="2800" dirty="0"/>
              <a:t>Oligopoly can be traced to some form of barrier to entry, such as economies of scale, legal restrictions, etc.</a:t>
            </a:r>
          </a:p>
          <a:p>
            <a:r>
              <a:rPr lang="en-US" sz="2800" dirty="0"/>
              <a:t>Analyzing oligopoly behavior is difficult because </a:t>
            </a:r>
            <a:r>
              <a:rPr lang="en-US" sz="2800" dirty="0" err="1"/>
              <a:t>oligopolists</a:t>
            </a:r>
            <a:r>
              <a:rPr lang="en-US" sz="2800" dirty="0"/>
              <a:t> are interdependent</a:t>
            </a:r>
          </a:p>
          <a:p>
            <a:r>
              <a:rPr lang="en-US" sz="2800" dirty="0"/>
              <a:t>Perfect competition, monopoly, monopolistic competition, and oligopoly differ in terms of the number of firms, control over prices, product differences, etc.</a:t>
            </a:r>
          </a:p>
          <a:p>
            <a:endParaRPr lang="en-US" sz="2400" dirty="0"/>
          </a:p>
          <a:p>
            <a:pPr marL="0" indent="0">
              <a:buNone/>
            </a:pPr>
            <a:endParaRPr lang="en-US" sz="2400" dirty="0"/>
          </a:p>
        </p:txBody>
      </p:sp>
      <p:sp>
        <p:nvSpPr>
          <p:cNvPr id="2" name="Title 1" hidden="1"/>
          <p:cNvSpPr>
            <a:spLocks noGrp="1"/>
          </p:cNvSpPr>
          <p:nvPr>
            <p:ph type="title"/>
          </p:nvPr>
        </p:nvSpPr>
        <p:spPr/>
        <p:txBody>
          <a:bodyPr>
            <a:normAutofit/>
          </a:bodyPr>
          <a:lstStyle/>
          <a:p>
            <a:r>
              <a:rPr lang="en-US" dirty="0"/>
              <a:t>Summary</a:t>
            </a:r>
          </a:p>
        </p:txBody>
      </p:sp>
    </p:spTree>
    <p:extLst>
      <p:ext uri="{BB962C8B-B14F-4D97-AF65-F5344CB8AC3E}">
        <p14:creationId xmlns:p14="http://schemas.microsoft.com/office/powerpoint/2010/main" val="8831668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5275</TotalTime>
  <Words>2223</Words>
  <Application>Microsoft Office PowerPoint</Application>
  <PresentationFormat>On-screen Show (4:3)</PresentationFormat>
  <Paragraphs>234</Paragraphs>
  <Slides>28</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vt:lpstr>
      <vt:lpstr>Arial Narrow</vt:lpstr>
      <vt:lpstr>Calibri</vt:lpstr>
      <vt:lpstr>DINPro-CondBlack</vt:lpstr>
      <vt:lpstr>DINPro-CondMedium</vt:lpstr>
      <vt:lpstr>Franklin Gothic Medium</vt:lpstr>
      <vt:lpstr>Lucida Grande</vt:lpstr>
      <vt:lpstr>Rockwell</vt:lpstr>
      <vt:lpstr>Wingdings</vt:lpstr>
      <vt:lpstr>Office Theme</vt:lpstr>
      <vt:lpstr>Micro ECON  Chapter 10 Monopolistic Competition  and Oligopoly  </vt:lpstr>
      <vt:lpstr>I) Monopolistic Competition  Characteristics:</vt:lpstr>
      <vt:lpstr>Monopolistic Competition (continued 1)</vt:lpstr>
      <vt:lpstr>Short-Run Profit Maximization or Loss Minimization</vt:lpstr>
      <vt:lpstr>Short-Run Profit Maximization or Loss Minimization (continued)</vt:lpstr>
      <vt:lpstr>Short-Run Profit Maximization </vt:lpstr>
      <vt:lpstr>Short-Run Profit Maximization (continued 1)</vt:lpstr>
      <vt:lpstr>Short-Run Losses and the Shutdown Decision (continued 1)</vt:lpstr>
      <vt:lpstr>Short-Run Losses and the Shutdown Decision (continued 1)</vt:lpstr>
      <vt:lpstr>Monopolistic competition in the Long Run</vt:lpstr>
      <vt:lpstr>Zero Economic Profit in the Long Run (continued)</vt:lpstr>
      <vt:lpstr>2 Long-Run Equilibrium in Monopolistic Competition </vt:lpstr>
      <vt:lpstr>Monopolistic Competition and Perfect Competition Compared </vt:lpstr>
      <vt:lpstr>3 Perfect Competition Versus Monopolistic Competition in Long-Run Equilibrium </vt:lpstr>
      <vt:lpstr>Monopolistic Competition and Perfect Competition Compared (continued)</vt:lpstr>
      <vt:lpstr>Monopolistic Competition and Perfect Competition Compared (continued)</vt:lpstr>
      <vt:lpstr>Monopolistic Competition and Perfect Competition Compared (continued 1)</vt:lpstr>
      <vt:lpstr>II. Oligopoly </vt:lpstr>
      <vt:lpstr>Varieties of Oligopoly </vt:lpstr>
      <vt:lpstr>Sources of Oligopoly  </vt:lpstr>
      <vt:lpstr>4 Economies of Scale as a Barrier to Entry </vt:lpstr>
      <vt:lpstr>Three Models of (Approaches to) Oligopoly</vt:lpstr>
      <vt:lpstr>Collusion and Cartels</vt:lpstr>
      <vt:lpstr>Collusion and Cartels (continued)</vt:lpstr>
      <vt:lpstr>Price Leadership</vt:lpstr>
      <vt:lpstr>Game Theory</vt:lpstr>
      <vt:lpstr>9 Comparison of Market Structures </vt:lpstr>
      <vt:lpstr>Summary</vt:lpstr>
    </vt:vector>
  </TitlesOfParts>
  <Company>Eastern Illinois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ECONOMICS</dc:title>
  <dc:creator>Andreea Chiritescu</dc:creator>
  <cp:lastModifiedBy>Rita Koyame-Marsh</cp:lastModifiedBy>
  <cp:revision>712</cp:revision>
  <dcterms:created xsi:type="dcterms:W3CDTF">2006-11-30T14:59:54Z</dcterms:created>
  <dcterms:modified xsi:type="dcterms:W3CDTF">2020-07-04T16:19:54Z</dcterms:modified>
</cp:coreProperties>
</file>