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1"/>
  </p:sldMasterIdLst>
  <p:notesMasterIdLst>
    <p:notesMasterId r:id="rId13"/>
  </p:notesMasterIdLst>
  <p:sldIdLst>
    <p:sldId id="256" r:id="rId2"/>
    <p:sldId id="257" r:id="rId3"/>
    <p:sldId id="258" r:id="rId4"/>
    <p:sldId id="264" r:id="rId5"/>
    <p:sldId id="265" r:id="rId6"/>
    <p:sldId id="259" r:id="rId7"/>
    <p:sldId id="263" r:id="rId8"/>
    <p:sldId id="262" r:id="rId9"/>
    <p:sldId id="261" r:id="rId10"/>
    <p:sldId id="260"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3" autoAdjust="0"/>
    <p:restoredTop sz="80892" autoAdjust="0"/>
  </p:normalViewPr>
  <p:slideViewPr>
    <p:cSldViewPr snapToGrid="0" showGuides="1">
      <p:cViewPr>
        <p:scale>
          <a:sx n="65" d="100"/>
          <a:sy n="65" d="100"/>
        </p:scale>
        <p:origin x="-858"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6079F5-87A2-421F-A1A1-474A21A1970B}" type="datetimeFigureOut">
              <a:rPr lang="en-US" smtClean="0"/>
              <a:t>10/11/2019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415908-4309-4933-B495-92E0D6F1F626}" type="slidenum">
              <a:rPr lang="en-US" smtClean="0"/>
              <a:t>‹#›</a:t>
            </a:fld>
            <a:endParaRPr lang="en-US"/>
          </a:p>
        </p:txBody>
      </p:sp>
    </p:spTree>
    <p:extLst>
      <p:ext uri="{BB962C8B-B14F-4D97-AF65-F5344CB8AC3E}">
        <p14:creationId xmlns:p14="http://schemas.microsoft.com/office/powerpoint/2010/main" val="410589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any law to be made in the country, there must be the input of opinions from various factions in the economy. Some of the critical camps that must be consulted in the debate include economists and investors. They are the primary drivers of this topic because of the amount of money that they distribute and arbitrate through the labour force. However, the final decision lies with the federal government, and it considers other variables before the ascension of the law. Through the parliaments, the laws are tabled, discussed and passed. The role of implementing the laws lies with the department of labour facilitates the division of wage and hour to finalize the process. </a:t>
            </a:r>
            <a:endParaRPr lang="en-US" dirty="0"/>
          </a:p>
        </p:txBody>
      </p:sp>
      <p:sp>
        <p:nvSpPr>
          <p:cNvPr id="4" name="Slide Number Placeholder 3"/>
          <p:cNvSpPr>
            <a:spLocks noGrp="1"/>
          </p:cNvSpPr>
          <p:nvPr>
            <p:ph type="sldNum" sz="quarter" idx="10"/>
          </p:nvPr>
        </p:nvSpPr>
        <p:spPr/>
        <p:txBody>
          <a:bodyPr/>
          <a:lstStyle/>
          <a:p>
            <a:fld id="{BE415908-4309-4933-B495-92E0D6F1F626}" type="slidenum">
              <a:rPr lang="en-US" smtClean="0"/>
              <a:t>3</a:t>
            </a:fld>
            <a:endParaRPr lang="en-US"/>
          </a:p>
        </p:txBody>
      </p:sp>
    </p:spTree>
    <p:extLst>
      <p:ext uri="{BB962C8B-B14F-4D97-AF65-F5344CB8AC3E}">
        <p14:creationId xmlns:p14="http://schemas.microsoft.com/office/powerpoint/2010/main" val="1084156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the federal government settles on the price floor, the states take the mantle of adjusting the figures to ensure that they conform to their economic needs and the needs of the local workers. Various factors influence the difference in wage rates among states, and they will be discussed in the next slide. Whenever the federal government adjusts the minimum wage rate, states frantically adjust theirs to ensure they conform to the primary law. The standard rule is that the state minimum wage always surpasses the wage rate of the federal government. In that setting, Seattle tops the state minimum wage rate adjustment by capping it at $15.4 per hour. </a:t>
            </a:r>
            <a:endParaRPr lang="en-US" dirty="0"/>
          </a:p>
        </p:txBody>
      </p:sp>
      <p:sp>
        <p:nvSpPr>
          <p:cNvPr id="4" name="Slide Number Placeholder 3"/>
          <p:cNvSpPr>
            <a:spLocks noGrp="1"/>
          </p:cNvSpPr>
          <p:nvPr>
            <p:ph type="sldNum" sz="quarter" idx="10"/>
          </p:nvPr>
        </p:nvSpPr>
        <p:spPr/>
        <p:txBody>
          <a:bodyPr/>
          <a:lstStyle/>
          <a:p>
            <a:fld id="{BE415908-4309-4933-B495-92E0D6F1F626}" type="slidenum">
              <a:rPr lang="en-US" smtClean="0"/>
              <a:t>4</a:t>
            </a:fld>
            <a:endParaRPr lang="en-US"/>
          </a:p>
        </p:txBody>
      </p:sp>
    </p:spTree>
    <p:extLst>
      <p:ext uri="{BB962C8B-B14F-4D97-AF65-F5344CB8AC3E}">
        <p14:creationId xmlns:p14="http://schemas.microsoft.com/office/powerpoint/2010/main" val="3796726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scale of state minimum wage rates, Houston, Dallas and Philadelphia have the least wage rates. They cap their rates at $7.3, which is just $0.75 above the federal minimum wage rate. Factors that influence the difference of rates among states are education differentials, compensation differentials, discrimination differentials and geographical differentials. Some states have populations that have attained higher educations while others lag; the difference is evident in the number of skilled and unskilled labour. Due to historical injustices, some states are justified to increase their wages exponentially to act as compensation. Seattle uses this justification to defend its minimum wage rate rationale. </a:t>
            </a:r>
            <a:endParaRPr lang="en-US" dirty="0"/>
          </a:p>
        </p:txBody>
      </p:sp>
      <p:sp>
        <p:nvSpPr>
          <p:cNvPr id="4" name="Slide Number Placeholder 3"/>
          <p:cNvSpPr>
            <a:spLocks noGrp="1"/>
          </p:cNvSpPr>
          <p:nvPr>
            <p:ph type="sldNum" sz="quarter" idx="10"/>
          </p:nvPr>
        </p:nvSpPr>
        <p:spPr/>
        <p:txBody>
          <a:bodyPr/>
          <a:lstStyle/>
          <a:p>
            <a:fld id="{BE415908-4309-4933-B495-92E0D6F1F626}" type="slidenum">
              <a:rPr lang="en-US" smtClean="0"/>
              <a:t>5</a:t>
            </a:fld>
            <a:endParaRPr lang="en-US"/>
          </a:p>
        </p:txBody>
      </p:sp>
    </p:spTree>
    <p:extLst>
      <p:ext uri="{BB962C8B-B14F-4D97-AF65-F5344CB8AC3E}">
        <p14:creationId xmlns:p14="http://schemas.microsoft.com/office/powerpoint/2010/main" val="621517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law has been under scrutiny since several parties have been advocating for it to be revised either upwards or downwards. Their analogy is supported by other variables that affect them directly. One party always stands against or for the idea of minimum wage rate adjustment; which is always revised upwards, but the decision is made by the federal government depending on the most urgent needs of the economy or the population. However, the most outstanding advantages are that it motivates people to work, workers get job security, living standards of the workers improve, state and federal economies grow, and social equity is guaranteed. The advantages are constant whenever the rates are adjusted upwards. </a:t>
            </a:r>
            <a:endParaRPr lang="en-US" dirty="0"/>
          </a:p>
        </p:txBody>
      </p:sp>
      <p:sp>
        <p:nvSpPr>
          <p:cNvPr id="4" name="Slide Number Placeholder 3"/>
          <p:cNvSpPr>
            <a:spLocks noGrp="1"/>
          </p:cNvSpPr>
          <p:nvPr>
            <p:ph type="sldNum" sz="quarter" idx="10"/>
          </p:nvPr>
        </p:nvSpPr>
        <p:spPr/>
        <p:txBody>
          <a:bodyPr/>
          <a:lstStyle/>
          <a:p>
            <a:fld id="{BE415908-4309-4933-B495-92E0D6F1F626}" type="slidenum">
              <a:rPr lang="en-US" smtClean="0"/>
              <a:t>6</a:t>
            </a:fld>
            <a:endParaRPr lang="en-US"/>
          </a:p>
        </p:txBody>
      </p:sp>
    </p:spTree>
    <p:extLst>
      <p:ext uri="{BB962C8B-B14F-4D97-AF65-F5344CB8AC3E}">
        <p14:creationId xmlns:p14="http://schemas.microsoft.com/office/powerpoint/2010/main" val="38289925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debate is never complete when the disadvantages of the topic are not dissected. The dissenting factors always present them, and they make sense, just like the discussed advantages. For the benefits mentioned to be achieved, the rates must always be adjusted upwards. This fact means that the disadvantages will always remain constant lest an honest discussion is initiated between the stakeholders in the economy. Small businesses that get low revenues are negatively impacted because they lack enough funds to cater for a large and skilled workforce. Their model becomes unsustainable, and this factor increases their failure rate. </a:t>
            </a:r>
            <a:endParaRPr lang="en-US" dirty="0"/>
          </a:p>
        </p:txBody>
      </p:sp>
      <p:sp>
        <p:nvSpPr>
          <p:cNvPr id="4" name="Slide Number Placeholder 3"/>
          <p:cNvSpPr>
            <a:spLocks noGrp="1"/>
          </p:cNvSpPr>
          <p:nvPr>
            <p:ph type="sldNum" sz="quarter" idx="10"/>
          </p:nvPr>
        </p:nvSpPr>
        <p:spPr/>
        <p:txBody>
          <a:bodyPr/>
          <a:lstStyle/>
          <a:p>
            <a:fld id="{BE415908-4309-4933-B495-92E0D6F1F626}" type="slidenum">
              <a:rPr lang="en-US" smtClean="0"/>
              <a:t>7</a:t>
            </a:fld>
            <a:endParaRPr lang="en-US"/>
          </a:p>
        </p:txBody>
      </p:sp>
    </p:spTree>
    <p:extLst>
      <p:ext uri="{BB962C8B-B14F-4D97-AF65-F5344CB8AC3E}">
        <p14:creationId xmlns:p14="http://schemas.microsoft.com/office/powerpoint/2010/main" val="493272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main aim of adjusting the rates is to improve the lives of the citizens and collect more taxes, for this factor to be actualized. The economic equation must be analyzed to reveal how each variable will be affected. Once people’s salaries or wages increase, then producers of goods and services are motivated to raise prices because they are sure that earning people will afford them. However, the unemployed people struggle to find money to cover the increase in prices, as the minimum wage rates are revised upwards, the unemployed dive further below the poverty line. Corporations are also forced to retrench workers for them to protect their revenue rates, and they become more cautious about their investments. </a:t>
            </a:r>
            <a:endParaRPr lang="en-US" dirty="0"/>
          </a:p>
        </p:txBody>
      </p:sp>
      <p:sp>
        <p:nvSpPr>
          <p:cNvPr id="4" name="Slide Number Placeholder 3"/>
          <p:cNvSpPr>
            <a:spLocks noGrp="1"/>
          </p:cNvSpPr>
          <p:nvPr>
            <p:ph type="sldNum" sz="quarter" idx="10"/>
          </p:nvPr>
        </p:nvSpPr>
        <p:spPr/>
        <p:txBody>
          <a:bodyPr/>
          <a:lstStyle/>
          <a:p>
            <a:fld id="{BE415908-4309-4933-B495-92E0D6F1F626}" type="slidenum">
              <a:rPr lang="en-US" smtClean="0"/>
              <a:t>8</a:t>
            </a:fld>
            <a:endParaRPr lang="en-US"/>
          </a:p>
        </p:txBody>
      </p:sp>
    </p:spTree>
    <p:extLst>
      <p:ext uri="{BB962C8B-B14F-4D97-AF65-F5344CB8AC3E}">
        <p14:creationId xmlns:p14="http://schemas.microsoft.com/office/powerpoint/2010/main" val="581317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two sets of people that directly affected by the upward revision of minimum wages, the skilled and unskilled people. Both of them fall under the employment variable of the economic equation because they supply the labour and determine the tax base of the federal and the state governments. During this activity, companies adjust themselves by either increasing or reducing their human capital. When wage rates rise, they lower the human capital by retrenchment, and when wage rates lower, they hire more people. In wage rate rises, the unskilled labour is reduced and exchanged for fewer skilled human capital. The result is that unemployment and poverty increases. </a:t>
            </a:r>
            <a:endParaRPr lang="en-US" dirty="0"/>
          </a:p>
        </p:txBody>
      </p:sp>
      <p:sp>
        <p:nvSpPr>
          <p:cNvPr id="4" name="Slide Number Placeholder 3"/>
          <p:cNvSpPr>
            <a:spLocks noGrp="1"/>
          </p:cNvSpPr>
          <p:nvPr>
            <p:ph type="sldNum" sz="quarter" idx="10"/>
          </p:nvPr>
        </p:nvSpPr>
        <p:spPr/>
        <p:txBody>
          <a:bodyPr/>
          <a:lstStyle/>
          <a:p>
            <a:fld id="{BE415908-4309-4933-B495-92E0D6F1F626}" type="slidenum">
              <a:rPr lang="en-US" smtClean="0"/>
              <a:t>9</a:t>
            </a:fld>
            <a:endParaRPr lang="en-US"/>
          </a:p>
        </p:txBody>
      </p:sp>
    </p:spTree>
    <p:extLst>
      <p:ext uri="{BB962C8B-B14F-4D97-AF65-F5344CB8AC3E}">
        <p14:creationId xmlns:p14="http://schemas.microsoft.com/office/powerpoint/2010/main" val="1450466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the above analysis of the topic, it is clear that setting the floor price of minimum wages is detrimental to the economy and the population that lives within it. The advantages are lesser than the disadvantages and less sustainable because they thrive on the rationale of increasing wage rates. Moreover, the benefits are temporary compared to the disadvantages that last longer and are hard to recover. The employment factor seats at the middle of the equation and by extension affect the inflation of prices and the taxes that a government will collect. </a:t>
            </a:r>
            <a:r>
              <a:rPr lang="en-US" smtClean="0"/>
              <a:t>It is advisable that the company considers prioritizing the suggestions of the investors in the discussion because they are the primary drivers of the economy. </a:t>
            </a:r>
            <a:endParaRPr lang="en-US" dirty="0"/>
          </a:p>
        </p:txBody>
      </p:sp>
      <p:sp>
        <p:nvSpPr>
          <p:cNvPr id="4" name="Slide Number Placeholder 3"/>
          <p:cNvSpPr>
            <a:spLocks noGrp="1"/>
          </p:cNvSpPr>
          <p:nvPr>
            <p:ph type="sldNum" sz="quarter" idx="10"/>
          </p:nvPr>
        </p:nvSpPr>
        <p:spPr/>
        <p:txBody>
          <a:bodyPr/>
          <a:lstStyle/>
          <a:p>
            <a:fld id="{BE415908-4309-4933-B495-92E0D6F1F626}" type="slidenum">
              <a:rPr lang="en-US" smtClean="0"/>
              <a:t>10</a:t>
            </a:fld>
            <a:endParaRPr lang="en-US"/>
          </a:p>
        </p:txBody>
      </p:sp>
    </p:spTree>
    <p:extLst>
      <p:ext uri="{BB962C8B-B14F-4D97-AF65-F5344CB8AC3E}">
        <p14:creationId xmlns:p14="http://schemas.microsoft.com/office/powerpoint/2010/main" val="18510925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12192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4AAD347D-5ACD-4C99-B74B-A9C85AD731AF}" type="datetimeFigureOut">
              <a:rPr lang="en-US" smtClean="0"/>
              <a:t>10/11/2019</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D57F1E4F-1CFF-5643-939E-02111984F565}" type="slidenum">
              <a:rPr lang="en-US" smtClean="0"/>
              <a:t>‹#›</a:t>
            </a:fld>
            <a:endParaRPr lang="en-US" dirty="0"/>
          </a:p>
        </p:txBody>
      </p:sp>
      <p:grpSp>
        <p:nvGrpSpPr>
          <p:cNvPr id="8" name="Group 7"/>
          <p:cNvGrpSpPr/>
          <p:nvPr/>
        </p:nvGrpSpPr>
        <p:grpSpPr>
          <a:xfrm>
            <a:off x="1592135" y="2887530"/>
            <a:ext cx="9038813"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657872"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77788" y="1387737"/>
            <a:ext cx="9036424"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767862"/>
            <a:ext cx="85344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09A250-FF31-4206-8172-F9D3106AACB1}" type="datetimeFigureOut">
              <a:rPr lang="en-US" smtClean="0"/>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563446" y="1392217"/>
            <a:ext cx="9038813" cy="923330"/>
            <a:chOff x="1172584" y="1381459"/>
            <a:chExt cx="6779110" cy="923330"/>
          </a:xfrm>
        </p:grpSpPr>
        <p:sp>
          <p:nvSpPr>
            <p:cNvPr id="13" name="TextBox 12"/>
            <p:cNvSpPr txBox="1"/>
            <p:nvPr/>
          </p:nvSpPr>
          <p:spPr>
            <a:xfrm>
              <a:off x="4147073" y="1381459"/>
              <a:ext cx="657872"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12192000" cy="6858000"/>
          </a:xfrm>
          <a:prstGeom prst="rect">
            <a:avLst/>
          </a:prstGeom>
        </p:spPr>
      </p:pic>
      <p:grpSp>
        <p:nvGrpSpPr>
          <p:cNvPr id="7" name="Group 7"/>
          <p:cNvGrpSpPr/>
          <p:nvPr/>
        </p:nvGrpSpPr>
        <p:grpSpPr>
          <a:xfrm>
            <a:off x="1563446" y="2887579"/>
            <a:ext cx="9038813" cy="923330"/>
            <a:chOff x="1172584" y="1381459"/>
            <a:chExt cx="6779110" cy="923330"/>
          </a:xfrm>
        </p:grpSpPr>
        <p:sp>
          <p:nvSpPr>
            <p:cNvPr id="9" name="TextBox 8"/>
            <p:cNvSpPr txBox="1"/>
            <p:nvPr/>
          </p:nvSpPr>
          <p:spPr>
            <a:xfrm>
              <a:off x="4147073" y="1381459"/>
              <a:ext cx="657872"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920054" y="1204857"/>
            <a:ext cx="10339617"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32331" y="3767317"/>
            <a:ext cx="10312996"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796027F-7875-4030-9381-8BD8C4F21935}" type="datetimeFigureOut">
              <a:rPr lang="en-US" smtClean="0"/>
              <a:t>10/11/2019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563446" y="1392217"/>
            <a:ext cx="9038813" cy="923330"/>
            <a:chOff x="1172584" y="1381459"/>
            <a:chExt cx="6779110" cy="923330"/>
          </a:xfrm>
        </p:grpSpPr>
        <p:sp>
          <p:nvSpPr>
            <p:cNvPr id="14" name="TextBox 13"/>
            <p:cNvSpPr txBox="1"/>
            <p:nvPr/>
          </p:nvSpPr>
          <p:spPr>
            <a:xfrm>
              <a:off x="4147073" y="1381459"/>
              <a:ext cx="657872"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914400" y="2240280"/>
            <a:ext cx="5071872"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6193535" y="2240280"/>
            <a:ext cx="5071872"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02080" y="2240280"/>
            <a:ext cx="458992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7984" y="2947595"/>
            <a:ext cx="5071872"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69741" y="2240280"/>
            <a:ext cx="4596384"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944368"/>
            <a:ext cx="50663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10/11/2019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grpSp>
        <p:nvGrpSpPr>
          <p:cNvPr id="14" name="Group 13"/>
          <p:cNvGrpSpPr/>
          <p:nvPr/>
        </p:nvGrpSpPr>
        <p:grpSpPr>
          <a:xfrm>
            <a:off x="1563446" y="1392217"/>
            <a:ext cx="9038813" cy="923330"/>
            <a:chOff x="1172584" y="1381459"/>
            <a:chExt cx="6779110" cy="923330"/>
          </a:xfrm>
        </p:grpSpPr>
        <p:sp>
          <p:nvSpPr>
            <p:cNvPr id="16" name="TextBox 15"/>
            <p:cNvSpPr txBox="1"/>
            <p:nvPr/>
          </p:nvSpPr>
          <p:spPr>
            <a:xfrm>
              <a:off x="4147073" y="1381459"/>
              <a:ext cx="657872"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10/11/2019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grpSp>
        <p:nvGrpSpPr>
          <p:cNvPr id="10" name="Group 9"/>
          <p:cNvGrpSpPr/>
          <p:nvPr/>
        </p:nvGrpSpPr>
        <p:grpSpPr>
          <a:xfrm>
            <a:off x="1563446" y="1392217"/>
            <a:ext cx="9038813" cy="923330"/>
            <a:chOff x="1172584" y="1381459"/>
            <a:chExt cx="6779110" cy="923330"/>
          </a:xfrm>
        </p:grpSpPr>
        <p:sp>
          <p:nvSpPr>
            <p:cNvPr id="14" name="TextBox 13"/>
            <p:cNvSpPr txBox="1"/>
            <p:nvPr/>
          </p:nvSpPr>
          <p:spPr>
            <a:xfrm>
              <a:off x="4147073" y="1381459"/>
              <a:ext cx="657872"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10/11/2019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12773" y="1678196"/>
            <a:ext cx="4563311"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922669" y="559399"/>
            <a:ext cx="5488889"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12773" y="3603813"/>
            <a:ext cx="4548967"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10/11/2019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3642" y="4668819"/>
            <a:ext cx="10356028"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911723" y="666965"/>
            <a:ext cx="6362875"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7986" y="5324306"/>
            <a:ext cx="10341685"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10/11/2019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09A250-FF31-4206-8172-F9D3106AACB1}" type="datetimeFigureOut">
              <a:rPr lang="en-US" smtClean="0"/>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grpSp>
        <p:nvGrpSpPr>
          <p:cNvPr id="11" name="Group 10"/>
          <p:cNvGrpSpPr/>
          <p:nvPr/>
        </p:nvGrpSpPr>
        <p:grpSpPr>
          <a:xfrm>
            <a:off x="1563446" y="1392217"/>
            <a:ext cx="9038813" cy="923330"/>
            <a:chOff x="1172584" y="1381459"/>
            <a:chExt cx="6779110" cy="923330"/>
          </a:xfrm>
        </p:grpSpPr>
        <p:sp>
          <p:nvSpPr>
            <p:cNvPr id="15" name="TextBox 14"/>
            <p:cNvSpPr txBox="1"/>
            <p:nvPr/>
          </p:nvSpPr>
          <p:spPr>
            <a:xfrm>
              <a:off x="4147073" y="1381459"/>
              <a:ext cx="657872"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22081" y="559399"/>
            <a:ext cx="2237591"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7985" y="849855"/>
            <a:ext cx="7343889"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09A250-FF31-4206-8172-F9D3106AACB1}" type="datetimeFigureOut">
              <a:rPr lang="en-US" smtClean="0"/>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grpSp>
        <p:nvGrpSpPr>
          <p:cNvPr id="11" name="Group 10"/>
          <p:cNvGrpSpPr/>
          <p:nvPr/>
        </p:nvGrpSpPr>
        <p:grpSpPr>
          <a:xfrm rot="5400000">
            <a:off x="6125426" y="2880824"/>
            <a:ext cx="5480154" cy="923330"/>
            <a:chOff x="1815339" y="1496875"/>
            <a:chExt cx="5480154" cy="692497"/>
          </a:xfrm>
        </p:grpSpPr>
        <p:sp>
          <p:nvSpPr>
            <p:cNvPr id="12" name="TextBox 11"/>
            <p:cNvSpPr txBox="1"/>
            <p:nvPr/>
          </p:nvSpPr>
          <p:spPr>
            <a:xfrm>
              <a:off x="4147073" y="1496875"/>
              <a:ext cx="877163" cy="692497"/>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7987" y="570156"/>
            <a:ext cx="10341684"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932330" y="2248348"/>
            <a:ext cx="10327340"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80504" y="6161443"/>
            <a:ext cx="2844800" cy="365125"/>
          </a:xfrm>
          <a:prstGeom prst="rect">
            <a:avLst/>
          </a:prstGeom>
        </p:spPr>
        <p:txBody>
          <a:bodyPr vert="horz" lIns="91440" tIns="45720" rIns="91440" bIns="45720" rtlCol="0" anchor="ctr"/>
          <a:lstStyle>
            <a:lvl1pPr algn="l">
              <a:defRPr sz="1200">
                <a:solidFill>
                  <a:schemeClr val="tx2"/>
                </a:solidFill>
              </a:defRPr>
            </a:lvl1pPr>
          </a:lstStyle>
          <a:p>
            <a:fld id="{4AAD347D-5ACD-4C99-B74B-A9C85AD731AF}" type="datetimeFigureOut">
              <a:rPr lang="en-US" smtClean="0"/>
              <a:t>10/11/2019</a:t>
            </a:fld>
            <a:endParaRPr lang="en-US" dirty="0"/>
          </a:p>
        </p:txBody>
      </p:sp>
      <p:sp>
        <p:nvSpPr>
          <p:cNvPr id="5" name="Footer Placeholder 4"/>
          <p:cNvSpPr>
            <a:spLocks noGrp="1"/>
          </p:cNvSpPr>
          <p:nvPr>
            <p:ph type="ftr" sz="quarter" idx="3"/>
          </p:nvPr>
        </p:nvSpPr>
        <p:spPr>
          <a:xfrm>
            <a:off x="4165600" y="6161443"/>
            <a:ext cx="38608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a:xfrm>
            <a:off x="8852352" y="6161443"/>
            <a:ext cx="2844800" cy="365125"/>
          </a:xfrm>
          <a:prstGeom prst="rect">
            <a:avLst/>
          </a:prstGeom>
        </p:spPr>
        <p:txBody>
          <a:bodyPr vert="horz" lIns="91440" tIns="45720" rIns="91440" bIns="45720" rtlCol="0" anchor="ctr"/>
          <a:lstStyle>
            <a:lvl1pPr algn="r">
              <a:defRPr sz="1200">
                <a:solidFill>
                  <a:schemeClr val="tx2"/>
                </a:solidFill>
              </a:defRPr>
            </a:lvl1pPr>
          </a:lstStyle>
          <a:p>
            <a:fld id="{D57F1E4F-1CFF-5643-939E-02111984F565}"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sldNum="0" hdr="0" ftr="0" dt="0"/>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b="1" dirty="0" smtClean="0"/>
              <a:t>MINIMUM WAGE</a:t>
            </a:r>
            <a:endParaRPr lang="en-US" b="1" dirty="0"/>
          </a:p>
        </p:txBody>
      </p:sp>
      <p:sp>
        <p:nvSpPr>
          <p:cNvPr id="3" name="Subtitle 2"/>
          <p:cNvSpPr>
            <a:spLocks noGrp="1"/>
          </p:cNvSpPr>
          <p:nvPr>
            <p:ph type="subTitle" idx="1"/>
          </p:nvPr>
        </p:nvSpPr>
        <p:spPr/>
        <p:txBody>
          <a:bodyPr>
            <a:normAutofit/>
          </a:bodyPr>
          <a:lstStyle/>
          <a:p>
            <a:pPr algn="r"/>
            <a:r>
              <a:rPr lang="en-US" sz="2400" b="1" dirty="0" smtClean="0"/>
              <a:t>ECONOMIC Debate</a:t>
            </a:r>
            <a:endParaRPr lang="en-US" sz="2400" b="1" dirty="0"/>
          </a:p>
        </p:txBody>
      </p:sp>
    </p:spTree>
    <p:extLst>
      <p:ext uri="{BB962C8B-B14F-4D97-AF65-F5344CB8AC3E}">
        <p14:creationId xmlns:p14="http://schemas.microsoft.com/office/powerpoint/2010/main" val="28932913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MINIMUM WAGE- the amount of money the government states that an employee is to be paid per hour of work</a:t>
            </a:r>
          </a:p>
          <a:p>
            <a:endParaRPr lang="en-US" dirty="0" smtClean="0"/>
          </a:p>
          <a:p>
            <a:r>
              <a:rPr lang="en-US" dirty="0" smtClean="0"/>
              <a:t>PRICE FLOOR- the least amount of money that consumers can pay for a product or service offered within a particular jurisdiction. </a:t>
            </a:r>
            <a:endParaRPr lang="en-US" dirty="0"/>
          </a:p>
        </p:txBody>
      </p:sp>
      <p:sp>
        <p:nvSpPr>
          <p:cNvPr id="2" name="Title 1"/>
          <p:cNvSpPr>
            <a:spLocks noGrp="1"/>
          </p:cNvSpPr>
          <p:nvPr>
            <p:ph type="title"/>
          </p:nvPr>
        </p:nvSpPr>
        <p:spPr/>
        <p:txBody>
          <a:bodyPr/>
          <a:lstStyle/>
          <a:p>
            <a:pPr algn="ctr"/>
            <a:r>
              <a:rPr lang="en-US" sz="4800" dirty="0" smtClean="0"/>
              <a:t>DEFINITION</a:t>
            </a:r>
            <a:endParaRPr lang="en-US" sz="4800" dirty="0"/>
          </a:p>
        </p:txBody>
      </p:sp>
      <p:pic>
        <p:nvPicPr>
          <p:cNvPr id="4" name="Picture 3"/>
          <p:cNvPicPr>
            <a:picLocks noChangeAspect="1"/>
          </p:cNvPicPr>
          <p:nvPr/>
        </p:nvPicPr>
        <p:blipFill>
          <a:blip r:embed="rId2"/>
          <a:stretch>
            <a:fillRect/>
          </a:stretch>
        </p:blipFill>
        <p:spPr>
          <a:xfrm>
            <a:off x="9259458" y="4704994"/>
            <a:ext cx="2619375" cy="17430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1155310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GOVERNMENT FEDERAL - FAIR LABOR STANDARDS ACT (FLSA)</a:t>
            </a:r>
          </a:p>
          <a:p>
            <a:endParaRPr lang="en-US" dirty="0" smtClean="0"/>
          </a:p>
          <a:p>
            <a:r>
              <a:rPr lang="en-US" dirty="0" smtClean="0"/>
              <a:t>MINISTRY- U.S DEPARTMENT OF LABOR</a:t>
            </a:r>
          </a:p>
          <a:p>
            <a:endParaRPr lang="en-US" dirty="0" smtClean="0"/>
          </a:p>
          <a:p>
            <a:r>
              <a:rPr lang="en-US" dirty="0" smtClean="0"/>
              <a:t>DIVISION- WAGE AND HOUR</a:t>
            </a:r>
            <a:endParaRPr lang="en-US" dirty="0"/>
          </a:p>
        </p:txBody>
      </p:sp>
      <p:sp>
        <p:nvSpPr>
          <p:cNvPr id="2" name="Title 1"/>
          <p:cNvSpPr>
            <a:spLocks noGrp="1"/>
          </p:cNvSpPr>
          <p:nvPr>
            <p:ph type="title"/>
          </p:nvPr>
        </p:nvSpPr>
        <p:spPr/>
        <p:txBody>
          <a:bodyPr/>
          <a:lstStyle/>
          <a:p>
            <a:pPr algn="ctr"/>
            <a:r>
              <a:rPr lang="en-US" sz="4400" dirty="0" smtClean="0"/>
              <a:t>ADMINISTRATION BODIES</a:t>
            </a:r>
            <a:endParaRPr lang="en-US" sz="4400" dirty="0"/>
          </a:p>
        </p:txBody>
      </p:sp>
      <p:pic>
        <p:nvPicPr>
          <p:cNvPr id="4" name="Picture 3"/>
          <p:cNvPicPr>
            <a:picLocks noChangeAspect="1"/>
          </p:cNvPicPr>
          <p:nvPr/>
        </p:nvPicPr>
        <p:blipFill rotWithShape="1">
          <a:blip r:embed="rId3"/>
          <a:srcRect b="32770"/>
          <a:stretch/>
        </p:blipFill>
        <p:spPr>
          <a:xfrm>
            <a:off x="7933039" y="4732639"/>
            <a:ext cx="3369352" cy="14210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8915180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1556952"/>
            <a:ext cx="8946541" cy="4691448"/>
          </a:xfrm>
        </p:spPr>
        <p:txBody>
          <a:bodyPr/>
          <a:lstStyle/>
          <a:p>
            <a:r>
              <a:rPr lang="en-US" dirty="0" smtClean="0"/>
              <a:t>FEDERAL WAGE RATE- $7.25 PER HOUR</a:t>
            </a:r>
          </a:p>
          <a:p>
            <a:endParaRPr lang="en-US" dirty="0" smtClean="0"/>
          </a:p>
          <a:p>
            <a:r>
              <a:rPr lang="en-US" dirty="0" smtClean="0"/>
              <a:t>STATE WAGES RATES- VARY DEPENDING ON STATE LAWS</a:t>
            </a:r>
            <a:endParaRPr lang="en-US" dirty="0"/>
          </a:p>
        </p:txBody>
      </p:sp>
      <p:sp>
        <p:nvSpPr>
          <p:cNvPr id="2" name="Title 1"/>
          <p:cNvSpPr>
            <a:spLocks noGrp="1"/>
          </p:cNvSpPr>
          <p:nvPr>
            <p:ph type="title"/>
          </p:nvPr>
        </p:nvSpPr>
        <p:spPr/>
        <p:txBody>
          <a:bodyPr/>
          <a:lstStyle/>
          <a:p>
            <a:pPr algn="ctr"/>
            <a:r>
              <a:rPr lang="en-US" sz="4800" dirty="0" smtClean="0"/>
              <a:t>ANALYSIS ON JURISDICTION</a:t>
            </a:r>
            <a:endParaRPr lang="en-US" sz="4800" dirty="0"/>
          </a:p>
        </p:txBody>
      </p:sp>
      <p:pic>
        <p:nvPicPr>
          <p:cNvPr id="4" name="Picture 3"/>
          <p:cNvPicPr>
            <a:picLocks noChangeAspect="1"/>
          </p:cNvPicPr>
          <p:nvPr/>
        </p:nvPicPr>
        <p:blipFill rotWithShape="1">
          <a:blip r:embed="rId3"/>
          <a:srcRect l="1180" t="11727" r="5347" b="1"/>
          <a:stretch/>
        </p:blipFill>
        <p:spPr>
          <a:xfrm>
            <a:off x="1235676" y="2953265"/>
            <a:ext cx="7994821" cy="3753493"/>
          </a:xfrm>
          <a:prstGeom prst="rect">
            <a:avLst/>
          </a:prstGeom>
          <a:ln>
            <a:noFill/>
          </a:ln>
          <a:effectLst>
            <a:softEdge rad="112500"/>
          </a:effectLst>
        </p:spPr>
      </p:pic>
    </p:spTree>
    <p:extLst>
      <p:ext uri="{BB962C8B-B14F-4D97-AF65-F5344CB8AC3E}">
        <p14:creationId xmlns:p14="http://schemas.microsoft.com/office/powerpoint/2010/main" val="7834124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r>
              <a:rPr lang="en-US" dirty="0" smtClean="0"/>
              <a:t>EDUCATION DIFFERENTIALS</a:t>
            </a:r>
          </a:p>
          <a:p>
            <a:endParaRPr lang="en-US" dirty="0" smtClean="0"/>
          </a:p>
          <a:p>
            <a:r>
              <a:rPr lang="en-US" dirty="0" smtClean="0"/>
              <a:t>COMPENSATION DIFFERENETIALS</a:t>
            </a:r>
          </a:p>
          <a:p>
            <a:endParaRPr lang="en-US" dirty="0" smtClean="0"/>
          </a:p>
          <a:p>
            <a:r>
              <a:rPr lang="en-US" dirty="0" smtClean="0"/>
              <a:t>DISCRIMINATION DIFFERENTIALS</a:t>
            </a:r>
          </a:p>
          <a:p>
            <a:endParaRPr lang="en-US" dirty="0" smtClean="0"/>
          </a:p>
          <a:p>
            <a:r>
              <a:rPr lang="en-US" dirty="0" smtClean="0"/>
              <a:t>GEOGRAPHICAL DIFFERENTIALS</a:t>
            </a:r>
            <a:endParaRPr lang="en-US" dirty="0"/>
          </a:p>
        </p:txBody>
      </p:sp>
      <p:sp>
        <p:nvSpPr>
          <p:cNvPr id="2" name="Title 1"/>
          <p:cNvSpPr>
            <a:spLocks noGrp="1"/>
          </p:cNvSpPr>
          <p:nvPr>
            <p:ph type="title"/>
          </p:nvPr>
        </p:nvSpPr>
        <p:spPr/>
        <p:txBody>
          <a:bodyPr/>
          <a:lstStyle/>
          <a:p>
            <a:pPr algn="ctr"/>
            <a:r>
              <a:rPr lang="en-US" dirty="0" smtClean="0"/>
              <a:t>FACTORS AFFECTING WAGE RATE</a:t>
            </a:r>
            <a:endParaRPr lang="en-US" dirty="0"/>
          </a:p>
        </p:txBody>
      </p:sp>
      <p:pic>
        <p:nvPicPr>
          <p:cNvPr id="4" name="Picture 3"/>
          <p:cNvPicPr>
            <a:picLocks noChangeAspect="1"/>
          </p:cNvPicPr>
          <p:nvPr/>
        </p:nvPicPr>
        <p:blipFill>
          <a:blip r:embed="rId3"/>
          <a:stretch>
            <a:fillRect/>
          </a:stretch>
        </p:blipFill>
        <p:spPr>
          <a:xfrm>
            <a:off x="8139499" y="3036672"/>
            <a:ext cx="3562350" cy="20172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024875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MOTIVATES PEOPLE TO WORK</a:t>
            </a:r>
          </a:p>
          <a:p>
            <a:endParaRPr lang="en-US" dirty="0" smtClean="0"/>
          </a:p>
          <a:p>
            <a:r>
              <a:rPr lang="en-US" dirty="0" smtClean="0"/>
              <a:t>OFFERS JOB SECURITY</a:t>
            </a:r>
          </a:p>
          <a:p>
            <a:endParaRPr lang="en-US" dirty="0" smtClean="0"/>
          </a:p>
          <a:p>
            <a:r>
              <a:rPr lang="en-US" dirty="0" smtClean="0"/>
              <a:t>IMPROVES WORKER’S LIVING STANDARDS</a:t>
            </a:r>
          </a:p>
          <a:p>
            <a:endParaRPr lang="en-US" dirty="0" smtClean="0"/>
          </a:p>
          <a:p>
            <a:r>
              <a:rPr lang="en-US" dirty="0" smtClean="0"/>
              <a:t>FOSTERS REGIONAL AND NATIONAL ECONOMIC GROWTH</a:t>
            </a:r>
          </a:p>
          <a:p>
            <a:endParaRPr lang="en-US" dirty="0" smtClean="0"/>
          </a:p>
          <a:p>
            <a:r>
              <a:rPr lang="en-US" dirty="0" smtClean="0"/>
              <a:t>CREATES SOCIAL EQUITY</a:t>
            </a:r>
          </a:p>
        </p:txBody>
      </p:sp>
      <p:sp>
        <p:nvSpPr>
          <p:cNvPr id="2" name="Title 1"/>
          <p:cNvSpPr>
            <a:spLocks noGrp="1"/>
          </p:cNvSpPr>
          <p:nvPr>
            <p:ph type="title"/>
          </p:nvPr>
        </p:nvSpPr>
        <p:spPr/>
        <p:txBody>
          <a:bodyPr/>
          <a:lstStyle/>
          <a:p>
            <a:pPr algn="ctr"/>
            <a:r>
              <a:rPr lang="en-US" sz="4800" dirty="0" smtClean="0"/>
              <a:t>ADVANTAGES</a:t>
            </a:r>
            <a:endParaRPr lang="en-US" sz="4800" dirty="0"/>
          </a:p>
        </p:txBody>
      </p:sp>
    </p:spTree>
    <p:extLst>
      <p:ext uri="{BB962C8B-B14F-4D97-AF65-F5344CB8AC3E}">
        <p14:creationId xmlns:p14="http://schemas.microsoft.com/office/powerpoint/2010/main" val="10023523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1532238"/>
            <a:ext cx="8946541" cy="5004486"/>
          </a:xfrm>
        </p:spPr>
        <p:txBody>
          <a:bodyPr>
            <a:normAutofit/>
          </a:bodyPr>
          <a:lstStyle/>
          <a:p>
            <a:r>
              <a:rPr lang="en-US" dirty="0" smtClean="0"/>
              <a:t>MUST ALWAYS RISE FOR IT TO BE BENEFICIAL</a:t>
            </a:r>
          </a:p>
          <a:p>
            <a:endParaRPr lang="en-US" dirty="0" smtClean="0"/>
          </a:p>
          <a:p>
            <a:r>
              <a:rPr lang="en-US" dirty="0" smtClean="0"/>
              <a:t>REDUCES SUSTAINABILITY OF SMALL BUSINESSES</a:t>
            </a:r>
          </a:p>
          <a:p>
            <a:endParaRPr lang="en-US" dirty="0" smtClean="0"/>
          </a:p>
          <a:p>
            <a:r>
              <a:rPr lang="en-US" dirty="0" smtClean="0"/>
              <a:t>IT DOES NOT FIX POVERTY</a:t>
            </a:r>
          </a:p>
          <a:p>
            <a:endParaRPr lang="en-US" dirty="0" smtClean="0"/>
          </a:p>
          <a:p>
            <a:r>
              <a:rPr lang="en-US" dirty="0" smtClean="0"/>
              <a:t>IT SHIFTS ECONOMIC FOUNDATIONS</a:t>
            </a:r>
          </a:p>
          <a:p>
            <a:endParaRPr lang="en-US" dirty="0" smtClean="0"/>
          </a:p>
          <a:p>
            <a:r>
              <a:rPr lang="en-US" dirty="0" smtClean="0"/>
              <a:t>DISTABILIZES THE JOB MARKET</a:t>
            </a:r>
          </a:p>
          <a:p>
            <a:endParaRPr lang="en-US" dirty="0" smtClean="0"/>
          </a:p>
          <a:p>
            <a:r>
              <a:rPr lang="en-US" dirty="0" smtClean="0"/>
              <a:t>INCREASES INFLATION</a:t>
            </a:r>
          </a:p>
          <a:p>
            <a:endParaRPr lang="en-US" dirty="0"/>
          </a:p>
          <a:p>
            <a:endParaRPr lang="en-US" dirty="0"/>
          </a:p>
        </p:txBody>
      </p:sp>
      <p:sp>
        <p:nvSpPr>
          <p:cNvPr id="2" name="Title 1"/>
          <p:cNvSpPr>
            <a:spLocks noGrp="1"/>
          </p:cNvSpPr>
          <p:nvPr>
            <p:ph type="title"/>
          </p:nvPr>
        </p:nvSpPr>
        <p:spPr/>
        <p:txBody>
          <a:bodyPr/>
          <a:lstStyle/>
          <a:p>
            <a:pPr algn="ctr"/>
            <a:r>
              <a:rPr lang="en-US" sz="4800" dirty="0" smtClean="0"/>
              <a:t>DISADVANTAGES</a:t>
            </a:r>
            <a:endParaRPr lang="en-US" sz="4800" dirty="0"/>
          </a:p>
        </p:txBody>
      </p:sp>
      <p:pic>
        <p:nvPicPr>
          <p:cNvPr id="4" name="Picture 3"/>
          <p:cNvPicPr>
            <a:picLocks noChangeAspect="1"/>
          </p:cNvPicPr>
          <p:nvPr/>
        </p:nvPicPr>
        <p:blipFill>
          <a:blip r:embed="rId3"/>
          <a:stretch>
            <a:fillRect/>
          </a:stretch>
        </p:blipFill>
        <p:spPr>
          <a:xfrm>
            <a:off x="7908324" y="2804984"/>
            <a:ext cx="3770022" cy="3039761"/>
          </a:xfrm>
          <a:prstGeom prst="rect">
            <a:avLst/>
          </a:prstGeom>
        </p:spPr>
      </p:pic>
    </p:spTree>
    <p:extLst>
      <p:ext uri="{BB962C8B-B14F-4D97-AF65-F5344CB8AC3E}">
        <p14:creationId xmlns:p14="http://schemas.microsoft.com/office/powerpoint/2010/main" val="923949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2496064"/>
            <a:ext cx="8946541" cy="3987114"/>
          </a:xfrm>
        </p:spPr>
        <p:txBody>
          <a:bodyPr/>
          <a:lstStyle/>
          <a:p>
            <a:r>
              <a:rPr lang="en-US" dirty="0" smtClean="0"/>
              <a:t>PRICES OF GOODS- INCREASE</a:t>
            </a:r>
          </a:p>
          <a:p>
            <a:endParaRPr lang="en-US" dirty="0" smtClean="0"/>
          </a:p>
          <a:p>
            <a:r>
              <a:rPr lang="en-US" dirty="0" smtClean="0"/>
              <a:t>INFLATION- RISES</a:t>
            </a:r>
          </a:p>
          <a:p>
            <a:endParaRPr lang="en-US" dirty="0"/>
          </a:p>
          <a:p>
            <a:r>
              <a:rPr lang="en-US" dirty="0" smtClean="0"/>
              <a:t>UNEMPLOYMENT- INCREASES</a:t>
            </a:r>
          </a:p>
          <a:p>
            <a:endParaRPr lang="en-US" dirty="0" smtClean="0"/>
          </a:p>
          <a:p>
            <a:r>
              <a:rPr lang="en-US" dirty="0" smtClean="0"/>
              <a:t>INVESTMENT- DECREASES</a:t>
            </a:r>
          </a:p>
          <a:p>
            <a:endParaRPr lang="en-US" dirty="0" smtClean="0"/>
          </a:p>
          <a:p>
            <a:r>
              <a:rPr lang="en-US" dirty="0" smtClean="0"/>
              <a:t>INDIVIDUAL PROPENSITY TO SAVE- INCREASE</a:t>
            </a:r>
            <a:endParaRPr lang="en-US" dirty="0"/>
          </a:p>
        </p:txBody>
      </p:sp>
      <p:sp>
        <p:nvSpPr>
          <p:cNvPr id="2" name="Title 1"/>
          <p:cNvSpPr>
            <a:spLocks noGrp="1"/>
          </p:cNvSpPr>
          <p:nvPr>
            <p:ph type="title"/>
          </p:nvPr>
        </p:nvSpPr>
        <p:spPr>
          <a:xfrm>
            <a:off x="645130" y="860756"/>
            <a:ext cx="9404723" cy="878103"/>
          </a:xfrm>
        </p:spPr>
        <p:txBody>
          <a:bodyPr/>
          <a:lstStyle/>
          <a:p>
            <a:pPr algn="ctr"/>
            <a:r>
              <a:rPr lang="en-US" sz="4000" dirty="0" smtClean="0"/>
              <a:t>EFFECTS ON ECONOMIC VARIABLES</a:t>
            </a:r>
            <a:endParaRPr lang="en-US" sz="4000" dirty="0"/>
          </a:p>
        </p:txBody>
      </p:sp>
      <p:pic>
        <p:nvPicPr>
          <p:cNvPr id="4" name="Picture 3"/>
          <p:cNvPicPr>
            <a:picLocks noChangeAspect="1"/>
          </p:cNvPicPr>
          <p:nvPr/>
        </p:nvPicPr>
        <p:blipFill>
          <a:blip r:embed="rId3"/>
          <a:stretch>
            <a:fillRect/>
          </a:stretch>
        </p:blipFill>
        <p:spPr>
          <a:xfrm>
            <a:off x="8968174" y="4333745"/>
            <a:ext cx="3028950" cy="21494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6368087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2747307" y="2247900"/>
            <a:ext cx="6697386" cy="3878263"/>
          </a:xfrm>
          <a:prstGeom prst="rect">
            <a:avLst/>
          </a:prstGeom>
        </p:spPr>
      </p:pic>
      <p:sp>
        <p:nvSpPr>
          <p:cNvPr id="2" name="Title 1"/>
          <p:cNvSpPr>
            <a:spLocks noGrp="1"/>
          </p:cNvSpPr>
          <p:nvPr>
            <p:ph type="title"/>
          </p:nvPr>
        </p:nvSpPr>
        <p:spPr/>
        <p:txBody>
          <a:bodyPr/>
          <a:lstStyle/>
          <a:p>
            <a:pPr algn="ctr"/>
            <a:r>
              <a:rPr lang="en-US" sz="4800" dirty="0" smtClean="0"/>
              <a:t>GRAPHICAL ANALYSIS</a:t>
            </a:r>
            <a:endParaRPr lang="en-US" sz="4800" dirty="0"/>
          </a:p>
        </p:txBody>
      </p:sp>
    </p:spTree>
    <p:extLst>
      <p:ext uri="{BB962C8B-B14F-4D97-AF65-F5344CB8AC3E}">
        <p14:creationId xmlns:p14="http://schemas.microsoft.com/office/powerpoint/2010/main" val="8610426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MINIMUM WAGE IS AN EXAMPLE OF PRICE FLOOR</a:t>
            </a:r>
          </a:p>
          <a:p>
            <a:r>
              <a:rPr lang="en-US" dirty="0" smtClean="0"/>
              <a:t>MINIMUM WAGE IS SET BY THE FEDERAL GOVERNMENT AND ADJUSTED BY STATE GOVERNMENTS</a:t>
            </a:r>
          </a:p>
          <a:p>
            <a:r>
              <a:rPr lang="en-US" dirty="0" smtClean="0"/>
              <a:t>THE RATES ARE ENFORCED BY THE U.S DEPARTMENT OF LABOR</a:t>
            </a:r>
          </a:p>
          <a:p>
            <a:r>
              <a:rPr lang="en-US" dirty="0" smtClean="0"/>
              <a:t>MAIN ADVANTAGES OF MINIMUM WAGE LAWS IS JOB SECURITY AND INCREASE IN LIVING STANDARDS</a:t>
            </a:r>
          </a:p>
          <a:p>
            <a:r>
              <a:rPr lang="en-US" dirty="0" smtClean="0"/>
              <a:t>MAIN DISADVANTAGES ARE LOSS OF JOBS AND REDUCTION IN INVESTMENT</a:t>
            </a:r>
          </a:p>
          <a:p>
            <a:r>
              <a:rPr lang="en-US" dirty="0" smtClean="0"/>
              <a:t>THE DISADVANTAGES OF MINIMUM WAGE OUTWEIGH THE ADVANTAGES</a:t>
            </a:r>
          </a:p>
        </p:txBody>
      </p:sp>
      <p:sp>
        <p:nvSpPr>
          <p:cNvPr id="2" name="Title 1"/>
          <p:cNvSpPr>
            <a:spLocks noGrp="1"/>
          </p:cNvSpPr>
          <p:nvPr>
            <p:ph type="title"/>
          </p:nvPr>
        </p:nvSpPr>
        <p:spPr/>
        <p:txBody>
          <a:bodyPr/>
          <a:lstStyle/>
          <a:p>
            <a:pPr algn="ctr"/>
            <a:r>
              <a:rPr lang="en-US" sz="4800" dirty="0" smtClean="0"/>
              <a:t>CONCLUSION</a:t>
            </a:r>
            <a:endParaRPr lang="en-US" sz="4800" dirty="0"/>
          </a:p>
        </p:txBody>
      </p:sp>
    </p:spTree>
    <p:extLst>
      <p:ext uri="{BB962C8B-B14F-4D97-AF65-F5344CB8AC3E}">
        <p14:creationId xmlns:p14="http://schemas.microsoft.com/office/powerpoint/2010/main" val="20337294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1322173"/>
            <a:ext cx="8946541" cy="5239265"/>
          </a:xfrm>
        </p:spPr>
        <p:txBody>
          <a:bodyPr>
            <a:normAutofit fontScale="92500"/>
          </a:bodyPr>
          <a:lstStyle/>
          <a:p>
            <a:r>
              <a:rPr lang="en-US" dirty="0" smtClean="0"/>
              <a:t>Baker</a:t>
            </a:r>
            <a:r>
              <a:rPr lang="en-US" dirty="0"/>
              <a:t>, D., &amp; Strain, M. (2016). The Minimum Wage Debate</a:t>
            </a:r>
            <a:r>
              <a:rPr lang="en-US" dirty="0" smtClean="0"/>
              <a:t>.</a:t>
            </a:r>
          </a:p>
          <a:p>
            <a:r>
              <a:rPr lang="en-US" dirty="0" err="1" smtClean="0"/>
              <a:t>Garnero</a:t>
            </a:r>
            <a:r>
              <a:rPr lang="en-US" dirty="0"/>
              <a:t>, A., </a:t>
            </a:r>
            <a:r>
              <a:rPr lang="en-US" dirty="0" err="1"/>
              <a:t>Kampelmann</a:t>
            </a:r>
            <a:r>
              <a:rPr lang="en-US" dirty="0"/>
              <a:t>, S., &amp; </a:t>
            </a:r>
            <a:r>
              <a:rPr lang="en-US" dirty="0" err="1"/>
              <a:t>Rycx</a:t>
            </a:r>
            <a:r>
              <a:rPr lang="en-US" dirty="0"/>
              <a:t>, F. (2015). Minimum wage systems and earnings inequalities: Does institutional diversity matter?. European Journal of Industrial Relations, 21(2), 115-130</a:t>
            </a:r>
            <a:r>
              <a:rPr lang="en-US" dirty="0" smtClean="0"/>
              <a:t>.</a:t>
            </a:r>
          </a:p>
          <a:p>
            <a:r>
              <a:rPr lang="en-US" dirty="0"/>
              <a:t>Murphy, J. (2017). Analyzing the Effects of Minimum Wage with Location Quotients.</a:t>
            </a:r>
          </a:p>
          <a:p>
            <a:r>
              <a:rPr lang="en-US" dirty="0" err="1"/>
              <a:t>Neumark</a:t>
            </a:r>
            <a:r>
              <a:rPr lang="en-US" dirty="0"/>
              <a:t>, D., Salas, J. I., &amp; </a:t>
            </a:r>
            <a:r>
              <a:rPr lang="en-US" dirty="0" err="1"/>
              <a:t>Wascher</a:t>
            </a:r>
            <a:r>
              <a:rPr lang="en-US" dirty="0"/>
              <a:t>, W. (2014). Revisiting the Minimum Wage—Employment Debate: Throwing Out the Baby with the Bathwater?. ILR Review, 67(3_suppl), 608-648.</a:t>
            </a:r>
          </a:p>
          <a:p>
            <a:r>
              <a:rPr lang="en-US" dirty="0" smtClean="0"/>
              <a:t>Parker</a:t>
            </a:r>
            <a:r>
              <a:rPr lang="en-US" dirty="0"/>
              <a:t>, J., </a:t>
            </a:r>
            <a:r>
              <a:rPr lang="en-US" dirty="0" err="1"/>
              <a:t>Arrowsmith</a:t>
            </a:r>
            <a:r>
              <a:rPr lang="en-US" dirty="0"/>
              <a:t>, J., Fells, R., &amp; Prowse, P. (2016). The living wage: concepts, contexts and future concerns.</a:t>
            </a:r>
          </a:p>
          <a:p>
            <a:r>
              <a:rPr lang="en-US" dirty="0" err="1" smtClean="0"/>
              <a:t>Seekings</a:t>
            </a:r>
            <a:r>
              <a:rPr lang="en-US" dirty="0"/>
              <a:t>, J., &amp; </a:t>
            </a:r>
            <a:r>
              <a:rPr lang="en-US" dirty="0" err="1"/>
              <a:t>Nattrass</a:t>
            </a:r>
            <a:r>
              <a:rPr lang="en-US" dirty="0"/>
              <a:t>, N. (2015). What is at issue in the minimum wage debate. Cape Town: Development Policy Research Unit, University of Cape Town.</a:t>
            </a:r>
          </a:p>
          <a:p>
            <a:endParaRPr lang="en-US" dirty="0"/>
          </a:p>
        </p:txBody>
      </p:sp>
      <p:sp>
        <p:nvSpPr>
          <p:cNvPr id="2" name="Title 1"/>
          <p:cNvSpPr>
            <a:spLocks noGrp="1"/>
          </p:cNvSpPr>
          <p:nvPr>
            <p:ph type="title"/>
          </p:nvPr>
        </p:nvSpPr>
        <p:spPr>
          <a:xfrm>
            <a:off x="646111" y="452718"/>
            <a:ext cx="9404723" cy="869455"/>
          </a:xfrm>
        </p:spPr>
        <p:txBody>
          <a:bodyPr/>
          <a:lstStyle/>
          <a:p>
            <a:pPr algn="ctr"/>
            <a:r>
              <a:rPr lang="en-US" sz="4800" dirty="0" smtClean="0"/>
              <a:t>REFERENCES</a:t>
            </a:r>
            <a:endParaRPr lang="en-US" sz="4800" dirty="0"/>
          </a:p>
        </p:txBody>
      </p:sp>
    </p:spTree>
    <p:extLst>
      <p:ext uri="{BB962C8B-B14F-4D97-AF65-F5344CB8AC3E}">
        <p14:creationId xmlns:p14="http://schemas.microsoft.com/office/powerpoint/2010/main" val="23487203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Hardcover</Template>
  <TotalTime>158</TotalTime>
  <Words>1391</Words>
  <Application>Microsoft Office PowerPoint</Application>
  <PresentationFormat>Custom</PresentationFormat>
  <Paragraphs>88</Paragraphs>
  <Slides>11</Slides>
  <Notes>8</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Hardcover</vt:lpstr>
      <vt:lpstr>MINIMUM WAGE</vt:lpstr>
      <vt:lpstr>DEFINITION</vt:lpstr>
      <vt:lpstr>ADMINISTRATION BODIES</vt:lpstr>
      <vt:lpstr>ANALYSIS ON JURISDICTION</vt:lpstr>
      <vt:lpstr>FACTORS AFFECTING WAGE RATE</vt:lpstr>
      <vt:lpstr>ADVANTAGES</vt:lpstr>
      <vt:lpstr>DISADVANTAGES</vt:lpstr>
      <vt:lpstr>EFFECTS ON ECONOMIC VARIABLES</vt:lpstr>
      <vt:lpstr>GRAPHICAL ANALYSIS</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MINIMUM WAGE</dc:title>
  <cp:lastModifiedBy>Simon</cp:lastModifiedBy>
  <cp:revision>18</cp:revision>
  <dcterms:created xsi:type="dcterms:W3CDTF">2019-10-11T12:09:36Z</dcterms:created>
  <dcterms:modified xsi:type="dcterms:W3CDTF">2019-10-11T15:21:29Z</dcterms:modified>
</cp:coreProperties>
</file>