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</p:sldMasterIdLst>
  <p:notesMasterIdLst>
    <p:notesMasterId r:id="rId8"/>
  </p:notesMasterIdLst>
  <p:sldIdLst>
    <p:sldId id="287" r:id="rId2"/>
    <p:sldId id="312" r:id="rId3"/>
    <p:sldId id="313" r:id="rId4"/>
    <p:sldId id="317" r:id="rId5"/>
    <p:sldId id="314" r:id="rId6"/>
    <p:sldId id="31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2260" userDrawn="1">
          <p15:clr>
            <a:srgbClr val="A4A3A4"/>
          </p15:clr>
        </p15:guide>
        <p15:guide id="3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UKU" initials="M" lastIdx="1" clrIdx="0">
    <p:extLst>
      <p:ext uri="{19B8F6BF-5375-455C-9EA6-DF929625EA0E}">
        <p15:presenceInfo xmlns:p15="http://schemas.microsoft.com/office/powerpoint/2012/main" userId="MARUK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36" autoAdjust="0"/>
    <p:restoredTop sz="81295" autoAdjust="0"/>
  </p:normalViewPr>
  <p:slideViewPr>
    <p:cSldViewPr snapToGrid="0">
      <p:cViewPr varScale="1">
        <p:scale>
          <a:sx n="56" d="100"/>
          <a:sy n="56" d="100"/>
        </p:scale>
        <p:origin x="912" y="44"/>
      </p:cViewPr>
      <p:guideLst>
        <p:guide orient="horz" pos="2160"/>
        <p:guide orient="horz" pos="2260"/>
        <p:guide pos="3840"/>
      </p:guideLst>
    </p:cSldViewPr>
  </p:slideViewPr>
  <p:outlineViewPr>
    <p:cViewPr>
      <p:scale>
        <a:sx n="33" d="100"/>
        <a:sy n="33" d="100"/>
      </p:scale>
      <p:origin x="250" y="29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5E5CE-88BA-4279-A4A2-A246E40B01D3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9A2E8-B582-478A-AC21-C5298C3259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76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9A2E8-B582-478A-AC21-C5298C32592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639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9A2E8-B582-478A-AC21-C5298C32592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29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9A2E8-B582-478A-AC21-C5298C32592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5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Last year stock price for MIS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9A2E8-B582-478A-AC21-C5298C32592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582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2BF1-B25E-4E9F-83A7-C4DD932695E2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A4CA-5A1B-49CC-9423-2B2FC91298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235015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2BF1-B25E-4E9F-83A7-C4DD932695E2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A4CA-5A1B-49CC-9423-2B2FC91298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567795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2BF1-B25E-4E9F-83A7-C4DD932695E2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A4CA-5A1B-49CC-9423-2B2FC912987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4155136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2BF1-B25E-4E9F-83A7-C4DD932695E2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A4CA-5A1B-49CC-9423-2B2FC91298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04472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2BF1-B25E-4E9F-83A7-C4DD932695E2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A4CA-5A1B-49CC-9423-2B2FC912987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4040234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2BF1-B25E-4E9F-83A7-C4DD932695E2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A4CA-5A1B-49CC-9423-2B2FC91298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159193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2BF1-B25E-4E9F-83A7-C4DD932695E2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A4CA-5A1B-49CC-9423-2B2FC91298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653044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2BF1-B25E-4E9F-83A7-C4DD932695E2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A4CA-5A1B-49CC-9423-2B2FC91298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726777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2BF1-B25E-4E9F-83A7-C4DD932695E2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A4CA-5A1B-49CC-9423-2B2FC91298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219178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2BF1-B25E-4E9F-83A7-C4DD932695E2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A4CA-5A1B-49CC-9423-2B2FC91298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42978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2BF1-B25E-4E9F-83A7-C4DD932695E2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A4CA-5A1B-49CC-9423-2B2FC91298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753771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2BF1-B25E-4E9F-83A7-C4DD932695E2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A4CA-5A1B-49CC-9423-2B2FC91298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89371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2BF1-B25E-4E9F-83A7-C4DD932695E2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A4CA-5A1B-49CC-9423-2B2FC91298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392955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2BF1-B25E-4E9F-83A7-C4DD932695E2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A4CA-5A1B-49CC-9423-2B2FC91298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41203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2BF1-B25E-4E9F-83A7-C4DD932695E2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A4CA-5A1B-49CC-9423-2B2FC91298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602140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2BF1-B25E-4E9F-83A7-C4DD932695E2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A4CA-5A1B-49CC-9423-2B2FC91298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705083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02BF1-B25E-4E9F-83A7-C4DD932695E2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7BA4CA-5A1B-49CC-9423-2B2FC91298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228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  <p:sldLayoutId id="2147483848" r:id="rId13"/>
    <p:sldLayoutId id="2147483849" r:id="rId14"/>
    <p:sldLayoutId id="2147483850" r:id="rId15"/>
    <p:sldLayoutId id="2147483851" r:id="rId16"/>
  </p:sldLayoutIdLst>
  <p:transition spd="slow">
    <p:fade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527" y="1708997"/>
            <a:ext cx="11485419" cy="3902093"/>
          </a:xfrm>
        </p:spPr>
        <p:txBody>
          <a:bodyPr>
            <a:normAutofit/>
          </a:bodyPr>
          <a:lstStyle/>
          <a:p>
            <a:pPr algn="ctr">
              <a:lnSpc>
                <a:spcPct val="200000"/>
              </a:lnSpc>
            </a:pPr>
            <a:r>
              <a:rPr lang="en-US" dirty="0">
                <a:solidFill>
                  <a:schemeClr val="accent2"/>
                </a:solidFill>
              </a:rPr>
              <a:t>Al Moammar Information Systems </a:t>
            </a:r>
            <a:r>
              <a:rPr lang="en-US" dirty="0" smtClean="0">
                <a:solidFill>
                  <a:schemeClr val="accent2"/>
                </a:solidFill>
              </a:rPr>
              <a:t>Co. </a:t>
            </a:r>
            <a:br>
              <a:rPr lang="en-US" dirty="0" smtClean="0">
                <a:solidFill>
                  <a:schemeClr val="accent2"/>
                </a:solidFill>
              </a:rPr>
            </a:br>
            <a:r>
              <a:rPr lang="en-US" dirty="0" smtClean="0">
                <a:solidFill>
                  <a:schemeClr val="accent2"/>
                </a:solidFill>
              </a:rPr>
              <a:t>Name</a:t>
            </a:r>
            <a:br>
              <a:rPr lang="en-US" dirty="0" smtClean="0">
                <a:solidFill>
                  <a:schemeClr val="accent2"/>
                </a:solidFill>
              </a:rPr>
            </a:br>
            <a:r>
              <a:rPr lang="en-US" dirty="0" smtClean="0">
                <a:solidFill>
                  <a:schemeClr val="accent2"/>
                </a:solidFill>
              </a:rPr>
              <a:t>Institution of Affiliation</a:t>
            </a:r>
            <a:endParaRPr lang="en-US" dirty="0" smtClean="0">
              <a:solidFill>
                <a:schemeClr val="accent2"/>
              </a:solidFill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7666" y="256674"/>
            <a:ext cx="8596668" cy="770021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Al Moammar Information Systems Co </a:t>
            </a:r>
            <a:endParaRPr lang="en-US" dirty="0">
              <a:solidFill>
                <a:schemeClr val="accent2"/>
              </a:solidFill>
              <a:latin typeface="Constantia" panose="020306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26695"/>
            <a:ext cx="12192000" cy="571098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onstantia" panose="02030602050306030303" pitchFamily="18" charset="0"/>
              </a:rPr>
              <a:t>Al Moammar Information </a:t>
            </a:r>
            <a:r>
              <a:rPr lang="en-US" sz="24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systems (MIS) </a:t>
            </a:r>
            <a:r>
              <a:rPr lang="en-US" sz="2400" dirty="0">
                <a:solidFill>
                  <a:schemeClr val="tx1"/>
                </a:solidFill>
                <a:latin typeface="Constantia" panose="02030602050306030303" pitchFamily="18" charset="0"/>
              </a:rPr>
              <a:t>is a Saudi company established in 1979 to empower local business with IT </a:t>
            </a:r>
            <a:r>
              <a:rPr lang="en-US" sz="24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solutions.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The company has grown exponentially over the years, especially due to the popularity of technological applications.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onstantia" panose="02030602050306030303" pitchFamily="18" charset="0"/>
              </a:rPr>
              <a:t>MIS is </a:t>
            </a:r>
            <a:r>
              <a:rPr lang="en-US" sz="24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now one </a:t>
            </a:r>
            <a:r>
              <a:rPr lang="en-US" sz="2400" dirty="0">
                <a:solidFill>
                  <a:schemeClr val="tx1"/>
                </a:solidFill>
                <a:latin typeface="Constantia" panose="02030602050306030303" pitchFamily="18" charset="0"/>
              </a:rPr>
              <a:t>of the most reliable and well-known companies in the sector of, software, hardware, and systems in Saudi </a:t>
            </a:r>
            <a:r>
              <a:rPr lang="en-US" sz="24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Arabia.</a:t>
            </a:r>
            <a:endParaRPr lang="en-US" sz="2400" dirty="0" smtClean="0">
              <a:solidFill>
                <a:schemeClr val="tx1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3236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5250" y="308610"/>
            <a:ext cx="12192000" cy="89154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2"/>
                </a:solidFill>
                <a:latin typeface="Constantia" panose="02030602050306030303" pitchFamily="18" charset="0"/>
              </a:rPr>
              <a:t>Reasons for Selection of MIS</a:t>
            </a:r>
            <a:endParaRPr lang="en-US" b="1" dirty="0">
              <a:solidFill>
                <a:schemeClr val="accent2"/>
              </a:solidFill>
              <a:latin typeface="Constantia" panose="020306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4410"/>
            <a:ext cx="12001500" cy="576071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onstantia" panose="02030602050306030303" pitchFamily="18" charset="0"/>
              </a:rPr>
              <a:t>The </a:t>
            </a:r>
            <a:r>
              <a:rPr lang="en-US" sz="2400" dirty="0" smtClean="0">
                <a:latin typeface="Constantia" panose="02030602050306030303" pitchFamily="18" charset="0"/>
              </a:rPr>
              <a:t>reason for choosing the MIS firm is that the </a:t>
            </a:r>
            <a:r>
              <a:rPr lang="en-US" sz="2400" dirty="0">
                <a:latin typeface="Constantia" panose="02030602050306030303" pitchFamily="18" charset="0"/>
              </a:rPr>
              <a:t>demand for systems and software is getting higher every day as </a:t>
            </a:r>
            <a:r>
              <a:rPr lang="en-US" sz="2400" dirty="0" smtClean="0">
                <a:latin typeface="Constantia" panose="02030602050306030303" pitchFamily="18" charset="0"/>
              </a:rPr>
              <a:t>seen in the pandemic era when almost everyone is studying or working online.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onstantia" panose="02030602050306030303" pitchFamily="18" charset="0"/>
              </a:rPr>
              <a:t>Another reason owes to the stock price of MIS; while last year it was in the range of 30s, it is now soaring at 150s and this is significant rise.</a:t>
            </a:r>
            <a:endParaRPr lang="en-US" sz="24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417789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946508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267" y="598170"/>
            <a:ext cx="11026986" cy="100203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Reasons for Selection of </a:t>
            </a:r>
            <a:r>
              <a:rPr lang="en-US" dirty="0" smtClean="0">
                <a:solidFill>
                  <a:schemeClr val="accent2"/>
                </a:solidFill>
              </a:rPr>
              <a:t>MIS Cont...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234440"/>
            <a:ext cx="11932920" cy="5452111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onstantia" panose="02030602050306030303" pitchFamily="18" charset="0"/>
              </a:rPr>
              <a:t>The main reason for the significant price change is because of the demand on the systems from the </a:t>
            </a:r>
            <a:r>
              <a:rPr lang="en-US" sz="2400" dirty="0" smtClean="0">
                <a:latin typeface="Constantia" panose="02030602050306030303" pitchFamily="18" charset="0"/>
              </a:rPr>
              <a:t>companies.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onstantia" panose="02030602050306030303" pitchFamily="18" charset="0"/>
              </a:rPr>
              <a:t>Firms are </a:t>
            </a:r>
            <a:r>
              <a:rPr lang="en-US" sz="2400" dirty="0">
                <a:latin typeface="Constantia" panose="02030602050306030303" pitchFamily="18" charset="0"/>
              </a:rPr>
              <a:t>procuring systems from MIS </a:t>
            </a:r>
            <a:r>
              <a:rPr lang="en-US" sz="2400" dirty="0" smtClean="0">
                <a:latin typeface="Constantia" panose="02030602050306030303" pitchFamily="18" charset="0"/>
              </a:rPr>
              <a:t>to enable their </a:t>
            </a:r>
            <a:r>
              <a:rPr lang="en-US" sz="2400" dirty="0">
                <a:latin typeface="Constantia" panose="02030602050306030303" pitchFamily="18" charset="0"/>
              </a:rPr>
              <a:t>employees </a:t>
            </a:r>
            <a:r>
              <a:rPr lang="en-US" sz="2400" dirty="0" smtClean="0">
                <a:latin typeface="Constantia" panose="02030602050306030303" pitchFamily="18" charset="0"/>
              </a:rPr>
              <a:t>to work </a:t>
            </a:r>
            <a:r>
              <a:rPr lang="en-US" sz="2400" dirty="0">
                <a:latin typeface="Constantia" panose="02030602050306030303" pitchFamily="18" charset="0"/>
              </a:rPr>
              <a:t>remotely during COVID-19. </a:t>
            </a:r>
            <a:endParaRPr lang="en-US" sz="2400" dirty="0" smtClean="0">
              <a:latin typeface="Constantia" panose="02030602050306030303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onstantia" panose="02030602050306030303" pitchFamily="18" charset="0"/>
              </a:rPr>
              <a:t>Besides, MIS is participating in </a:t>
            </a:r>
            <a:r>
              <a:rPr lang="en-US" sz="2400" dirty="0">
                <a:latin typeface="Constantia" panose="02030602050306030303" pitchFamily="18" charset="0"/>
              </a:rPr>
              <a:t>big </a:t>
            </a:r>
            <a:r>
              <a:rPr lang="en-US" sz="2400" dirty="0" smtClean="0">
                <a:latin typeface="Constantia" panose="02030602050306030303" pitchFamily="18" charset="0"/>
              </a:rPr>
              <a:t>projects such </a:t>
            </a:r>
            <a:r>
              <a:rPr lang="en-US" sz="2400" dirty="0">
                <a:latin typeface="Constantia" panose="02030602050306030303" pitchFamily="18" charset="0"/>
              </a:rPr>
              <a:t>as establishing a digital bank in Saudi </a:t>
            </a:r>
            <a:r>
              <a:rPr lang="en-US" sz="2400" dirty="0" smtClean="0">
                <a:latin typeface="Constantia" panose="02030602050306030303" pitchFamily="18" charset="0"/>
              </a:rPr>
              <a:t>Arabia.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onstantia" panose="02030602050306030303" pitchFamily="18" charset="0"/>
              </a:rPr>
              <a:t>They also signed a contract </a:t>
            </a:r>
            <a:r>
              <a:rPr lang="en-US" sz="2400" dirty="0">
                <a:latin typeface="Constantia" panose="02030602050306030303" pitchFamily="18" charset="0"/>
              </a:rPr>
              <a:t>with ministry of health on 2020/11/18 and maintain the digital infrastructure of 72 hospitals in the Eastern and northern region.</a:t>
            </a:r>
          </a:p>
        </p:txBody>
      </p:sp>
    </p:spTree>
    <p:extLst>
      <p:ext uri="{BB962C8B-B14F-4D97-AF65-F5344CB8AC3E}">
        <p14:creationId xmlns:p14="http://schemas.microsoft.com/office/powerpoint/2010/main" val="1627636207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35280"/>
            <a:ext cx="11244156" cy="95631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References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90" y="1291590"/>
            <a:ext cx="11864340" cy="542924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Constantia" panose="02030602050306030303" pitchFamily="18" charset="0"/>
              </a:rPr>
              <a:t>MIS</a:t>
            </a:r>
            <a:r>
              <a:rPr lang="es-ES" sz="2400" dirty="0">
                <a:latin typeface="Constantia" panose="02030602050306030303" pitchFamily="18" charset="0"/>
              </a:rPr>
              <a:t>, </a:t>
            </a:r>
            <a:r>
              <a:rPr lang="es-ES" sz="2400" dirty="0" smtClean="0">
                <a:latin typeface="Constantia" panose="02030602050306030303" pitchFamily="18" charset="0"/>
              </a:rPr>
              <a:t>2021</a:t>
            </a:r>
            <a:endParaRPr lang="es-ES" sz="2400" dirty="0">
              <a:latin typeface="Constantia" panose="02030602050306030303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2400" dirty="0">
                <a:latin typeface="Constantia" panose="02030602050306030303" pitchFamily="18" charset="0"/>
              </a:rPr>
              <a:t>Tadawul, 2021</a:t>
            </a:r>
            <a:endParaRPr lang="en-US" sz="24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627838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7661</TotalTime>
  <Words>254</Words>
  <Application>Microsoft Office PowerPoint</Application>
  <PresentationFormat>Widescreen</PresentationFormat>
  <Paragraphs>21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Constantia</vt:lpstr>
      <vt:lpstr>Trebuchet MS</vt:lpstr>
      <vt:lpstr>Wingdings 3</vt:lpstr>
      <vt:lpstr>Facet</vt:lpstr>
      <vt:lpstr>Al Moammar Information Systems Co.  Name Institution of Affiliation</vt:lpstr>
      <vt:lpstr>Al Moammar Information Systems Co </vt:lpstr>
      <vt:lpstr>Reasons for Selection of MIS</vt:lpstr>
      <vt:lpstr>PowerPoint Presentation</vt:lpstr>
      <vt:lpstr>Reasons for Selection of MIS Cont...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Should Same-Sex Marriage Have Children?</dc:title>
  <dc:creator>GERRAKYM</dc:creator>
  <cp:lastModifiedBy>User</cp:lastModifiedBy>
  <cp:revision>1037</cp:revision>
  <dcterms:created xsi:type="dcterms:W3CDTF">2016-05-08T08:20:33Z</dcterms:created>
  <dcterms:modified xsi:type="dcterms:W3CDTF">2021-04-07T14:37:39Z</dcterms:modified>
</cp:coreProperties>
</file>