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trictFirstAndLastChars="0" saveSubsetFonts="1">
  <p:sldMasterIdLst>
    <p:sldMasterId id="2147483671" r:id="rId1"/>
  </p:sldMasterIdLst>
  <p:notesMasterIdLst>
    <p:notesMasterId r:id="rId45"/>
  </p:notesMasterIdLst>
  <p:handoutMasterIdLst>
    <p:handoutMasterId r:id="rId46"/>
  </p:handoutMasterIdLst>
  <p:sldIdLst>
    <p:sldId id="565" r:id="rId2"/>
    <p:sldId id="514" r:id="rId3"/>
    <p:sldId id="516" r:id="rId4"/>
    <p:sldId id="566" r:id="rId5"/>
    <p:sldId id="521" r:id="rId6"/>
    <p:sldId id="522" r:id="rId7"/>
    <p:sldId id="523" r:id="rId8"/>
    <p:sldId id="524" r:id="rId9"/>
    <p:sldId id="525" r:id="rId10"/>
    <p:sldId id="568" r:id="rId11"/>
    <p:sldId id="527" r:id="rId12"/>
    <p:sldId id="528" r:id="rId13"/>
    <p:sldId id="529" r:id="rId14"/>
    <p:sldId id="567" r:id="rId15"/>
    <p:sldId id="530" r:id="rId16"/>
    <p:sldId id="531" r:id="rId17"/>
    <p:sldId id="532" r:id="rId18"/>
    <p:sldId id="534" r:id="rId19"/>
    <p:sldId id="535" r:id="rId20"/>
    <p:sldId id="536" r:id="rId21"/>
    <p:sldId id="538" r:id="rId22"/>
    <p:sldId id="539" r:id="rId23"/>
    <p:sldId id="540" r:id="rId24"/>
    <p:sldId id="541" r:id="rId25"/>
    <p:sldId id="542" r:id="rId26"/>
    <p:sldId id="544" r:id="rId27"/>
    <p:sldId id="545" r:id="rId28"/>
    <p:sldId id="546" r:id="rId29"/>
    <p:sldId id="548" r:id="rId30"/>
    <p:sldId id="549" r:id="rId31"/>
    <p:sldId id="552" r:id="rId32"/>
    <p:sldId id="550" r:id="rId33"/>
    <p:sldId id="562" r:id="rId34"/>
    <p:sldId id="564" r:id="rId35"/>
    <p:sldId id="551" r:id="rId36"/>
    <p:sldId id="553" r:id="rId37"/>
    <p:sldId id="554" r:id="rId38"/>
    <p:sldId id="555" r:id="rId39"/>
    <p:sldId id="556" r:id="rId40"/>
    <p:sldId id="559" r:id="rId41"/>
    <p:sldId id="561" r:id="rId42"/>
    <p:sldId id="557" r:id="rId43"/>
    <p:sldId id="558" r:id="rId4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5C50"/>
    <a:srgbClr val="354B97"/>
    <a:srgbClr val="B54901"/>
    <a:srgbClr val="295C6C"/>
    <a:srgbClr val="641218"/>
    <a:srgbClr val="2C1A1A"/>
    <a:srgbClr val="71705E"/>
    <a:srgbClr val="3A525D"/>
    <a:srgbClr val="3E7684"/>
    <a:srgbClr val="C925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01" autoAdjust="0"/>
    <p:restoredTop sz="86379" autoAdjust="0"/>
  </p:normalViewPr>
  <p:slideViewPr>
    <p:cSldViewPr snapToGrid="0">
      <p:cViewPr varScale="1">
        <p:scale>
          <a:sx n="80" d="100"/>
          <a:sy n="80" d="100"/>
        </p:scale>
        <p:origin x="1436" y="48"/>
      </p:cViewPr>
      <p:guideLst>
        <p:guide orient="horz" pos="2160"/>
        <p:guide pos="2880"/>
      </p:guideLst>
    </p:cSldViewPr>
  </p:slideViewPr>
  <p:outlineViewPr>
    <p:cViewPr>
      <p:scale>
        <a:sx n="33" d="100"/>
        <a:sy n="33" d="100"/>
      </p:scale>
      <p:origin x="0" y="-20166"/>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2016" y="4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F32CDC-6A96-4C79-9ACD-67A700FDCAD9}" type="datetimeFigureOut">
              <a:rPr lang="en-US" smtClean="0"/>
              <a:t>12/4/2018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98071E-A84A-43E1-82AC-948BA2FE2E97}" type="slidenum">
              <a:rPr lang="en-US" smtClean="0"/>
              <a:t>‹#›</a:t>
            </a:fld>
            <a:endParaRPr lang="en-US" dirty="0"/>
          </a:p>
        </p:txBody>
      </p:sp>
    </p:spTree>
    <p:extLst>
      <p:ext uri="{BB962C8B-B14F-4D97-AF65-F5344CB8AC3E}">
        <p14:creationId xmlns:p14="http://schemas.microsoft.com/office/powerpoint/2010/main" val="6753172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5121"/>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63491" name="Rectangle 5122"/>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63492" name="Rectangle 5123"/>
          <p:cNvSpPr>
            <a:spLocks noGrp="1" noRot="1" noChangeAspect="1" noChangeArrowheads="1" noTextEdit="1"/>
          </p:cNvSpPr>
          <p:nvPr>
            <p:ph type="sldImg" idx="2"/>
          </p:nvPr>
        </p:nvSpPr>
        <p:spPr bwMode="auto">
          <a:xfrm>
            <a:off x="1143000" y="685800"/>
            <a:ext cx="4572000" cy="3429000"/>
          </a:xfrm>
          <a:prstGeom prst="rect">
            <a:avLst/>
          </a:prstGeom>
          <a:noFill/>
          <a:ln w="9525" algn="ctr">
            <a:solidFill>
              <a:srgbClr val="000000"/>
            </a:solidFill>
            <a:miter lim="800000"/>
            <a:headEnd/>
            <a:tailEnd/>
          </a:ln>
        </p:spPr>
      </p:sp>
      <p:sp>
        <p:nvSpPr>
          <p:cNvPr id="5125" name="Notes Placeholder 5124"/>
          <p:cNvSpPr>
            <a:spLocks noGrp="1" noChangeArrowheads="1"/>
          </p:cNvSpPr>
          <p:nvPr>
            <p:ph type="body" sz="quarter" idx="3"/>
          </p:nvPr>
        </p:nvSpPr>
        <p:spPr bwMode="auto">
          <a:xfrm>
            <a:off x="685800" y="4343400"/>
            <a:ext cx="5486400" cy="41148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494" name="Rectangle 5125"/>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5127" name="Slide Number Placeholder 5126"/>
          <p:cNvSpPr>
            <a:spLocks noGrp="1" noChangeArrowheads="1"/>
          </p:cNvSpPr>
          <p:nvPr>
            <p:ph type="sldNum" sz="quarter" idx="5"/>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b" anchorCtr="0" compatLnSpc="1">
            <a:prstTxWarp prst="textNoShape">
              <a:avLst/>
            </a:prstTxWarp>
          </a:bodyPr>
          <a:lstStyle>
            <a:lvl1pPr algn="r">
              <a:defRPr sz="1200"/>
            </a:lvl1pPr>
          </a:lstStyle>
          <a:p>
            <a:fld id="{FCA16ACA-BEA9-4113-B004-2C9FC464C5F8}" type="slidenum">
              <a:rPr lang="en-US"/>
              <a:pPr/>
              <a:t>‹#›</a:t>
            </a:fld>
            <a:endParaRPr lang="en-US" dirty="0"/>
          </a:p>
        </p:txBody>
      </p:sp>
    </p:spTree>
    <p:extLst>
      <p:ext uri="{BB962C8B-B14F-4D97-AF65-F5344CB8AC3E}">
        <p14:creationId xmlns:p14="http://schemas.microsoft.com/office/powerpoint/2010/main" val="15749348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0" dirty="0"/>
              <a:t>One of the most important decisions marketing managers make relate to the creation of the marketing mix</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0" dirty="0"/>
              <a:t>The marketing mix is under the firm’s control and is designed to appeal to a specific group of potential buyers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dirty="0"/>
              <a:t>Target market: </a:t>
            </a:r>
            <a:r>
              <a:rPr lang="en-US" dirty="0"/>
              <a:t>a group of </a:t>
            </a:r>
            <a:r>
              <a:rPr lang="en-US" altLang="en-US" dirty="0"/>
              <a:t>people or organizations for which an organization designs, implements, and maintains a marketing mix to meet the need of that group, resulting in mutually satisfying exchanges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Marketing managers cannot control elements of the external environment, but they can plan for them</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Through </a:t>
            </a:r>
            <a:r>
              <a:rPr lang="en-US" altLang="en-US" i="1" dirty="0"/>
              <a:t>environmental scanning</a:t>
            </a:r>
            <a:r>
              <a:rPr lang="en-US" altLang="en-US" dirty="0"/>
              <a:t>, managers can:</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Understand current customers</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Why, what and when they buy</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Understand how customers make decisions</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Mobile shopping has an impact on the consumer decision-making process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Identify the most valuable customers and understand their needs</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What drives loyalty? Take steps to maintain those drivers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Understand the competition</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Competitors can threaten a firm’s market share, profitability, and its existence</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alt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4</a:t>
            </a:fld>
            <a:endParaRPr lang="en-US" dirty="0"/>
          </a:p>
        </p:txBody>
      </p:sp>
    </p:spTree>
    <p:extLst>
      <p:ext uri="{BB962C8B-B14F-4D97-AF65-F5344CB8AC3E}">
        <p14:creationId xmlns:p14="http://schemas.microsoft.com/office/powerpoint/2010/main" val="3279532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Social change </a:t>
            </a:r>
            <a:r>
              <a:rPr lang="en-US" altLang="en-US" dirty="0">
                <a:latin typeface="Arial" panose="020B0604020202020204" pitchFamily="34" charset="0"/>
                <a:cs typeface="Arial" panose="020B0604020202020204" pitchFamily="34" charset="0"/>
              </a:rPr>
              <a:t>is the most difficult external variable for marketing managers to forecast, influence, or integrate into marketing plans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Social factors include attitudes, values, and lifestyles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Social factors influence the products people buy; the prices paid for products; effectiveness of specific promotions; and how, where, and when people expect to purchase products</a:t>
            </a: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5</a:t>
            </a:fld>
            <a:endParaRPr lang="en-US" dirty="0"/>
          </a:p>
        </p:txBody>
      </p:sp>
    </p:spTree>
    <p:extLst>
      <p:ext uri="{BB962C8B-B14F-4D97-AF65-F5344CB8AC3E}">
        <p14:creationId xmlns:p14="http://schemas.microsoft.com/office/powerpoint/2010/main" val="1884621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pPr>
            <a:r>
              <a:rPr lang="en-US" altLang="en-US" dirty="0">
                <a:latin typeface="Arial" panose="020B0604020202020204" pitchFamily="34" charset="0"/>
                <a:cs typeface="Arial" panose="020B0604020202020204" pitchFamily="34" charset="0"/>
              </a:rPr>
              <a:t>Value</a:t>
            </a:r>
            <a:r>
              <a:rPr lang="en-US" altLang="en-US" baseline="0" dirty="0">
                <a:latin typeface="Arial" panose="020B0604020202020204" pitchFamily="34" charset="0"/>
                <a:cs typeface="Arial" panose="020B0604020202020204" pitchFamily="34" charset="0"/>
              </a:rPr>
              <a:t> - S</a:t>
            </a:r>
            <a:r>
              <a:rPr lang="en-US" altLang="en-US" dirty="0">
                <a:latin typeface="Arial" panose="020B0604020202020204" pitchFamily="34" charset="0"/>
                <a:cs typeface="Arial" panose="020B0604020202020204" pitchFamily="34" charset="0"/>
              </a:rPr>
              <a:t>trongly held and enduring belief</a:t>
            </a:r>
          </a:p>
          <a:p>
            <a:pPr marL="685800" lvl="1" indent="-228600" eaLnBrk="1" hangingPunct="1">
              <a:buFont typeface="Arial" panose="020B0604020202020204" pitchFamily="34" charset="0"/>
              <a:buChar char="•"/>
            </a:pPr>
            <a:r>
              <a:rPr lang="en-US" altLang="en-US" b="0" dirty="0">
                <a:latin typeface="Arial" panose="020B0604020202020204" pitchFamily="34" charset="0"/>
                <a:cs typeface="Arial" panose="020B0604020202020204" pitchFamily="34" charset="0"/>
              </a:rPr>
              <a:t>Self-sufficiency</a:t>
            </a:r>
            <a:r>
              <a:rPr lang="en-US" altLang="en-US" b="0" baseline="0" dirty="0">
                <a:latin typeface="Arial" panose="020B0604020202020204" pitchFamily="34" charset="0"/>
                <a:cs typeface="Arial" panose="020B0604020202020204" pitchFamily="34" charset="0"/>
              </a:rPr>
              <a:t> -</a:t>
            </a:r>
            <a:r>
              <a:rPr lang="en-US" altLang="en-US" b="0" dirty="0">
                <a:latin typeface="Arial" panose="020B0604020202020204" pitchFamily="34" charset="0"/>
                <a:cs typeface="Arial" panose="020B0604020202020204" pitchFamily="34" charset="0"/>
              </a:rPr>
              <a:t> Every person should stand on his or her own two feet. </a:t>
            </a:r>
          </a:p>
          <a:p>
            <a:pPr marL="685800" lvl="1" indent="-228600" eaLnBrk="1" hangingPunct="1">
              <a:buFont typeface="Arial" panose="020B0604020202020204" pitchFamily="34" charset="0"/>
              <a:buChar char="•"/>
            </a:pPr>
            <a:r>
              <a:rPr lang="en-US" altLang="en-US" b="0" dirty="0">
                <a:latin typeface="Arial" panose="020B0604020202020204" pitchFamily="34" charset="0"/>
                <a:cs typeface="Arial" panose="020B0604020202020204" pitchFamily="34" charset="0"/>
              </a:rPr>
              <a:t>Upward mobility - Success comes with getting an education, working hard, and playing by the rules.</a:t>
            </a:r>
          </a:p>
          <a:p>
            <a:pPr marL="685800" lvl="1" indent="-228600" eaLnBrk="1" hangingPunct="1">
              <a:buFont typeface="Arial" panose="020B0604020202020204" pitchFamily="34" charset="0"/>
              <a:buChar char="•"/>
            </a:pPr>
            <a:r>
              <a:rPr lang="en-US" altLang="en-US" b="0" dirty="0">
                <a:latin typeface="Arial" panose="020B0604020202020204" pitchFamily="34" charset="0"/>
                <a:cs typeface="Arial" panose="020B0604020202020204" pitchFamily="34" charset="0"/>
              </a:rPr>
              <a:t>Work ethic - Hard work, dedication to family, and frugality are moral and right.</a:t>
            </a:r>
          </a:p>
          <a:p>
            <a:pPr marL="685800" lvl="1" indent="-228600" eaLnBrk="1" hangingPunct="1">
              <a:buFont typeface="Arial" panose="020B0604020202020204" pitchFamily="34" charset="0"/>
              <a:buChar char="•"/>
            </a:pPr>
            <a:r>
              <a:rPr lang="en-US" altLang="en-US" b="0" dirty="0">
                <a:latin typeface="Arial" panose="020B0604020202020204" pitchFamily="34" charset="0"/>
                <a:cs typeface="Arial" panose="020B0604020202020204" pitchFamily="34" charset="0"/>
              </a:rPr>
              <a:t>Equality</a:t>
            </a:r>
            <a:r>
              <a:rPr lang="en-US" altLang="en-US" b="0" baseline="0" dirty="0">
                <a:latin typeface="Arial" panose="020B0604020202020204" pitchFamily="34" charset="0"/>
                <a:cs typeface="Arial" panose="020B0604020202020204" pitchFamily="34" charset="0"/>
              </a:rPr>
              <a:t> -</a:t>
            </a:r>
            <a:r>
              <a:rPr lang="en-US" altLang="en-US" b="0" dirty="0">
                <a:latin typeface="Arial" panose="020B0604020202020204" pitchFamily="34" charset="0"/>
                <a:cs typeface="Arial" panose="020B0604020202020204" pitchFamily="34" charset="0"/>
              </a:rPr>
              <a:t> No one should expect to be treated differently</a:t>
            </a:r>
            <a:r>
              <a:rPr lang="en-US" altLang="en-US" b="0" baseline="0" dirty="0">
                <a:latin typeface="Arial" panose="020B0604020202020204" pitchFamily="34" charset="0"/>
                <a:cs typeface="Arial" panose="020B0604020202020204" pitchFamily="34" charset="0"/>
              </a:rPr>
              <a:t> from anybody else.</a:t>
            </a:r>
          </a:p>
          <a:p>
            <a:pPr marL="685800" lvl="1" indent="-228600" eaLnBrk="1" hangingPunct="1">
              <a:buFont typeface="Arial" panose="020B0604020202020204" pitchFamily="34" charset="0"/>
              <a:buChar char="•"/>
            </a:pPr>
            <a:r>
              <a:rPr lang="en-US" altLang="en-US" b="0" baseline="0" dirty="0">
                <a:latin typeface="Arial" panose="020B0604020202020204" pitchFamily="34" charset="0"/>
                <a:cs typeface="Arial" panose="020B0604020202020204" pitchFamily="34" charset="0"/>
              </a:rPr>
              <a:t>Individualism - Each person is unique and special.</a:t>
            </a:r>
          </a:p>
          <a:p>
            <a:pPr marL="685800" lvl="1" indent="-228600" eaLnBrk="1" hangingPunct="1">
              <a:buFont typeface="Arial" panose="020B0604020202020204" pitchFamily="34" charset="0"/>
              <a:buChar char="•"/>
            </a:pPr>
            <a:r>
              <a:rPr lang="en-US" altLang="en-US" b="0" baseline="0" dirty="0">
                <a:latin typeface="Arial" panose="020B0604020202020204" pitchFamily="34" charset="0"/>
                <a:cs typeface="Arial" panose="020B0604020202020204" pitchFamily="34" charset="0"/>
              </a:rPr>
              <a:t>Achievement orientation - Emphasizes on getting things done by setting goals, planning, and measuring results</a:t>
            </a:r>
            <a:endParaRPr lang="en-US" altLang="en-US" b="0" dirty="0">
              <a:latin typeface="Arial" panose="020B0604020202020204" pitchFamily="34" charset="0"/>
              <a:cs typeface="Arial" panose="020B0604020202020204" pitchFamily="34" charset="0"/>
            </a:endParaRPr>
          </a:p>
          <a:p>
            <a:pPr marL="228600" indent="-228600" eaLnBrk="1" hangingPunct="1">
              <a:buFont typeface="Arial" panose="020B0604020202020204" pitchFamily="34" charset="0"/>
              <a:buChar char="•"/>
            </a:pPr>
            <a:r>
              <a:rPr lang="en-US" altLang="en-US" dirty="0">
                <a:latin typeface="Arial" panose="020B0604020202020204" pitchFamily="34" charset="0"/>
                <a:cs typeface="Arial" panose="020B0604020202020204" pitchFamily="34" charset="0"/>
              </a:rPr>
              <a:t>Values are formed through interaction with family, friends, and influencers. The environment can also play a role in shaping values.</a:t>
            </a:r>
          </a:p>
          <a:p>
            <a:pPr marL="228600" indent="-228600" eaLnBrk="1" hangingPunct="1">
              <a:buFont typeface="Arial" panose="020B0604020202020204" pitchFamily="34" charset="0"/>
              <a:buChar char="•"/>
            </a:pPr>
            <a:r>
              <a:rPr lang="en-US" dirty="0"/>
              <a:t>Values influence one’s buying habits.</a:t>
            </a:r>
            <a:endParaRPr lang="en-US" altLang="en-US" dirty="0">
              <a:latin typeface="Arial" panose="020B0604020202020204" pitchFamily="34" charset="0"/>
              <a:cs typeface="Arial" panose="020B0604020202020204" pitchFamily="34" charset="0"/>
            </a:endParaRPr>
          </a:p>
          <a:p>
            <a:pPr marL="685800" lvl="1" indent="-228600" eaLnBrk="1" hangingPunct="1">
              <a:buFont typeface="Arial" panose="020B0604020202020204" pitchFamily="34" charset="0"/>
              <a:buChar char="•"/>
            </a:pPr>
            <a:r>
              <a:rPr lang="en-US" altLang="en-US" dirty="0">
                <a:latin typeface="Arial" panose="020B0604020202020204" pitchFamily="34" charset="0"/>
                <a:cs typeface="Arial" panose="020B0604020202020204" pitchFamily="34" charset="0"/>
              </a:rPr>
              <a:t>U.S. consumers rank the characteristics of product quality as (1) reliability, (2) durability, (3) easy maintenance, (4) ease of use, (5) a trusted brand name, and (6) a low price.</a:t>
            </a:r>
          </a:p>
          <a:p>
            <a:pPr marL="228600" indent="-228600" eaLnBrk="1" hangingPunct="1">
              <a:buFont typeface="Arial" panose="020B0604020202020204" pitchFamily="34" charset="0"/>
              <a:buChar char="•"/>
            </a:pPr>
            <a:endParaRPr lang="en-US" alt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r>
              <a:rPr lang="en-US" altLang="en-US" b="0" u="sng" dirty="0">
                <a:latin typeface="Arial" panose="020B0604020202020204" pitchFamily="34" charset="0"/>
                <a:cs typeface="Arial" panose="020B0604020202020204" pitchFamily="34" charset="0"/>
              </a:rPr>
              <a:t>Discussion/Team Activity</a:t>
            </a:r>
          </a:p>
          <a:p>
            <a:pPr marL="228600" indent="-228600" eaLnBrk="1" hangingPunct="1">
              <a:buFont typeface="Arial" panose="020B0604020202020204" pitchFamily="34" charset="0"/>
              <a:buChar char="•"/>
            </a:pPr>
            <a:r>
              <a:rPr lang="en-US" altLang="en-US" dirty="0">
                <a:latin typeface="Arial" panose="020B0604020202020204" pitchFamily="34" charset="0"/>
                <a:cs typeface="Arial" panose="020B0604020202020204" pitchFamily="34" charset="0"/>
              </a:rPr>
              <a:t>What environmental influences have affected the values of Americans?</a:t>
            </a:r>
          </a:p>
          <a:p>
            <a:pPr marL="685800" lvl="1" indent="-228600" eaLnBrk="1" hangingPunct="1">
              <a:buFont typeface="Arial" panose="020B0604020202020204" pitchFamily="34" charset="0"/>
              <a:buChar char="•"/>
            </a:pPr>
            <a:r>
              <a:rPr lang="en-US" altLang="en-US" dirty="0">
                <a:latin typeface="Arial" panose="020B0604020202020204" pitchFamily="34" charset="0"/>
                <a:cs typeface="Arial" panose="020B0604020202020204" pitchFamily="34" charset="0"/>
              </a:rPr>
              <a:t>Examples: Great Depression, Women’s Role in the Workplace, Hippie Revolution of 1960s, and the September 11 terrorist attack</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Discuss products that demonstrate high quality standards in each of the</a:t>
            </a:r>
            <a:r>
              <a:rPr lang="en-US" baseline="0" dirty="0"/>
              <a:t> </a:t>
            </a:r>
            <a:r>
              <a:rPr lang="en-US" dirty="0"/>
              <a:t>ranking categories.</a:t>
            </a:r>
            <a:endParaRPr lang="en-US" alt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6</a:t>
            </a:fld>
            <a:endParaRPr lang="en-US" dirty="0"/>
          </a:p>
        </p:txBody>
      </p:sp>
    </p:spTree>
    <p:extLst>
      <p:ext uri="{BB962C8B-B14F-4D97-AF65-F5344CB8AC3E}">
        <p14:creationId xmlns:p14="http://schemas.microsoft.com/office/powerpoint/2010/main" val="777922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Lifestyle is a mode of living. People are choosing products and services that meet diverse needs and interests rather than conforming to traditional stereotypes.</a:t>
            </a:r>
          </a:p>
          <a:p>
            <a:pPr marL="228600" indent="-228600"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In the past, a person’s profession may have defined a person’s lifestyle. Today someone can be a banker and a gourmet chef, single parent, and fitness guru.</a:t>
            </a:r>
          </a:p>
          <a:p>
            <a:pPr marL="228600" indent="-228600" eaLnBrk="1" hangingPunct="1">
              <a:buFont typeface="Arial" panose="020B0604020202020204" pitchFamily="34" charset="0"/>
              <a:buChar char="•"/>
            </a:pPr>
            <a:r>
              <a:rPr lang="en-US" altLang="en-US" sz="1200" dirty="0">
                <a:latin typeface="Arial" panose="020B0604020202020204" pitchFamily="34" charset="0"/>
                <a:cs typeface="Arial" panose="020B0604020202020204" pitchFamily="34" charset="0"/>
              </a:rPr>
              <a:t>The unique lifestyle of each consumer can require a different marketing mix</a:t>
            </a:r>
          </a:p>
        </p:txBody>
      </p:sp>
      <p:sp>
        <p:nvSpPr>
          <p:cNvPr id="4" name="Slide Number Placeholder 3"/>
          <p:cNvSpPr>
            <a:spLocks noGrp="1"/>
          </p:cNvSpPr>
          <p:nvPr>
            <p:ph type="sldNum" sz="quarter" idx="10"/>
          </p:nvPr>
        </p:nvSpPr>
        <p:spPr/>
        <p:txBody>
          <a:bodyPr/>
          <a:lstStyle/>
          <a:p>
            <a:fld id="{FCA16ACA-BEA9-4113-B004-2C9FC464C5F8}" type="slidenum">
              <a:rPr lang="en-US" smtClean="0"/>
              <a:pPr/>
              <a:t>7</a:t>
            </a:fld>
            <a:endParaRPr lang="en-US" dirty="0"/>
          </a:p>
        </p:txBody>
      </p:sp>
    </p:spTree>
    <p:extLst>
      <p:ext uri="{BB962C8B-B14F-4D97-AF65-F5344CB8AC3E}">
        <p14:creationId xmlns:p14="http://schemas.microsoft.com/office/powerpoint/2010/main" val="203422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pPr>
            <a:r>
              <a:rPr lang="en-US" altLang="en-US" b="0" baseline="0" dirty="0">
                <a:latin typeface="Arial" panose="020B0604020202020204" pitchFamily="34" charset="0"/>
                <a:cs typeface="Arial" panose="020B0604020202020204" pitchFamily="34" charset="0"/>
              </a:rPr>
              <a:t>Social media has changed the way information is obtained and consumed</a:t>
            </a:r>
          </a:p>
          <a:p>
            <a:pPr marL="228600" indent="-228600" eaLnBrk="1" hangingPunct="1">
              <a:buFont typeface="Arial" panose="020B0604020202020204" pitchFamily="34" charset="0"/>
              <a:buChar char="•"/>
            </a:pPr>
            <a:r>
              <a:rPr lang="en-US" altLang="en-US" b="0" baseline="0" dirty="0">
                <a:latin typeface="Arial" panose="020B0604020202020204" pitchFamily="34" charset="0"/>
                <a:cs typeface="Arial" panose="020B0604020202020204" pitchFamily="34" charset="0"/>
              </a:rPr>
              <a:t>Consumers are interacting; sharing beliefs, values, ideas, and interests; and making purchases at a dizzying rate</a:t>
            </a:r>
            <a:endParaRPr lang="en-US" altLang="en-US"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8</a:t>
            </a:fld>
            <a:endParaRPr lang="en-US" dirty="0"/>
          </a:p>
        </p:txBody>
      </p:sp>
    </p:spTree>
    <p:extLst>
      <p:ext uri="{BB962C8B-B14F-4D97-AF65-F5344CB8AC3E}">
        <p14:creationId xmlns:p14="http://schemas.microsoft.com/office/powerpoint/2010/main" val="3382263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Firms use social media to:</a:t>
            </a:r>
          </a:p>
          <a:p>
            <a:pPr marL="628650" lvl="1" indent="-171450">
              <a:buFont typeface="Arial" panose="020B0604020202020204" pitchFamily="34" charset="0"/>
              <a:buChar char="•"/>
            </a:pPr>
            <a:r>
              <a:rPr lang="en-US" dirty="0"/>
              <a:t>Engage customers in their products and services</a:t>
            </a:r>
          </a:p>
          <a:p>
            <a:pPr marL="628650" lvl="1" indent="-171450">
              <a:buFont typeface="Arial" panose="020B0604020202020204" pitchFamily="34" charset="0"/>
              <a:buChar char="•"/>
            </a:pPr>
            <a:r>
              <a:rPr lang="en-US" dirty="0"/>
              <a:t>Create conversations with customers and establish meaningful connections</a:t>
            </a:r>
          </a:p>
          <a:p>
            <a:pPr marL="628650" lvl="1" indent="-171450">
              <a:buFont typeface="Arial" panose="020B0604020202020204" pitchFamily="34" charset="0"/>
              <a:buChar char="•"/>
            </a:pPr>
            <a:r>
              <a:rPr lang="en-US" dirty="0"/>
              <a:t>Humanize brands</a:t>
            </a:r>
          </a:p>
          <a:p>
            <a:pPr marL="171450" lvl="0" indent="-171450">
              <a:buFont typeface="Arial" panose="020B0604020202020204" pitchFamily="34" charset="0"/>
              <a:buChar char="•"/>
            </a:pPr>
            <a:r>
              <a:rPr lang="en-US" dirty="0"/>
              <a:t>Emerging social media trends</a:t>
            </a:r>
          </a:p>
          <a:p>
            <a:pPr marL="628650" lvl="1" indent="-171450">
              <a:buFont typeface="Arial" panose="020B0604020202020204" pitchFamily="34" charset="0"/>
              <a:buChar char="•"/>
            </a:pPr>
            <a:r>
              <a:rPr lang="en-US" dirty="0"/>
              <a:t>Companies use their own employees in social media promotions</a:t>
            </a:r>
          </a:p>
          <a:p>
            <a:pPr marL="628650" lvl="1" indent="-171450">
              <a:buFont typeface="Arial" panose="020B0604020202020204" pitchFamily="34" charset="0"/>
              <a:buChar char="•"/>
            </a:pPr>
            <a:r>
              <a:rPr lang="en-US" dirty="0"/>
              <a:t>Increased sophistication of social media promotion</a:t>
            </a:r>
          </a:p>
          <a:p>
            <a:pPr marL="1085850" lvl="2" indent="-171450">
              <a:buFont typeface="Arial" panose="020B0604020202020204" pitchFamily="34" charset="0"/>
              <a:buChar char="•"/>
            </a:pPr>
            <a:r>
              <a:rPr lang="en-US" dirty="0"/>
              <a:t>Native social media advertisements that look like normal updates from friends and followers</a:t>
            </a:r>
          </a:p>
          <a:p>
            <a:pPr marL="628650" lvl="1" indent="-171450">
              <a:buFont typeface="Arial" panose="020B0604020202020204" pitchFamily="34" charset="0"/>
              <a:buChar char="•"/>
            </a:pPr>
            <a:r>
              <a:rPr lang="en-US" dirty="0"/>
              <a:t>Build goodwill for products instead of trying to stimulate immediate sales</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9</a:t>
            </a:fld>
            <a:endParaRPr lang="en-US" dirty="0"/>
          </a:p>
        </p:txBody>
      </p:sp>
    </p:spTree>
    <p:extLst>
      <p:ext uri="{BB962C8B-B14F-4D97-AF65-F5344CB8AC3E}">
        <p14:creationId xmlns:p14="http://schemas.microsoft.com/office/powerpoint/2010/main" val="1474816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a:t>
            </a:r>
          </a:p>
          <a:p>
            <a:pPr marL="228600" indent="-228600">
              <a:buAutoNum type="arabicPeriod"/>
            </a:pPr>
            <a:r>
              <a:rPr lang="en-US" dirty="0"/>
              <a:t>Dove – individualism</a:t>
            </a:r>
          </a:p>
          <a:p>
            <a:pPr marL="228600" indent="-228600">
              <a:buAutoNum type="arabicPeriod"/>
            </a:pPr>
            <a:r>
              <a:rPr lang="en-US" dirty="0"/>
              <a:t>Nike – equality</a:t>
            </a:r>
          </a:p>
          <a:p>
            <a:pPr marL="228600" indent="-228600">
              <a:buAutoNum type="arabicPeriod"/>
            </a:pPr>
            <a:r>
              <a:rPr lang="en-US" dirty="0"/>
              <a:t>Garmin – achievement orientation</a:t>
            </a:r>
          </a:p>
          <a:p>
            <a:pPr marL="228600" indent="-228600">
              <a:buAutoNum type="arabicPeriod"/>
            </a:pPr>
            <a:r>
              <a:rPr lang="en-US" dirty="0"/>
              <a:t>Keller Graduate School of Management – upward mobility</a:t>
            </a:r>
          </a:p>
          <a:p>
            <a:pPr marL="228600" indent="-228600">
              <a:buAutoNum type="arabicPeriod"/>
            </a:pPr>
            <a:endParaRPr lang="en-US" dirty="0"/>
          </a:p>
          <a:p>
            <a:pPr marL="228600" indent="-228600">
              <a:buAutoNum type="arabicPeriod"/>
            </a:pPr>
            <a:endParaRPr lang="en-US"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10</a:t>
            </a:fld>
            <a:endParaRPr lang="en-US" dirty="0"/>
          </a:p>
        </p:txBody>
      </p:sp>
    </p:spTree>
    <p:extLst>
      <p:ext uri="{BB962C8B-B14F-4D97-AF65-F5344CB8AC3E}">
        <p14:creationId xmlns:p14="http://schemas.microsoft.com/office/powerpoint/2010/main" val="1922747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pPr>
            <a:r>
              <a:rPr lang="en-US" altLang="en-US" b="1" dirty="0">
                <a:latin typeface="Arial" panose="020B0604020202020204" pitchFamily="34" charset="0"/>
                <a:cs typeface="Arial" panose="020B0604020202020204" pitchFamily="34" charset="0"/>
              </a:rPr>
              <a:t>Demography</a:t>
            </a:r>
            <a:r>
              <a:rPr lang="en-US" altLang="en-US" dirty="0">
                <a:latin typeface="Arial" panose="020B0604020202020204" pitchFamily="34" charset="0"/>
                <a:cs typeface="Arial" panose="020B0604020202020204" pitchFamily="34" charset="0"/>
              </a:rPr>
              <a:t>: Study of people’s vital statistics, such as age, race and ethnicity, and location</a:t>
            </a:r>
          </a:p>
          <a:p>
            <a:pPr marL="685800" lvl="1" indent="-228600" eaLnBrk="1" hangingPunct="1">
              <a:buFont typeface="Arial" panose="020B0604020202020204" pitchFamily="34" charset="0"/>
              <a:buChar char="•"/>
            </a:pPr>
            <a:r>
              <a:rPr lang="en-IN" altLang="en-US" dirty="0">
                <a:latin typeface="Arial" panose="020B0604020202020204" pitchFamily="34" charset="0"/>
                <a:cs typeface="Arial" panose="020B0604020202020204" pitchFamily="34" charset="0"/>
              </a:rPr>
              <a:t>An uncontrollable variable in the external environment</a:t>
            </a:r>
            <a:endParaRPr lang="en-US" altLang="en-US" dirty="0">
              <a:latin typeface="Arial" panose="020B0604020202020204" pitchFamily="34" charset="0"/>
              <a:cs typeface="Arial" panose="020B0604020202020204" pitchFamily="34" charset="0"/>
            </a:endParaRPr>
          </a:p>
          <a:p>
            <a:pPr marL="228600" indent="-228600" eaLnBrk="1" hangingPunct="1"/>
            <a:endParaRPr lang="en-US" alt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11</a:t>
            </a:fld>
            <a:endParaRPr lang="en-US" dirty="0"/>
          </a:p>
        </p:txBody>
      </p:sp>
    </p:spTree>
    <p:extLst>
      <p:ext uri="{BB962C8B-B14F-4D97-AF65-F5344CB8AC3E}">
        <p14:creationId xmlns:p14="http://schemas.microsoft.com/office/powerpoint/2010/main" val="4287262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Tweens (age 9 to 12) are a population of more than 20 million</a:t>
            </a:r>
          </a:p>
          <a:p>
            <a:pPr marL="171450" indent="-171450">
              <a:buFont typeface="Arial" panose="020B0604020202020204" pitchFamily="34" charset="0"/>
              <a:buChar char="•"/>
            </a:pPr>
            <a:r>
              <a:rPr lang="en-US" b="0" dirty="0"/>
              <a:t>Directly or indirectly responsible for sales of $200 billion annually</a:t>
            </a:r>
          </a:p>
          <a:p>
            <a:pPr marL="171450" indent="-171450">
              <a:buFont typeface="Arial" panose="020B0604020202020204" pitchFamily="34" charset="0"/>
              <a:buChar char="•"/>
            </a:pPr>
            <a:r>
              <a:rPr lang="en-US" b="0" dirty="0"/>
              <a:t>Developmental needs of tweens allow marketers to target a broad array of products and services at tweens</a:t>
            </a:r>
          </a:p>
          <a:p>
            <a:pPr eaLnBrk="1" hangingPunct="1"/>
            <a:endParaRPr lang="en-US" alt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12</a:t>
            </a:fld>
            <a:endParaRPr lang="en-US" dirty="0"/>
          </a:p>
        </p:txBody>
      </p:sp>
    </p:spTree>
    <p:extLst>
      <p:ext uri="{BB962C8B-B14F-4D97-AF65-F5344CB8AC3E}">
        <p14:creationId xmlns:p14="http://schemas.microsoft.com/office/powerpoint/2010/main" val="734864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anose="020B0604020202020204" pitchFamily="34" charset="0"/>
              <a:buChar char="•"/>
            </a:pPr>
            <a:r>
              <a:rPr lang="en-IN" altLang="en-US" dirty="0">
                <a:latin typeface="Arial" panose="020B0604020202020204" pitchFamily="34" charset="0"/>
                <a:cs typeface="Arial" panose="020B0604020202020204" pitchFamily="34" charset="0"/>
              </a:rPr>
              <a:t>Approximately 25 million teenagers in the U.S. </a:t>
            </a:r>
          </a:p>
          <a:p>
            <a:pPr marL="228600" indent="-228600">
              <a:buFont typeface="Arial" panose="020B0604020202020204" pitchFamily="34" charset="0"/>
              <a:buChar char="•"/>
            </a:pPr>
            <a:r>
              <a:rPr lang="en-IN" altLang="en-US" dirty="0">
                <a:latin typeface="Arial" panose="020B0604020202020204" pitchFamily="34" charset="0"/>
                <a:cs typeface="Arial" panose="020B0604020202020204" pitchFamily="34" charset="0"/>
              </a:rPr>
              <a:t>About 95% of all U.S. teens use the internet</a:t>
            </a:r>
          </a:p>
          <a:p>
            <a:pPr marL="228600" indent="-228600">
              <a:buFont typeface="Arial" panose="020B0604020202020204" pitchFamily="34" charset="0"/>
              <a:buChar char="•"/>
            </a:pPr>
            <a:r>
              <a:rPr lang="en-IN" altLang="en-US" dirty="0">
                <a:latin typeface="Arial" panose="020B0604020202020204" pitchFamily="34" charset="0"/>
                <a:cs typeface="Arial" panose="020B0604020202020204" pitchFamily="34" charset="0"/>
              </a:rPr>
              <a:t>Teens spend more time using media for entertainment than they do sleeping and more time than they spend with parents and educators</a:t>
            </a:r>
          </a:p>
          <a:p>
            <a:pPr marL="228600" indent="-228600">
              <a:buFont typeface="Arial" panose="020B0604020202020204" pitchFamily="34" charset="0"/>
              <a:buChar char="•"/>
            </a:pPr>
            <a:r>
              <a:rPr lang="en-IN" altLang="en-US" dirty="0">
                <a:latin typeface="Arial" panose="020B0604020202020204" pitchFamily="34" charset="0"/>
                <a:cs typeface="Arial" panose="020B0604020202020204" pitchFamily="34" charset="0"/>
              </a:rPr>
              <a:t>Teens tell their parents to buy smartphones and tablets and are the driving force behind their families’ technology upgrades.</a:t>
            </a:r>
          </a:p>
          <a:p>
            <a:pPr marL="228600" indent="-228600">
              <a:buFont typeface="Arial" panose="020B0604020202020204" pitchFamily="34" charset="0"/>
              <a:buChar char="•"/>
            </a:pPr>
            <a:r>
              <a:rPr lang="en-IN" altLang="en-US" dirty="0">
                <a:latin typeface="Arial" panose="020B0604020202020204" pitchFamily="34" charset="0"/>
                <a:cs typeface="Arial" panose="020B0604020202020204" pitchFamily="34" charset="0"/>
              </a:rPr>
              <a:t>Buying power for teens totals more than $43 billion and influence an additional $600 billion of family spending</a:t>
            </a:r>
          </a:p>
          <a:p>
            <a:pPr marL="228600" indent="-228600">
              <a:buFont typeface="Arial" panose="020B0604020202020204" pitchFamily="34" charset="0"/>
              <a:buChar char="•"/>
            </a:pPr>
            <a:endParaRPr lang="en-US" alt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13</a:t>
            </a:fld>
            <a:endParaRPr lang="en-US" dirty="0"/>
          </a:p>
        </p:txBody>
      </p:sp>
    </p:spTree>
    <p:extLst>
      <p:ext uri="{BB962C8B-B14F-4D97-AF65-F5344CB8AC3E}">
        <p14:creationId xmlns:p14="http://schemas.microsoft.com/office/powerpoint/2010/main" val="3868387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Generation Z: </a:t>
            </a:r>
            <a:r>
              <a:rPr lang="en-US" dirty="0"/>
              <a:t>people born between 1995 and 2010</a:t>
            </a:r>
          </a:p>
          <a:p>
            <a:pPr marL="171450" indent="-171450">
              <a:buFont typeface="Arial" panose="020B0604020202020204" pitchFamily="34" charset="0"/>
              <a:buChar char="•"/>
            </a:pPr>
            <a:r>
              <a:rPr lang="en-US" dirty="0"/>
              <a:t>61 million consumers who have never known a world without social media or smartphones</a:t>
            </a:r>
          </a:p>
          <a:p>
            <a:pPr marL="171450" indent="-171450">
              <a:buFont typeface="Arial" panose="020B0604020202020204" pitchFamily="34" charset="0"/>
              <a:buChar char="•"/>
            </a:pPr>
            <a:r>
              <a:rPr lang="en-US" dirty="0"/>
              <a:t>Spend about $44 billion annually and influence $600 billion in family spending</a:t>
            </a:r>
          </a:p>
          <a:p>
            <a:pPr marL="171450" indent="-171450">
              <a:buFont typeface="Arial" panose="020B0604020202020204" pitchFamily="34" charset="0"/>
              <a:buChar char="•"/>
            </a:pPr>
            <a:r>
              <a:rPr lang="en-US" dirty="0"/>
              <a:t>Have high product and service quality expectations</a:t>
            </a:r>
          </a:p>
          <a:p>
            <a:pPr marL="171450" indent="-171450">
              <a:buFont typeface="Arial" panose="020B0604020202020204" pitchFamily="34" charset="0"/>
              <a:buChar char="•"/>
            </a:pPr>
            <a:r>
              <a:rPr lang="en-US" dirty="0"/>
              <a:t>80% will purchase a brand that has a positive social or environmental impact</a:t>
            </a:r>
          </a:p>
        </p:txBody>
      </p:sp>
      <p:sp>
        <p:nvSpPr>
          <p:cNvPr id="4" name="Slide Number Placeholder 3"/>
          <p:cNvSpPr>
            <a:spLocks noGrp="1"/>
          </p:cNvSpPr>
          <p:nvPr>
            <p:ph type="sldNum" sz="quarter" idx="10"/>
          </p:nvPr>
        </p:nvSpPr>
        <p:spPr/>
        <p:txBody>
          <a:bodyPr/>
          <a:lstStyle/>
          <a:p>
            <a:fld id="{FCA16ACA-BEA9-4113-B004-2C9FC464C5F8}" type="slidenum">
              <a:rPr lang="en-US" smtClean="0"/>
              <a:pPr/>
              <a:t>14</a:t>
            </a:fld>
            <a:endParaRPr lang="en-US" dirty="0"/>
          </a:p>
        </p:txBody>
      </p:sp>
    </p:spTree>
    <p:extLst>
      <p:ext uri="{BB962C8B-B14F-4D97-AF65-F5344CB8AC3E}">
        <p14:creationId xmlns:p14="http://schemas.microsoft.com/office/powerpoint/2010/main" val="2604304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Millennials: </a:t>
            </a:r>
            <a:r>
              <a:rPr lang="en-US" dirty="0">
                <a:latin typeface="Arial" panose="020B0604020202020204" pitchFamily="34" charset="0"/>
                <a:cs typeface="Arial" panose="020B0604020202020204" pitchFamily="34" charset="0"/>
              </a:rPr>
              <a:t>people born between 1979 and 1994</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Are currently in two stages:</a:t>
            </a:r>
          </a:p>
          <a:p>
            <a:pPr marL="800100" lvl="1" indent="-342900">
              <a:buFont typeface="Arial" panose="020B0604020202020204" pitchFamily="34" charset="0"/>
              <a:buChar char="•"/>
            </a:pPr>
            <a:r>
              <a:rPr lang="en-US" sz="2200" dirty="0">
                <a:solidFill>
                  <a:srgbClr val="00B050"/>
                </a:solidFill>
                <a:latin typeface="Arial" panose="020B0604020202020204" pitchFamily="34" charset="0"/>
                <a:cs typeface="Arial" panose="020B0604020202020204" pitchFamily="34" charset="0"/>
              </a:rPr>
              <a:t>People born in 1994 have entered young adulthood</a:t>
            </a:r>
          </a:p>
          <a:p>
            <a:pPr marL="800100" lvl="1" indent="-342900">
              <a:buFont typeface="Arial" panose="020B0604020202020204" pitchFamily="34" charset="0"/>
              <a:buChar char="•"/>
            </a:pPr>
            <a:r>
              <a:rPr lang="en-US" sz="2200" dirty="0">
                <a:solidFill>
                  <a:srgbClr val="00B050"/>
                </a:solidFill>
                <a:latin typeface="Arial" panose="020B0604020202020204" pitchFamily="34" charset="0"/>
                <a:cs typeface="Arial" panose="020B0604020202020204" pitchFamily="34" charset="0"/>
              </a:rPr>
              <a:t>People born in 1979 have established careers and have started families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Gen </a:t>
            </a:r>
            <a:r>
              <a:rPr lang="en-US" dirty="0" err="1">
                <a:latin typeface="Arial" panose="020B0604020202020204" pitchFamily="34" charset="0"/>
                <a:cs typeface="Arial" panose="020B0604020202020204" pitchFamily="34" charset="0"/>
              </a:rPr>
              <a:t>Yers</a:t>
            </a:r>
            <a:r>
              <a:rPr lang="en-US" dirty="0">
                <a:latin typeface="Arial" panose="020B0604020202020204" pitchFamily="34" charset="0"/>
                <a:cs typeface="Arial" panose="020B0604020202020204" pitchFamily="34" charset="0"/>
              </a:rPr>
              <a:t> are more idealistic and eager to please</a:t>
            </a:r>
          </a:p>
          <a:p>
            <a:pPr marL="171450" indent="-171450">
              <a:buFont typeface="Arial" panose="020B0604020202020204" pitchFamily="34" charset="0"/>
              <a:buChar char="•"/>
            </a:pPr>
            <a:r>
              <a:rPr lang="en-IN" dirty="0">
                <a:latin typeface="Arial" panose="020B0604020202020204" pitchFamily="34" charset="0"/>
                <a:cs typeface="Arial" panose="020B0604020202020204" pitchFamily="34" charset="0"/>
              </a:rPr>
              <a:t>Exposed to digital world from childhood</a:t>
            </a:r>
          </a:p>
          <a:p>
            <a:pPr marL="800100" lvl="1" indent="-342900">
              <a:buFont typeface="Arial" panose="020B0604020202020204" pitchFamily="34" charset="0"/>
              <a:buChar char="•"/>
            </a:pPr>
            <a:r>
              <a:rPr lang="en-IN" sz="2200" dirty="0">
                <a:solidFill>
                  <a:srgbClr val="00B050"/>
                </a:solidFill>
                <a:latin typeface="Arial" panose="020B0604020202020204" pitchFamily="34" charset="0"/>
                <a:cs typeface="Arial" panose="020B0604020202020204" pitchFamily="34" charset="0"/>
              </a:rPr>
              <a:t>Influences what they buy, how they buy, and how they use the purchased products</a:t>
            </a:r>
            <a:endParaRPr lang="en-US" sz="2200" dirty="0">
              <a:solidFill>
                <a:srgbClr val="00B050"/>
              </a:solidFill>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endParaRPr lang="en-US" sz="2200" dirty="0">
              <a:solidFill>
                <a:srgbClr val="00B050"/>
              </a:solidFill>
              <a:latin typeface="Arial" panose="020B0604020202020204" pitchFamily="34" charset="0"/>
              <a:cs typeface="Arial" panose="020B0604020202020204" pitchFamily="34" charset="0"/>
            </a:endParaRPr>
          </a:p>
          <a:p>
            <a:pPr marL="342900" lvl="0" indent="-342900">
              <a:buFont typeface="Arial" panose="020B0604020202020204" pitchFamily="34" charset="0"/>
              <a:buChar char="•"/>
            </a:pPr>
            <a:endParaRPr lang="en-US" sz="2200" dirty="0">
              <a:solidFill>
                <a:srgbClr val="00B05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15</a:t>
            </a:fld>
            <a:endParaRPr lang="en-US" dirty="0"/>
          </a:p>
        </p:txBody>
      </p:sp>
    </p:spTree>
    <p:extLst>
      <p:ext uri="{BB962C8B-B14F-4D97-AF65-F5344CB8AC3E}">
        <p14:creationId xmlns:p14="http://schemas.microsoft.com/office/powerpoint/2010/main" val="10265138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b="1" dirty="0">
                <a:solidFill>
                  <a:schemeClr val="accent1"/>
                </a:solidFill>
              </a:rPr>
              <a:t>Generation X: </a:t>
            </a:r>
            <a:r>
              <a:rPr lang="en-US" altLang="en-US" dirty="0"/>
              <a:t>p</a:t>
            </a:r>
            <a:r>
              <a:rPr lang="en-US" altLang="en-US" dirty="0">
                <a:latin typeface="Arial" panose="020B0604020202020204" pitchFamily="34" charset="0"/>
                <a:cs typeface="Arial" panose="020B0604020202020204" pitchFamily="34" charset="0"/>
              </a:rPr>
              <a:t>eople born between 1965 and 1978</a:t>
            </a: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65 million consumers</a:t>
            </a: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Independent, resilient, and adaptable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Saving money is a major priority for Gen Xers</a:t>
            </a: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Most plan to keep working during their retirement years</a:t>
            </a: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Many support their aging parents</a:t>
            </a: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Place a high value on education and knowledge</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16</a:t>
            </a:fld>
            <a:endParaRPr lang="en-US" dirty="0"/>
          </a:p>
        </p:txBody>
      </p:sp>
    </p:spTree>
    <p:extLst>
      <p:ext uri="{BB962C8B-B14F-4D97-AF65-F5344CB8AC3E}">
        <p14:creationId xmlns:p14="http://schemas.microsoft.com/office/powerpoint/2010/main" val="1904159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b="1" dirty="0">
                <a:solidFill>
                  <a:schemeClr val="accent1"/>
                </a:solidFill>
                <a:latin typeface="Arial" panose="020B0604020202020204" pitchFamily="34" charset="0"/>
                <a:cs typeface="Arial" panose="020B0604020202020204" pitchFamily="34" charset="0"/>
              </a:rPr>
              <a:t>Baby Boomers: </a:t>
            </a:r>
            <a:r>
              <a:rPr lang="en-US" altLang="en-US" dirty="0"/>
              <a:t>people</a:t>
            </a:r>
            <a:r>
              <a:rPr lang="en-US" altLang="en-US" dirty="0">
                <a:latin typeface="Arial" panose="020B0604020202020204" pitchFamily="34" charset="0"/>
                <a:cs typeface="Arial" panose="020B0604020202020204" pitchFamily="34" charset="0"/>
              </a:rPr>
              <a:t> born between 1946 and 1964</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Outspend younger adults on consumer goods and services</a:t>
            </a: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Make purchase decisions based on price and quality</a:t>
            </a: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Influenced by traditional advertising, sales reps, and word-of-mouth recommendations</a:t>
            </a:r>
          </a:p>
          <a:p>
            <a:pPr marL="228600" indent="-228600" eaLnBrk="1" hangingPunct="1">
              <a:defRPr/>
            </a:pPr>
            <a:endParaRPr lang="en-US" b="0" u="sng" dirty="0"/>
          </a:p>
          <a:p>
            <a:pPr marL="228600" indent="-228600" eaLnBrk="1" hangingPunct="1">
              <a:defRPr/>
            </a:pPr>
            <a:endParaRPr lang="en-US" b="0" u="sng" dirty="0"/>
          </a:p>
          <a:p>
            <a:pPr marL="228600" indent="-228600" eaLnBrk="1" hangingPunct="1">
              <a:defRPr/>
            </a:pPr>
            <a:r>
              <a:rPr lang="en-US" b="0" u="sng" dirty="0"/>
              <a:t>Discussion/Team Activity</a:t>
            </a:r>
          </a:p>
          <a:p>
            <a:pPr marL="171450" indent="-171450" eaLnBrk="1" hangingPunct="1">
              <a:buFont typeface="Arial" panose="020B0604020202020204" pitchFamily="34" charset="0"/>
              <a:buChar char="•"/>
              <a:defRPr/>
            </a:pPr>
            <a:r>
              <a:rPr lang="en-US" dirty="0"/>
              <a:t>Identify some mature brands favored by the Baby Boomers. Discuss how these brands might successfully be marketed to Generation Y.</a:t>
            </a:r>
          </a:p>
          <a:p>
            <a:pPr marL="228600" indent="-228600" eaLnBrk="1" hangingPunct="1"/>
            <a:endParaRPr lang="en-US" alt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17</a:t>
            </a:fld>
            <a:endParaRPr lang="en-US" dirty="0"/>
          </a:p>
        </p:txBody>
      </p:sp>
    </p:spTree>
    <p:extLst>
      <p:ext uri="{BB962C8B-B14F-4D97-AF65-F5344CB8AC3E}">
        <p14:creationId xmlns:p14="http://schemas.microsoft.com/office/powerpoint/2010/main" val="2036395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Nearly 60 percent of Hispanic Americans are of Mexican descent; Puerto Ricans make up just under 10 percent of Hispanics; and others groups (Central Americans, Dominicans, South Americans, and Cubans) account for less than 5 percent of all Hispanics.</a:t>
            </a:r>
          </a:p>
          <a:p>
            <a:pPr marL="171450" indent="-171450" eaLnBrk="1" hangingPunct="1">
              <a:buFont typeface="Arial" panose="020B0604020202020204" pitchFamily="34" charset="0"/>
              <a:buChar char="•"/>
            </a:pPr>
            <a:r>
              <a:rPr lang="en-US" altLang="en-US" baseline="0" dirty="0">
                <a:latin typeface="Arial" panose="020B0604020202020204" pitchFamily="34" charset="0"/>
                <a:ea typeface="ＭＳ Ｐゴシック" panose="020B0600070205080204" pitchFamily="34" charset="-128"/>
                <a:cs typeface="Arial" panose="020B0604020202020204" pitchFamily="34" charset="0"/>
              </a:rPr>
              <a:t>Mobile service providers have substantially increased their marketing budgets targeted toward Hispanics.</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marL="171450"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Hispanics will choose brands that reflect their native values and culture.</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18</a:t>
            </a:fld>
            <a:endParaRPr lang="en-US" dirty="0"/>
          </a:p>
        </p:txBody>
      </p:sp>
    </p:spTree>
    <p:extLst>
      <p:ext uri="{BB962C8B-B14F-4D97-AF65-F5344CB8AC3E}">
        <p14:creationId xmlns:p14="http://schemas.microsoft.com/office/powerpoint/2010/main" val="1998758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Approximately 46 million African Americans</a:t>
            </a:r>
          </a:p>
          <a:p>
            <a:pPr marL="171450" indent="-171450">
              <a:buFont typeface="Arial" panose="020B0604020202020204" pitchFamily="34" charset="0"/>
              <a:buChar char="•"/>
            </a:pPr>
            <a:r>
              <a:rPr lang="en-US" dirty="0"/>
              <a:t>They are young with 53 percent under the age of 35. This gives them a strong influence on the latest trends, especially in regards to music and pop culture</a:t>
            </a:r>
          </a:p>
        </p:txBody>
      </p:sp>
      <p:sp>
        <p:nvSpPr>
          <p:cNvPr id="4" name="Slide Number Placeholder 3"/>
          <p:cNvSpPr>
            <a:spLocks noGrp="1"/>
          </p:cNvSpPr>
          <p:nvPr>
            <p:ph type="sldNum" sz="quarter" idx="10"/>
          </p:nvPr>
        </p:nvSpPr>
        <p:spPr/>
        <p:txBody>
          <a:bodyPr/>
          <a:lstStyle/>
          <a:p>
            <a:fld id="{FCA16ACA-BEA9-4113-B004-2C9FC464C5F8}" type="slidenum">
              <a:rPr lang="en-US" smtClean="0"/>
              <a:pPr/>
              <a:t>19</a:t>
            </a:fld>
            <a:endParaRPr lang="en-US" dirty="0"/>
          </a:p>
        </p:txBody>
      </p:sp>
    </p:spTree>
    <p:extLst>
      <p:ext uri="{BB962C8B-B14F-4D97-AF65-F5344CB8AC3E}">
        <p14:creationId xmlns:p14="http://schemas.microsoft.com/office/powerpoint/2010/main" val="1043875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While Hispanic and African American population growth in the U.S. has been by births, the increase in the Asian American population has been primarily through immigration</a:t>
            </a:r>
          </a:p>
          <a:p>
            <a:pPr marL="171450"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Asian Americans have the highest average family income of all groups ($67,000).</a:t>
            </a:r>
          </a:p>
          <a:p>
            <a:pPr marL="171450"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Forty-nine percent of all Asian Americans have at least a bachelor’s degree.</a:t>
            </a:r>
          </a:p>
          <a:p>
            <a:pPr marL="171450"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Key groups of Asian Americans are:</a:t>
            </a:r>
          </a:p>
          <a:p>
            <a:pPr marL="628650" lvl="1"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Chinese</a:t>
            </a:r>
          </a:p>
          <a:p>
            <a:pPr marL="628650" lvl="1"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Filipino</a:t>
            </a:r>
          </a:p>
          <a:p>
            <a:pPr marL="628650" lvl="1"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Japanese</a:t>
            </a:r>
          </a:p>
          <a:p>
            <a:pPr marL="628650" lvl="1"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Korean</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20</a:t>
            </a:fld>
            <a:endParaRPr lang="en-US" dirty="0"/>
          </a:p>
        </p:txBody>
      </p:sp>
    </p:spTree>
    <p:extLst>
      <p:ext uri="{BB962C8B-B14F-4D97-AF65-F5344CB8AC3E}">
        <p14:creationId xmlns:p14="http://schemas.microsoft.com/office/powerpoint/2010/main" val="8558652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addition to social and demographic factors, marketing managers must understand the economic environment</a:t>
            </a:r>
          </a:p>
          <a:p>
            <a:pPr marL="171450" indent="-171450">
              <a:buFont typeface="Arial" panose="020B0604020202020204" pitchFamily="34" charset="0"/>
              <a:buChar char="•"/>
            </a:pPr>
            <a:r>
              <a:rPr lang="en-US" dirty="0"/>
              <a:t>Three economic areas of greatest concern to most marketers are:</a:t>
            </a:r>
          </a:p>
          <a:p>
            <a:pPr marL="628650" lvl="1" indent="-171450">
              <a:buFont typeface="Arial" panose="020B0604020202020204" pitchFamily="34" charset="0"/>
              <a:buChar char="•"/>
            </a:pPr>
            <a:r>
              <a:rPr lang="en-US" dirty="0"/>
              <a:t>Consumers’ incomes</a:t>
            </a:r>
          </a:p>
          <a:p>
            <a:pPr marL="628650" lvl="1" indent="-171450">
              <a:buFont typeface="Arial" panose="020B0604020202020204" pitchFamily="34" charset="0"/>
              <a:buChar char="•"/>
            </a:pPr>
            <a:r>
              <a:rPr lang="en-US" dirty="0"/>
              <a:t>Inflation</a:t>
            </a:r>
          </a:p>
          <a:p>
            <a:pPr marL="628650" lvl="1" indent="-171450">
              <a:buFont typeface="Arial" panose="020B0604020202020204" pitchFamily="34" charset="0"/>
              <a:buChar char="•"/>
            </a:pPr>
            <a:r>
              <a:rPr lang="en-US" dirty="0"/>
              <a:t>recession</a:t>
            </a:r>
          </a:p>
        </p:txBody>
      </p:sp>
      <p:sp>
        <p:nvSpPr>
          <p:cNvPr id="4" name="Slide Number Placeholder 3"/>
          <p:cNvSpPr>
            <a:spLocks noGrp="1"/>
          </p:cNvSpPr>
          <p:nvPr>
            <p:ph type="sldNum" sz="quarter" idx="10"/>
          </p:nvPr>
        </p:nvSpPr>
        <p:spPr/>
        <p:txBody>
          <a:bodyPr/>
          <a:lstStyle/>
          <a:p>
            <a:fld id="{FCA16ACA-BEA9-4113-B004-2C9FC464C5F8}" type="slidenum">
              <a:rPr lang="en-US" smtClean="0"/>
              <a:pPr/>
              <a:t>21</a:t>
            </a:fld>
            <a:endParaRPr lang="en-US" dirty="0"/>
          </a:p>
        </p:txBody>
      </p:sp>
    </p:spTree>
    <p:extLst>
      <p:ext uri="{BB962C8B-B14F-4D97-AF65-F5344CB8AC3E}">
        <p14:creationId xmlns:p14="http://schemas.microsoft.com/office/powerpoint/2010/main" val="4228843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U.S. incomes have risen in the last several years primarily due to sustained job growth</a:t>
            </a: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Education is the primary determinant of earning potential</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13 percent of college-educated workers earn six figures or more</a:t>
            </a:r>
          </a:p>
          <a:p>
            <a:pPr marL="171450" indent="-171450">
              <a:buFont typeface="Arial" panose="020B0604020202020204" pitchFamily="34" charset="0"/>
              <a:buChar char="•"/>
            </a:pPr>
            <a:r>
              <a:rPr lang="en-US" dirty="0"/>
              <a:t>A person with a b</a:t>
            </a:r>
            <a:r>
              <a:rPr lang="en-US" dirty="0">
                <a:latin typeface="Arial" panose="020B0604020202020204" pitchFamily="34" charset="0"/>
                <a:cs typeface="Arial" panose="020B0604020202020204" pitchFamily="34" charset="0"/>
              </a:rPr>
              <a:t>achelor’s degree will earn more than twice as much total income as a nondegree holder</a:t>
            </a:r>
            <a:endParaRPr lang="en-US" altLang="en-US"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22</a:t>
            </a:fld>
            <a:endParaRPr lang="en-US" dirty="0"/>
          </a:p>
        </p:txBody>
      </p:sp>
    </p:spTree>
    <p:extLst>
      <p:ext uri="{BB962C8B-B14F-4D97-AF65-F5344CB8AC3E}">
        <p14:creationId xmlns:p14="http://schemas.microsoft.com/office/powerpoint/2010/main" val="2420630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dirty="0">
                <a:latin typeface="Arial" panose="020B0604020202020204" pitchFamily="34" charset="0"/>
                <a:ea typeface="ＭＳ Ｐゴシック" panose="020B0600070205080204" pitchFamily="34" charset="-128"/>
                <a:cs typeface="Arial" panose="020B0604020202020204" pitchFamily="34" charset="0"/>
              </a:rPr>
              <a:t>Purchasing power: </a:t>
            </a:r>
            <a:r>
              <a:rPr lang="en-US" dirty="0">
                <a:latin typeface="Arial" panose="020B0604020202020204" pitchFamily="34" charset="0"/>
                <a:cs typeface="Arial" panose="020B0604020202020204" pitchFamily="34" charset="0"/>
              </a:rPr>
              <a:t>a comparison of income versus the relative cost of a standard set of goods and services in different geographic areas</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marL="171450"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Increased standards of living are a function of purchasing power.</a:t>
            </a:r>
          </a:p>
          <a:p>
            <a:pPr marL="171450"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Cost</a:t>
            </a:r>
            <a:r>
              <a:rPr lang="en-US" altLang="en-US" baseline="0" dirty="0">
                <a:latin typeface="Arial" panose="020B0604020202020204" pitchFamily="34" charset="0"/>
                <a:ea typeface="ＭＳ Ｐゴシック" panose="020B0600070205080204" pitchFamily="34" charset="-128"/>
                <a:cs typeface="Arial" panose="020B0604020202020204" pitchFamily="34" charset="0"/>
              </a:rPr>
              <a:t> of living index takes into account housing, food and groceries, transportation, utilities, health care, and miscellaneous expenses such as clothing, services, and entertainment. </a:t>
            </a:r>
            <a:endParaRPr lang="en-US" altLang="en-US" dirty="0">
              <a:latin typeface="Arial" panose="020B0604020202020204" pitchFamily="34" charset="0"/>
              <a:ea typeface="ＭＳ Ｐゴシック" panose="020B0600070205080204" pitchFamily="34" charset="-128"/>
              <a:cs typeface="Arial" panose="020B0604020202020204" pitchFamily="34" charset="0"/>
            </a:endParaRPr>
          </a:p>
          <a:p>
            <a:pPr marL="171450" indent="-171450" eaLnBrk="1" hangingPunct="1">
              <a:buFont typeface="Arial" panose="020B0604020202020204" pitchFamily="34" charset="0"/>
              <a:buChar char="•"/>
            </a:pPr>
            <a:r>
              <a:rPr lang="en-US" altLang="en-US" dirty="0">
                <a:latin typeface="Arial" panose="020B0604020202020204" pitchFamily="34" charset="0"/>
                <a:ea typeface="ＭＳ Ｐゴシック" panose="020B0600070205080204" pitchFamily="34" charset="-128"/>
                <a:cs typeface="Arial" panose="020B0604020202020204" pitchFamily="34" charset="0"/>
              </a:rPr>
              <a:t>When income is high relative to the cost of living, people have more discretionary income. That means they have more money to spend on nonessential items.</a:t>
            </a:r>
          </a:p>
        </p:txBody>
      </p:sp>
      <p:sp>
        <p:nvSpPr>
          <p:cNvPr id="4" name="Slide Number Placeholder 3"/>
          <p:cNvSpPr>
            <a:spLocks noGrp="1"/>
          </p:cNvSpPr>
          <p:nvPr>
            <p:ph type="sldNum" sz="quarter" idx="10"/>
          </p:nvPr>
        </p:nvSpPr>
        <p:spPr/>
        <p:txBody>
          <a:bodyPr/>
          <a:lstStyle/>
          <a:p>
            <a:fld id="{FCA16ACA-BEA9-4113-B004-2C9FC464C5F8}" type="slidenum">
              <a:rPr lang="en-US" smtClean="0"/>
              <a:pPr/>
              <a:t>23</a:t>
            </a:fld>
            <a:endParaRPr lang="en-US" dirty="0"/>
          </a:p>
        </p:txBody>
      </p:sp>
    </p:spTree>
    <p:extLst>
      <p:ext uri="{BB962C8B-B14F-4D97-AF65-F5344CB8AC3E}">
        <p14:creationId xmlns:p14="http://schemas.microsoft.com/office/powerpoint/2010/main" val="3708451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b="1" dirty="0">
                <a:latin typeface="Arial" panose="020B0604020202020204" pitchFamily="34" charset="0"/>
                <a:cs typeface="Arial" panose="020B0604020202020204" pitchFamily="34" charset="0"/>
              </a:rPr>
              <a:t>Inflation: </a:t>
            </a:r>
            <a:r>
              <a:rPr lang="en-US" dirty="0">
                <a:latin typeface="Arial" panose="020B0604020202020204" pitchFamily="34" charset="0"/>
                <a:cs typeface="Arial" panose="020B0604020202020204" pitchFamily="34" charset="0"/>
              </a:rPr>
              <a:t>a measure of the decrease in the value of money, expressed as the percentage reduction in value since the previous year</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cs typeface="Arial" panose="020B0604020202020204" pitchFamily="34" charset="0"/>
              </a:rPr>
              <a:t>The buyer will not pay more for a product than the subjective value he/she places on it.</a:t>
            </a:r>
          </a:p>
        </p:txBody>
      </p:sp>
      <p:sp>
        <p:nvSpPr>
          <p:cNvPr id="4" name="Slide Number Placeholder 3"/>
          <p:cNvSpPr>
            <a:spLocks noGrp="1"/>
          </p:cNvSpPr>
          <p:nvPr>
            <p:ph type="sldNum" sz="quarter" idx="10"/>
          </p:nvPr>
        </p:nvSpPr>
        <p:spPr/>
        <p:txBody>
          <a:bodyPr/>
          <a:lstStyle/>
          <a:p>
            <a:fld id="{FCA16ACA-BEA9-4113-B004-2C9FC464C5F8}" type="slidenum">
              <a:rPr lang="en-US" smtClean="0"/>
              <a:pPr/>
              <a:t>24</a:t>
            </a:fld>
            <a:endParaRPr lang="en-US" dirty="0"/>
          </a:p>
        </p:txBody>
      </p:sp>
    </p:spTree>
    <p:extLst>
      <p:ext uri="{BB962C8B-B14F-4D97-AF65-F5344CB8AC3E}">
        <p14:creationId xmlns:p14="http://schemas.microsoft.com/office/powerpoint/2010/main" val="1803000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pPr>
            <a:r>
              <a:rPr lang="en-US" altLang="en-US" b="1" dirty="0">
                <a:latin typeface="Arial" panose="020B0604020202020204" pitchFamily="34" charset="0"/>
                <a:cs typeface="Arial" panose="020B0604020202020204" pitchFamily="34" charset="0"/>
              </a:rPr>
              <a:t>Recession</a:t>
            </a:r>
            <a:r>
              <a:rPr lang="en-US" alt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 period of economic activity characterized by negative growth, which reduces demand for goods and services</a:t>
            </a:r>
            <a:endParaRPr lang="en-US" altLang="en-US" dirty="0">
              <a:latin typeface="Arial" panose="020B0604020202020204" pitchFamily="34" charset="0"/>
              <a:cs typeface="Arial" panose="020B0604020202020204" pitchFamily="34" charset="0"/>
            </a:endParaRPr>
          </a:p>
          <a:p>
            <a:pPr marL="228600" indent="-228600" eaLnBrk="1" hangingPunct="1">
              <a:buFont typeface="Arial" panose="020B0604020202020204" pitchFamily="34" charset="0"/>
              <a:buChar char="•"/>
            </a:pPr>
            <a:r>
              <a:rPr lang="en-US" altLang="en-US" dirty="0">
                <a:latin typeface="Arial" panose="020B0604020202020204" pitchFamily="34" charset="0"/>
                <a:cs typeface="Arial" panose="020B0604020202020204" pitchFamily="34" charset="0"/>
              </a:rPr>
              <a:t>Beginning in December 2007, the collapse of inflated housing prices triggered what became the great recession of 2008–2009. </a:t>
            </a:r>
          </a:p>
          <a:p>
            <a:pPr marL="228600" indent="-228600" eaLnBrk="1" hangingPunct="1">
              <a:buFont typeface="Arial" panose="020B0604020202020204" pitchFamily="34" charset="0"/>
              <a:buChar char="•"/>
            </a:pPr>
            <a:r>
              <a:rPr lang="en-IN" altLang="en-US" dirty="0">
                <a:latin typeface="Arial" panose="020B0604020202020204" pitchFamily="34" charset="0"/>
                <a:cs typeface="Arial" panose="020B0604020202020204" pitchFamily="34" charset="0"/>
              </a:rPr>
              <a:t>The high prices led people to take out mortgages they could not afford from banks that should have known the money would not be repaid.</a:t>
            </a:r>
            <a:endParaRPr lang="en-US" alt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25</a:t>
            </a:fld>
            <a:endParaRPr lang="en-US" dirty="0"/>
          </a:p>
        </p:txBody>
      </p:sp>
    </p:spTree>
    <p:extLst>
      <p:ext uri="{BB962C8B-B14F-4D97-AF65-F5344CB8AC3E}">
        <p14:creationId xmlns:p14="http://schemas.microsoft.com/office/powerpoint/2010/main" val="20652687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Innovation</a:t>
            </a:r>
            <a:r>
              <a:rPr lang="en-US" baseline="0" dirty="0"/>
              <a:t> requires imagination and risk taking.</a:t>
            </a:r>
          </a:p>
          <a:p>
            <a:pPr marL="171450" indent="-171450">
              <a:buFont typeface="Arial" panose="020B0604020202020204" pitchFamily="34" charset="0"/>
              <a:buChar char="•"/>
            </a:pPr>
            <a:r>
              <a:rPr lang="en-US" baseline="0" dirty="0"/>
              <a:t>Some of the greatest innovations in recent years are 3-D printing, hydraulic fracturing, quantum computing, and autonomous vehicles. These innovations suffered setbacks before becoming successful products.</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26</a:t>
            </a:fld>
            <a:endParaRPr lang="en-US" dirty="0"/>
          </a:p>
        </p:txBody>
      </p:sp>
    </p:spTree>
    <p:extLst>
      <p:ext uri="{BB962C8B-B14F-4D97-AF65-F5344CB8AC3E}">
        <p14:creationId xmlns:p14="http://schemas.microsoft.com/office/powerpoint/2010/main" val="1076933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Basic research: </a:t>
            </a:r>
            <a:r>
              <a:rPr lang="en-US" dirty="0"/>
              <a:t>aims to confirm an existing theory or to learn more about a concept or phenomenon.</a:t>
            </a:r>
          </a:p>
          <a:p>
            <a:pPr marL="171450" indent="-171450">
              <a:buFont typeface="Arial" panose="020B0604020202020204" pitchFamily="34" charset="0"/>
              <a:buChar char="•"/>
            </a:pPr>
            <a:r>
              <a:rPr lang="en-US" b="1" dirty="0"/>
              <a:t>Applied research: </a:t>
            </a:r>
            <a:r>
              <a:rPr lang="en-US" dirty="0"/>
              <a:t>attempts to develop new or improved products</a:t>
            </a:r>
          </a:p>
          <a:p>
            <a:pPr marL="171450" indent="-171450">
              <a:buFont typeface="Arial" panose="020B0604020202020204" pitchFamily="34" charset="0"/>
              <a:buChar char="•"/>
            </a:pPr>
            <a:r>
              <a:rPr lang="en-US" baseline="0" dirty="0"/>
              <a:t>Small and medium-sized companies have difficulty of earning a profit from basic research discoveries and has led various managements to cut spending on basic research.</a:t>
            </a:r>
            <a:endParaRPr lang="en-US" dirty="0"/>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27</a:t>
            </a:fld>
            <a:endParaRPr lang="en-US" dirty="0"/>
          </a:p>
        </p:txBody>
      </p:sp>
    </p:spTree>
    <p:extLst>
      <p:ext uri="{BB962C8B-B14F-4D97-AF65-F5344CB8AC3E}">
        <p14:creationId xmlns:p14="http://schemas.microsoft.com/office/powerpoint/2010/main" val="18603709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dirty="0"/>
              <a:t>Companies attempting to innovate limit their searches to areas they are familiar with. This can help lead to incremental progress but rarely leads to a dramatic breakthrough.</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dirty="0"/>
              <a:t>Different approaches to innovation;</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dirty="0"/>
              <a:t>Building scenarios – some firms use teams of writers to imagine detailed opportunities and threat for their companies, partners, and collaborators in future markets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dirty="0"/>
              <a:t>Enlisting the web – a few companies have created websites that act as marketplaces of ideas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dirty="0"/>
              <a:t>Talking to early adopters – early adopters are innovators themselves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dirty="0"/>
              <a:t>Using marketing research – ask customers what they like and dislike about their products and competitors’ products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dirty="0"/>
              <a:t>Creating an innovative environment – employees have the freedom to fail</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dirty="0"/>
              <a:t>Catering to entrepreneurs – allow employees to work on projects and explore their own ideas</a:t>
            </a:r>
            <a:endParaRPr lang="en-US" dirty="0"/>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28</a:t>
            </a:fld>
            <a:endParaRPr lang="en-US" dirty="0"/>
          </a:p>
        </p:txBody>
      </p:sp>
    </p:spTree>
    <p:extLst>
      <p:ext uri="{BB962C8B-B14F-4D97-AF65-F5344CB8AC3E}">
        <p14:creationId xmlns:p14="http://schemas.microsoft.com/office/powerpoint/2010/main" val="9791751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latin typeface="Arial" panose="020B0604020202020204" pitchFamily="34" charset="0"/>
                <a:cs typeface="Arial" panose="020B0604020202020204" pitchFamily="34" charset="0"/>
              </a:rPr>
              <a:t>Every aspect of the marketing mix is subject to laws and restrictions. It is the responsibility of marketing managers to understand and conform to these laws while creating new programs to accomplish marketing objectives.  </a:t>
            </a:r>
          </a:p>
          <a:p>
            <a:pPr marL="228600" indent="-228600" eaLnBrk="1" hangingPunct="1"/>
            <a:endParaRPr lang="en-US" alt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29</a:t>
            </a:fld>
            <a:endParaRPr lang="en-US" dirty="0"/>
          </a:p>
        </p:txBody>
      </p:sp>
    </p:spTree>
    <p:extLst>
      <p:ext uri="{BB962C8B-B14F-4D97-AF65-F5344CB8AC3E}">
        <p14:creationId xmlns:p14="http://schemas.microsoft.com/office/powerpoint/2010/main" val="582727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Federal laws that affect marketing fall into several categories of regulatory activity: competitive environment, pricing, advertising and promotion, and consumer privacy</a:t>
            </a:r>
          </a:p>
          <a:p>
            <a:pPr marL="171450" indent="-171450">
              <a:buFont typeface="Arial" panose="020B0604020202020204" pitchFamily="34" charset="0"/>
              <a:buChar char="•"/>
            </a:pPr>
            <a:r>
              <a:rPr lang="en-US" dirty="0"/>
              <a:t>The Patient Protection and Affordable Care Act (Obamacare) has a few key provisions</a:t>
            </a:r>
          </a:p>
          <a:p>
            <a:pPr marL="628650" lvl="1" indent="-171450">
              <a:buFont typeface="Arial" panose="020B0604020202020204" pitchFamily="34" charset="0"/>
              <a:buChar char="•"/>
            </a:pPr>
            <a:r>
              <a:rPr lang="en-US" sz="1200" kern="0" dirty="0">
                <a:solidFill>
                  <a:srgbClr val="00B050"/>
                </a:solidFill>
                <a:latin typeface="Arial" panose="020B0604020202020204" pitchFamily="34" charset="0"/>
                <a:cs typeface="Arial" panose="020B0604020202020204" pitchFamily="34" charset="0"/>
              </a:rPr>
              <a:t>Large employers must offer coverage to full-time workers</a:t>
            </a:r>
          </a:p>
          <a:p>
            <a:pPr marL="628650" lvl="1" indent="-171450">
              <a:buFont typeface="Arial" panose="020B0604020202020204" pitchFamily="34" charset="0"/>
              <a:buChar char="•"/>
            </a:pPr>
            <a:r>
              <a:rPr lang="en-US" sz="1200" kern="0" dirty="0">
                <a:solidFill>
                  <a:srgbClr val="00B050"/>
                </a:solidFill>
                <a:latin typeface="Arial" panose="020B0604020202020204" pitchFamily="34" charset="0"/>
                <a:cs typeface="Arial" panose="020B0604020202020204" pitchFamily="34" charset="0"/>
              </a:rPr>
              <a:t>Workers cannot be denied coverage</a:t>
            </a:r>
          </a:p>
          <a:p>
            <a:pPr marL="628650" lvl="1" indent="-171450">
              <a:buFont typeface="Arial" panose="020B0604020202020204" pitchFamily="34" charset="0"/>
              <a:buChar char="•"/>
            </a:pPr>
            <a:r>
              <a:rPr lang="en-US" sz="1200" kern="0" dirty="0">
                <a:solidFill>
                  <a:srgbClr val="00B050"/>
                </a:solidFill>
                <a:latin typeface="Arial" panose="020B0604020202020204" pitchFamily="34" charset="0"/>
                <a:cs typeface="Arial" panose="020B0604020202020204" pitchFamily="34" charset="0"/>
              </a:rPr>
              <a:t>A person cannot be dropped when he or she is sick</a:t>
            </a:r>
          </a:p>
          <a:p>
            <a:pPr marL="628650" lvl="1" indent="-171450">
              <a:buFont typeface="Arial" panose="020B0604020202020204" pitchFamily="34" charset="0"/>
              <a:buChar char="•"/>
            </a:pPr>
            <a:r>
              <a:rPr lang="en-US" sz="1200" dirty="0">
                <a:solidFill>
                  <a:srgbClr val="00B050"/>
                </a:solidFill>
              </a:rPr>
              <a:t>A worker cannot be denied coverage for a preexisting condition</a:t>
            </a:r>
          </a:p>
          <a:p>
            <a:pPr marL="628650" lvl="1" indent="-171450">
              <a:buFont typeface="Arial" panose="020B0604020202020204" pitchFamily="34" charset="0"/>
              <a:buChar char="•"/>
            </a:pPr>
            <a:r>
              <a:rPr lang="en-US" sz="1200" dirty="0">
                <a:solidFill>
                  <a:srgbClr val="00B050"/>
                </a:solidFill>
              </a:rPr>
              <a:t>Young adults can stay on their parents’ plans until age 26</a:t>
            </a:r>
            <a:br>
              <a:rPr lang="en-US" dirty="0"/>
            </a:br>
            <a:r>
              <a:rPr lang="en-US" dirty="0"/>
              <a:t>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30</a:t>
            </a:fld>
            <a:endParaRPr lang="en-US" dirty="0"/>
          </a:p>
        </p:txBody>
      </p:sp>
    </p:spTree>
    <p:extLst>
      <p:ext uri="{BB962C8B-B14F-4D97-AF65-F5344CB8AC3E}">
        <p14:creationId xmlns:p14="http://schemas.microsoft.com/office/powerpoint/2010/main" val="1991160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Dodd-Frank Wall Street Reform and Consumer Protection Act passed in 2010 </a:t>
            </a:r>
            <a:r>
              <a:rPr lang="en-US" dirty="0">
                <a:latin typeface="Arial" panose="020B0604020202020204" pitchFamily="34" charset="0"/>
                <a:cs typeface="Arial" panose="020B0604020202020204" pitchFamily="34" charset="0"/>
              </a:rPr>
              <a:t>created the Consumer Financial Protection Bureau (CFPB) to oversee checking accounts, private student loans, mortgages, and other financial products</a:t>
            </a: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31</a:t>
            </a:fld>
            <a:endParaRPr lang="en-US" dirty="0"/>
          </a:p>
        </p:txBody>
      </p:sp>
    </p:spTree>
    <p:extLst>
      <p:ext uri="{BB962C8B-B14F-4D97-AF65-F5344CB8AC3E}">
        <p14:creationId xmlns:p14="http://schemas.microsoft.com/office/powerpoint/2010/main" val="26293249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32</a:t>
            </a:fld>
            <a:endParaRPr lang="en-US" dirty="0"/>
          </a:p>
        </p:txBody>
      </p:sp>
    </p:spTree>
    <p:extLst>
      <p:ext uri="{BB962C8B-B14F-4D97-AF65-F5344CB8AC3E}">
        <p14:creationId xmlns:p14="http://schemas.microsoft.com/office/powerpoint/2010/main" val="20192329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33</a:t>
            </a:fld>
            <a:endParaRPr lang="en-US" dirty="0"/>
          </a:p>
        </p:txBody>
      </p:sp>
    </p:spTree>
    <p:extLst>
      <p:ext uri="{BB962C8B-B14F-4D97-AF65-F5344CB8AC3E}">
        <p14:creationId xmlns:p14="http://schemas.microsoft.com/office/powerpoint/2010/main" val="20192329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SzPct val="100000"/>
              <a:buFont typeface="Arial" panose="020B0604020202020204" pitchFamily="34" charset="0"/>
              <a:buChar char="•"/>
              <a:defRPr/>
            </a:pPr>
            <a:r>
              <a:rPr lang="en-US" kern="0" dirty="0">
                <a:latin typeface="Arial" panose="020B0604020202020204" pitchFamily="34" charset="0"/>
                <a:cs typeface="Arial" panose="020B0604020202020204" pitchFamily="34" charset="0"/>
              </a:rPr>
              <a:t>Legislation that affects marketing varies state by state</a:t>
            </a:r>
            <a:endParaRPr lang="en-US" dirty="0">
              <a:latin typeface="Arial" panose="020B0604020202020204" pitchFamily="34" charset="0"/>
              <a:cs typeface="Arial" panose="020B0604020202020204" pitchFamily="34" charset="0"/>
            </a:endParaRPr>
          </a:p>
          <a:p>
            <a:pPr marL="171450" indent="-171450">
              <a:buSzPct val="100000"/>
              <a:buFont typeface="Arial" panose="020B0604020202020204" pitchFamily="34" charset="0"/>
              <a:buChar char="•"/>
              <a:defRPr/>
            </a:pPr>
            <a:r>
              <a:rPr lang="en-US" kern="0" dirty="0">
                <a:latin typeface="Arial" panose="020B0604020202020204" pitchFamily="34" charset="0"/>
                <a:cs typeface="Arial" panose="020B0604020202020204" pitchFamily="34" charset="0"/>
              </a:rPr>
              <a:t>Many states and cities are attempting to fight obesity by regulating fast-food chains and other restaurants</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36</a:t>
            </a:fld>
            <a:endParaRPr lang="en-US" dirty="0"/>
          </a:p>
        </p:txBody>
      </p:sp>
    </p:spTree>
    <p:extLst>
      <p:ext uri="{BB962C8B-B14F-4D97-AF65-F5344CB8AC3E}">
        <p14:creationId xmlns:p14="http://schemas.microsoft.com/office/powerpoint/2010/main" val="27323530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regulatory agencies shown on this slide are the three federal agencies most directly and actively involved in marketing affairs.</a:t>
            </a:r>
            <a:br>
              <a:rPr lang="en-US" dirty="0"/>
            </a:br>
            <a:endParaRPr lang="en-US" dirty="0"/>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37</a:t>
            </a:fld>
            <a:endParaRPr lang="en-US" dirty="0"/>
          </a:p>
        </p:txBody>
      </p:sp>
    </p:spTree>
    <p:extLst>
      <p:ext uri="{BB962C8B-B14F-4D97-AF65-F5344CB8AC3E}">
        <p14:creationId xmlns:p14="http://schemas.microsoft.com/office/powerpoint/2010/main" val="28430621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latin typeface="Arial" panose="020B0604020202020204" pitchFamily="34" charset="0"/>
                <a:cs typeface="Arial" panose="020B0604020202020204" pitchFamily="34" charset="0"/>
              </a:rPr>
              <a:t>The popularity of the Internet for collecting consumer data has alarmed privacy-minded consumers.  </a:t>
            </a:r>
          </a:p>
          <a:p>
            <a:pPr marL="171450" indent="-171450" eaLnBrk="1" hangingPunct="1">
              <a:buFont typeface="Arial" panose="020B0604020202020204" pitchFamily="34" charset="0"/>
              <a:buChar char="•"/>
            </a:pPr>
            <a:r>
              <a:rPr lang="en-US" altLang="en-US" dirty="0">
                <a:latin typeface="Arial" panose="020B0604020202020204" pitchFamily="34" charset="0"/>
                <a:cs typeface="Arial" panose="020B0604020202020204" pitchFamily="34" charset="0"/>
              </a:rPr>
              <a:t>Successful tracking has created a $170 billion online-advertising business that is growing rapidly. </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a:solidFill>
                  <a:schemeClr val="tx2"/>
                </a:solidFill>
              </a:rPr>
              <a:t>Despite federal efforts, vast amount of personal data is collected through apps.</a:t>
            </a:r>
            <a:endParaRPr lang="en-US" alt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40</a:t>
            </a:fld>
            <a:endParaRPr lang="en-US" dirty="0"/>
          </a:p>
        </p:txBody>
      </p:sp>
    </p:spTree>
    <p:extLst>
      <p:ext uri="{BB962C8B-B14F-4D97-AF65-F5344CB8AC3E}">
        <p14:creationId xmlns:p14="http://schemas.microsoft.com/office/powerpoint/2010/main" val="2556400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cs typeface="Arial" panose="020B0604020202020204" pitchFamily="34" charset="0"/>
              </a:rPr>
              <a:t>The competitive environment encompasses the number of competitors a firm must face, the relative size of the competitors, and the degree of interdependence within the industry</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cs typeface="Arial" panose="020B0604020202020204" pitchFamily="34" charset="0"/>
              </a:rPr>
              <a:t>Competition for market share and profits: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cs typeface="Arial" panose="020B0604020202020204" pitchFamily="34" charset="0"/>
              </a:rPr>
              <a:t>As global competition increases, firms must work harder to maintain their profits and market share</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cs typeface="Arial" panose="020B0604020202020204" pitchFamily="34" charset="0"/>
              </a:rPr>
              <a:t>Technological advances can usher in a whole new set of competitors that can change a firm’s business model</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cs typeface="Arial" panose="020B0604020202020204" pitchFamily="34" charset="0"/>
              </a:rPr>
              <a:t>Global competition</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cs typeface="Arial" panose="020B0604020202020204" pitchFamily="34" charset="0"/>
              </a:rPr>
              <a:t>Marketers cannot just focus on only domestic competitors</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41</a:t>
            </a:fld>
            <a:endParaRPr lang="en-US" dirty="0"/>
          </a:p>
        </p:txBody>
      </p:sp>
    </p:spTree>
    <p:extLst>
      <p:ext uri="{BB962C8B-B14F-4D97-AF65-F5344CB8AC3E}">
        <p14:creationId xmlns:p14="http://schemas.microsoft.com/office/powerpoint/2010/main" val="19445674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Rectangle 4"/>
          <p:cNvSpPr/>
          <p:nvPr userDrawn="1"/>
        </p:nvSpPr>
        <p:spPr>
          <a:xfrm>
            <a:off x="-7938" y="-13987"/>
            <a:ext cx="9151938" cy="1244263"/>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p:cNvSpPr>
            <a:spLocks noGrp="1"/>
          </p:cNvSpPr>
          <p:nvPr>
            <p:ph type="title"/>
          </p:nvPr>
        </p:nvSpPr>
        <p:spPr>
          <a:xfrm>
            <a:off x="132804" y="65560"/>
            <a:ext cx="8887348" cy="1103087"/>
          </a:xfrm>
        </p:spPr>
        <p:txBody>
          <a:bodyPr>
            <a:normAutofit/>
          </a:bodyPr>
          <a:lstStyle>
            <a:lvl1pPr algn="ctr">
              <a:buClr>
                <a:srgbClr val="3A525D"/>
              </a:buClr>
              <a:defRPr sz="3600">
                <a:solidFill>
                  <a:schemeClr val="bg1"/>
                </a:solidFill>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373265" y="1614715"/>
            <a:ext cx="8393364" cy="4481286"/>
          </a:xfrm>
        </p:spPr>
        <p:txBody>
          <a:bodyPr vert="horz" lIns="91440" tIns="45720" rIns="91440" bIns="45720" rtlCol="0">
            <a:normAutofit/>
          </a:bodyPr>
          <a:lstStyle>
            <a:lvl1pPr>
              <a:buClr>
                <a:srgbClr val="5B5C50"/>
              </a:buClr>
              <a:defRPr lang="en-US" dirty="0" smtClean="0"/>
            </a:lvl1pPr>
            <a:lvl2pPr>
              <a:buClr>
                <a:srgbClr val="5B5C50"/>
              </a:buClr>
              <a:defRPr lang="en-US" dirty="0" smtClean="0"/>
            </a:lvl2pPr>
            <a:lvl3pPr>
              <a:buClr>
                <a:srgbClr val="5B5C50"/>
              </a:buClr>
              <a:defRPr lang="en-US" dirty="0" smtClean="0"/>
            </a:lvl3pPr>
            <a:lvl4pPr>
              <a:buClr>
                <a:srgbClr val="5B5C50"/>
              </a:buClr>
              <a:defRPr lang="en-US" dirty="0" smtClean="0"/>
            </a:lvl4pPr>
            <a:lvl5pPr>
              <a:buClr>
                <a:srgbClr val="5B5C50"/>
              </a:buClr>
              <a:defRPr lang="en-US" dirty="0"/>
            </a:lvl5p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pic>
        <p:nvPicPr>
          <p:cNvPr id="7"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8277" y="6391056"/>
            <a:ext cx="1644645" cy="36848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txBox="1">
            <a:spLocks/>
          </p:cNvSpPr>
          <p:nvPr userDrawn="1"/>
        </p:nvSpPr>
        <p:spPr>
          <a:xfrm>
            <a:off x="2531010" y="6339481"/>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Tree>
    <p:extLst>
      <p:ext uri="{BB962C8B-B14F-4D97-AF65-F5344CB8AC3E}">
        <p14:creationId xmlns:p14="http://schemas.microsoft.com/office/powerpoint/2010/main" val="3672379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7"/>
          <p:cNvSpPr>
            <a:spLocks noGrp="1"/>
          </p:cNvSpPr>
          <p:nvPr>
            <p:ph type="title"/>
          </p:nvPr>
        </p:nvSpPr>
        <p:spPr>
          <a:xfrm>
            <a:off x="168277" y="2660843"/>
            <a:ext cx="8887348" cy="1103087"/>
          </a:xfrm>
        </p:spPr>
        <p:txBody>
          <a:bodyPr>
            <a:normAutofit/>
          </a:bodyPr>
          <a:lstStyle>
            <a:lvl1pPr algn="ctr">
              <a:buClr>
                <a:srgbClr val="3A525D"/>
              </a:buCl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pic>
        <p:nvPicPr>
          <p:cNvPr id="7"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8277" y="6391056"/>
            <a:ext cx="1644645" cy="36848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txBox="1">
            <a:spLocks/>
          </p:cNvSpPr>
          <p:nvPr userDrawn="1"/>
        </p:nvSpPr>
        <p:spPr>
          <a:xfrm>
            <a:off x="2531010" y="6339481"/>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
        <p:nvSpPr>
          <p:cNvPr id="10" name="Rectangle 9"/>
          <p:cNvSpPr/>
          <p:nvPr userDrawn="1"/>
        </p:nvSpPr>
        <p:spPr>
          <a:xfrm>
            <a:off x="-7938" y="-13987"/>
            <a:ext cx="9151938" cy="1244263"/>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65537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0" name="Rectangle 9"/>
          <p:cNvSpPr/>
          <p:nvPr userDrawn="1"/>
        </p:nvSpPr>
        <p:spPr>
          <a:xfrm>
            <a:off x="-7938" y="6248400"/>
            <a:ext cx="9151938" cy="629874"/>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7"/>
          <p:cNvSpPr>
            <a:spLocks noGrp="1"/>
          </p:cNvSpPr>
          <p:nvPr>
            <p:ph type="title"/>
          </p:nvPr>
        </p:nvSpPr>
        <p:spPr>
          <a:xfrm>
            <a:off x="118290" y="140125"/>
            <a:ext cx="8887348" cy="1213396"/>
          </a:xfrm>
        </p:spPr>
        <p:txBody>
          <a:bodyPr>
            <a:normAutofit/>
          </a:bodyPr>
          <a:lstStyle>
            <a:lvl1pPr algn="ctr">
              <a:buClr>
                <a:srgbClr val="3A525D"/>
              </a:buCl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11" name="Text Placeholder 3"/>
          <p:cNvSpPr>
            <a:spLocks noGrp="1"/>
          </p:cNvSpPr>
          <p:nvPr>
            <p:ph type="body" sz="half" idx="2"/>
          </p:nvPr>
        </p:nvSpPr>
        <p:spPr>
          <a:xfrm>
            <a:off x="519169" y="5399316"/>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Content Placeholder 3"/>
          <p:cNvSpPr>
            <a:spLocks noGrp="1"/>
          </p:cNvSpPr>
          <p:nvPr>
            <p:ph sz="quarter" idx="11"/>
          </p:nvPr>
        </p:nvSpPr>
        <p:spPr>
          <a:xfrm>
            <a:off x="356788" y="1707244"/>
            <a:ext cx="8589962" cy="479425"/>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461963" lvl="0" indent="-461963">
              <a:buClr>
                <a:srgbClr val="5B5C50"/>
              </a:buClr>
              <a:buSzPct val="100000"/>
            </a:pPr>
            <a:r>
              <a:rPr lang="en-US" dirty="0"/>
              <a:t>Click to edit Master text styles</a:t>
            </a:r>
          </a:p>
          <a:p>
            <a:pPr marL="914400" lvl="1" indent="-457200">
              <a:buClr>
                <a:srgbClr val="5B5C50"/>
              </a:buClr>
            </a:pPr>
            <a:r>
              <a:rPr lang="en-US" dirty="0"/>
              <a:t>Second level</a:t>
            </a:r>
          </a:p>
          <a:p>
            <a:pPr marL="1376363" lvl="2" indent="-461963">
              <a:buClr>
                <a:srgbClr val="5B5C50"/>
              </a:buClr>
            </a:pPr>
            <a:r>
              <a:rPr lang="en-US" dirty="0"/>
              <a:t>Third level</a:t>
            </a:r>
          </a:p>
          <a:p>
            <a:pPr lvl="3">
              <a:buClr>
                <a:srgbClr val="5B5C50"/>
              </a:buClr>
            </a:pPr>
            <a:r>
              <a:rPr lang="en-US" dirty="0"/>
              <a:t>Fourth level</a:t>
            </a:r>
          </a:p>
          <a:p>
            <a:pPr lvl="4">
              <a:buClr>
                <a:srgbClr val="5B5C50"/>
              </a:buClr>
            </a:pPr>
            <a:r>
              <a:rPr lang="en-US" dirty="0"/>
              <a:t>Fifth level</a:t>
            </a:r>
          </a:p>
        </p:txBody>
      </p:sp>
      <p:pic>
        <p:nvPicPr>
          <p:cNvPr id="7"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8277" y="6391056"/>
            <a:ext cx="1644645" cy="36848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8"/>
          <p:cNvSpPr txBox="1">
            <a:spLocks/>
          </p:cNvSpPr>
          <p:nvPr userDrawn="1"/>
        </p:nvSpPr>
        <p:spPr>
          <a:xfrm>
            <a:off x="2531010" y="6339481"/>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Tree>
    <p:extLst>
      <p:ext uri="{BB962C8B-B14F-4D97-AF65-F5344CB8AC3E}">
        <p14:creationId xmlns:p14="http://schemas.microsoft.com/office/powerpoint/2010/main" val="1786561692"/>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
        <p:cNvGrpSpPr/>
        <p:nvPr/>
      </p:nvGrpSpPr>
      <p:grpSpPr>
        <a:xfrm>
          <a:off x="0" y="0"/>
          <a:ext cx="0" cy="0"/>
          <a:chOff x="0" y="0"/>
          <a:chExt cx="0" cy="0"/>
        </a:xfrm>
      </p:grpSpPr>
      <p:sp>
        <p:nvSpPr>
          <p:cNvPr id="9" name="Rectangle 8"/>
          <p:cNvSpPr/>
          <p:nvPr userDrawn="1"/>
        </p:nvSpPr>
        <p:spPr>
          <a:xfrm>
            <a:off x="-7938" y="-13987"/>
            <a:ext cx="9151938" cy="1557037"/>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76200" y="76201"/>
            <a:ext cx="8991600" cy="685800"/>
          </a:xfrm>
        </p:spPr>
        <p:txBody>
          <a:bodyPr/>
          <a:lstStyle>
            <a:lvl1pPr algn="l">
              <a:defRPr lang="en-US" sz="3600" kern="1200" dirty="0" smtClean="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p>
        </p:txBody>
      </p:sp>
      <p:sp>
        <p:nvSpPr>
          <p:cNvPr id="5" name="Content Placeholder 4"/>
          <p:cNvSpPr>
            <a:spLocks noGrp="1"/>
          </p:cNvSpPr>
          <p:nvPr>
            <p:ph sz="quarter" idx="12"/>
          </p:nvPr>
        </p:nvSpPr>
        <p:spPr>
          <a:xfrm>
            <a:off x="0" y="990600"/>
            <a:ext cx="9067800" cy="457200"/>
          </a:xfrm>
        </p:spPr>
        <p:txBody>
          <a:bodyPr vert="horz" lIns="91440" tIns="45720" rIns="91440" bIns="45720" rtlCol="0">
            <a:normAutofit/>
          </a:bodyPr>
          <a:lstStyle>
            <a:lvl1pPr marL="0" indent="0">
              <a:buNone/>
              <a:defRPr lang="en-US" dirty="0" smtClean="0">
                <a:solidFill>
                  <a:schemeClr val="bg1"/>
                </a:solidFill>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marL="461963" lvl="0" indent="-461963">
              <a:buClr>
                <a:srgbClr val="295C6C"/>
              </a:buClr>
              <a:buSzPct val="100000"/>
            </a:pPr>
            <a:endParaRPr lang="en-US" dirty="0"/>
          </a:p>
        </p:txBody>
      </p:sp>
      <p:sp>
        <p:nvSpPr>
          <p:cNvPr id="3" name="Subtitle 2"/>
          <p:cNvSpPr>
            <a:spLocks noGrp="1"/>
          </p:cNvSpPr>
          <p:nvPr>
            <p:ph type="subTitle" idx="1"/>
          </p:nvPr>
        </p:nvSpPr>
        <p:spPr>
          <a:xfrm>
            <a:off x="4568031" y="1825171"/>
            <a:ext cx="4385469" cy="4061279"/>
          </a:xfrm>
        </p:spPr>
        <p:txBody>
          <a:bodyPr vert="horz" lIns="91440" tIns="45720" rIns="91440" bIns="45720" rtlCol="0" anchor="ctr">
            <a:normAutofit/>
          </a:bodyPr>
          <a:lstStyle>
            <a:lvl1pPr algn="ctr">
              <a:defRPr lang="en-US" sz="4400">
                <a:solidFill>
                  <a:schemeClr val="tx1"/>
                </a:solidFill>
                <a:latin typeface="Arial" panose="020B0604020202020204" pitchFamily="34" charset="0"/>
                <a:ea typeface="Verdana" pitchFamily="34" charset="0"/>
                <a:cs typeface="Arial" panose="020B0604020202020204" pitchFamily="34" charset="0"/>
              </a:defRPr>
            </a:lvl1pPr>
          </a:lstStyle>
          <a:p>
            <a:pPr lvl="0">
              <a:spcBef>
                <a:spcPct val="0"/>
              </a:spcBef>
              <a:buNone/>
            </a:pPr>
            <a:r>
              <a:rPr lang="en-US" dirty="0"/>
              <a:t>Click to edit Master subtitle style</a:t>
            </a:r>
          </a:p>
        </p:txBody>
      </p:sp>
      <p:sp>
        <p:nvSpPr>
          <p:cNvPr id="10" name="Text Placeholder 9"/>
          <p:cNvSpPr>
            <a:spLocks noGrp="1"/>
          </p:cNvSpPr>
          <p:nvPr>
            <p:ph type="body" sz="quarter" idx="11"/>
          </p:nvPr>
        </p:nvSpPr>
        <p:spPr>
          <a:xfrm>
            <a:off x="914400" y="6305550"/>
            <a:ext cx="7315200" cy="432362"/>
          </a:xfrm>
        </p:spPr>
        <p:txBody>
          <a:bodyPr/>
          <a:lstStyle>
            <a:lvl1pPr marL="0" indent="0">
              <a:buNone/>
              <a:defRPr>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endParaRPr lang="en-US" dirty="0"/>
          </a:p>
        </p:txBody>
      </p:sp>
    </p:spTree>
    <p:extLst>
      <p:ext uri="{BB962C8B-B14F-4D97-AF65-F5344CB8AC3E}">
        <p14:creationId xmlns:p14="http://schemas.microsoft.com/office/powerpoint/2010/main" val="39915476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7938" y="6248400"/>
            <a:ext cx="9151938" cy="629874"/>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p:cNvSpPr>
            <a:spLocks noGrp="1"/>
          </p:cNvSpPr>
          <p:nvPr>
            <p:ph type="title"/>
          </p:nvPr>
        </p:nvSpPr>
        <p:spPr>
          <a:xfrm>
            <a:off x="45720" y="56737"/>
            <a:ext cx="9052560" cy="1039091"/>
          </a:xfrm>
          <a:prstGeom prst="rect">
            <a:avLst/>
          </a:prstGeom>
        </p:spPr>
        <p:txBody>
          <a:bodyPr vert="horz" lIns="91440" tIns="45720" rIns="91440" bIns="45720" rtlCol="0" anchor="ctr">
            <a:normAutofit/>
          </a:bodyPr>
          <a:lstStyle/>
          <a:p>
            <a:r>
              <a:rPr lang="en-US" dirty="0"/>
              <a:t>Click to edit Master title style</a:t>
            </a:r>
          </a:p>
        </p:txBody>
      </p:sp>
      <p:sp>
        <p:nvSpPr>
          <p:cNvPr id="3" name="Content Placeholder 2"/>
          <p:cNvSpPr>
            <a:spLocks noGrp="1"/>
          </p:cNvSpPr>
          <p:nvPr>
            <p:ph type="body" idx="1"/>
          </p:nvPr>
        </p:nvSpPr>
        <p:spPr>
          <a:xfrm>
            <a:off x="228600" y="1544008"/>
            <a:ext cx="8763000" cy="4391603"/>
          </a:xfrm>
          <a:prstGeom prst="rect">
            <a:avLst/>
          </a:prstGeom>
        </p:spPr>
        <p:txBody>
          <a:bodyPr vert="horz" lIns="91440" tIns="45720" rIns="91440" bIns="45720" rtlCol="0">
            <a:normAutofit/>
          </a:bodyPr>
          <a:lstStyle/>
          <a:p>
            <a:pPr marL="461963" lvl="0" indent="-461963">
              <a:buClr>
                <a:srgbClr val="5B5C50"/>
              </a:buClr>
              <a:buSzPct val="100000"/>
            </a:pPr>
            <a:r>
              <a:rPr lang="en-US" dirty="0"/>
              <a:t>Click to edit Master text styles</a:t>
            </a:r>
          </a:p>
          <a:p>
            <a:pPr marL="914400" lvl="1" indent="-457200">
              <a:buClr>
                <a:srgbClr val="5B5C50"/>
              </a:buClr>
            </a:pPr>
            <a:r>
              <a:rPr lang="en-US" dirty="0"/>
              <a:t>Second level</a:t>
            </a:r>
          </a:p>
          <a:p>
            <a:pPr marL="1376363" lvl="2" indent="-461963">
              <a:buClr>
                <a:srgbClr val="5B5C50"/>
              </a:buClr>
            </a:pPr>
            <a:r>
              <a:rPr lang="en-US" dirty="0"/>
              <a:t>Third level</a:t>
            </a:r>
          </a:p>
          <a:p>
            <a:pPr lvl="3">
              <a:buClr>
                <a:srgbClr val="5B5C50"/>
              </a:buClr>
            </a:pPr>
            <a:r>
              <a:rPr lang="en-US" dirty="0"/>
              <a:t>Fourth level</a:t>
            </a:r>
          </a:p>
          <a:p>
            <a:pPr lvl="4">
              <a:buClr>
                <a:srgbClr val="5B5C50"/>
              </a:buClr>
            </a:pPr>
            <a:r>
              <a:rPr lang="en-US" dirty="0"/>
              <a:t>Fifth level</a:t>
            </a:r>
          </a:p>
        </p:txBody>
      </p:sp>
    </p:spTree>
    <p:extLst>
      <p:ext uri="{BB962C8B-B14F-4D97-AF65-F5344CB8AC3E}">
        <p14:creationId xmlns:p14="http://schemas.microsoft.com/office/powerpoint/2010/main" val="1792269746"/>
      </p:ext>
    </p:extLst>
  </p:cSld>
  <p:clrMap bg1="lt1" tx1="dk1" bg2="lt2" tx2="dk2" accent1="accent1" accent2="accent2" accent3="accent3" accent4="accent4" accent5="accent5" accent6="accent6" hlink="hlink" folHlink="folHlink"/>
  <p:sldLayoutIdLst>
    <p:sldLayoutId id="2147483673" r:id="rId1"/>
    <p:sldLayoutId id="2147483681" r:id="rId2"/>
    <p:sldLayoutId id="2147483674" r:id="rId3"/>
    <p:sldLayoutId id="2147483680" r:id="rId4"/>
  </p:sldLayoutIdLst>
  <p:hf sldNum="0" hdr="0" dt="0"/>
  <p:txStyles>
    <p:title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p:titleStyle>
    <p:body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460" y="35045"/>
            <a:ext cx="8991600" cy="1004080"/>
          </a:xfrm>
        </p:spPr>
        <p:txBody>
          <a:bodyPr vert="horz" lIns="91440" tIns="45720" rIns="91440" bIns="45720" rtlCol="0" anchor="ctr">
            <a:noAutofit/>
          </a:bodyPr>
          <a:lstStyle/>
          <a:p>
            <a:pPr>
              <a:spcBef>
                <a:spcPts val="0"/>
              </a:spcBef>
              <a:spcAft>
                <a:spcPts val="300"/>
              </a:spcAft>
            </a:pPr>
            <a:r>
              <a:rPr lang="en-US" dirty="0">
                <a:latin typeface="Arial" panose="020B0604020202020204" pitchFamily="34" charset="0"/>
                <a:cs typeface="Arial" panose="020B0604020202020204" pitchFamily="34" charset="0"/>
              </a:rPr>
              <a:t>MKTG</a:t>
            </a:r>
            <a:br>
              <a:rPr lang="en-US" sz="40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Principles Of Marketing</a:t>
            </a:r>
            <a:endParaRPr lang="en-US" sz="4000" dirty="0">
              <a:latin typeface="Arial" panose="020B0604020202020204" pitchFamily="34" charset="0"/>
              <a:cs typeface="Arial" panose="020B0604020202020204" pitchFamily="34" charset="0"/>
            </a:endParaRPr>
          </a:p>
        </p:txBody>
      </p:sp>
      <p:sp>
        <p:nvSpPr>
          <p:cNvPr id="2" name="Content Placeholder 1"/>
          <p:cNvSpPr>
            <a:spLocks noGrp="1"/>
          </p:cNvSpPr>
          <p:nvPr>
            <p:ph sz="quarter" idx="12"/>
          </p:nvPr>
        </p:nvSpPr>
        <p:spPr>
          <a:xfrm>
            <a:off x="0" y="1079088"/>
            <a:ext cx="9067800" cy="457200"/>
          </a:xfrm>
        </p:spPr>
        <p:txBody>
          <a:bodyPr anchor="b">
            <a:normAutofit/>
          </a:bodyPr>
          <a:lstStyle/>
          <a:p>
            <a:r>
              <a:rPr lang="en-US" sz="2400" dirty="0">
                <a:latin typeface="Arial" panose="020B0604020202020204" pitchFamily="34" charset="0"/>
                <a:cs typeface="Arial" panose="020B0604020202020204" pitchFamily="34" charset="0"/>
              </a:rPr>
              <a:t>Twelfth Edition</a:t>
            </a:r>
          </a:p>
        </p:txBody>
      </p:sp>
      <p:sp>
        <p:nvSpPr>
          <p:cNvPr id="7" name="Subtitle 6"/>
          <p:cNvSpPr>
            <a:spLocks noGrp="1"/>
          </p:cNvSpPr>
          <p:nvPr>
            <p:ph type="subTitle" idx="1"/>
          </p:nvPr>
        </p:nvSpPr>
        <p:spPr>
          <a:xfrm>
            <a:off x="4023361" y="1825171"/>
            <a:ext cx="4930140" cy="4061279"/>
          </a:xfrm>
        </p:spPr>
        <p:txBody>
          <a:bodyPr>
            <a:normAutofit/>
          </a:bodyPr>
          <a:lstStyle/>
          <a:p>
            <a:pPr marL="0" indent="0">
              <a:buFont typeface="Calibri" pitchFamily="34" charset="0"/>
              <a:buNone/>
              <a:defRPr/>
            </a:pPr>
            <a:r>
              <a:rPr lang="en-US" altLang="en-US" sz="4000" b="1" dirty="0">
                <a:latin typeface="Arial" panose="020B0604020202020204" pitchFamily="34" charset="0"/>
                <a:cs typeface="Arial" panose="020B0604020202020204" pitchFamily="34" charset="0"/>
              </a:rPr>
              <a:t>Chapter 4</a:t>
            </a:r>
            <a:br>
              <a:rPr lang="en-US" altLang="en-US" sz="4000" b="1" dirty="0">
                <a:latin typeface="Arial" panose="020B0604020202020204" pitchFamily="34" charset="0"/>
                <a:cs typeface="Arial" panose="020B0604020202020204" pitchFamily="34" charset="0"/>
              </a:rPr>
            </a:br>
            <a:r>
              <a:rPr lang="en-IN" altLang="en-US" sz="3600" dirty="0">
                <a:latin typeface="Arial" panose="020B0604020202020204" pitchFamily="34" charset="0"/>
                <a:cs typeface="Arial" panose="020B0604020202020204" pitchFamily="34" charset="0"/>
              </a:rPr>
              <a:t>The Marketing Environment</a:t>
            </a:r>
            <a:endParaRPr lang="en-US" sz="3600" dirty="0">
              <a:latin typeface="Arial" panose="020B0604020202020204" pitchFamily="34" charset="0"/>
              <a:cs typeface="Arial" panose="020B0604020202020204" pitchFamily="34" charset="0"/>
            </a:endParaRPr>
          </a:p>
        </p:txBody>
      </p:sp>
      <p:pic>
        <p:nvPicPr>
          <p:cNvPr id="8" name="Picture 3" title="Cengag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865" y="6407806"/>
            <a:ext cx="1495132" cy="33498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1"/>
          </p:nvPr>
        </p:nvSpPr>
        <p:spPr>
          <a:xfrm>
            <a:off x="1964102" y="6349794"/>
            <a:ext cx="6045620" cy="432362"/>
          </a:xfrm>
        </p:spPr>
        <p:txBody>
          <a:bodyPr anchor="ctr">
            <a:normAutofit/>
          </a:bodyPr>
          <a:lstStyle/>
          <a:p>
            <a:pPr algn="ctr" eaLnBrk="0" fontAlgn="base" hangingPunct="0">
              <a:spcBef>
                <a:spcPct val="0"/>
              </a:spcBef>
              <a:spcAft>
                <a:spcPct val="0"/>
              </a:spcAft>
              <a:buClrTx/>
              <a:defRPr/>
            </a:pPr>
            <a:r>
              <a:rPr lang="en-US" sz="1200" dirty="0">
                <a:latin typeface="Arial" panose="020B0604020202020204" pitchFamily="34" charset="0"/>
                <a:cs typeface="Arial" panose="020B0604020202020204" pitchFamily="34" charset="0"/>
              </a:rPr>
              <a:t>© 2019 Cengage. All rights reserved</a:t>
            </a:r>
            <a:r>
              <a:rPr lang="en-US" sz="1200" dirty="0">
                <a:latin typeface="Arial" panose="020B0604020202020204" pitchFamily="34" charset="0"/>
                <a:ea typeface="ＭＳ Ｐゴシック" charset="-128"/>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CDD29134-7C49-4694-A652-B3024AE6B8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53" y="1643828"/>
            <a:ext cx="3770142" cy="4484744"/>
          </a:xfrm>
          <a:prstGeom prst="rect">
            <a:avLst/>
          </a:prstGeom>
        </p:spPr>
      </p:pic>
    </p:spTree>
    <p:extLst>
      <p:ext uri="{BB962C8B-B14F-4D97-AF65-F5344CB8AC3E}">
        <p14:creationId xmlns:p14="http://schemas.microsoft.com/office/powerpoint/2010/main" val="668644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fontAlgn="base">
              <a:spcAft>
                <a:spcPct val="0"/>
              </a:spcAft>
              <a:defRPr/>
            </a:pPr>
            <a:r>
              <a:rPr lang="en-US" altLang="en-US" b="1" dirty="0">
                <a:latin typeface="Arial" panose="020B0604020202020204" pitchFamily="34" charset="0"/>
                <a:ea typeface="ＭＳ Ｐゴシック" pitchFamily="34" charset="-128"/>
                <a:cs typeface="Arial" panose="020B0604020202020204" pitchFamily="34" charset="0"/>
              </a:rPr>
              <a:t>Learning Outcomes </a:t>
            </a:r>
            <a:br>
              <a:rPr lang="en-US" altLang="en-US" b="1" dirty="0">
                <a:latin typeface="Arial" panose="020B0604020202020204" pitchFamily="34" charset="0"/>
                <a:ea typeface="ＭＳ Ｐゴシック" pitchFamily="34" charset="-128"/>
                <a:cs typeface="Arial" panose="020B0604020202020204" pitchFamily="34" charset="0"/>
              </a:rPr>
            </a:br>
            <a:r>
              <a:rPr lang="en-US" altLang="en-US" sz="1800" b="1" dirty="0">
                <a:latin typeface="Arial" panose="020B0604020202020204" pitchFamily="34" charset="0"/>
                <a:ea typeface="ＭＳ Ｐゴシック" pitchFamily="34" charset="-128"/>
                <a:cs typeface="Arial" panose="020B0604020202020204" pitchFamily="34" charset="0"/>
              </a:rPr>
              <a:t>(slide 1 of 2)</a:t>
            </a:r>
          </a:p>
        </p:txBody>
      </p:sp>
      <p:sp>
        <p:nvSpPr>
          <p:cNvPr id="4" name="Content Placeholder 6">
            <a:extLst>
              <a:ext uri="{FF2B5EF4-FFF2-40B4-BE49-F238E27FC236}">
                <a16:creationId xmlns:a16="http://schemas.microsoft.com/office/drawing/2014/main" id="{8BADC880-36A6-4408-A976-ABB4238E6023}"/>
              </a:ext>
            </a:extLst>
          </p:cNvPr>
          <p:cNvSpPr txBox="1">
            <a:spLocks/>
          </p:cNvSpPr>
          <p:nvPr/>
        </p:nvSpPr>
        <p:spPr>
          <a:xfrm>
            <a:off x="487088" y="1404650"/>
            <a:ext cx="8393364" cy="4481286"/>
          </a:xfrm>
          <a:prstGeom prst="rect">
            <a:avLst/>
          </a:prstGeom>
        </p:spPr>
        <p:txBody>
          <a:bodyPr vert="horz" lIns="91440" tIns="45720" rIns="91440" bIns="45720" rtlCol="0">
            <a:normAutofit/>
          </a:bodyPr>
          <a:lstStyle>
            <a:lvl1pPr marL="347663" indent="-347663" algn="l" defTabSz="914400" rtl="0" eaLnBrk="1" latinLnBrk="0" hangingPunct="1">
              <a:spcBef>
                <a:spcPct val="20000"/>
              </a:spcBef>
              <a:buClr>
                <a:srgbClr val="5B5C50"/>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5B5C50"/>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5B5C50"/>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5B5C50"/>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5B5C50"/>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altLang="en-US" b="1" dirty="0">
                <a:solidFill>
                  <a:schemeClr val="accent1"/>
                </a:solidFill>
              </a:rPr>
              <a:t>4-1</a:t>
            </a:r>
            <a:r>
              <a:rPr lang="en-US" altLang="en-US" dirty="0"/>
              <a:t>	Discuss the external environment of marketing 	and explain how it affects a firm</a:t>
            </a:r>
          </a:p>
          <a:p>
            <a:pPr marL="0" indent="0" fontAlgn="auto">
              <a:spcAft>
                <a:spcPts val="0"/>
              </a:spcAft>
              <a:buNone/>
              <a:defRPr/>
            </a:pPr>
            <a:r>
              <a:rPr lang="en-US" altLang="en-US" sz="2600" b="1" dirty="0">
                <a:solidFill>
                  <a:schemeClr val="accent1"/>
                </a:solidFill>
              </a:rPr>
              <a:t>4-2</a:t>
            </a:r>
            <a:r>
              <a:rPr lang="en-US" altLang="en-US" sz="2600" dirty="0"/>
              <a:t>	</a:t>
            </a:r>
            <a:r>
              <a:rPr lang="en-US" altLang="en-US" dirty="0"/>
              <a:t>Describe the social factors that affect marketing</a:t>
            </a:r>
          </a:p>
          <a:p>
            <a:pPr marL="0" indent="0" fontAlgn="auto">
              <a:spcAft>
                <a:spcPts val="0"/>
              </a:spcAft>
              <a:buNone/>
              <a:defRPr/>
            </a:pPr>
            <a:r>
              <a:rPr lang="en-US" altLang="en-US" sz="2600" b="1" dirty="0">
                <a:solidFill>
                  <a:schemeClr val="accent1"/>
                </a:solidFill>
              </a:rPr>
              <a:t>4-3</a:t>
            </a:r>
            <a:r>
              <a:rPr lang="en-US" altLang="en-US" sz="2600" dirty="0"/>
              <a:t>	</a:t>
            </a:r>
            <a:r>
              <a:rPr lang="en-US" altLang="en-US" dirty="0"/>
              <a:t>Explain the importance to marketing managers of 	current demographic trends</a:t>
            </a:r>
            <a:r>
              <a:rPr lang="en-US" altLang="en-US" sz="2600" dirty="0"/>
              <a:t>	</a:t>
            </a:r>
          </a:p>
          <a:p>
            <a:pPr marL="0" indent="0" fontAlgn="auto">
              <a:spcAft>
                <a:spcPts val="0"/>
              </a:spcAft>
              <a:buNone/>
              <a:defRPr/>
            </a:pPr>
            <a:r>
              <a:rPr lang="en-US" altLang="en-US" b="1" dirty="0">
                <a:solidFill>
                  <a:schemeClr val="accent1"/>
                </a:solidFill>
              </a:rPr>
              <a:t>4-4</a:t>
            </a:r>
            <a:r>
              <a:rPr lang="en-US" altLang="en-US" dirty="0"/>
              <a:t>	Explain the importance to marketing managers of 	growing ethnic markets</a:t>
            </a:r>
          </a:p>
          <a:p>
            <a:pPr marL="0" indent="0" fontAlgn="auto">
              <a:spcAft>
                <a:spcPts val="0"/>
              </a:spcAft>
              <a:buNone/>
              <a:defRPr/>
            </a:pPr>
            <a:r>
              <a:rPr lang="en-US" b="1" dirty="0">
                <a:solidFill>
                  <a:schemeClr val="accent1"/>
                </a:solidFill>
              </a:rPr>
              <a:t>4-5</a:t>
            </a:r>
            <a:r>
              <a:rPr lang="en-US" dirty="0"/>
              <a:t>	</a:t>
            </a:r>
            <a:r>
              <a:rPr lang="en-US" altLang="en-US" dirty="0"/>
              <a:t>Identify consumer and marketer reactions to the 	state of the economy</a:t>
            </a:r>
          </a:p>
          <a:p>
            <a:pPr marL="0" indent="0" fontAlgn="auto">
              <a:spcAft>
                <a:spcPts val="0"/>
              </a:spcAft>
              <a:buNone/>
              <a:defRPr/>
            </a:pPr>
            <a:endParaRPr lang="en-US" b="1" dirty="0">
              <a:solidFill>
                <a:schemeClr val="accent1"/>
              </a:solidFill>
            </a:endParaRPr>
          </a:p>
        </p:txBody>
      </p:sp>
    </p:spTree>
    <p:extLst>
      <p:ext uri="{BB962C8B-B14F-4D97-AF65-F5344CB8AC3E}">
        <p14:creationId xmlns:p14="http://schemas.microsoft.com/office/powerpoint/2010/main" val="2944843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latin typeface="Arial" panose="020B0604020202020204" pitchFamily="34" charset="0"/>
                <a:ea typeface="ＭＳ Ｐゴシック" pitchFamily="34" charset="-128"/>
                <a:cs typeface="Arial" panose="020B0604020202020204" pitchFamily="34" charset="0"/>
              </a:rPr>
              <a:t>Learning Outcomes </a:t>
            </a:r>
            <a:br>
              <a:rPr lang="en-US" altLang="en-US" b="1" dirty="0">
                <a:latin typeface="Arial" panose="020B0604020202020204" pitchFamily="34" charset="0"/>
                <a:ea typeface="ＭＳ Ｐゴシック" pitchFamily="34" charset="-128"/>
                <a:cs typeface="Arial" panose="020B0604020202020204" pitchFamily="34" charset="0"/>
              </a:rPr>
            </a:br>
            <a:r>
              <a:rPr lang="en-US" altLang="en-US" sz="1800" b="1" dirty="0">
                <a:latin typeface="Arial" panose="020B0604020202020204" pitchFamily="34" charset="0"/>
                <a:ea typeface="ＭＳ Ｐゴシック" pitchFamily="34" charset="-128"/>
                <a:cs typeface="Arial" panose="020B0604020202020204" pitchFamily="34" charset="0"/>
              </a:rPr>
              <a:t>(slide 2 of 2)</a:t>
            </a:r>
            <a:endParaRPr lang="en-US" sz="1800" b="1" dirty="0">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id="{3FC1AF59-43EA-4322-807C-8A27593B8BFB}"/>
              </a:ext>
            </a:extLst>
          </p:cNvPr>
          <p:cNvSpPr>
            <a:spLocks noGrp="1"/>
          </p:cNvSpPr>
          <p:nvPr>
            <p:ph idx="1"/>
          </p:nvPr>
        </p:nvSpPr>
        <p:spPr>
          <a:xfrm>
            <a:off x="626788" y="1565288"/>
            <a:ext cx="8393364" cy="4481286"/>
          </a:xfrm>
        </p:spPr>
        <p:txBody>
          <a:bodyPr/>
          <a:lstStyle/>
          <a:p>
            <a:pPr marL="0" indent="0">
              <a:buNone/>
            </a:pPr>
            <a:r>
              <a:rPr lang="en-US" b="1" dirty="0">
                <a:solidFill>
                  <a:schemeClr val="accent1"/>
                </a:solidFill>
              </a:rPr>
              <a:t>4-6	</a:t>
            </a:r>
            <a:r>
              <a:rPr lang="en-US" altLang="en-US" dirty="0"/>
              <a:t>Identify the impact of technology on a firm</a:t>
            </a:r>
          </a:p>
          <a:p>
            <a:pPr marL="0" indent="0">
              <a:buNone/>
            </a:pPr>
            <a:r>
              <a:rPr lang="en-US" b="1" dirty="0">
                <a:solidFill>
                  <a:schemeClr val="accent1"/>
                </a:solidFill>
              </a:rPr>
              <a:t>4-7	</a:t>
            </a:r>
            <a:r>
              <a:rPr lang="en-US" altLang="en-US" dirty="0"/>
              <a:t>Discuss the political and legal environment of 	marketing</a:t>
            </a:r>
          </a:p>
          <a:p>
            <a:pPr marL="0" indent="0">
              <a:buNone/>
            </a:pPr>
            <a:r>
              <a:rPr lang="en-US" b="1" dirty="0">
                <a:solidFill>
                  <a:schemeClr val="accent1"/>
                </a:solidFill>
              </a:rPr>
              <a:t>4-8	</a:t>
            </a:r>
            <a:r>
              <a:rPr lang="en-US" altLang="en-US" dirty="0"/>
              <a:t>Explain the basics of foreign and domestic 	competition</a:t>
            </a:r>
          </a:p>
          <a:p>
            <a:endParaRPr lang="en-US" dirty="0"/>
          </a:p>
        </p:txBody>
      </p:sp>
    </p:spTree>
    <p:extLst>
      <p:ext uri="{BB962C8B-B14F-4D97-AF65-F5344CB8AC3E}">
        <p14:creationId xmlns:p14="http://schemas.microsoft.com/office/powerpoint/2010/main" val="1760118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547EA8-594B-4F69-B540-6C2C954D31D8}"/>
              </a:ext>
            </a:extLst>
          </p:cNvPr>
          <p:cNvSpPr>
            <a:spLocks noGrp="1"/>
          </p:cNvSpPr>
          <p:nvPr>
            <p:ph type="title"/>
          </p:nvPr>
        </p:nvSpPr>
        <p:spPr/>
        <p:txBody>
          <a:bodyPr/>
          <a:lstStyle/>
          <a:p>
            <a:r>
              <a:rPr lang="en-US" b="1" dirty="0"/>
              <a:t>The External Marketing Environment</a:t>
            </a:r>
          </a:p>
        </p:txBody>
      </p:sp>
      <p:sp>
        <p:nvSpPr>
          <p:cNvPr id="4" name="Content Placeholder 3">
            <a:extLst>
              <a:ext uri="{FF2B5EF4-FFF2-40B4-BE49-F238E27FC236}">
                <a16:creationId xmlns:a16="http://schemas.microsoft.com/office/drawing/2014/main" id="{A7FEE8BF-FE0D-4E1D-9FB1-E3D52804061D}"/>
              </a:ext>
            </a:extLst>
          </p:cNvPr>
          <p:cNvSpPr>
            <a:spLocks noGrp="1"/>
          </p:cNvSpPr>
          <p:nvPr>
            <p:ph idx="1"/>
          </p:nvPr>
        </p:nvSpPr>
        <p:spPr/>
        <p:txBody>
          <a:bodyPr>
            <a:normAutofit fontScale="92500" lnSpcReduction="10000"/>
          </a:bodyPr>
          <a:lstStyle/>
          <a:p>
            <a:r>
              <a:rPr lang="en-US" b="1" dirty="0">
                <a:solidFill>
                  <a:schemeClr val="accent1"/>
                </a:solidFill>
              </a:rPr>
              <a:t>Target market: </a:t>
            </a:r>
            <a:r>
              <a:rPr lang="en-US" dirty="0"/>
              <a:t>a group of </a:t>
            </a:r>
            <a:r>
              <a:rPr lang="en-US" altLang="en-US" dirty="0"/>
              <a:t>people or organizations for which an organization designs, implements, and maintains a marketing mix to meet the need of that group, resulting in mutually satisfying exchanges</a:t>
            </a:r>
            <a:endParaRPr lang="en-US" dirty="0"/>
          </a:p>
          <a:p>
            <a:r>
              <a:rPr lang="en-US" altLang="en-US" dirty="0"/>
              <a:t>Important for marketing managers in order to plan for </a:t>
            </a:r>
            <a:br>
              <a:rPr lang="en-US" altLang="en-US" dirty="0"/>
            </a:br>
            <a:r>
              <a:rPr lang="en-US" altLang="en-US" dirty="0"/>
              <a:t>the future</a:t>
            </a:r>
          </a:p>
          <a:p>
            <a:r>
              <a:rPr lang="en-US" altLang="en-US" i="1" dirty="0"/>
              <a:t>Environmental scanning </a:t>
            </a:r>
            <a:r>
              <a:rPr lang="en-US" altLang="en-US" dirty="0"/>
              <a:t>involves:</a:t>
            </a:r>
          </a:p>
          <a:p>
            <a:pPr lvl="1"/>
            <a:r>
              <a:rPr lang="en-IN" altLang="en-US" dirty="0">
                <a:solidFill>
                  <a:srgbClr val="00B050"/>
                </a:solidFill>
              </a:rPr>
              <a:t>Understanding current customers</a:t>
            </a:r>
          </a:p>
          <a:p>
            <a:pPr lvl="1"/>
            <a:r>
              <a:rPr lang="en-IN" altLang="en-US" dirty="0">
                <a:solidFill>
                  <a:srgbClr val="00B050"/>
                </a:solidFill>
              </a:rPr>
              <a:t>Understanding how customers make decisions</a:t>
            </a:r>
          </a:p>
          <a:p>
            <a:pPr lvl="1"/>
            <a:r>
              <a:rPr lang="en-IN" altLang="en-US" dirty="0">
                <a:solidFill>
                  <a:srgbClr val="00B050"/>
                </a:solidFill>
              </a:rPr>
              <a:t>Identifying the most valuable customers and understanding their needs</a:t>
            </a:r>
          </a:p>
          <a:p>
            <a:pPr lvl="1"/>
            <a:r>
              <a:rPr lang="en-IN" altLang="en-US" dirty="0">
                <a:solidFill>
                  <a:srgbClr val="00B050"/>
                </a:solidFill>
              </a:rPr>
              <a:t>Understanding the competition</a:t>
            </a:r>
          </a:p>
          <a:p>
            <a:endParaRPr lang="en-US" dirty="0"/>
          </a:p>
        </p:txBody>
      </p:sp>
    </p:spTree>
    <p:extLst>
      <p:ext uri="{BB962C8B-B14F-4D97-AF65-F5344CB8AC3E}">
        <p14:creationId xmlns:p14="http://schemas.microsoft.com/office/powerpoint/2010/main" val="2465393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Social Factors </a:t>
            </a:r>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Social change is the most difficult external variable for marketing managers to forecast, influence, or integrate into marketing plans</a:t>
            </a:r>
          </a:p>
          <a:p>
            <a:r>
              <a:rPr lang="en-US" altLang="en-US" dirty="0"/>
              <a:t>Social factors i</a:t>
            </a:r>
            <a:r>
              <a:rPr lang="en-US" altLang="en-US" dirty="0">
                <a:latin typeface="Arial" panose="020B0604020202020204" pitchFamily="34" charset="0"/>
                <a:cs typeface="Arial" panose="020B0604020202020204" pitchFamily="34" charset="0"/>
              </a:rPr>
              <a:t>nfluence:</a:t>
            </a:r>
          </a:p>
          <a:p>
            <a:pPr lvl="1"/>
            <a:r>
              <a:rPr lang="en-US" altLang="en-US" sz="2200" dirty="0">
                <a:solidFill>
                  <a:srgbClr val="00B050"/>
                </a:solidFill>
                <a:latin typeface="Arial" panose="020B0604020202020204" pitchFamily="34" charset="0"/>
                <a:cs typeface="Arial" panose="020B0604020202020204" pitchFamily="34" charset="0"/>
              </a:rPr>
              <a:t>Products people buy</a:t>
            </a:r>
          </a:p>
          <a:p>
            <a:pPr lvl="1"/>
            <a:r>
              <a:rPr lang="en-US" altLang="en-US" sz="2200" dirty="0">
                <a:solidFill>
                  <a:srgbClr val="00B050"/>
                </a:solidFill>
                <a:latin typeface="Arial" panose="020B0604020202020204" pitchFamily="34" charset="0"/>
                <a:cs typeface="Arial" panose="020B0604020202020204" pitchFamily="34" charset="0"/>
              </a:rPr>
              <a:t>Price paid for products</a:t>
            </a:r>
          </a:p>
          <a:p>
            <a:pPr lvl="1"/>
            <a:r>
              <a:rPr lang="en-US" altLang="en-US" sz="2200" dirty="0">
                <a:solidFill>
                  <a:srgbClr val="00B050"/>
                </a:solidFill>
                <a:latin typeface="Arial" panose="020B0604020202020204" pitchFamily="34" charset="0"/>
                <a:cs typeface="Arial" panose="020B0604020202020204" pitchFamily="34" charset="0"/>
              </a:rPr>
              <a:t>Effectiveness of specific promotions</a:t>
            </a:r>
          </a:p>
          <a:p>
            <a:pPr lvl="1"/>
            <a:r>
              <a:rPr lang="en-US" altLang="en-US" sz="2200" dirty="0">
                <a:solidFill>
                  <a:srgbClr val="00B050"/>
                </a:solidFill>
                <a:latin typeface="Arial" panose="020B0604020202020204" pitchFamily="34" charset="0"/>
                <a:cs typeface="Arial" panose="020B0604020202020204" pitchFamily="34" charset="0"/>
              </a:rPr>
              <a:t>How, where, and when people expect to purchase products</a:t>
            </a:r>
            <a:endParaRPr lang="en-US" sz="2200"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2357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American Values</a:t>
            </a:r>
          </a:p>
        </p:txBody>
      </p:sp>
      <p:sp>
        <p:nvSpPr>
          <p:cNvPr id="13" name="Content Placeholder 12"/>
          <p:cNvSpPr>
            <a:spLocks noGrp="1"/>
          </p:cNvSpPr>
          <p:nvPr>
            <p:ph idx="1"/>
          </p:nvPr>
        </p:nvSpPr>
        <p:spPr/>
        <p:txBody>
          <a:bodyPr>
            <a:normAutofit/>
          </a:bodyPr>
          <a:lstStyle/>
          <a:p>
            <a:pPr lvl="0"/>
            <a:r>
              <a:rPr lang="en-US" dirty="0">
                <a:latin typeface="Arial" panose="020B0604020202020204" pitchFamily="34" charset="0"/>
                <a:cs typeface="Arial" panose="020B0604020202020204" pitchFamily="34" charset="0"/>
              </a:rPr>
              <a:t>America’s core values have strongly influenced Americans’ attitudes and lifestyles</a:t>
            </a:r>
          </a:p>
          <a:p>
            <a:pPr lvl="1"/>
            <a:r>
              <a:rPr lang="en-US" dirty="0">
                <a:solidFill>
                  <a:srgbClr val="00B050"/>
                </a:solidFill>
                <a:latin typeface="Arial" panose="020B0604020202020204" pitchFamily="34" charset="0"/>
                <a:cs typeface="Arial" panose="020B0604020202020204" pitchFamily="34" charset="0"/>
              </a:rPr>
              <a:t>Self-sufficiency</a:t>
            </a:r>
          </a:p>
          <a:p>
            <a:pPr lvl="1"/>
            <a:r>
              <a:rPr lang="en-US" dirty="0">
                <a:solidFill>
                  <a:srgbClr val="00B050"/>
                </a:solidFill>
                <a:latin typeface="Arial" panose="020B0604020202020204" pitchFamily="34" charset="0"/>
                <a:cs typeface="Arial" panose="020B0604020202020204" pitchFamily="34" charset="0"/>
              </a:rPr>
              <a:t>Upward mobility</a:t>
            </a:r>
          </a:p>
          <a:p>
            <a:pPr lvl="1"/>
            <a:r>
              <a:rPr lang="en-US" dirty="0">
                <a:solidFill>
                  <a:srgbClr val="00B050"/>
                </a:solidFill>
                <a:latin typeface="Arial" panose="020B0604020202020204" pitchFamily="34" charset="0"/>
                <a:cs typeface="Arial" panose="020B0604020202020204" pitchFamily="34" charset="0"/>
              </a:rPr>
              <a:t>Work ethic</a:t>
            </a:r>
          </a:p>
          <a:p>
            <a:pPr lvl="1"/>
            <a:r>
              <a:rPr lang="en-US" dirty="0">
                <a:solidFill>
                  <a:srgbClr val="00B050"/>
                </a:solidFill>
                <a:latin typeface="Arial" panose="020B0604020202020204" pitchFamily="34" charset="0"/>
                <a:cs typeface="Arial" panose="020B0604020202020204" pitchFamily="34" charset="0"/>
              </a:rPr>
              <a:t>Equality</a:t>
            </a:r>
          </a:p>
          <a:p>
            <a:pPr lvl="1"/>
            <a:r>
              <a:rPr lang="en-US" dirty="0">
                <a:solidFill>
                  <a:srgbClr val="00B050"/>
                </a:solidFill>
                <a:latin typeface="Arial" panose="020B0604020202020204" pitchFamily="34" charset="0"/>
                <a:cs typeface="Arial" panose="020B0604020202020204" pitchFamily="34" charset="0"/>
              </a:rPr>
              <a:t>Individualism</a:t>
            </a:r>
          </a:p>
          <a:p>
            <a:pPr lvl="1"/>
            <a:r>
              <a:rPr lang="en-US" dirty="0">
                <a:solidFill>
                  <a:srgbClr val="00B050"/>
                </a:solidFill>
                <a:latin typeface="Arial" panose="020B0604020202020204" pitchFamily="34" charset="0"/>
                <a:cs typeface="Arial" panose="020B0604020202020204" pitchFamily="34" charset="0"/>
              </a:rPr>
              <a:t>Achievement orientation</a:t>
            </a:r>
          </a:p>
        </p:txBody>
      </p:sp>
    </p:spTree>
    <p:extLst>
      <p:ext uri="{BB962C8B-B14F-4D97-AF65-F5344CB8AC3E}">
        <p14:creationId xmlns:p14="http://schemas.microsoft.com/office/powerpoint/2010/main" val="1794831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The Growth of Component Lifestyles</a:t>
            </a:r>
          </a:p>
        </p:txBody>
      </p:sp>
      <p:sp>
        <p:nvSpPr>
          <p:cNvPr id="3" name="Content Placeholder 2"/>
          <p:cNvSpPr>
            <a:spLocks noGrp="1"/>
          </p:cNvSpPr>
          <p:nvPr>
            <p:ph idx="1"/>
          </p:nvPr>
        </p:nvSpPr>
        <p:spPr/>
        <p:txBody>
          <a:bodyPr/>
          <a:lstStyle/>
          <a:p>
            <a:r>
              <a:rPr lang="en-US" altLang="en-US" b="1" dirty="0">
                <a:solidFill>
                  <a:schemeClr val="accent1"/>
                </a:solidFill>
                <a:latin typeface="Arial" panose="020B0604020202020204" pitchFamily="34" charset="0"/>
                <a:cs typeface="Arial" panose="020B0604020202020204" pitchFamily="34" charset="0"/>
              </a:rPr>
              <a:t>Component lifestyles: </a:t>
            </a:r>
            <a:r>
              <a:rPr lang="en-US" altLang="en-US" dirty="0"/>
              <a:t>the p</a:t>
            </a:r>
            <a:r>
              <a:rPr lang="en-US" altLang="en-US" dirty="0">
                <a:latin typeface="Arial" panose="020B0604020202020204" pitchFamily="34" charset="0"/>
                <a:cs typeface="Arial" panose="020B0604020202020204" pitchFamily="34" charset="0"/>
              </a:rPr>
              <a:t>ractice of choosing goods and services that meet one’s diverse needs and interests rather than conforming to a single, traditional lifestyle</a:t>
            </a:r>
          </a:p>
          <a:p>
            <a:r>
              <a:rPr lang="en-US" altLang="en-US" dirty="0">
                <a:latin typeface="Arial" panose="020B0604020202020204" pitchFamily="34" charset="0"/>
                <a:cs typeface="Arial" panose="020B0604020202020204" pitchFamily="34" charset="0"/>
              </a:rPr>
              <a:t>Increase the complexity of consumers’ buying habits</a:t>
            </a:r>
          </a:p>
        </p:txBody>
      </p:sp>
    </p:spTree>
    <p:extLst>
      <p:ext uri="{BB962C8B-B14F-4D97-AF65-F5344CB8AC3E}">
        <p14:creationId xmlns:p14="http://schemas.microsoft.com/office/powerpoint/2010/main" val="3625253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latin typeface="Arial" panose="020B0604020202020204" pitchFamily="34" charset="0"/>
                <a:cs typeface="Arial" panose="020B0604020202020204" pitchFamily="34" charset="0"/>
              </a:rPr>
              <a:t>How Social Media Have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Changed Our Behavior</a:t>
            </a:r>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Changed the way information is obtained and consumed</a:t>
            </a:r>
          </a:p>
          <a:p>
            <a:r>
              <a:rPr lang="en-US" altLang="en-US" dirty="0">
                <a:latin typeface="Arial" panose="020B0604020202020204" pitchFamily="34" charset="0"/>
                <a:cs typeface="Arial" panose="020B0604020202020204" pitchFamily="34" charset="0"/>
              </a:rPr>
              <a:t>Made consumers:</a:t>
            </a:r>
          </a:p>
          <a:p>
            <a:pPr lvl="1"/>
            <a:r>
              <a:rPr lang="en-US" altLang="en-US" sz="2200" dirty="0">
                <a:solidFill>
                  <a:srgbClr val="00B050"/>
                </a:solidFill>
                <a:latin typeface="Arial" panose="020B0604020202020204" pitchFamily="34" charset="0"/>
                <a:cs typeface="Arial" panose="020B0604020202020204" pitchFamily="34" charset="0"/>
              </a:rPr>
              <a:t>Interact</a:t>
            </a:r>
          </a:p>
          <a:p>
            <a:pPr lvl="1"/>
            <a:r>
              <a:rPr lang="en-US" altLang="en-US" sz="2200" dirty="0">
                <a:solidFill>
                  <a:srgbClr val="00B050"/>
                </a:solidFill>
                <a:latin typeface="Arial" panose="020B0604020202020204" pitchFamily="34" charset="0"/>
                <a:cs typeface="Arial" panose="020B0604020202020204" pitchFamily="34" charset="0"/>
              </a:rPr>
              <a:t>Share beliefs, values, ideas, and interests</a:t>
            </a:r>
          </a:p>
          <a:p>
            <a:pPr lvl="1"/>
            <a:r>
              <a:rPr lang="en-US" altLang="en-US" sz="2200" dirty="0">
                <a:solidFill>
                  <a:srgbClr val="00B050"/>
                </a:solidFill>
                <a:latin typeface="Arial" panose="020B0604020202020204" pitchFamily="34" charset="0"/>
                <a:cs typeface="Arial" panose="020B0604020202020204" pitchFamily="34" charset="0"/>
              </a:rPr>
              <a:t>Purchase at a dizzying rate</a:t>
            </a:r>
          </a:p>
          <a:p>
            <a:r>
              <a:rPr lang="en-US" altLang="en-US" dirty="0">
                <a:latin typeface="Arial" panose="020B0604020202020204" pitchFamily="34" charset="0"/>
                <a:cs typeface="Arial" panose="020B0604020202020204" pitchFamily="34" charset="0"/>
              </a:rPr>
              <a:t>Social media are web-based technology for creating and exchanging content</a:t>
            </a:r>
          </a:p>
        </p:txBody>
      </p:sp>
    </p:spTree>
    <p:extLst>
      <p:ext uri="{BB962C8B-B14F-4D97-AF65-F5344CB8AC3E}">
        <p14:creationId xmlns:p14="http://schemas.microsoft.com/office/powerpoint/2010/main" val="365393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How Firms Use Social Media</a:t>
            </a:r>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Firms can use social media to:</a:t>
            </a:r>
          </a:p>
          <a:p>
            <a:pPr lvl="1"/>
            <a:r>
              <a:rPr lang="en-US" altLang="en-US" sz="2200" dirty="0">
                <a:solidFill>
                  <a:srgbClr val="00B050"/>
                </a:solidFill>
                <a:latin typeface="Arial" panose="020B0604020202020204" pitchFamily="34" charset="0"/>
                <a:cs typeface="Arial" panose="020B0604020202020204" pitchFamily="34" charset="0"/>
              </a:rPr>
              <a:t>Engage customers in their products and services</a:t>
            </a:r>
          </a:p>
          <a:p>
            <a:pPr lvl="1"/>
            <a:r>
              <a:rPr lang="en-US" altLang="en-US" sz="2200" dirty="0">
                <a:solidFill>
                  <a:srgbClr val="00B050"/>
                </a:solidFill>
                <a:latin typeface="Arial" panose="020B0604020202020204" pitchFamily="34" charset="0"/>
                <a:cs typeface="Arial" panose="020B0604020202020204" pitchFamily="34" charset="0"/>
              </a:rPr>
              <a:t>Converse with customers and establish connections</a:t>
            </a:r>
          </a:p>
          <a:p>
            <a:pPr lvl="1"/>
            <a:r>
              <a:rPr lang="en-US" altLang="en-US" sz="2200" dirty="0">
                <a:solidFill>
                  <a:srgbClr val="00B050"/>
                </a:solidFill>
                <a:latin typeface="Arial" panose="020B0604020202020204" pitchFamily="34" charset="0"/>
                <a:cs typeface="Arial" panose="020B0604020202020204" pitchFamily="34" charset="0"/>
              </a:rPr>
              <a:t>Humanize brands</a:t>
            </a:r>
            <a:endParaRPr lang="en-US" altLang="en-US" sz="2200" dirty="0">
              <a:solidFill>
                <a:srgbClr val="00B050"/>
              </a:solidFill>
            </a:endParaRPr>
          </a:p>
          <a:p>
            <a:r>
              <a:rPr lang="en-US" altLang="en-US" sz="2400" dirty="0">
                <a:latin typeface="Arial" panose="020B0604020202020204" pitchFamily="34" charset="0"/>
                <a:cs typeface="Arial" panose="020B0604020202020204" pitchFamily="34" charset="0"/>
              </a:rPr>
              <a:t>Emerging social media trends</a:t>
            </a:r>
          </a:p>
          <a:p>
            <a:pPr lvl="1"/>
            <a:r>
              <a:rPr lang="en-US" altLang="en-US" sz="2200" dirty="0">
                <a:solidFill>
                  <a:srgbClr val="00B050"/>
                </a:solidFill>
              </a:rPr>
              <a:t>Use own employees in social media promotions</a:t>
            </a:r>
          </a:p>
          <a:p>
            <a:pPr lvl="1"/>
            <a:r>
              <a:rPr lang="en-US" altLang="en-US" sz="2200" dirty="0">
                <a:solidFill>
                  <a:srgbClr val="00B050"/>
                </a:solidFill>
                <a:latin typeface="Arial" panose="020B0604020202020204" pitchFamily="34" charset="0"/>
                <a:cs typeface="Arial" panose="020B0604020202020204" pitchFamily="34" charset="0"/>
              </a:rPr>
              <a:t>Increased sophistication of social media promotion</a:t>
            </a:r>
          </a:p>
          <a:p>
            <a:pPr lvl="1"/>
            <a:r>
              <a:rPr lang="en-US" altLang="en-US" sz="2200" dirty="0">
                <a:solidFill>
                  <a:srgbClr val="00B050"/>
                </a:solidFill>
              </a:rPr>
              <a:t>Build goodwill for products</a:t>
            </a:r>
            <a:endParaRPr lang="en-US" altLang="en-US" sz="2200"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8303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495677-4A81-434E-8A26-D9F96826D529}"/>
              </a:ext>
            </a:extLst>
          </p:cNvPr>
          <p:cNvSpPr>
            <a:spLocks noGrp="1"/>
          </p:cNvSpPr>
          <p:nvPr>
            <p:ph type="title"/>
          </p:nvPr>
        </p:nvSpPr>
        <p:spPr/>
        <p:txBody>
          <a:bodyPr>
            <a:normAutofit fontScale="90000"/>
          </a:bodyPr>
          <a:lstStyle/>
          <a:p>
            <a:r>
              <a:rPr lang="en-US" b="1" dirty="0"/>
              <a:t>Discussion Point</a:t>
            </a:r>
            <a:br>
              <a:rPr lang="en-US" b="1" dirty="0"/>
            </a:br>
            <a:r>
              <a:rPr lang="en-US" b="1" dirty="0"/>
              <a:t>Social Factors</a:t>
            </a:r>
          </a:p>
        </p:txBody>
      </p:sp>
      <p:sp>
        <p:nvSpPr>
          <p:cNvPr id="4" name="Content Placeholder 3">
            <a:extLst>
              <a:ext uri="{FF2B5EF4-FFF2-40B4-BE49-F238E27FC236}">
                <a16:creationId xmlns:a16="http://schemas.microsoft.com/office/drawing/2014/main" id="{189AB146-9728-4562-9FFA-CE1F203070E7}"/>
              </a:ext>
            </a:extLst>
          </p:cNvPr>
          <p:cNvSpPr>
            <a:spLocks noGrp="1"/>
          </p:cNvSpPr>
          <p:nvPr>
            <p:ph idx="1"/>
          </p:nvPr>
        </p:nvSpPr>
        <p:spPr/>
        <p:txBody>
          <a:bodyPr>
            <a:normAutofit fontScale="92500" lnSpcReduction="20000"/>
          </a:bodyPr>
          <a:lstStyle/>
          <a:p>
            <a:r>
              <a:rPr lang="en-US" dirty="0"/>
              <a:t>Read the following:</a:t>
            </a:r>
          </a:p>
          <a:p>
            <a:pPr lvl="1"/>
            <a:r>
              <a:rPr lang="en-US" dirty="0"/>
              <a:t>Dove’s Real Beauty advertising campaign featured women of all ages, races, and body types</a:t>
            </a:r>
          </a:p>
          <a:p>
            <a:pPr lvl="1"/>
            <a:r>
              <a:rPr lang="en-US" dirty="0"/>
              <a:t>Nike ran an advertisement during the Grammy Awards encouraging people to “take the fairness and respect they see in sport and translate them off the field”</a:t>
            </a:r>
          </a:p>
          <a:p>
            <a:pPr lvl="1"/>
            <a:r>
              <a:rPr lang="en-US" dirty="0"/>
              <a:t>Garmin’s advertising campaign for its </a:t>
            </a:r>
            <a:r>
              <a:rPr lang="en-US" dirty="0" err="1"/>
              <a:t>Vivoactive</a:t>
            </a:r>
            <a:r>
              <a:rPr lang="en-US" dirty="0"/>
              <a:t> fitness tracker encourages users to “beat yesterday”</a:t>
            </a:r>
          </a:p>
          <a:p>
            <a:pPr lvl="1"/>
            <a:r>
              <a:rPr lang="en-US" dirty="0"/>
              <a:t>Keller Graduate School of Management ran a print advertisement that said, “See Jane Run The Company”</a:t>
            </a:r>
          </a:p>
          <a:p>
            <a:pPr marL="457200" lvl="1" indent="0">
              <a:buNone/>
            </a:pPr>
            <a:endParaRPr lang="en-US" dirty="0"/>
          </a:p>
          <a:p>
            <a:pPr marL="457200" lvl="1" indent="0" algn="ctr">
              <a:buNone/>
            </a:pPr>
            <a:r>
              <a:rPr lang="en-US" b="1" dirty="0"/>
              <a:t>What American value does each of the examples </a:t>
            </a:r>
            <a:br>
              <a:rPr lang="en-US" b="1" dirty="0"/>
            </a:br>
            <a:r>
              <a:rPr lang="en-US" b="1" dirty="0"/>
              <a:t>address: self-sufficiency, upward mobility, work ethic, equality, individualism, or achievement orientation?</a:t>
            </a:r>
          </a:p>
        </p:txBody>
      </p:sp>
    </p:spTree>
    <p:extLst>
      <p:ext uri="{BB962C8B-B14F-4D97-AF65-F5344CB8AC3E}">
        <p14:creationId xmlns:p14="http://schemas.microsoft.com/office/powerpoint/2010/main" val="2735500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Demographic Factors</a:t>
            </a:r>
          </a:p>
        </p:txBody>
      </p:sp>
      <p:sp>
        <p:nvSpPr>
          <p:cNvPr id="3" name="Content Placeholder 2"/>
          <p:cNvSpPr>
            <a:spLocks noGrp="1"/>
          </p:cNvSpPr>
          <p:nvPr>
            <p:ph idx="1"/>
          </p:nvPr>
        </p:nvSpPr>
        <p:spPr/>
        <p:txBody>
          <a:bodyPr/>
          <a:lstStyle/>
          <a:p>
            <a:r>
              <a:rPr lang="en-US" altLang="en-US" b="1" dirty="0">
                <a:solidFill>
                  <a:schemeClr val="accent1"/>
                </a:solidFill>
                <a:latin typeface="Arial" panose="020B0604020202020204" pitchFamily="34" charset="0"/>
                <a:cs typeface="Arial" panose="020B0604020202020204" pitchFamily="34" charset="0"/>
              </a:rPr>
              <a:t>Demography: </a:t>
            </a:r>
            <a:r>
              <a:rPr lang="en-US" altLang="en-US" dirty="0">
                <a:latin typeface="Arial" panose="020B0604020202020204" pitchFamily="34" charset="0"/>
                <a:cs typeface="Arial" panose="020B0604020202020204" pitchFamily="34" charset="0"/>
              </a:rPr>
              <a:t>the study of people’s vital statistics, such as age, race and ethnicity, and location</a:t>
            </a:r>
          </a:p>
          <a:p>
            <a:r>
              <a:rPr lang="en-US" altLang="en-US" dirty="0">
                <a:latin typeface="Arial" panose="020B0604020202020204" pitchFamily="34" charset="0"/>
                <a:cs typeface="Arial" panose="020B0604020202020204" pitchFamily="34" charset="0"/>
              </a:rPr>
              <a:t>People are the basis for any market</a:t>
            </a:r>
          </a:p>
          <a:p>
            <a:pPr lvl="1"/>
            <a:r>
              <a:rPr lang="en-US" altLang="en-US" sz="2200" dirty="0">
                <a:solidFill>
                  <a:srgbClr val="00B050"/>
                </a:solidFill>
                <a:latin typeface="Arial" panose="020B0604020202020204" pitchFamily="34" charset="0"/>
                <a:cs typeface="Arial" panose="020B0604020202020204" pitchFamily="34" charset="0"/>
              </a:rPr>
              <a:t>Demographic characteristics are related to consumer </a:t>
            </a:r>
            <a:br>
              <a:rPr lang="en-US" altLang="en-US" sz="2200" dirty="0">
                <a:solidFill>
                  <a:srgbClr val="00B050"/>
                </a:solidFill>
                <a:latin typeface="Arial" panose="020B0604020202020204" pitchFamily="34" charset="0"/>
                <a:cs typeface="Arial" panose="020B0604020202020204" pitchFamily="34" charset="0"/>
              </a:rPr>
            </a:br>
            <a:r>
              <a:rPr lang="en-US" altLang="en-US" sz="2200" dirty="0">
                <a:solidFill>
                  <a:srgbClr val="00B050"/>
                </a:solidFill>
                <a:latin typeface="Arial" panose="020B0604020202020204" pitchFamily="34" charset="0"/>
                <a:cs typeface="Arial" panose="020B0604020202020204" pitchFamily="34" charset="0"/>
              </a:rPr>
              <a:t>buying behavior</a:t>
            </a:r>
          </a:p>
          <a:p>
            <a:pPr lvl="1"/>
            <a:r>
              <a:rPr lang="en-IN" altLang="en-US" sz="2200" dirty="0">
                <a:solidFill>
                  <a:srgbClr val="00B050"/>
                </a:solidFill>
                <a:latin typeface="Arial" panose="020B0604020202020204" pitchFamily="34" charset="0"/>
                <a:cs typeface="Arial" panose="020B0604020202020204" pitchFamily="34" charset="0"/>
              </a:rPr>
              <a:t>Population is the basic statistic in marketing</a:t>
            </a:r>
            <a:endParaRPr lang="en-US" altLang="en-US" sz="2200" dirty="0">
              <a:solidFill>
                <a:srgbClr val="00B050"/>
              </a:solidFill>
              <a:latin typeface="Arial" panose="020B0604020202020204" pitchFamily="34" charset="0"/>
              <a:cs typeface="Arial" panose="020B0604020202020204" pitchFamily="34" charset="0"/>
            </a:endParaRPr>
          </a:p>
          <a:p>
            <a:pPr lvl="1"/>
            <a:r>
              <a:rPr lang="en-US" altLang="en-US" sz="2200" dirty="0">
                <a:solidFill>
                  <a:srgbClr val="00B050"/>
                </a:solidFill>
                <a:latin typeface="Arial" panose="020B0604020202020204" pitchFamily="34" charset="0"/>
                <a:cs typeface="Arial" panose="020B0604020202020204" pitchFamily="34" charset="0"/>
              </a:rPr>
              <a:t>It is useful when broken into smaller and more specific increments</a:t>
            </a:r>
          </a:p>
        </p:txBody>
      </p:sp>
    </p:spTree>
    <p:extLst>
      <p:ext uri="{BB962C8B-B14F-4D97-AF65-F5344CB8AC3E}">
        <p14:creationId xmlns:p14="http://schemas.microsoft.com/office/powerpoint/2010/main" val="814542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Tweens</a:t>
            </a:r>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Live in a period of transition—bridging between being a kid and being a teenager</a:t>
            </a:r>
          </a:p>
          <a:p>
            <a:r>
              <a:rPr lang="en-US" dirty="0">
                <a:latin typeface="Arial" panose="020B0604020202020204" pitchFamily="34" charset="0"/>
                <a:cs typeface="Arial" panose="020B0604020202020204" pitchFamily="34" charset="0"/>
              </a:rPr>
              <a:t>Seven developmental needs of tweens:</a:t>
            </a:r>
          </a:p>
          <a:p>
            <a:pPr lvl="1"/>
            <a:r>
              <a:rPr lang="en-US" sz="2200" dirty="0">
                <a:solidFill>
                  <a:srgbClr val="00B050"/>
                </a:solidFill>
                <a:latin typeface="Arial" panose="020B0604020202020204" pitchFamily="34" charset="0"/>
                <a:cs typeface="Arial" panose="020B0604020202020204" pitchFamily="34" charset="0"/>
              </a:rPr>
              <a:t>Physical activity</a:t>
            </a:r>
          </a:p>
          <a:p>
            <a:pPr lvl="1"/>
            <a:r>
              <a:rPr lang="en-US" sz="2200" dirty="0">
                <a:solidFill>
                  <a:srgbClr val="00B050"/>
                </a:solidFill>
                <a:latin typeface="Arial" panose="020B0604020202020204" pitchFamily="34" charset="0"/>
                <a:cs typeface="Arial" panose="020B0604020202020204" pitchFamily="34" charset="0"/>
              </a:rPr>
              <a:t>A sense of accomplishment and achievement </a:t>
            </a:r>
          </a:p>
          <a:p>
            <a:pPr lvl="1"/>
            <a:r>
              <a:rPr lang="en-US" sz="2200" dirty="0">
                <a:solidFill>
                  <a:srgbClr val="00B050"/>
                </a:solidFill>
                <a:latin typeface="Arial" panose="020B0604020202020204" pitchFamily="34" charset="0"/>
                <a:cs typeface="Arial" panose="020B0604020202020204" pitchFamily="34" charset="0"/>
              </a:rPr>
              <a:t>Self-definition</a:t>
            </a:r>
          </a:p>
          <a:p>
            <a:pPr lvl="1"/>
            <a:r>
              <a:rPr lang="en-US" sz="2200" dirty="0">
                <a:solidFill>
                  <a:srgbClr val="00B050"/>
                </a:solidFill>
                <a:latin typeface="Arial" panose="020B0604020202020204" pitchFamily="34" charset="0"/>
                <a:cs typeface="Arial" panose="020B0604020202020204" pitchFamily="34" charset="0"/>
              </a:rPr>
              <a:t>Creative expression</a:t>
            </a:r>
          </a:p>
          <a:p>
            <a:pPr lvl="1"/>
            <a:r>
              <a:rPr lang="en-US" sz="2200" dirty="0">
                <a:solidFill>
                  <a:srgbClr val="00B050"/>
                </a:solidFill>
                <a:latin typeface="Arial" panose="020B0604020202020204" pitchFamily="34" charset="0"/>
                <a:cs typeface="Arial" panose="020B0604020202020204" pitchFamily="34" charset="0"/>
              </a:rPr>
              <a:t>Positive social interaction</a:t>
            </a:r>
          </a:p>
          <a:p>
            <a:pPr lvl="1"/>
            <a:r>
              <a:rPr lang="en-US" sz="2200" dirty="0">
                <a:solidFill>
                  <a:srgbClr val="00B050"/>
                </a:solidFill>
                <a:latin typeface="Arial" panose="020B0604020202020204" pitchFamily="34" charset="0"/>
                <a:cs typeface="Arial" panose="020B0604020202020204" pitchFamily="34" charset="0"/>
              </a:rPr>
              <a:t>Structure and clear limits</a:t>
            </a:r>
          </a:p>
          <a:p>
            <a:pPr lvl="1"/>
            <a:r>
              <a:rPr lang="en-US" sz="2200" dirty="0">
                <a:solidFill>
                  <a:srgbClr val="00B050"/>
                </a:solidFill>
                <a:latin typeface="Arial" panose="020B0604020202020204" pitchFamily="34" charset="0"/>
                <a:cs typeface="Arial" panose="020B0604020202020204" pitchFamily="34" charset="0"/>
              </a:rPr>
              <a:t>Meaningful participation</a:t>
            </a:r>
          </a:p>
        </p:txBody>
      </p:sp>
    </p:spTree>
    <p:extLst>
      <p:ext uri="{BB962C8B-B14F-4D97-AF65-F5344CB8AC3E}">
        <p14:creationId xmlns:p14="http://schemas.microsoft.com/office/powerpoint/2010/main" val="1334828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Teens</a:t>
            </a: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Teens spend a lot of time using media</a:t>
            </a:r>
          </a:p>
          <a:p>
            <a:r>
              <a:rPr lang="en-US" dirty="0">
                <a:latin typeface="Arial" panose="020B0604020202020204" pitchFamily="34" charset="0"/>
                <a:cs typeface="Arial" panose="020B0604020202020204" pitchFamily="34" charset="0"/>
              </a:rPr>
              <a:t>Many teens pass technology down to their parents</a:t>
            </a:r>
          </a:p>
          <a:p>
            <a:r>
              <a:rPr lang="en-US" altLang="en-US" dirty="0">
                <a:latin typeface="Arial" panose="020B0604020202020204" pitchFamily="34" charset="0"/>
                <a:cs typeface="Arial" panose="020B0604020202020204" pitchFamily="34" charset="0"/>
              </a:rPr>
              <a:t>They command an immense amount of buying power</a:t>
            </a:r>
          </a:p>
        </p:txBody>
      </p:sp>
    </p:spTree>
    <p:extLst>
      <p:ext uri="{BB962C8B-B14F-4D97-AF65-F5344CB8AC3E}">
        <p14:creationId xmlns:p14="http://schemas.microsoft.com/office/powerpoint/2010/main" val="3097124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8B3D13-EB25-4547-90BC-426F5C828EF4}"/>
              </a:ext>
            </a:extLst>
          </p:cNvPr>
          <p:cNvSpPr>
            <a:spLocks noGrp="1"/>
          </p:cNvSpPr>
          <p:nvPr>
            <p:ph type="title"/>
          </p:nvPr>
        </p:nvSpPr>
        <p:spPr/>
        <p:txBody>
          <a:bodyPr/>
          <a:lstStyle/>
          <a:p>
            <a:r>
              <a:rPr lang="en-US" b="1" dirty="0"/>
              <a:t>Generation Z</a:t>
            </a:r>
          </a:p>
        </p:txBody>
      </p:sp>
      <p:sp>
        <p:nvSpPr>
          <p:cNvPr id="4" name="Content Placeholder 3">
            <a:extLst>
              <a:ext uri="{FF2B5EF4-FFF2-40B4-BE49-F238E27FC236}">
                <a16:creationId xmlns:a16="http://schemas.microsoft.com/office/drawing/2014/main" id="{9F09BD16-C943-4637-A86D-2AB22EAC0BC2}"/>
              </a:ext>
            </a:extLst>
          </p:cNvPr>
          <p:cNvSpPr>
            <a:spLocks noGrp="1"/>
          </p:cNvSpPr>
          <p:nvPr>
            <p:ph idx="1"/>
          </p:nvPr>
        </p:nvSpPr>
        <p:spPr/>
        <p:txBody>
          <a:bodyPr/>
          <a:lstStyle/>
          <a:p>
            <a:r>
              <a:rPr lang="en-US" b="1" dirty="0">
                <a:solidFill>
                  <a:schemeClr val="accent1"/>
                </a:solidFill>
              </a:rPr>
              <a:t>Generation Z:</a:t>
            </a:r>
            <a:r>
              <a:rPr lang="en-US" dirty="0">
                <a:solidFill>
                  <a:schemeClr val="accent1"/>
                </a:solidFill>
              </a:rPr>
              <a:t> </a:t>
            </a:r>
            <a:r>
              <a:rPr lang="en-US" dirty="0"/>
              <a:t>people born between 1995 and 2010</a:t>
            </a:r>
          </a:p>
          <a:p>
            <a:r>
              <a:rPr lang="en-US" dirty="0"/>
              <a:t>Have never known a world without social media or smartphones</a:t>
            </a:r>
          </a:p>
          <a:p>
            <a:r>
              <a:rPr lang="en-US" dirty="0"/>
              <a:t>Gen Z embraces multiculturalism as a touchstone of who they are</a:t>
            </a:r>
          </a:p>
          <a:p>
            <a:r>
              <a:rPr lang="en-US" dirty="0"/>
              <a:t>Have high product and service quality expectations</a:t>
            </a:r>
          </a:p>
          <a:p>
            <a:endParaRPr lang="en-US" dirty="0"/>
          </a:p>
        </p:txBody>
      </p:sp>
    </p:spTree>
    <p:extLst>
      <p:ext uri="{BB962C8B-B14F-4D97-AF65-F5344CB8AC3E}">
        <p14:creationId xmlns:p14="http://schemas.microsoft.com/office/powerpoint/2010/main" val="4202613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Millennials (Generation Y)</a:t>
            </a:r>
          </a:p>
        </p:txBody>
      </p:sp>
      <p:sp>
        <p:nvSpPr>
          <p:cNvPr id="3" name="Content Placeholder 2"/>
          <p:cNvSpPr>
            <a:spLocks noGrp="1"/>
          </p:cNvSpPr>
          <p:nvPr>
            <p:ph idx="1"/>
          </p:nvPr>
        </p:nvSpPr>
        <p:spPr>
          <a:xfrm>
            <a:off x="373265" y="1568221"/>
            <a:ext cx="8393364" cy="4481286"/>
          </a:xfrm>
        </p:spPr>
        <p:txBody>
          <a:bodyPr/>
          <a:lstStyle/>
          <a:p>
            <a:r>
              <a:rPr lang="en-US" b="1" dirty="0">
                <a:solidFill>
                  <a:schemeClr val="accent1"/>
                </a:solidFill>
                <a:latin typeface="Arial" panose="020B0604020202020204" pitchFamily="34" charset="0"/>
                <a:cs typeface="Arial" panose="020B0604020202020204" pitchFamily="34" charset="0"/>
              </a:rPr>
              <a:t>Millennials: </a:t>
            </a:r>
            <a:r>
              <a:rPr lang="en-US" dirty="0">
                <a:latin typeface="Arial" panose="020B0604020202020204" pitchFamily="34" charset="0"/>
                <a:cs typeface="Arial" panose="020B0604020202020204" pitchFamily="34" charset="0"/>
              </a:rPr>
              <a:t>people born between 1979 and 1994</a:t>
            </a:r>
          </a:p>
          <a:p>
            <a:r>
              <a:rPr lang="en-US" dirty="0">
                <a:latin typeface="Arial" panose="020B0604020202020204" pitchFamily="34" charset="0"/>
                <a:cs typeface="Arial" panose="020B0604020202020204" pitchFamily="34" charset="0"/>
              </a:rPr>
              <a:t>Are currently in two stages:</a:t>
            </a:r>
          </a:p>
          <a:p>
            <a:pPr lvl="1"/>
            <a:r>
              <a:rPr lang="en-US" sz="2200" dirty="0">
                <a:solidFill>
                  <a:srgbClr val="00B050"/>
                </a:solidFill>
                <a:latin typeface="Arial" panose="020B0604020202020204" pitchFamily="34" charset="0"/>
                <a:cs typeface="Arial" panose="020B0604020202020204" pitchFamily="34" charset="0"/>
              </a:rPr>
              <a:t>People born in 1994 have entered young adulthood</a:t>
            </a:r>
          </a:p>
          <a:p>
            <a:pPr lvl="1"/>
            <a:r>
              <a:rPr lang="en-US" sz="2200" dirty="0">
                <a:solidFill>
                  <a:srgbClr val="00B050"/>
                </a:solidFill>
                <a:latin typeface="Arial" panose="020B0604020202020204" pitchFamily="34" charset="0"/>
                <a:cs typeface="Arial" panose="020B0604020202020204" pitchFamily="34" charset="0"/>
              </a:rPr>
              <a:t>People born in 1979 have established careers and have started families</a:t>
            </a:r>
          </a:p>
          <a:p>
            <a:r>
              <a:rPr lang="en-US" dirty="0">
                <a:latin typeface="Arial" panose="020B0604020202020204" pitchFamily="34" charset="0"/>
                <a:cs typeface="Arial" panose="020B0604020202020204" pitchFamily="34" charset="0"/>
              </a:rPr>
              <a:t>Gen Yers are more idealistic and eager to please</a:t>
            </a:r>
          </a:p>
          <a:p>
            <a:r>
              <a:rPr lang="en-IN" dirty="0">
                <a:latin typeface="Arial" panose="020B0604020202020204" pitchFamily="34" charset="0"/>
                <a:cs typeface="Arial" panose="020B0604020202020204" pitchFamily="34" charset="0"/>
              </a:rPr>
              <a:t>Exposed to digital world from childhood</a:t>
            </a:r>
          </a:p>
          <a:p>
            <a:pPr lvl="1"/>
            <a:r>
              <a:rPr lang="en-IN" sz="2200" dirty="0">
                <a:solidFill>
                  <a:srgbClr val="00B050"/>
                </a:solidFill>
                <a:latin typeface="Arial" panose="020B0604020202020204" pitchFamily="34" charset="0"/>
                <a:cs typeface="Arial" panose="020B0604020202020204" pitchFamily="34" charset="0"/>
              </a:rPr>
              <a:t>Influences what they buy, how they buy, and how they use the purchased products</a:t>
            </a:r>
            <a:endParaRPr lang="en-US" sz="2200"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9259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Generation X</a:t>
            </a:r>
          </a:p>
        </p:txBody>
      </p:sp>
      <p:sp>
        <p:nvSpPr>
          <p:cNvPr id="3" name="Content Placeholder 2"/>
          <p:cNvSpPr>
            <a:spLocks noGrp="1"/>
          </p:cNvSpPr>
          <p:nvPr>
            <p:ph idx="1"/>
          </p:nvPr>
        </p:nvSpPr>
        <p:spPr/>
        <p:txBody>
          <a:bodyPr/>
          <a:lstStyle/>
          <a:p>
            <a:r>
              <a:rPr lang="en-US" altLang="en-US" b="1" dirty="0">
                <a:solidFill>
                  <a:schemeClr val="accent1"/>
                </a:solidFill>
              </a:rPr>
              <a:t>Generation X: </a:t>
            </a:r>
            <a:r>
              <a:rPr lang="en-US" altLang="en-US" dirty="0"/>
              <a:t>p</a:t>
            </a:r>
            <a:r>
              <a:rPr lang="en-US" altLang="en-US" dirty="0">
                <a:latin typeface="Arial" panose="020B0604020202020204" pitchFamily="34" charset="0"/>
                <a:cs typeface="Arial" panose="020B0604020202020204" pitchFamily="34" charset="0"/>
              </a:rPr>
              <a:t>eople born between 1965 and 1978</a:t>
            </a:r>
          </a:p>
          <a:p>
            <a:r>
              <a:rPr lang="en-US" altLang="en-US" dirty="0">
                <a:latin typeface="Arial" panose="020B0604020202020204" pitchFamily="34" charset="0"/>
                <a:cs typeface="Arial" panose="020B0604020202020204" pitchFamily="34" charset="0"/>
              </a:rPr>
              <a:t>Independent, resilient, and adaptable</a:t>
            </a:r>
          </a:p>
          <a:p>
            <a:r>
              <a:rPr lang="en-US" dirty="0">
                <a:latin typeface="Arial" panose="020B0604020202020204" pitchFamily="34" charset="0"/>
                <a:cs typeface="Arial" panose="020B0604020202020204" pitchFamily="34" charset="0"/>
              </a:rPr>
              <a:t>Saving money is a major priority for Gen Xers</a:t>
            </a:r>
          </a:p>
          <a:p>
            <a:r>
              <a:rPr lang="en-US" altLang="en-US" dirty="0">
                <a:latin typeface="Arial" panose="020B0604020202020204" pitchFamily="34" charset="0"/>
                <a:cs typeface="Arial" panose="020B0604020202020204" pitchFamily="34" charset="0"/>
              </a:rPr>
              <a:t>Most plan to keep working during their retirement years</a:t>
            </a:r>
          </a:p>
          <a:p>
            <a:r>
              <a:rPr lang="en-US" altLang="en-US" dirty="0">
                <a:latin typeface="Arial" panose="020B0604020202020204" pitchFamily="34" charset="0"/>
                <a:cs typeface="Arial" panose="020B0604020202020204" pitchFamily="34" charset="0"/>
              </a:rPr>
              <a:t>Many support their aging parents</a:t>
            </a:r>
          </a:p>
          <a:p>
            <a:r>
              <a:rPr lang="en-US" altLang="en-US" dirty="0">
                <a:latin typeface="Arial" panose="020B0604020202020204" pitchFamily="34" charset="0"/>
                <a:cs typeface="Arial" panose="020B0604020202020204" pitchFamily="34" charset="0"/>
              </a:rPr>
              <a:t>Place a high value on education and knowledge</a:t>
            </a:r>
          </a:p>
        </p:txBody>
      </p:sp>
    </p:spTree>
    <p:extLst>
      <p:ext uri="{BB962C8B-B14F-4D97-AF65-F5344CB8AC3E}">
        <p14:creationId xmlns:p14="http://schemas.microsoft.com/office/powerpoint/2010/main" val="1755384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Baby Boomers</a:t>
            </a:r>
          </a:p>
        </p:txBody>
      </p:sp>
      <p:sp>
        <p:nvSpPr>
          <p:cNvPr id="3" name="Content Placeholder 2"/>
          <p:cNvSpPr>
            <a:spLocks noGrp="1"/>
          </p:cNvSpPr>
          <p:nvPr>
            <p:ph idx="1"/>
          </p:nvPr>
        </p:nvSpPr>
        <p:spPr/>
        <p:txBody>
          <a:bodyPr/>
          <a:lstStyle/>
          <a:p>
            <a:r>
              <a:rPr lang="en-US" altLang="en-US" b="1" dirty="0">
                <a:solidFill>
                  <a:schemeClr val="accent1"/>
                </a:solidFill>
                <a:latin typeface="Arial" panose="020B0604020202020204" pitchFamily="34" charset="0"/>
                <a:cs typeface="Arial" panose="020B0604020202020204" pitchFamily="34" charset="0"/>
              </a:rPr>
              <a:t>Baby Boomers: </a:t>
            </a:r>
            <a:r>
              <a:rPr lang="en-US" altLang="en-US" dirty="0"/>
              <a:t>people</a:t>
            </a:r>
            <a:r>
              <a:rPr lang="en-US" altLang="en-US" dirty="0">
                <a:latin typeface="Arial" panose="020B0604020202020204" pitchFamily="34" charset="0"/>
                <a:cs typeface="Arial" panose="020B0604020202020204" pitchFamily="34" charset="0"/>
              </a:rPr>
              <a:t> born between 1946 and 1964</a:t>
            </a:r>
          </a:p>
          <a:p>
            <a:r>
              <a:rPr lang="en-US" dirty="0">
                <a:latin typeface="Arial" panose="020B0604020202020204" pitchFamily="34" charset="0"/>
                <a:cs typeface="Arial" panose="020B0604020202020204" pitchFamily="34" charset="0"/>
              </a:rPr>
              <a:t>Outspend younger adults on consumer goods and services</a:t>
            </a:r>
          </a:p>
          <a:p>
            <a:r>
              <a:rPr lang="en-US" altLang="en-US" dirty="0">
                <a:latin typeface="Arial" panose="020B0604020202020204" pitchFamily="34" charset="0"/>
                <a:cs typeface="Arial" panose="020B0604020202020204" pitchFamily="34" charset="0"/>
              </a:rPr>
              <a:t>Make purchase decisions based on price and quality</a:t>
            </a:r>
          </a:p>
          <a:p>
            <a:r>
              <a:rPr lang="en-US" altLang="en-US" dirty="0">
                <a:latin typeface="Arial" panose="020B0604020202020204" pitchFamily="34" charset="0"/>
                <a:cs typeface="Arial" panose="020B0604020202020204" pitchFamily="34" charset="0"/>
              </a:rPr>
              <a:t>Influenced by traditional advertising, sales reps, and word-of-mouth recommendations</a:t>
            </a:r>
          </a:p>
        </p:txBody>
      </p:sp>
    </p:spTree>
    <p:extLst>
      <p:ext uri="{BB962C8B-B14F-4D97-AF65-F5344CB8AC3E}">
        <p14:creationId xmlns:p14="http://schemas.microsoft.com/office/powerpoint/2010/main" val="177553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Marketing to Hispanic Americans</a:t>
            </a:r>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Largest group to use mobile devices for any type of transaction</a:t>
            </a:r>
          </a:p>
          <a:p>
            <a:r>
              <a:rPr lang="en-US" altLang="en-US" dirty="0">
                <a:latin typeface="Arial" panose="020B0604020202020204" pitchFamily="34" charset="0"/>
                <a:cs typeface="Arial" panose="020B0604020202020204" pitchFamily="34" charset="0"/>
              </a:rPr>
              <a:t>Hispanic Millennials:</a:t>
            </a:r>
          </a:p>
          <a:p>
            <a:pPr lvl="1"/>
            <a:r>
              <a:rPr lang="en-US" altLang="en-US" sz="2200" dirty="0">
                <a:solidFill>
                  <a:srgbClr val="00B050"/>
                </a:solidFill>
                <a:latin typeface="Arial" panose="020B0604020202020204" pitchFamily="34" charset="0"/>
                <a:cs typeface="Arial" panose="020B0604020202020204" pitchFamily="34" charset="0"/>
              </a:rPr>
              <a:t>Embrace their original culture</a:t>
            </a:r>
          </a:p>
          <a:p>
            <a:pPr lvl="1"/>
            <a:r>
              <a:rPr lang="en-US" altLang="en-US" sz="2200" dirty="0">
                <a:solidFill>
                  <a:srgbClr val="00B050"/>
                </a:solidFill>
                <a:latin typeface="Arial" panose="020B0604020202020204" pitchFamily="34" charset="0"/>
                <a:cs typeface="Arial" panose="020B0604020202020204" pitchFamily="34" charset="0"/>
              </a:rPr>
              <a:t>More open-minded about relationships than their parents</a:t>
            </a:r>
          </a:p>
          <a:p>
            <a:pPr lvl="1"/>
            <a:r>
              <a:rPr lang="en-US" sz="2200" dirty="0">
                <a:solidFill>
                  <a:srgbClr val="00B050"/>
                </a:solidFill>
                <a:latin typeface="Arial" panose="020B0604020202020204" pitchFamily="34" charset="0"/>
                <a:cs typeface="Arial" panose="020B0604020202020204" pitchFamily="34" charset="0"/>
              </a:rPr>
              <a:t>Prone to taking a bilingual, bicultural approach to their media consumption</a:t>
            </a:r>
          </a:p>
        </p:txBody>
      </p:sp>
    </p:spTree>
    <p:extLst>
      <p:ext uri="{BB962C8B-B14F-4D97-AF65-F5344CB8AC3E}">
        <p14:creationId xmlns:p14="http://schemas.microsoft.com/office/powerpoint/2010/main" val="226186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Marketing to African Americans</a:t>
            </a:r>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Young population with a strong influence on the latest trends</a:t>
            </a:r>
          </a:p>
          <a:p>
            <a:pPr lvl="1"/>
            <a:r>
              <a:rPr lang="en-US" altLang="en-US" dirty="0">
                <a:solidFill>
                  <a:srgbClr val="00B050"/>
                </a:solidFill>
              </a:rPr>
              <a:t>53 percent are under the age of 35</a:t>
            </a:r>
          </a:p>
          <a:p>
            <a:r>
              <a:rPr lang="en-US" dirty="0">
                <a:latin typeface="Arial" panose="020B0604020202020204" pitchFamily="34" charset="0"/>
                <a:cs typeface="Arial" panose="020B0604020202020204" pitchFamily="34" charset="0"/>
              </a:rPr>
              <a:t>Expect brands to support social causes</a:t>
            </a:r>
          </a:p>
          <a:p>
            <a:r>
              <a:rPr lang="en-US" dirty="0"/>
              <a:t>African American Millennials make innovative use of mobile technology</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733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Marketing to Asian Americans</a:t>
            </a:r>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Called a marketer’s dream as they are younger, better educated, and have higher incomes than average</a:t>
            </a:r>
          </a:p>
          <a:p>
            <a:r>
              <a:rPr lang="en-US" altLang="en-US" dirty="0">
                <a:latin typeface="Arial" panose="020B0604020202020204" pitchFamily="34" charset="0"/>
                <a:cs typeface="Arial" panose="020B0604020202020204" pitchFamily="34" charset="0"/>
              </a:rPr>
              <a:t>Hold on to their cultural values</a:t>
            </a:r>
          </a:p>
          <a:p>
            <a:r>
              <a:rPr lang="en-US" dirty="0">
                <a:latin typeface="Arial" panose="020B0604020202020204" pitchFamily="34" charset="0"/>
                <a:cs typeface="Arial" panose="020B0604020202020204" pitchFamily="34" charset="0"/>
              </a:rPr>
              <a:t>Cultural values are apparent in different groups</a:t>
            </a:r>
          </a:p>
        </p:txBody>
      </p:sp>
    </p:spTree>
    <p:extLst>
      <p:ext uri="{BB962C8B-B14F-4D97-AF65-F5344CB8AC3E}">
        <p14:creationId xmlns:p14="http://schemas.microsoft.com/office/powerpoint/2010/main" val="2496870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Economic Factors </a:t>
            </a:r>
          </a:p>
        </p:txBody>
      </p:sp>
      <p:sp>
        <p:nvSpPr>
          <p:cNvPr id="3" name="Content Placeholder 2"/>
          <p:cNvSpPr>
            <a:spLocks noGrp="1"/>
          </p:cNvSpPr>
          <p:nvPr>
            <p:ph idx="1"/>
          </p:nvPr>
        </p:nvSpPr>
        <p:spPr/>
        <p:txBody>
          <a:bodyPr>
            <a:normAutofit/>
          </a:bodyPr>
          <a:lstStyle/>
          <a:p>
            <a:pPr lvl="0"/>
            <a:r>
              <a:rPr lang="en-US" dirty="0">
                <a:latin typeface="Arial" panose="020B0604020202020204" pitchFamily="34" charset="0"/>
                <a:cs typeface="Arial" panose="020B0604020202020204" pitchFamily="34" charset="0"/>
              </a:rPr>
              <a:t>Econo</a:t>
            </a:r>
            <a:r>
              <a:rPr lang="en-US" dirty="0"/>
              <a:t>mic factors of interest to marketers:</a:t>
            </a:r>
            <a:endParaRPr lang="en-US" dirty="0">
              <a:latin typeface="Arial" panose="020B0604020202020204" pitchFamily="34" charset="0"/>
              <a:cs typeface="Arial" panose="020B0604020202020204" pitchFamily="34" charset="0"/>
            </a:endParaRPr>
          </a:p>
          <a:p>
            <a:pPr lvl="1"/>
            <a:r>
              <a:rPr lang="en-US" dirty="0">
                <a:solidFill>
                  <a:srgbClr val="00B050"/>
                </a:solidFill>
                <a:latin typeface="Arial" panose="020B0604020202020204" pitchFamily="34" charset="0"/>
                <a:cs typeface="Arial" panose="020B0604020202020204" pitchFamily="34" charset="0"/>
              </a:rPr>
              <a:t>Consumers’ incomes</a:t>
            </a:r>
          </a:p>
          <a:p>
            <a:pPr lvl="1"/>
            <a:r>
              <a:rPr lang="en-US" dirty="0">
                <a:solidFill>
                  <a:srgbClr val="00B050"/>
                </a:solidFill>
                <a:latin typeface="Arial" panose="020B0604020202020204" pitchFamily="34" charset="0"/>
                <a:cs typeface="Arial" panose="020B0604020202020204" pitchFamily="34" charset="0"/>
              </a:rPr>
              <a:t>Inflation</a:t>
            </a:r>
          </a:p>
          <a:p>
            <a:pPr lvl="1"/>
            <a:r>
              <a:rPr lang="en-US" dirty="0">
                <a:solidFill>
                  <a:srgbClr val="00B050"/>
                </a:solidFill>
                <a:latin typeface="Arial" panose="020B0604020202020204" pitchFamily="34" charset="0"/>
                <a:cs typeface="Arial" panose="020B0604020202020204" pitchFamily="34" charset="0"/>
              </a:rPr>
              <a:t>Recession</a:t>
            </a:r>
          </a:p>
        </p:txBody>
      </p:sp>
    </p:spTree>
    <p:extLst>
      <p:ext uri="{BB962C8B-B14F-4D97-AF65-F5344CB8AC3E}">
        <p14:creationId xmlns:p14="http://schemas.microsoft.com/office/powerpoint/2010/main" val="2592649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Consumers’ Incomes</a:t>
            </a:r>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U.S. incomes have risen in the last several years</a:t>
            </a:r>
          </a:p>
          <a:p>
            <a:r>
              <a:rPr lang="en-US" altLang="en-US" dirty="0">
                <a:latin typeface="Arial" panose="020B0604020202020204" pitchFamily="34" charset="0"/>
                <a:cs typeface="Arial" panose="020B0604020202020204" pitchFamily="34" charset="0"/>
              </a:rPr>
              <a:t>Education is the primary determinant of earning potential</a:t>
            </a:r>
          </a:p>
          <a:p>
            <a:r>
              <a:rPr lang="en-US" dirty="0">
                <a:latin typeface="Arial" panose="020B0604020202020204" pitchFamily="34" charset="0"/>
                <a:cs typeface="Arial" panose="020B0604020202020204" pitchFamily="34" charset="0"/>
              </a:rPr>
              <a:t>13 percent of college-educated workers earn six figures or more</a:t>
            </a:r>
          </a:p>
          <a:p>
            <a:r>
              <a:rPr lang="en-US" dirty="0"/>
              <a:t>A person with a b</a:t>
            </a:r>
            <a:r>
              <a:rPr lang="en-US" dirty="0">
                <a:latin typeface="Arial" panose="020B0604020202020204" pitchFamily="34" charset="0"/>
                <a:cs typeface="Arial" panose="020B0604020202020204" pitchFamily="34" charset="0"/>
              </a:rPr>
              <a:t>achelor’s degree will earn more than twice as much total income as a nondegree holder</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0819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Purchasing Power</a:t>
            </a:r>
          </a:p>
        </p:txBody>
      </p:sp>
      <p:sp>
        <p:nvSpPr>
          <p:cNvPr id="3" name="Content Placeholder 2"/>
          <p:cNvSpPr>
            <a:spLocks noGrp="1"/>
          </p:cNvSpPr>
          <p:nvPr>
            <p:ph idx="1"/>
          </p:nvPr>
        </p:nvSpPr>
        <p:spPr/>
        <p:txBody>
          <a:bodyPr/>
          <a:lstStyle/>
          <a:p>
            <a:r>
              <a:rPr lang="en-US" b="1" dirty="0">
                <a:solidFill>
                  <a:schemeClr val="accent1"/>
                </a:solidFill>
                <a:latin typeface="Arial" panose="020B0604020202020204" pitchFamily="34" charset="0"/>
                <a:cs typeface="Arial" panose="020B0604020202020204" pitchFamily="34" charset="0"/>
              </a:rPr>
              <a:t>Purchasing power: </a:t>
            </a:r>
            <a:r>
              <a:rPr lang="en-US" dirty="0">
                <a:latin typeface="Arial" panose="020B0604020202020204" pitchFamily="34" charset="0"/>
                <a:cs typeface="Arial" panose="020B0604020202020204" pitchFamily="34" charset="0"/>
              </a:rPr>
              <a:t>a comparison of income versus the relative cost of a standard set of goods and services in different geographic areas</a:t>
            </a:r>
          </a:p>
          <a:p>
            <a:r>
              <a:rPr lang="en-US" dirty="0">
                <a:latin typeface="Arial" panose="020B0604020202020204" pitchFamily="34" charset="0"/>
                <a:cs typeface="Arial" panose="020B0604020202020204" pitchFamily="34" charset="0"/>
              </a:rPr>
              <a:t>Also known as the </a:t>
            </a:r>
            <a:r>
              <a:rPr lang="en-US" i="1" dirty="0">
                <a:latin typeface="Arial" panose="020B0604020202020204" pitchFamily="34" charset="0"/>
                <a:cs typeface="Arial" panose="020B0604020202020204" pitchFamily="34" charset="0"/>
              </a:rPr>
              <a:t>cost of living</a:t>
            </a:r>
          </a:p>
          <a:p>
            <a:r>
              <a:rPr lang="en-US" dirty="0">
                <a:latin typeface="Arial" panose="020B0604020202020204" pitchFamily="34" charset="0"/>
                <a:cs typeface="Arial" panose="020B0604020202020204" pitchFamily="34" charset="0"/>
              </a:rPr>
              <a:t>Difference between the income and the cost of living (expenses)</a:t>
            </a:r>
          </a:p>
          <a:p>
            <a:r>
              <a:rPr lang="en-IN" dirty="0">
                <a:latin typeface="Arial" panose="020B0604020202020204" pitchFamily="34" charset="0"/>
                <a:cs typeface="Arial" panose="020B0604020202020204" pitchFamily="34" charset="0"/>
              </a:rPr>
              <a:t>Consumers with high purchasing power have the ability to purchase higher-priced necessities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2496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Inflation</a:t>
            </a:r>
          </a:p>
        </p:txBody>
      </p:sp>
      <p:sp>
        <p:nvSpPr>
          <p:cNvPr id="3" name="Content Placeholder 2"/>
          <p:cNvSpPr>
            <a:spLocks noGrp="1"/>
          </p:cNvSpPr>
          <p:nvPr>
            <p:ph idx="1"/>
          </p:nvPr>
        </p:nvSpPr>
        <p:spPr/>
        <p:txBody>
          <a:bodyPr/>
          <a:lstStyle/>
          <a:p>
            <a:r>
              <a:rPr lang="en-US" b="1" dirty="0">
                <a:solidFill>
                  <a:schemeClr val="accent1"/>
                </a:solidFill>
                <a:latin typeface="Arial" panose="020B0604020202020204" pitchFamily="34" charset="0"/>
                <a:cs typeface="Arial" panose="020B0604020202020204" pitchFamily="34" charset="0"/>
              </a:rPr>
              <a:t>Inflation: </a:t>
            </a:r>
            <a:r>
              <a:rPr lang="en-US" dirty="0">
                <a:latin typeface="Arial" panose="020B0604020202020204" pitchFamily="34" charset="0"/>
                <a:cs typeface="Arial" panose="020B0604020202020204" pitchFamily="34" charset="0"/>
              </a:rPr>
              <a:t>a measure of the decrease in the value of money, expressed as the percentage reduction in value since the previous year</a:t>
            </a:r>
          </a:p>
          <a:p>
            <a:r>
              <a:rPr lang="en-US" dirty="0">
                <a:latin typeface="Arial" panose="020B0604020202020204" pitchFamily="34" charset="0"/>
                <a:cs typeface="Arial" panose="020B0604020202020204" pitchFamily="34" charset="0"/>
              </a:rPr>
              <a:t>Businesses can increase their profit margins only by increasing their efficiency during low inflation</a:t>
            </a:r>
          </a:p>
          <a:p>
            <a:r>
              <a:rPr lang="en-US" dirty="0"/>
              <a:t>Regardless of what happens with cost, the buyer is not going to pay more for a product than the subjective value he or she places on it</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9758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Recession</a:t>
            </a:r>
          </a:p>
        </p:txBody>
      </p:sp>
      <p:sp>
        <p:nvSpPr>
          <p:cNvPr id="3" name="Content Placeholder 2"/>
          <p:cNvSpPr>
            <a:spLocks noGrp="1"/>
          </p:cNvSpPr>
          <p:nvPr>
            <p:ph idx="1"/>
          </p:nvPr>
        </p:nvSpPr>
        <p:spPr/>
        <p:txBody>
          <a:bodyPr/>
          <a:lstStyle/>
          <a:p>
            <a:r>
              <a:rPr lang="en-US" b="1" dirty="0">
                <a:solidFill>
                  <a:schemeClr val="accent1"/>
                </a:solidFill>
                <a:latin typeface="Arial" panose="020B0604020202020204" pitchFamily="34" charset="0"/>
                <a:cs typeface="Arial" panose="020B0604020202020204" pitchFamily="34" charset="0"/>
              </a:rPr>
              <a:t>Recession: </a:t>
            </a:r>
            <a:r>
              <a:rPr lang="en-US" dirty="0">
                <a:latin typeface="Arial" panose="020B0604020202020204" pitchFamily="34" charset="0"/>
                <a:cs typeface="Arial" panose="020B0604020202020204" pitchFamily="34" charset="0"/>
              </a:rPr>
              <a:t>a period of economic activity characterized by negative growth, which reduces demand for goods and services</a:t>
            </a:r>
          </a:p>
          <a:p>
            <a:r>
              <a:rPr lang="en-US" dirty="0">
                <a:latin typeface="Arial" panose="020B0604020202020204" pitchFamily="34" charset="0"/>
                <a:cs typeface="Arial" panose="020B0604020202020204" pitchFamily="34" charset="0"/>
              </a:rPr>
              <a:t>Also defined as occurring when the gross domestic product falls for two consecutive quarters</a:t>
            </a:r>
          </a:p>
          <a:p>
            <a:pPr lvl="1"/>
            <a:r>
              <a:rPr lang="en-US" dirty="0">
                <a:solidFill>
                  <a:srgbClr val="00B050"/>
                </a:solidFill>
                <a:latin typeface="Arial" panose="020B0604020202020204" pitchFamily="34" charset="0"/>
                <a:cs typeface="Arial" panose="020B0604020202020204" pitchFamily="34" charset="0"/>
              </a:rPr>
              <a:t>Gross domestic product</a:t>
            </a:r>
            <a:r>
              <a:rPr lang="en-US" dirty="0">
                <a:solidFill>
                  <a:srgbClr val="00B050"/>
                </a:solidFill>
              </a:rPr>
              <a:t> (GDP) is the t</a:t>
            </a:r>
            <a:r>
              <a:rPr lang="en-US" dirty="0">
                <a:solidFill>
                  <a:srgbClr val="00B050"/>
                </a:solidFill>
                <a:latin typeface="Arial" panose="020B0604020202020204" pitchFamily="34" charset="0"/>
                <a:cs typeface="Arial" panose="020B0604020202020204" pitchFamily="34" charset="0"/>
              </a:rPr>
              <a:t>otal market value of all final goods and services produced during</a:t>
            </a:r>
            <a:br>
              <a:rPr lang="en-US" dirty="0">
                <a:solidFill>
                  <a:srgbClr val="00B050"/>
                </a:solidFill>
                <a:latin typeface="Arial" panose="020B0604020202020204" pitchFamily="34" charset="0"/>
                <a:cs typeface="Arial" panose="020B0604020202020204" pitchFamily="34" charset="0"/>
              </a:rPr>
            </a:br>
            <a:r>
              <a:rPr lang="en-US" dirty="0">
                <a:solidFill>
                  <a:srgbClr val="00B050"/>
                </a:solidFill>
                <a:latin typeface="Arial" panose="020B0604020202020204" pitchFamily="34" charset="0"/>
                <a:cs typeface="Arial" panose="020B0604020202020204" pitchFamily="34" charset="0"/>
              </a:rPr>
              <a:t>a period of time</a:t>
            </a:r>
          </a:p>
        </p:txBody>
      </p:sp>
    </p:spTree>
    <p:extLst>
      <p:ext uri="{BB962C8B-B14F-4D97-AF65-F5344CB8AC3E}">
        <p14:creationId xmlns:p14="http://schemas.microsoft.com/office/powerpoint/2010/main" val="234283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Technology and Innovation </a:t>
            </a: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Technological success is based upon innovation</a:t>
            </a:r>
          </a:p>
          <a:p>
            <a:r>
              <a:rPr lang="en-US" dirty="0">
                <a:latin typeface="Arial" panose="020B0604020202020204" pitchFamily="34" charset="0"/>
                <a:cs typeface="Arial" panose="020B0604020202020204" pitchFamily="34" charset="0"/>
              </a:rPr>
              <a:t>Corporate structure and management actions are required to bring new technology</a:t>
            </a:r>
          </a:p>
          <a:p>
            <a:r>
              <a:rPr lang="en-US" dirty="0">
                <a:latin typeface="Arial" panose="020B0604020202020204" pitchFamily="34" charset="0"/>
                <a:cs typeface="Arial" panose="020B0604020202020204" pitchFamily="34" charset="0"/>
              </a:rPr>
              <a:t>Workers should be encouraged to innovate</a:t>
            </a:r>
          </a:p>
        </p:txBody>
      </p:sp>
    </p:spTree>
    <p:extLst>
      <p:ext uri="{BB962C8B-B14F-4D97-AF65-F5344CB8AC3E}">
        <p14:creationId xmlns:p14="http://schemas.microsoft.com/office/powerpoint/2010/main" val="15857356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Research</a:t>
            </a:r>
          </a:p>
        </p:txBody>
      </p:sp>
      <p:sp>
        <p:nvSpPr>
          <p:cNvPr id="3" name="Content Placeholder 2"/>
          <p:cNvSpPr>
            <a:spLocks noGrp="1"/>
          </p:cNvSpPr>
          <p:nvPr>
            <p:ph idx="1"/>
          </p:nvPr>
        </p:nvSpPr>
        <p:spPr/>
        <p:txBody>
          <a:bodyPr/>
          <a:lstStyle/>
          <a:p>
            <a:r>
              <a:rPr lang="en-US" b="1" dirty="0">
                <a:solidFill>
                  <a:schemeClr val="accent1"/>
                </a:solidFill>
                <a:latin typeface="Arial" panose="020B0604020202020204" pitchFamily="34" charset="0"/>
                <a:cs typeface="Arial" panose="020B0604020202020204" pitchFamily="34" charset="0"/>
              </a:rPr>
              <a:t>Basic research</a:t>
            </a:r>
            <a:r>
              <a:rPr lang="en-US" dirty="0">
                <a:solidFill>
                  <a:schemeClr val="accent1"/>
                </a:solidFill>
                <a:latin typeface="Arial" panose="020B0604020202020204" pitchFamily="34" charset="0"/>
                <a:cs typeface="Arial" panose="020B0604020202020204" pitchFamily="34" charset="0"/>
              </a:rPr>
              <a:t>: </a:t>
            </a:r>
            <a:r>
              <a:rPr lang="en-US" dirty="0"/>
              <a:t>p</a:t>
            </a:r>
            <a:r>
              <a:rPr lang="en-US" dirty="0">
                <a:latin typeface="Arial" panose="020B0604020202020204" pitchFamily="34" charset="0"/>
                <a:cs typeface="Arial" panose="020B0604020202020204" pitchFamily="34" charset="0"/>
              </a:rPr>
              <a:t>ure research that aims to confirm an existing theory or to learn more about a concept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or phenomenon</a:t>
            </a:r>
          </a:p>
          <a:p>
            <a:pPr lvl="1"/>
            <a:r>
              <a:rPr lang="en-US" sz="2200" dirty="0">
                <a:solidFill>
                  <a:srgbClr val="00B050"/>
                </a:solidFill>
              </a:rPr>
              <a:t>Over time, basic research often leads to innovations in the marketplace</a:t>
            </a:r>
          </a:p>
          <a:p>
            <a:r>
              <a:rPr lang="en-US" b="1" dirty="0">
                <a:solidFill>
                  <a:schemeClr val="accent1"/>
                </a:solidFill>
                <a:latin typeface="Arial" panose="020B0604020202020204" pitchFamily="34" charset="0"/>
                <a:cs typeface="Arial" panose="020B0604020202020204" pitchFamily="34" charset="0"/>
              </a:rPr>
              <a:t>Applied research</a:t>
            </a:r>
            <a:r>
              <a:rPr lang="en-US" dirty="0">
                <a:solidFill>
                  <a:schemeClr val="accent1"/>
                </a:solidFill>
                <a:latin typeface="Arial" panose="020B0604020202020204" pitchFamily="34" charset="0"/>
                <a:cs typeface="Arial" panose="020B0604020202020204" pitchFamily="34" charset="0"/>
              </a:rPr>
              <a:t>: </a:t>
            </a:r>
            <a:r>
              <a:rPr lang="en-US" dirty="0"/>
              <a:t>r</a:t>
            </a:r>
            <a:r>
              <a:rPr lang="en-US" dirty="0">
                <a:latin typeface="Arial" panose="020B0604020202020204" pitchFamily="34" charset="0"/>
                <a:cs typeface="Arial" panose="020B0604020202020204" pitchFamily="34" charset="0"/>
              </a:rPr>
              <a:t>esearch that attempts to develop new or improved products</a:t>
            </a:r>
          </a:p>
        </p:txBody>
      </p:sp>
    </p:spTree>
    <p:extLst>
      <p:ext uri="{BB962C8B-B14F-4D97-AF65-F5344CB8AC3E}">
        <p14:creationId xmlns:p14="http://schemas.microsoft.com/office/powerpoint/2010/main" val="1948582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Stimulating Innovation</a:t>
            </a:r>
          </a:p>
        </p:txBody>
      </p:sp>
      <p:sp>
        <p:nvSpPr>
          <p:cNvPr id="3" name="Content Placeholder 2"/>
          <p:cNvSpPr>
            <a:spLocks noGrp="1"/>
          </p:cNvSpPr>
          <p:nvPr>
            <p:ph idx="1"/>
          </p:nvPr>
        </p:nvSpPr>
        <p:spPr/>
        <p:txBody>
          <a:bodyPr>
            <a:normAutofit lnSpcReduction="10000"/>
          </a:bodyPr>
          <a:lstStyle/>
          <a:p>
            <a:r>
              <a:rPr lang="en-US" dirty="0">
                <a:latin typeface="Arial" panose="020B0604020202020204" pitchFamily="34" charset="0"/>
                <a:cs typeface="Arial" panose="020B0604020202020204" pitchFamily="34" charset="0"/>
              </a:rPr>
              <a:t>Companies limit innovation to areas they are already familiar with</a:t>
            </a:r>
          </a:p>
          <a:p>
            <a:pPr lvl="1"/>
            <a:r>
              <a:rPr lang="en-US" sz="2200" dirty="0">
                <a:solidFill>
                  <a:srgbClr val="00B050"/>
                </a:solidFill>
              </a:rPr>
              <a:t>Can lead to incremental progress, but rarely leads to a dramatic breakthrough</a:t>
            </a:r>
          </a:p>
          <a:p>
            <a:r>
              <a:rPr lang="en-US" dirty="0">
                <a:latin typeface="Arial" panose="020B0604020202020204" pitchFamily="34" charset="0"/>
                <a:cs typeface="Arial" panose="020B0604020202020204" pitchFamily="34" charset="0"/>
              </a:rPr>
              <a:t>Different approaches to innovation include:</a:t>
            </a:r>
          </a:p>
          <a:p>
            <a:pPr lvl="1"/>
            <a:r>
              <a:rPr lang="en-US" sz="2200" dirty="0">
                <a:solidFill>
                  <a:srgbClr val="00B050"/>
                </a:solidFill>
                <a:latin typeface="Arial" panose="020B0604020202020204" pitchFamily="34" charset="0"/>
                <a:cs typeface="Arial" panose="020B0604020202020204" pitchFamily="34" charset="0"/>
              </a:rPr>
              <a:t>Building scenarios</a:t>
            </a:r>
          </a:p>
          <a:p>
            <a:pPr lvl="1"/>
            <a:r>
              <a:rPr lang="en-US" sz="2200" dirty="0">
                <a:solidFill>
                  <a:srgbClr val="00B050"/>
                </a:solidFill>
                <a:latin typeface="Arial" panose="020B0604020202020204" pitchFamily="34" charset="0"/>
                <a:cs typeface="Arial" panose="020B0604020202020204" pitchFamily="34" charset="0"/>
              </a:rPr>
              <a:t>Enlisting the Web</a:t>
            </a:r>
          </a:p>
          <a:p>
            <a:pPr lvl="1"/>
            <a:r>
              <a:rPr lang="en-US" sz="2200" dirty="0">
                <a:solidFill>
                  <a:srgbClr val="00B050"/>
                </a:solidFill>
                <a:latin typeface="Arial" panose="020B0604020202020204" pitchFamily="34" charset="0"/>
                <a:cs typeface="Arial" panose="020B0604020202020204" pitchFamily="34" charset="0"/>
              </a:rPr>
              <a:t>Talking to early adopters</a:t>
            </a:r>
          </a:p>
          <a:p>
            <a:pPr lvl="1"/>
            <a:r>
              <a:rPr lang="en-US" sz="2200" dirty="0">
                <a:solidFill>
                  <a:srgbClr val="00B050"/>
                </a:solidFill>
                <a:latin typeface="Arial" panose="020B0604020202020204" pitchFamily="34" charset="0"/>
                <a:cs typeface="Arial" panose="020B0604020202020204" pitchFamily="34" charset="0"/>
              </a:rPr>
              <a:t>Using marketing research</a:t>
            </a:r>
          </a:p>
          <a:p>
            <a:pPr lvl="1"/>
            <a:r>
              <a:rPr lang="en-US" sz="2200" dirty="0">
                <a:solidFill>
                  <a:srgbClr val="00B050"/>
                </a:solidFill>
                <a:latin typeface="Arial" panose="020B0604020202020204" pitchFamily="34" charset="0"/>
                <a:cs typeface="Arial" panose="020B0604020202020204" pitchFamily="34" charset="0"/>
              </a:rPr>
              <a:t>Creating an innovative environment</a:t>
            </a:r>
          </a:p>
          <a:p>
            <a:pPr lvl="1"/>
            <a:r>
              <a:rPr lang="en-US" sz="2200" dirty="0">
                <a:solidFill>
                  <a:srgbClr val="00B050"/>
                </a:solidFill>
                <a:latin typeface="Arial" panose="020B0604020202020204" pitchFamily="34" charset="0"/>
                <a:cs typeface="Arial" panose="020B0604020202020204" pitchFamily="34" charset="0"/>
              </a:rPr>
              <a:t>Catering to entrepreneurs</a:t>
            </a:r>
          </a:p>
        </p:txBody>
      </p:sp>
    </p:spTree>
    <p:extLst>
      <p:ext uri="{BB962C8B-B14F-4D97-AF65-F5344CB8AC3E}">
        <p14:creationId xmlns:p14="http://schemas.microsoft.com/office/powerpoint/2010/main" val="1545598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Political and Legal Factors </a:t>
            </a:r>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Business needs government regulation to protect innovators of new technology, the interests of society, and consumers</a:t>
            </a:r>
          </a:p>
          <a:p>
            <a:r>
              <a:rPr lang="en-US" dirty="0">
                <a:latin typeface="Arial" panose="020B0604020202020204" pitchFamily="34" charset="0"/>
                <a:cs typeface="Arial" panose="020B0604020202020204" pitchFamily="34" charset="0"/>
              </a:rPr>
              <a:t>Government needs business in order to generate taxes that support public efforts</a:t>
            </a:r>
          </a:p>
        </p:txBody>
      </p:sp>
    </p:spTree>
    <p:extLst>
      <p:ext uri="{BB962C8B-B14F-4D97-AF65-F5344CB8AC3E}">
        <p14:creationId xmlns:p14="http://schemas.microsoft.com/office/powerpoint/2010/main" val="41351975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Federal Legislation </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1 of 2)</a:t>
            </a:r>
          </a:p>
        </p:txBody>
      </p:sp>
      <p:sp>
        <p:nvSpPr>
          <p:cNvPr id="3" name="Content Placeholder 2"/>
          <p:cNvSpPr>
            <a:spLocks noGrp="1"/>
          </p:cNvSpPr>
          <p:nvPr>
            <p:ph idx="1"/>
          </p:nvPr>
        </p:nvSpPr>
        <p:spPr/>
        <p:txBody>
          <a:bodyPr>
            <a:normAutofit lnSpcReduction="10000"/>
          </a:bodyPr>
          <a:lstStyle/>
          <a:p>
            <a:pPr>
              <a:buSzPct val="100000"/>
              <a:defRPr/>
            </a:pPr>
            <a:r>
              <a:rPr lang="en-US" kern="0" dirty="0">
                <a:latin typeface="Arial" panose="020B0604020202020204" pitchFamily="34" charset="0"/>
                <a:cs typeface="Arial" panose="020B0604020202020204" pitchFamily="34" charset="0"/>
              </a:rPr>
              <a:t>Federal laws that affect marketing apply to competitive environment, pricing, advertising and promotion, and consumer privacy</a:t>
            </a:r>
          </a:p>
          <a:p>
            <a:r>
              <a:rPr lang="en-US" dirty="0">
                <a:latin typeface="Arial" panose="020B0604020202020204" pitchFamily="34" charset="0"/>
                <a:cs typeface="Arial" panose="020B0604020202020204" pitchFamily="34" charset="0"/>
              </a:rPr>
              <a:t>A few key provisions of the Patient Protection and Affordable Care Act are:</a:t>
            </a:r>
          </a:p>
          <a:p>
            <a:pPr lvl="1"/>
            <a:r>
              <a:rPr lang="en-US" sz="2200" kern="0" dirty="0">
                <a:solidFill>
                  <a:srgbClr val="00B050"/>
                </a:solidFill>
                <a:latin typeface="Arial" panose="020B0604020202020204" pitchFamily="34" charset="0"/>
                <a:cs typeface="Arial" panose="020B0604020202020204" pitchFamily="34" charset="0"/>
              </a:rPr>
              <a:t>Large employers must offer coverage to full-time workers</a:t>
            </a:r>
          </a:p>
          <a:p>
            <a:pPr lvl="1"/>
            <a:r>
              <a:rPr lang="en-US" sz="2200" kern="0" dirty="0">
                <a:solidFill>
                  <a:srgbClr val="00B050"/>
                </a:solidFill>
                <a:latin typeface="Arial" panose="020B0604020202020204" pitchFamily="34" charset="0"/>
                <a:cs typeface="Arial" panose="020B0604020202020204" pitchFamily="34" charset="0"/>
              </a:rPr>
              <a:t>Workers cannot be denied coverage</a:t>
            </a:r>
          </a:p>
          <a:p>
            <a:pPr lvl="1"/>
            <a:r>
              <a:rPr lang="en-US" sz="2200" kern="0" dirty="0">
                <a:solidFill>
                  <a:srgbClr val="00B050"/>
                </a:solidFill>
                <a:latin typeface="Arial" panose="020B0604020202020204" pitchFamily="34" charset="0"/>
                <a:cs typeface="Arial" panose="020B0604020202020204" pitchFamily="34" charset="0"/>
              </a:rPr>
              <a:t>A person cannot be dropped when he or she is sick</a:t>
            </a:r>
          </a:p>
          <a:p>
            <a:pPr lvl="1"/>
            <a:r>
              <a:rPr lang="en-US" sz="2200" dirty="0">
                <a:solidFill>
                  <a:srgbClr val="00B050"/>
                </a:solidFill>
              </a:rPr>
              <a:t>A worker cannot be denied coverage for a preexisting condition</a:t>
            </a:r>
          </a:p>
          <a:p>
            <a:pPr lvl="1"/>
            <a:r>
              <a:rPr lang="en-US" sz="2200" dirty="0">
                <a:solidFill>
                  <a:srgbClr val="00B050"/>
                </a:solidFill>
              </a:rPr>
              <a:t>Young adults can stay on their parents’ plans until age 26</a:t>
            </a:r>
          </a:p>
          <a:p>
            <a:pPr lvl="1"/>
            <a:endParaRPr lang="en-US"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0500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Federal Legislation </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2 of 2)</a:t>
            </a: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The Dodd-Frank Act created the Consumer Financial Protection Bureau (CFPB) to oversee checking accounts, private student loans, mortgages, and other financial products</a:t>
            </a:r>
          </a:p>
          <a:p>
            <a:pPr lvl="1"/>
            <a:r>
              <a:rPr lang="en-US" sz="2200" kern="0" dirty="0">
                <a:solidFill>
                  <a:srgbClr val="00B050"/>
                </a:solidFill>
              </a:rPr>
              <a:t>Has impacted U.S. businesses</a:t>
            </a:r>
          </a:p>
        </p:txBody>
      </p:sp>
    </p:spTree>
    <p:extLst>
      <p:ext uri="{BB962C8B-B14F-4D97-AF65-F5344CB8AC3E}">
        <p14:creationId xmlns:p14="http://schemas.microsoft.com/office/powerpoint/2010/main" val="28721433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panose="020B0604020202020204" pitchFamily="34" charset="0"/>
                <a:cs typeface="Arial" panose="020B0604020202020204" pitchFamily="34" charset="0"/>
              </a:rPr>
              <a:t>Exhibit 4.1 Primary U.S. Laws that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Affect Marketing </a:t>
            </a:r>
            <a:r>
              <a:rPr lang="en-US" sz="1800" dirty="0">
                <a:latin typeface="Arial" panose="020B0604020202020204" pitchFamily="34" charset="0"/>
                <a:cs typeface="Arial" panose="020B0604020202020204" pitchFamily="34" charset="0"/>
              </a:rPr>
              <a:t>(slide 1 of 2)</a:t>
            </a:r>
          </a:p>
        </p:txBody>
      </p:sp>
      <p:graphicFrame>
        <p:nvGraphicFramePr>
          <p:cNvPr id="6" name="Table 5"/>
          <p:cNvGraphicFramePr>
            <a:graphicFrameLocks noGrp="1"/>
          </p:cNvGraphicFramePr>
          <p:nvPr>
            <p:extLst>
              <p:ext uri="{D42A27DB-BD31-4B8C-83A1-F6EECF244321}">
                <p14:modId xmlns:p14="http://schemas.microsoft.com/office/powerpoint/2010/main" val="4281151513"/>
              </p:ext>
            </p:extLst>
          </p:nvPr>
        </p:nvGraphicFramePr>
        <p:xfrm>
          <a:off x="673767" y="1537051"/>
          <a:ext cx="8021053" cy="4602480"/>
        </p:xfrm>
        <a:graphic>
          <a:graphicData uri="http://schemas.openxmlformats.org/drawingml/2006/table">
            <a:tbl>
              <a:tblPr firstRow="1" lastRow="1">
                <a:tableStyleId>{5940675A-B579-460E-94D1-54222C63F5DA}</a:tableStyleId>
              </a:tblPr>
              <a:tblGrid>
                <a:gridCol w="2820860">
                  <a:extLst>
                    <a:ext uri="{9D8B030D-6E8A-4147-A177-3AD203B41FA5}">
                      <a16:colId xmlns:a16="http://schemas.microsoft.com/office/drawing/2014/main" val="20000"/>
                    </a:ext>
                  </a:extLst>
                </a:gridCol>
                <a:gridCol w="5200193">
                  <a:extLst>
                    <a:ext uri="{9D8B030D-6E8A-4147-A177-3AD203B41FA5}">
                      <a16:colId xmlns:a16="http://schemas.microsoft.com/office/drawing/2014/main" val="20001"/>
                    </a:ext>
                  </a:extLst>
                </a:gridCol>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Arial" panose="020B0604020202020204" pitchFamily="34" charset="0"/>
                          <a:cs typeface="Arial" panose="020B0604020202020204" pitchFamily="34" charset="0"/>
                        </a:rPr>
                        <a:t>Legislation </a:t>
                      </a:r>
                    </a:p>
                  </a:txBody>
                  <a:tcPr anchor="ctr">
                    <a:solidFill>
                      <a:srgbClr val="5B5C5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Arial" panose="020B0604020202020204" pitchFamily="34" charset="0"/>
                          <a:cs typeface="Arial" panose="020B0604020202020204" pitchFamily="34" charset="0"/>
                        </a:rPr>
                        <a:t>Impact on Marketing</a:t>
                      </a:r>
                    </a:p>
                  </a:txBody>
                  <a:tcPr anchor="ctr">
                    <a:solidFill>
                      <a:srgbClr val="5B5C50"/>
                    </a:solidFill>
                  </a:tcPr>
                </a:tc>
                <a:extLst>
                  <a:ext uri="{0D108BD9-81ED-4DB2-BD59-A6C34878D82A}">
                    <a16:rowId xmlns:a16="http://schemas.microsoft.com/office/drawing/2014/main" val="10000"/>
                  </a:ext>
                </a:extLst>
              </a:tr>
              <a:tr h="4134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Arial" panose="020B0604020202020204" pitchFamily="34" charset="0"/>
                          <a:cs typeface="Arial" panose="020B0604020202020204" pitchFamily="34" charset="0"/>
                        </a:rPr>
                        <a:t>Sherman Act of 1890 </a:t>
                      </a:r>
                    </a:p>
                    <a:p>
                      <a:endParaRPr lang="en-US" sz="1600" dirty="0">
                        <a:latin typeface="Arial" panose="020B0604020202020204" pitchFamily="34" charset="0"/>
                        <a:cs typeface="Arial" panose="020B0604020202020204" pitchFamily="34" charset="0"/>
                      </a:endParaRPr>
                    </a:p>
                  </a:txBody>
                  <a:tcPr anchor="ctr"/>
                </a:tc>
                <a:tc>
                  <a:txBody>
                    <a:bodyPr/>
                    <a:lstStyle/>
                    <a:p>
                      <a:r>
                        <a:rPr lang="en-US" sz="1600" kern="1200" dirty="0">
                          <a:effectLst/>
                          <a:latin typeface="Arial" panose="020B0604020202020204" pitchFamily="34" charset="0"/>
                          <a:cs typeface="Arial" panose="020B0604020202020204" pitchFamily="34" charset="0"/>
                        </a:rPr>
                        <a:t>Makes trusts and conspiracies in restraint of trade illegal; makes monopolies and attempts to monopolize misdemeanors.</a:t>
                      </a: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1"/>
                  </a:ext>
                </a:extLst>
              </a:tr>
              <a:tr h="744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Arial" panose="020B0604020202020204" pitchFamily="34" charset="0"/>
                          <a:cs typeface="Arial" panose="020B0604020202020204" pitchFamily="34" charset="0"/>
                        </a:rPr>
                        <a:t>Clayton Act of 1914 </a:t>
                      </a:r>
                    </a:p>
                    <a:p>
                      <a:endParaRPr lang="en-US" sz="1600" dirty="0">
                        <a:latin typeface="Arial" panose="020B0604020202020204" pitchFamily="34" charset="0"/>
                        <a:cs typeface="Arial" panose="020B0604020202020204" pitchFamily="34" charset="0"/>
                      </a:endParaRPr>
                    </a:p>
                  </a:txBody>
                  <a:tcPr anchor="ctr"/>
                </a:tc>
                <a:tc>
                  <a:txBody>
                    <a:bodyPr/>
                    <a:lstStyle/>
                    <a:p>
                      <a:r>
                        <a:rPr lang="en-US" sz="1600" kern="1200" dirty="0">
                          <a:effectLst/>
                          <a:latin typeface="Arial" panose="020B0604020202020204" pitchFamily="34" charset="0"/>
                          <a:cs typeface="Arial" panose="020B0604020202020204" pitchFamily="34" charset="0"/>
                        </a:rPr>
                        <a:t>Outlaws discrimination in prices to different buyers; prohibits tying contracts (which require the buyer of one product to also buy another item in the line); makes illegal the combining of two or more competing corporations by pooling ownership of stock. </a:t>
                      </a: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2"/>
                  </a:ext>
                </a:extLst>
              </a:tr>
              <a:tr h="5788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Arial" panose="020B0604020202020204" pitchFamily="34" charset="0"/>
                          <a:cs typeface="Arial" panose="020B0604020202020204" pitchFamily="34" charset="0"/>
                        </a:rPr>
                        <a:t>Federal Trade Commission Act of 1914 </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Arial" panose="020B0604020202020204" pitchFamily="34" charset="0"/>
                          <a:cs typeface="Arial" panose="020B0604020202020204" pitchFamily="34" charset="0"/>
                        </a:rPr>
                        <a:t>Created the Federal Trade Commission to deal with antitrust matters; outlaws unfair methods of competition. </a:t>
                      </a:r>
                    </a:p>
                  </a:txBody>
                  <a:tcPr anchor="ctr"/>
                </a:tc>
                <a:extLst>
                  <a:ext uri="{0D108BD9-81ED-4DB2-BD59-A6C34878D82A}">
                    <a16:rowId xmlns:a16="http://schemas.microsoft.com/office/drawing/2014/main" val="10003"/>
                  </a:ext>
                </a:extLst>
              </a:tr>
              <a:tr h="5788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Arial" panose="020B0604020202020204" pitchFamily="34" charset="0"/>
                          <a:cs typeface="Arial" panose="020B0604020202020204" pitchFamily="34" charset="0"/>
                        </a:rPr>
                        <a:t>Robinson-</a:t>
                      </a:r>
                      <a:r>
                        <a:rPr lang="en-US" sz="1600" kern="1200" dirty="0" err="1">
                          <a:effectLst/>
                          <a:latin typeface="Arial" panose="020B0604020202020204" pitchFamily="34" charset="0"/>
                          <a:cs typeface="Arial" panose="020B0604020202020204" pitchFamily="34" charset="0"/>
                        </a:rPr>
                        <a:t>Patman</a:t>
                      </a:r>
                      <a:r>
                        <a:rPr lang="en-US" sz="1600" kern="1200" dirty="0">
                          <a:effectLst/>
                          <a:latin typeface="Arial" panose="020B0604020202020204" pitchFamily="34" charset="0"/>
                          <a:cs typeface="Arial" panose="020B0604020202020204" pitchFamily="34" charset="0"/>
                        </a:rPr>
                        <a:t> Act of 1936 </a:t>
                      </a:r>
                    </a:p>
                    <a:p>
                      <a:endParaRPr lang="en-US" sz="1600" dirty="0">
                        <a:latin typeface="Arial" panose="020B0604020202020204" pitchFamily="34" charset="0"/>
                        <a:cs typeface="Arial" panose="020B0604020202020204" pitchFamily="34" charset="0"/>
                      </a:endParaRPr>
                    </a:p>
                  </a:txBody>
                  <a:tcPr anchor="ctr"/>
                </a:tc>
                <a:tc>
                  <a:txBody>
                    <a:bodyPr/>
                    <a:lstStyle/>
                    <a:p>
                      <a:r>
                        <a:rPr lang="en-US" sz="1600" kern="1200" dirty="0">
                          <a:effectLst/>
                          <a:latin typeface="Arial" panose="020B0604020202020204" pitchFamily="34" charset="0"/>
                          <a:cs typeface="Arial" panose="020B0604020202020204" pitchFamily="34" charset="0"/>
                        </a:rPr>
                        <a:t>Prohibits charging different prices to different buyers of merchandise of like grade and quantity; requires sellers to make any supplementary services or allowances available to all purchasers on a proportionately equal basis. </a:t>
                      </a:r>
                      <a:endParaRPr lang="en-US" sz="16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0756577"/>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panose="020B0604020202020204" pitchFamily="34" charset="0"/>
                <a:cs typeface="Arial" panose="020B0604020202020204" pitchFamily="34" charset="0"/>
              </a:rPr>
              <a:t>Exhibit 4.1 Primary U.S. Laws that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Affect Marketing </a:t>
            </a:r>
            <a:r>
              <a:rPr lang="en-US" sz="1800" dirty="0">
                <a:latin typeface="Arial" panose="020B0604020202020204" pitchFamily="34" charset="0"/>
                <a:cs typeface="Arial" panose="020B0604020202020204" pitchFamily="34" charset="0"/>
              </a:rPr>
              <a:t>(slide 2 of 2)</a:t>
            </a:r>
          </a:p>
        </p:txBody>
      </p:sp>
      <p:graphicFrame>
        <p:nvGraphicFramePr>
          <p:cNvPr id="6" name="Table 5"/>
          <p:cNvGraphicFramePr>
            <a:graphicFrameLocks noGrp="1"/>
          </p:cNvGraphicFramePr>
          <p:nvPr>
            <p:extLst>
              <p:ext uri="{D42A27DB-BD31-4B8C-83A1-F6EECF244321}">
                <p14:modId xmlns:p14="http://schemas.microsoft.com/office/powerpoint/2010/main" val="1745722435"/>
              </p:ext>
            </p:extLst>
          </p:nvPr>
        </p:nvGraphicFramePr>
        <p:xfrm>
          <a:off x="712922" y="1907491"/>
          <a:ext cx="7625167" cy="3490052"/>
        </p:xfrm>
        <a:graphic>
          <a:graphicData uri="http://schemas.openxmlformats.org/drawingml/2006/table">
            <a:tbl>
              <a:tblPr firstRow="1" lastRow="1">
                <a:tableStyleId>{5940675A-B579-460E-94D1-54222C63F5DA}</a:tableStyleId>
              </a:tblPr>
              <a:tblGrid>
                <a:gridCol w="3382325">
                  <a:extLst>
                    <a:ext uri="{9D8B030D-6E8A-4147-A177-3AD203B41FA5}">
                      <a16:colId xmlns:a16="http://schemas.microsoft.com/office/drawing/2014/main" val="20000"/>
                    </a:ext>
                  </a:extLst>
                </a:gridCol>
                <a:gridCol w="4242842">
                  <a:extLst>
                    <a:ext uri="{9D8B030D-6E8A-4147-A177-3AD203B41FA5}">
                      <a16:colId xmlns:a16="http://schemas.microsoft.com/office/drawing/2014/main" val="20001"/>
                    </a:ext>
                  </a:extLst>
                </a:gridCol>
              </a:tblGrid>
              <a:tr h="464951">
                <a:tc>
                  <a:txBody>
                    <a:bodyPr/>
                    <a:lstStyle/>
                    <a:p>
                      <a:r>
                        <a:rPr lang="en-US" sz="1600" kern="1200" dirty="0">
                          <a:effectLst/>
                          <a:latin typeface="Arial" panose="020B0604020202020204" pitchFamily="34" charset="0"/>
                          <a:cs typeface="Arial" panose="020B0604020202020204" pitchFamily="34" charset="0"/>
                        </a:rPr>
                        <a:t>Wheeler-Lea Amendments to FTC Act of 1938 </a:t>
                      </a:r>
                      <a:endParaRPr lang="en-US" sz="1600" dirty="0">
                        <a:latin typeface="Arial" panose="020B0604020202020204" pitchFamily="34" charset="0"/>
                        <a:cs typeface="Arial" panose="020B0604020202020204" pitchFamily="34" charset="0"/>
                      </a:endParaRPr>
                    </a:p>
                  </a:txBody>
                  <a:tcPr/>
                </a:tc>
                <a:tc>
                  <a:txBody>
                    <a:bodyPr/>
                    <a:lstStyle/>
                    <a:p>
                      <a:r>
                        <a:rPr lang="en-US" sz="1600" kern="1200" dirty="0">
                          <a:effectLst/>
                          <a:latin typeface="Arial" panose="020B0604020202020204" pitchFamily="34" charset="0"/>
                          <a:cs typeface="Arial" panose="020B0604020202020204" pitchFamily="34" charset="0"/>
                        </a:rPr>
                        <a:t>Broadens the Federal Trade Commission's power to prohibit practices that might injure the public without affecting competition; outlaws false and deceptive advertising. </a:t>
                      </a: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1335">
                <a:tc>
                  <a:txBody>
                    <a:bodyPr/>
                    <a:lstStyle/>
                    <a:p>
                      <a:r>
                        <a:rPr lang="en-US" sz="1600" kern="1200" dirty="0">
                          <a:effectLst/>
                          <a:latin typeface="Arial" panose="020B0604020202020204" pitchFamily="34" charset="0"/>
                          <a:cs typeface="Arial" panose="020B0604020202020204" pitchFamily="34" charset="0"/>
                        </a:rPr>
                        <a:t>Lanham Act of 1946 </a:t>
                      </a:r>
                      <a:endParaRPr lang="en-US" sz="1600" dirty="0">
                        <a:latin typeface="Arial" panose="020B0604020202020204" pitchFamily="34" charset="0"/>
                        <a:cs typeface="Arial" panose="020B0604020202020204" pitchFamily="34" charset="0"/>
                      </a:endParaRPr>
                    </a:p>
                  </a:txBody>
                  <a:tcPr/>
                </a:tc>
                <a:tc>
                  <a:txBody>
                    <a:bodyPr/>
                    <a:lstStyle/>
                    <a:p>
                      <a:r>
                        <a:rPr lang="en-US" sz="1600" kern="1200" dirty="0">
                          <a:effectLst/>
                          <a:latin typeface="Arial" panose="020B0604020202020204" pitchFamily="34" charset="0"/>
                          <a:cs typeface="Arial" panose="020B0604020202020204" pitchFamily="34" charset="0"/>
                        </a:rPr>
                        <a:t>Establishes protection for trademarks. </a:t>
                      </a: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800785">
                <a:tc>
                  <a:txBody>
                    <a:bodyPr/>
                    <a:lstStyle/>
                    <a:p>
                      <a:r>
                        <a:rPr lang="en-US" sz="1600" kern="1200" dirty="0" err="1">
                          <a:effectLst/>
                          <a:latin typeface="Arial" panose="020B0604020202020204" pitchFamily="34" charset="0"/>
                          <a:cs typeface="Arial" panose="020B0604020202020204" pitchFamily="34" charset="0"/>
                        </a:rPr>
                        <a:t>Celler</a:t>
                      </a:r>
                      <a:r>
                        <a:rPr lang="en-US" sz="1600" kern="1200" dirty="0">
                          <a:effectLst/>
                          <a:latin typeface="Arial" panose="020B0604020202020204" pitchFamily="34" charset="0"/>
                          <a:cs typeface="Arial" panose="020B0604020202020204" pitchFamily="34" charset="0"/>
                        </a:rPr>
                        <a:t>-Kefauver </a:t>
                      </a:r>
                      <a:r>
                        <a:rPr lang="en-US" sz="1600" kern="1200" dirty="0" err="1">
                          <a:effectLst/>
                          <a:latin typeface="Arial" panose="020B0604020202020204" pitchFamily="34" charset="0"/>
                          <a:cs typeface="Arial" panose="020B0604020202020204" pitchFamily="34" charset="0"/>
                        </a:rPr>
                        <a:t>Antimerger</a:t>
                      </a:r>
                      <a:r>
                        <a:rPr lang="en-US" sz="1600" kern="1200" dirty="0">
                          <a:effectLst/>
                          <a:latin typeface="Arial" panose="020B0604020202020204" pitchFamily="34" charset="0"/>
                          <a:cs typeface="Arial" panose="020B0604020202020204" pitchFamily="34" charset="0"/>
                        </a:rPr>
                        <a:t> Act of 1950</a:t>
                      </a:r>
                      <a:endParaRPr lang="en-US" sz="16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Arial" panose="020B0604020202020204" pitchFamily="34" charset="0"/>
                          <a:cs typeface="Arial" panose="020B0604020202020204" pitchFamily="34" charset="0"/>
                        </a:rPr>
                        <a:t>Strengthens the Clayton Act to prevent corporate acquisitions that reduce competition.</a:t>
                      </a:r>
                      <a:endParaRPr lang="en-US" sz="16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2"/>
                  </a:ext>
                </a:extLst>
              </a:tr>
              <a:tr h="649837">
                <a:tc>
                  <a:txBody>
                    <a:bodyPr/>
                    <a:lstStyle/>
                    <a:p>
                      <a:r>
                        <a:rPr lang="en-US" sz="1600" kern="1200" dirty="0">
                          <a:effectLst/>
                          <a:latin typeface="Arial" panose="020B0604020202020204" pitchFamily="34" charset="0"/>
                          <a:cs typeface="Arial" panose="020B0604020202020204" pitchFamily="34" charset="0"/>
                        </a:rPr>
                        <a:t>Hart-Scott-</a:t>
                      </a:r>
                      <a:r>
                        <a:rPr lang="en-US" sz="1600" kern="1200" dirty="0" err="1">
                          <a:effectLst/>
                          <a:latin typeface="Arial" panose="020B0604020202020204" pitchFamily="34" charset="0"/>
                          <a:cs typeface="Arial" panose="020B0604020202020204" pitchFamily="34" charset="0"/>
                        </a:rPr>
                        <a:t>Rodino</a:t>
                      </a:r>
                      <a:r>
                        <a:rPr lang="en-US" sz="1600" kern="1200" dirty="0">
                          <a:effectLst/>
                          <a:latin typeface="Arial" panose="020B0604020202020204" pitchFamily="34" charset="0"/>
                          <a:cs typeface="Arial" panose="020B0604020202020204" pitchFamily="34" charset="0"/>
                        </a:rPr>
                        <a:t> Act of 1976 </a:t>
                      </a:r>
                      <a:endParaRPr lang="en-US" sz="1600" dirty="0">
                        <a:latin typeface="Arial" panose="020B0604020202020204" pitchFamily="34" charset="0"/>
                        <a:cs typeface="Arial" panose="020B0604020202020204" pitchFamily="34" charset="0"/>
                      </a:endParaRPr>
                    </a:p>
                  </a:txBody>
                  <a:tcPr/>
                </a:tc>
                <a:tc>
                  <a:txBody>
                    <a:bodyPr/>
                    <a:lstStyle/>
                    <a:p>
                      <a:r>
                        <a:rPr lang="en-US" sz="1600" kern="1200" dirty="0">
                          <a:effectLst/>
                          <a:latin typeface="Arial" panose="020B0604020202020204" pitchFamily="34" charset="0"/>
                          <a:cs typeface="Arial" panose="020B0604020202020204" pitchFamily="34" charset="0"/>
                        </a:rPr>
                        <a:t>Requires large companies to notify the government of their intent to merge. </a:t>
                      </a:r>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297219">
                <a:tc>
                  <a:txBody>
                    <a:bodyPr/>
                    <a:lstStyle/>
                    <a:p>
                      <a:r>
                        <a:rPr lang="en-US" sz="1600" kern="1200" dirty="0">
                          <a:effectLst/>
                          <a:latin typeface="Arial" panose="020B0604020202020204" pitchFamily="34" charset="0"/>
                          <a:cs typeface="Arial" panose="020B0604020202020204" pitchFamily="34" charset="0"/>
                        </a:rPr>
                        <a:t>Foreign Corrupt Practices Act of 1977 </a:t>
                      </a:r>
                      <a:endParaRPr lang="en-US" sz="16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effectLst/>
                          <a:latin typeface="Arial" panose="020B0604020202020204" pitchFamily="34" charset="0"/>
                          <a:cs typeface="Arial" panose="020B0604020202020204" pitchFamily="34" charset="0"/>
                        </a:rPr>
                        <a:t>Prohibits bribery of foreign officials to obtain business.</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04656902"/>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290" y="133288"/>
            <a:ext cx="8887348" cy="1103087"/>
          </a:xfrm>
        </p:spPr>
        <p:txBody>
          <a:bodyPr>
            <a:noAutofit/>
          </a:bodyPr>
          <a:lstStyle/>
          <a:p>
            <a:r>
              <a:rPr lang="en-US" dirty="0"/>
              <a:t>Exhibit 4.2 Primary U.S. Laws </a:t>
            </a:r>
            <a:br>
              <a:rPr lang="en-US" dirty="0"/>
            </a:br>
            <a:r>
              <a:rPr lang="en-US" dirty="0"/>
              <a:t>Protecting Consumers </a:t>
            </a:r>
            <a:r>
              <a:rPr lang="en-US" sz="1800" dirty="0"/>
              <a:t>(slide 1 of 2)</a:t>
            </a:r>
          </a:p>
        </p:txBody>
      </p:sp>
      <p:graphicFrame>
        <p:nvGraphicFramePr>
          <p:cNvPr id="6" name="Table 5"/>
          <p:cNvGraphicFramePr>
            <a:graphicFrameLocks noGrp="1"/>
          </p:cNvGraphicFramePr>
          <p:nvPr>
            <p:extLst>
              <p:ext uri="{D42A27DB-BD31-4B8C-83A1-F6EECF244321}">
                <p14:modId xmlns:p14="http://schemas.microsoft.com/office/powerpoint/2010/main" val="3014528742"/>
              </p:ext>
            </p:extLst>
          </p:nvPr>
        </p:nvGraphicFramePr>
        <p:xfrm>
          <a:off x="304800" y="1371457"/>
          <a:ext cx="8550442" cy="4787510"/>
        </p:xfrm>
        <a:graphic>
          <a:graphicData uri="http://schemas.openxmlformats.org/drawingml/2006/table">
            <a:tbl>
              <a:tblPr firstRow="1" bandRow="1">
                <a:tableStyleId>{5940675A-B579-460E-94D1-54222C63F5DA}</a:tableStyleId>
              </a:tblPr>
              <a:tblGrid>
                <a:gridCol w="2779363">
                  <a:extLst>
                    <a:ext uri="{9D8B030D-6E8A-4147-A177-3AD203B41FA5}">
                      <a16:colId xmlns:a16="http://schemas.microsoft.com/office/drawing/2014/main" val="20000"/>
                    </a:ext>
                  </a:extLst>
                </a:gridCol>
                <a:gridCol w="5771079">
                  <a:extLst>
                    <a:ext uri="{9D8B030D-6E8A-4147-A177-3AD203B41FA5}">
                      <a16:colId xmlns:a16="http://schemas.microsoft.com/office/drawing/2014/main" val="20001"/>
                    </a:ext>
                  </a:extLst>
                </a:gridCol>
              </a:tblGrid>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bg1"/>
                          </a:solidFill>
                          <a:effectLst/>
                          <a:latin typeface="Arial" panose="020B0604020202020204" pitchFamily="34" charset="0"/>
                          <a:cs typeface="Arial" panose="020B0604020202020204" pitchFamily="34" charset="0"/>
                        </a:rPr>
                        <a:t>Legislation </a:t>
                      </a:r>
                    </a:p>
                  </a:txBody>
                  <a:tcPr anchor="ctr">
                    <a:solidFill>
                      <a:srgbClr val="5B5C5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bg1"/>
                          </a:solidFill>
                          <a:effectLst/>
                          <a:latin typeface="Arial" panose="020B0604020202020204" pitchFamily="34" charset="0"/>
                          <a:cs typeface="Arial" panose="020B0604020202020204" pitchFamily="34" charset="0"/>
                        </a:rPr>
                        <a:t>Impact on Marketing </a:t>
                      </a:r>
                    </a:p>
                  </a:txBody>
                  <a:tcPr anchor="ctr">
                    <a:solidFill>
                      <a:srgbClr val="5B5C50"/>
                    </a:solidFill>
                  </a:tcPr>
                </a:tc>
                <a:extLst>
                  <a:ext uri="{0D108BD9-81ED-4DB2-BD59-A6C34878D82A}">
                    <a16:rowId xmlns:a16="http://schemas.microsoft.com/office/drawing/2014/main" val="10000"/>
                  </a:ext>
                </a:extLst>
              </a:tr>
              <a:tr h="6318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latin typeface="Arial" panose="020B0604020202020204" pitchFamily="34" charset="0"/>
                          <a:cs typeface="Arial" panose="020B0604020202020204" pitchFamily="34" charset="0"/>
                        </a:rPr>
                        <a:t>Federal Food and Drug Act of 1906 </a:t>
                      </a: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Prohibits adulteration and misbranding of foods and drugs involved in interstate commerce; strengthened by the Food, Drug, and Cosmetic Act (1938) and the Kefauver-Harris Drug Amendment (1962). </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279902">
                <a:tc>
                  <a:txBody>
                    <a:bodyPr/>
                    <a:lstStyle/>
                    <a:p>
                      <a:r>
                        <a:rPr lang="en-US" sz="1200" kern="1200" dirty="0">
                          <a:effectLst/>
                          <a:latin typeface="Arial" panose="020B0604020202020204" pitchFamily="34" charset="0"/>
                          <a:cs typeface="Arial" panose="020B0604020202020204" pitchFamily="34" charset="0"/>
                        </a:rPr>
                        <a:t>Federal Hazardous Substances Act of 1960 </a:t>
                      </a:r>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Requires warning labels on hazardous household chemicals. </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279902">
                <a:tc>
                  <a:txBody>
                    <a:bodyPr/>
                    <a:lstStyle/>
                    <a:p>
                      <a:r>
                        <a:rPr lang="en-US" sz="1200" kern="1200" dirty="0">
                          <a:effectLst/>
                          <a:latin typeface="Arial" panose="020B0604020202020204" pitchFamily="34" charset="0"/>
                          <a:cs typeface="Arial" panose="020B0604020202020204" pitchFamily="34" charset="0"/>
                        </a:rPr>
                        <a:t>Kefauver-Harris Drug Amendment of 1962 </a:t>
                      </a:r>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Requires that manufacturers conduct tests to prove drug effectiveness and safety. </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latin typeface="Arial" panose="020B0604020202020204" pitchFamily="34" charset="0"/>
                          <a:cs typeface="Arial" panose="020B0604020202020204" pitchFamily="34" charset="0"/>
                        </a:rPr>
                        <a:t>Consumer Credit Protection Act of 1968 </a:t>
                      </a:r>
                    </a:p>
                    <a:p>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Requires that lenders fully disclose true interest rates and all other charges to credit customers for loans and installment purchases.</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442260">
                <a:tc>
                  <a:txBody>
                    <a:bodyPr/>
                    <a:lstStyle/>
                    <a:p>
                      <a:r>
                        <a:rPr lang="en-US" sz="1200" kern="1200" dirty="0">
                          <a:effectLst/>
                          <a:latin typeface="Arial" panose="020B0604020202020204" pitchFamily="34" charset="0"/>
                          <a:cs typeface="Arial" panose="020B0604020202020204" pitchFamily="34" charset="0"/>
                        </a:rPr>
                        <a:t>Child Protection and Toy Safety Act of 1969 </a:t>
                      </a:r>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Prevents marketing of products so dangerous that adequate safety warnings cannot be given. </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442260">
                <a:tc>
                  <a:txBody>
                    <a:bodyPr/>
                    <a:lstStyle/>
                    <a:p>
                      <a:r>
                        <a:rPr lang="en-US" sz="1200" kern="1200" dirty="0">
                          <a:effectLst/>
                          <a:latin typeface="Arial" panose="020B0604020202020204" pitchFamily="34" charset="0"/>
                          <a:cs typeface="Arial" panose="020B0604020202020204" pitchFamily="34" charset="0"/>
                        </a:rPr>
                        <a:t>Public Health Smoking Act of 1970 </a:t>
                      </a:r>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Prohibits cigarette advertising on television and radio and revises the health hazard warning on cigarette packages.</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279902">
                <a:tc>
                  <a:txBody>
                    <a:bodyPr/>
                    <a:lstStyle/>
                    <a:p>
                      <a:r>
                        <a:rPr lang="en-US" sz="1200" kern="1200" dirty="0">
                          <a:effectLst/>
                          <a:latin typeface="Arial" panose="020B0604020202020204" pitchFamily="34" charset="0"/>
                          <a:cs typeface="Arial" panose="020B0604020202020204" pitchFamily="34" charset="0"/>
                        </a:rPr>
                        <a:t>Poison Prevention Labeling Act of 1970 </a:t>
                      </a:r>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Requires safety packaging for products that may be harmful to children.</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4898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latin typeface="Arial" panose="020B0604020202020204" pitchFamily="34" charset="0"/>
                          <a:cs typeface="Arial" panose="020B0604020202020204" pitchFamily="34" charset="0"/>
                        </a:rPr>
                        <a:t>National Environmental Policy Act of 1970 </a:t>
                      </a: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Established the Environmental Protection Agency to deal with various types of pollution and organizations that create pollution. </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r h="279902">
                <a:tc>
                  <a:txBody>
                    <a:bodyPr/>
                    <a:lstStyle/>
                    <a:p>
                      <a:r>
                        <a:rPr lang="en-US" sz="1200" kern="1200" dirty="0">
                          <a:effectLst/>
                          <a:latin typeface="Arial" panose="020B0604020202020204" pitchFamily="34" charset="0"/>
                          <a:cs typeface="Arial" panose="020B0604020202020204" pitchFamily="34" charset="0"/>
                        </a:rPr>
                        <a:t>Public Health Cigarette Smoking Act of 1971 </a:t>
                      </a:r>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Prohibits tobacco advertising on radio and television. </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786546080"/>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panose="020B0604020202020204" pitchFamily="34" charset="0"/>
                <a:cs typeface="Arial" panose="020B0604020202020204" pitchFamily="34" charset="0"/>
              </a:rPr>
              <a:t>Exhibit 4.2 Primary U.S. Laws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Protecting Consumers </a:t>
            </a:r>
            <a:r>
              <a:rPr lang="en-US" sz="1800" dirty="0">
                <a:latin typeface="Arial" panose="020B0604020202020204" pitchFamily="34" charset="0"/>
                <a:cs typeface="Arial" panose="020B0604020202020204" pitchFamily="34" charset="0"/>
              </a:rPr>
              <a:t>(slide 2 of </a:t>
            </a:r>
            <a:r>
              <a:rPr lang="en-US" sz="1800" dirty="0"/>
              <a:t>2</a:t>
            </a:r>
            <a:r>
              <a:rPr lang="en-US" sz="1800" dirty="0">
                <a:latin typeface="Arial" panose="020B0604020202020204" pitchFamily="34" charset="0"/>
                <a:cs typeface="Arial" panose="020B0604020202020204" pitchFamily="34" charset="0"/>
              </a:rPr>
              <a:t>)</a:t>
            </a:r>
          </a:p>
        </p:txBody>
      </p:sp>
      <p:graphicFrame>
        <p:nvGraphicFramePr>
          <p:cNvPr id="6" name="Table 5"/>
          <p:cNvGraphicFramePr>
            <a:graphicFrameLocks noGrp="1"/>
          </p:cNvGraphicFramePr>
          <p:nvPr>
            <p:extLst>
              <p:ext uri="{D42A27DB-BD31-4B8C-83A1-F6EECF244321}">
                <p14:modId xmlns:p14="http://schemas.microsoft.com/office/powerpoint/2010/main" val="1517574702"/>
              </p:ext>
            </p:extLst>
          </p:nvPr>
        </p:nvGraphicFramePr>
        <p:xfrm>
          <a:off x="320844" y="1581495"/>
          <a:ext cx="8518358" cy="4250649"/>
        </p:xfrm>
        <a:graphic>
          <a:graphicData uri="http://schemas.openxmlformats.org/drawingml/2006/table">
            <a:tbl>
              <a:tblPr firstRow="1" bandRow="1">
                <a:tableStyleId>{5940675A-B579-460E-94D1-54222C63F5DA}</a:tableStyleId>
              </a:tblPr>
              <a:tblGrid>
                <a:gridCol w="3372456">
                  <a:extLst>
                    <a:ext uri="{9D8B030D-6E8A-4147-A177-3AD203B41FA5}">
                      <a16:colId xmlns:a16="http://schemas.microsoft.com/office/drawing/2014/main" val="20000"/>
                    </a:ext>
                  </a:extLst>
                </a:gridCol>
                <a:gridCol w="5145902">
                  <a:extLst>
                    <a:ext uri="{9D8B030D-6E8A-4147-A177-3AD203B41FA5}">
                      <a16:colId xmlns:a16="http://schemas.microsoft.com/office/drawing/2014/main" val="20001"/>
                    </a:ext>
                  </a:extLst>
                </a:gridCol>
              </a:tblGrid>
              <a:tr h="4161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latin typeface="Arial" panose="020B0604020202020204" pitchFamily="34" charset="0"/>
                          <a:cs typeface="Arial" panose="020B0604020202020204" pitchFamily="34" charset="0"/>
                        </a:rPr>
                        <a:t>Consumer Product Safety Act of 1972 </a:t>
                      </a:r>
                    </a:p>
                    <a:p>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Created the Consumer Product Safety Commission, which has authority to specify safety standards for most products.</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231667">
                <a:tc>
                  <a:txBody>
                    <a:bodyPr/>
                    <a:lstStyle/>
                    <a:p>
                      <a:r>
                        <a:rPr lang="en-US" sz="1200" kern="1200" dirty="0">
                          <a:effectLst/>
                          <a:latin typeface="Arial" panose="020B0604020202020204" pitchFamily="34" charset="0"/>
                          <a:cs typeface="Arial" panose="020B0604020202020204" pitchFamily="34" charset="0"/>
                        </a:rPr>
                        <a:t>Child Protection Act of 1990 </a:t>
                      </a:r>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Regulates the number of minutes of advertising on children's television.</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486737">
                <a:tc>
                  <a:txBody>
                    <a:bodyPr/>
                    <a:lstStyle/>
                    <a:p>
                      <a:r>
                        <a:rPr lang="en-US" sz="1200" kern="1200" dirty="0">
                          <a:effectLst/>
                          <a:latin typeface="Arial" panose="020B0604020202020204" pitchFamily="34" charset="0"/>
                          <a:cs typeface="Arial" panose="020B0604020202020204" pitchFamily="34" charset="0"/>
                        </a:rPr>
                        <a:t>Children's Online Privacy Protection Act of 1998 </a:t>
                      </a:r>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Empowers the FTC to set rules regarding how and when marketers must obtain parental permission before asking children marketing research questions.</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6844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latin typeface="Arial" panose="020B0604020202020204" pitchFamily="34" charset="0"/>
                          <a:cs typeface="Arial" panose="020B0604020202020204" pitchFamily="34" charset="0"/>
                        </a:rPr>
                        <a:t>Aviation Security Act of 2001 </a:t>
                      </a:r>
                    </a:p>
                    <a:p>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Requires airlines to take extra security measures to protect passengers, including the installation of stronger cockpit doors, improved baggage screening, and increased security training for airport personnel.</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441439">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Homeland Security Act of 2002 </a:t>
                      </a:r>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Protects consumers against terrorist acts; created the Department of Homeland Security. </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196883">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Do Not Call Law of 2003 </a:t>
                      </a:r>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Protects consumers against unwanted telemarketing calls.</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79237">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CAN-SPAM Act of 2003 </a:t>
                      </a:r>
                      <a:endParaRPr lang="en-US"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Protects consumers against unwanted email or spam. </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r h="209717">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Credit Card Act of 2009 </a:t>
                      </a:r>
                      <a:endParaRPr lang="en-US" sz="1200" dirty="0">
                        <a:latin typeface="Arial" panose="020B0604020202020204" pitchFamily="34" charset="0"/>
                        <a:cs typeface="Arial" panose="020B0604020202020204" pitchFamily="34" charset="0"/>
                      </a:endParaRPr>
                    </a:p>
                  </a:txBody>
                  <a:tcPr/>
                </a:tc>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Provides many credit card protections.</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7"/>
                  </a:ext>
                </a:extLst>
              </a:tr>
              <a:tr h="181198">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Restoring American Financial Stability Act of 2010 </a:t>
                      </a:r>
                      <a:endParaRPr lang="en-US" sz="1200" dirty="0">
                        <a:latin typeface="Arial" panose="020B0604020202020204" pitchFamily="34" charset="0"/>
                        <a:cs typeface="Arial" panose="020B0604020202020204" pitchFamily="34" charset="0"/>
                      </a:endParaRPr>
                    </a:p>
                  </a:txBody>
                  <a:tcPr/>
                </a:tc>
                <a:tc>
                  <a:txBody>
                    <a:bodyPr/>
                    <a:lstStyle/>
                    <a:p>
                      <a:r>
                        <a:rPr lang="en-US" sz="1200" b="0" i="0" u="none" strike="noStrike" kern="1200" baseline="0" dirty="0">
                          <a:solidFill>
                            <a:schemeClr val="tx1"/>
                          </a:solidFill>
                          <a:latin typeface="Arial" panose="020B0604020202020204" pitchFamily="34" charset="0"/>
                          <a:ea typeface="+mn-ea"/>
                          <a:cs typeface="Arial" panose="020B0604020202020204" pitchFamily="34" charset="0"/>
                        </a:rPr>
                        <a:t>Created the Consumer Financial Protection Bureau to protect consumers against unfair, abusive, and deceptive financial practices.</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8"/>
                  </a:ext>
                </a:extLst>
              </a:tr>
              <a:tr h="441439">
                <a:tc>
                  <a:txBody>
                    <a:bodyPr/>
                    <a:lstStyle/>
                    <a:p>
                      <a:r>
                        <a:rPr lang="en-US" sz="1200" kern="1200" dirty="0">
                          <a:solidFill>
                            <a:schemeClr val="tx1"/>
                          </a:solidFill>
                          <a:effectLst/>
                          <a:latin typeface="Arial" panose="020B0604020202020204" pitchFamily="34" charset="0"/>
                          <a:ea typeface="+mn-ea"/>
                          <a:cs typeface="Arial" panose="020B0604020202020204" pitchFamily="34" charset="0"/>
                        </a:rPr>
                        <a:t>Patient Protection and Affordable Care Act </a:t>
                      </a:r>
                      <a:endParaRPr lang="en-US" sz="12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Arial" panose="020B0604020202020204" pitchFamily="34" charset="0"/>
                          <a:ea typeface="+mn-ea"/>
                          <a:cs typeface="Arial" panose="020B0604020202020204" pitchFamily="34" charset="0"/>
                        </a:rPr>
                        <a:t>Overhauled the U.S. healthcare system; mandated and subsidized health insurance for individuals.</a:t>
                      </a: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136270922"/>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State and Local Laws</a:t>
            </a:r>
          </a:p>
        </p:txBody>
      </p:sp>
      <p:sp>
        <p:nvSpPr>
          <p:cNvPr id="3" name="Content Placeholder 2"/>
          <p:cNvSpPr>
            <a:spLocks noGrp="1"/>
          </p:cNvSpPr>
          <p:nvPr>
            <p:ph idx="1"/>
          </p:nvPr>
        </p:nvSpPr>
        <p:spPr/>
        <p:txBody>
          <a:bodyPr/>
          <a:lstStyle/>
          <a:p>
            <a:pPr>
              <a:buSzPct val="100000"/>
              <a:defRPr/>
            </a:pPr>
            <a:r>
              <a:rPr lang="en-US" kern="0" dirty="0">
                <a:latin typeface="Arial" panose="020B0604020202020204" pitchFamily="34" charset="0"/>
                <a:cs typeface="Arial" panose="020B0604020202020204" pitchFamily="34" charset="0"/>
              </a:rPr>
              <a:t>Legislation that affects marketing varies state by state</a:t>
            </a:r>
            <a:endParaRPr lang="en-US" dirty="0">
              <a:latin typeface="Arial" panose="020B0604020202020204" pitchFamily="34" charset="0"/>
              <a:cs typeface="Arial" panose="020B0604020202020204" pitchFamily="34" charset="0"/>
            </a:endParaRPr>
          </a:p>
          <a:p>
            <a:pPr>
              <a:buSzPct val="100000"/>
              <a:defRPr/>
            </a:pPr>
            <a:r>
              <a:rPr lang="en-US" kern="0" dirty="0">
                <a:latin typeface="Arial" panose="020B0604020202020204" pitchFamily="34" charset="0"/>
                <a:cs typeface="Arial" panose="020B0604020202020204" pitchFamily="34" charset="0"/>
              </a:rPr>
              <a:t>Many states and cities are attempting to fight obesity by regulating fast-food chains and other restaurants</a:t>
            </a:r>
          </a:p>
        </p:txBody>
      </p:sp>
    </p:spTree>
    <p:extLst>
      <p:ext uri="{BB962C8B-B14F-4D97-AF65-F5344CB8AC3E}">
        <p14:creationId xmlns:p14="http://schemas.microsoft.com/office/powerpoint/2010/main" val="5060058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Regulatory Agencies</a:t>
            </a:r>
          </a:p>
        </p:txBody>
      </p:sp>
      <p:sp>
        <p:nvSpPr>
          <p:cNvPr id="3" name="Content Placeholder 2"/>
          <p:cNvSpPr>
            <a:spLocks noGrp="1"/>
          </p:cNvSpPr>
          <p:nvPr>
            <p:ph idx="1"/>
          </p:nvPr>
        </p:nvSpPr>
        <p:spPr/>
        <p:txBody>
          <a:bodyPr>
            <a:normAutofit/>
          </a:bodyPr>
          <a:lstStyle/>
          <a:p>
            <a:pPr lvl="0"/>
            <a:r>
              <a:rPr lang="en-US" sz="2400" b="1" dirty="0">
                <a:solidFill>
                  <a:schemeClr val="accent1"/>
                </a:solidFill>
                <a:latin typeface="Arial" panose="020B0604020202020204" pitchFamily="34" charset="0"/>
                <a:cs typeface="Arial" panose="020B0604020202020204" pitchFamily="34" charset="0"/>
              </a:rPr>
              <a:t>Consumer Product Safety Commission (CPSC): </a:t>
            </a:r>
            <a:r>
              <a:rPr lang="en-US" sz="2400" dirty="0"/>
              <a:t>a federal agency established to p</a:t>
            </a:r>
            <a:r>
              <a:rPr lang="en-US" sz="2400" dirty="0">
                <a:latin typeface="Arial" panose="020B0604020202020204" pitchFamily="34" charset="0"/>
                <a:cs typeface="Arial" panose="020B0604020202020204" pitchFamily="34" charset="0"/>
              </a:rPr>
              <a:t>rotect the health and safety of consumers in and around their homes</a:t>
            </a:r>
          </a:p>
          <a:p>
            <a:pPr lvl="0"/>
            <a:r>
              <a:rPr lang="en-US" sz="2400" b="1" dirty="0">
                <a:solidFill>
                  <a:schemeClr val="accent1"/>
                </a:solidFill>
                <a:latin typeface="Arial" panose="020B0604020202020204" pitchFamily="34" charset="0"/>
                <a:cs typeface="Arial" panose="020B0604020202020204" pitchFamily="34" charset="0"/>
              </a:rPr>
              <a:t>Food and Drug Administration (FDA): </a:t>
            </a:r>
            <a:r>
              <a:rPr lang="en-US" sz="2400" dirty="0"/>
              <a:t>a federal agency charged with e</a:t>
            </a:r>
            <a:r>
              <a:rPr lang="en-US" sz="2400" dirty="0">
                <a:latin typeface="Arial" panose="020B0604020202020204" pitchFamily="34" charset="0"/>
                <a:cs typeface="Arial" panose="020B0604020202020204" pitchFamily="34" charset="0"/>
              </a:rPr>
              <a:t>nforcing regulations against selling and distributing adulterated, misbranded, or hazardous food and drug products </a:t>
            </a:r>
          </a:p>
          <a:p>
            <a:pPr lvl="0"/>
            <a:r>
              <a:rPr lang="en-US" sz="2400" b="1" dirty="0">
                <a:solidFill>
                  <a:schemeClr val="accent1"/>
                </a:solidFill>
                <a:latin typeface="Arial" panose="020B0604020202020204" pitchFamily="34" charset="0"/>
                <a:cs typeface="Arial" panose="020B0604020202020204" pitchFamily="34" charset="0"/>
              </a:rPr>
              <a:t>Federal Trade Commission (FTC): </a:t>
            </a:r>
            <a:r>
              <a:rPr lang="en-US" sz="2400" dirty="0">
                <a:latin typeface="Arial" panose="020B0604020202020204" pitchFamily="34" charset="0"/>
                <a:cs typeface="Arial" panose="020B0604020202020204" pitchFamily="34" charset="0"/>
              </a:rPr>
              <a:t>a federal agency empowered to prevent persons or corporations from using unfair methods of competition in commerce</a:t>
            </a:r>
          </a:p>
        </p:txBody>
      </p:sp>
    </p:spTree>
    <p:extLst>
      <p:ext uri="{BB962C8B-B14F-4D97-AF65-F5344CB8AC3E}">
        <p14:creationId xmlns:p14="http://schemas.microsoft.com/office/powerpoint/2010/main" val="2460638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Bureaus of the FTC </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1 of 2)</a:t>
            </a:r>
          </a:p>
        </p:txBody>
      </p:sp>
      <p:sp>
        <p:nvSpPr>
          <p:cNvPr id="3" name="Content Placeholder 2"/>
          <p:cNvSpPr>
            <a:spLocks noGrp="1"/>
          </p:cNvSpPr>
          <p:nvPr>
            <p:ph idx="1"/>
          </p:nvPr>
        </p:nvSpPr>
        <p:spPr/>
        <p:txBody>
          <a:bodyPr/>
          <a:lstStyle/>
          <a:p>
            <a:pPr lvl="0"/>
            <a:r>
              <a:rPr lang="en-US" dirty="0">
                <a:latin typeface="Arial" panose="020B0604020202020204" pitchFamily="34" charset="0"/>
                <a:cs typeface="Arial" panose="020B0604020202020204" pitchFamily="34" charset="0"/>
              </a:rPr>
              <a:t>Bureau of Competition:</a:t>
            </a:r>
          </a:p>
          <a:p>
            <a:pPr lvl="1"/>
            <a:r>
              <a:rPr lang="en-US" altLang="en-US" sz="2200" dirty="0">
                <a:solidFill>
                  <a:srgbClr val="00B050"/>
                </a:solidFill>
                <a:latin typeface="Arial" panose="020B0604020202020204" pitchFamily="34" charset="0"/>
                <a:cs typeface="Arial" panose="020B0604020202020204" pitchFamily="34" charset="0"/>
              </a:rPr>
              <a:t>Reviews mergers and acquisitions</a:t>
            </a:r>
            <a:endParaRPr lang="en-US" sz="2200" dirty="0">
              <a:solidFill>
                <a:srgbClr val="00B050"/>
              </a:solidFill>
              <a:latin typeface="Arial" panose="020B0604020202020204" pitchFamily="34" charset="0"/>
              <a:cs typeface="Arial" panose="020B0604020202020204" pitchFamily="34" charset="0"/>
            </a:endParaRPr>
          </a:p>
          <a:p>
            <a:pPr lvl="1"/>
            <a:r>
              <a:rPr lang="en-US" altLang="en-US" sz="2200" dirty="0">
                <a:solidFill>
                  <a:srgbClr val="00B050"/>
                </a:solidFill>
                <a:latin typeface="Arial" panose="020B0604020202020204" pitchFamily="34" charset="0"/>
                <a:cs typeface="Arial" panose="020B0604020202020204" pitchFamily="34" charset="0"/>
              </a:rPr>
              <a:t>Challenges anti-competitive conduct and promotes competition</a:t>
            </a:r>
          </a:p>
          <a:p>
            <a:pPr lvl="1"/>
            <a:r>
              <a:rPr lang="en-US" altLang="en-US" sz="2200" dirty="0">
                <a:solidFill>
                  <a:srgbClr val="00B050"/>
                </a:solidFill>
                <a:latin typeface="Arial" panose="020B0604020202020204" pitchFamily="34" charset="0"/>
                <a:cs typeface="Arial" panose="020B0604020202020204" pitchFamily="34" charset="0"/>
              </a:rPr>
              <a:t>Provides information and holds conferences and workshops on competition issues</a:t>
            </a:r>
          </a:p>
          <a:p>
            <a:pPr lvl="0"/>
            <a:r>
              <a:rPr lang="en-US" dirty="0">
                <a:latin typeface="Arial" panose="020B0604020202020204" pitchFamily="34" charset="0"/>
                <a:cs typeface="Arial" panose="020B0604020202020204" pitchFamily="34" charset="0"/>
              </a:rPr>
              <a:t>Bureau of Economics:</a:t>
            </a:r>
          </a:p>
          <a:p>
            <a:pPr lvl="1"/>
            <a:r>
              <a:rPr lang="en-US" sz="2200" dirty="0">
                <a:solidFill>
                  <a:srgbClr val="00B050"/>
                </a:solidFill>
                <a:latin typeface="Arial" panose="020B0604020202020204" pitchFamily="34" charset="0"/>
                <a:cs typeface="Arial" panose="020B0604020202020204" pitchFamily="34" charset="0"/>
              </a:rPr>
              <a:t>Provides economic analysis and support to antitrust and consumer protection investigations</a:t>
            </a:r>
            <a:endParaRPr lang="en-US" altLang="en-US" sz="2200"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4273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Bureaus of the FTC </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2 of 2)</a:t>
            </a:r>
          </a:p>
        </p:txBody>
      </p:sp>
      <p:sp>
        <p:nvSpPr>
          <p:cNvPr id="3" name="Content Placeholder 2"/>
          <p:cNvSpPr>
            <a:spLocks noGrp="1"/>
          </p:cNvSpPr>
          <p:nvPr>
            <p:ph idx="1"/>
          </p:nvPr>
        </p:nvSpPr>
        <p:spPr/>
        <p:txBody>
          <a:bodyPr/>
          <a:lstStyle/>
          <a:p>
            <a:pPr lvl="0"/>
            <a:r>
              <a:rPr lang="en-US" dirty="0">
                <a:latin typeface="Arial" panose="020B0604020202020204" pitchFamily="34" charset="0"/>
                <a:cs typeface="Arial" panose="020B0604020202020204" pitchFamily="34" charset="0"/>
              </a:rPr>
              <a:t>Bureau of Consumer Protection:</a:t>
            </a:r>
          </a:p>
          <a:p>
            <a:pPr lvl="1"/>
            <a:r>
              <a:rPr lang="en-US" sz="2200" dirty="0">
                <a:solidFill>
                  <a:srgbClr val="00B050"/>
                </a:solidFill>
                <a:latin typeface="Arial" panose="020B0604020202020204" pitchFamily="34" charset="0"/>
                <a:cs typeface="Arial" panose="020B0604020202020204" pitchFamily="34" charset="0"/>
              </a:rPr>
              <a:t>Enforces federal laws that protect consumers</a:t>
            </a:r>
          </a:p>
          <a:p>
            <a:pPr lvl="1"/>
            <a:r>
              <a:rPr lang="en-US" sz="2200" dirty="0">
                <a:solidFill>
                  <a:srgbClr val="00B050"/>
                </a:solidFill>
                <a:latin typeface="Arial" panose="020B0604020202020204" pitchFamily="34" charset="0"/>
                <a:cs typeface="Arial" panose="020B0604020202020204" pitchFamily="34" charset="0"/>
              </a:rPr>
              <a:t>Empowers consumers with information</a:t>
            </a:r>
          </a:p>
          <a:p>
            <a:pPr lvl="1"/>
            <a:r>
              <a:rPr lang="en-US" sz="2200" dirty="0">
                <a:solidFill>
                  <a:srgbClr val="00B050"/>
                </a:solidFill>
                <a:latin typeface="Arial" panose="020B0604020202020204" pitchFamily="34" charset="0"/>
                <a:cs typeface="Arial" panose="020B0604020202020204" pitchFamily="34" charset="0"/>
              </a:rPr>
              <a:t>Communicates with consumers</a:t>
            </a:r>
          </a:p>
        </p:txBody>
      </p:sp>
    </p:spTree>
    <p:extLst>
      <p:ext uri="{BB962C8B-B14F-4D97-AF65-F5344CB8AC3E}">
        <p14:creationId xmlns:p14="http://schemas.microsoft.com/office/powerpoint/2010/main" val="34989906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Consumer Privacy</a:t>
            </a:r>
          </a:p>
        </p:txBody>
      </p:sp>
      <p:sp>
        <p:nvSpPr>
          <p:cNvPr id="3" name="Content Placeholder 2"/>
          <p:cNvSpPr>
            <a:spLocks noGrp="1"/>
          </p:cNvSpPr>
          <p:nvPr>
            <p:ph idx="1"/>
          </p:nvPr>
        </p:nvSpPr>
        <p:spPr/>
        <p:txBody>
          <a:bodyPr/>
          <a:lstStyle/>
          <a:p>
            <a:r>
              <a:rPr lang="en-US" dirty="0">
                <a:latin typeface="Arial" panose="020B0604020202020204" pitchFamily="34" charset="0"/>
                <a:cs typeface="Arial" panose="020B0604020202020204" pitchFamily="34" charset="0"/>
              </a:rPr>
              <a:t>CAN-SPAM Act: </a:t>
            </a:r>
          </a:p>
          <a:p>
            <a:pPr lvl="1"/>
            <a:r>
              <a:rPr lang="en-US" sz="2200" dirty="0">
                <a:solidFill>
                  <a:srgbClr val="00B050"/>
                </a:solidFill>
                <a:latin typeface="Arial" panose="020B0604020202020204" pitchFamily="34" charset="0"/>
                <a:cs typeface="Arial" panose="020B0604020202020204" pitchFamily="34" charset="0"/>
              </a:rPr>
              <a:t>Regulates unsolicited e-mail advertising</a:t>
            </a:r>
          </a:p>
          <a:p>
            <a:pPr lvl="1"/>
            <a:r>
              <a:rPr lang="en-US" sz="2200" dirty="0">
                <a:solidFill>
                  <a:srgbClr val="00B050"/>
                </a:solidFill>
                <a:latin typeface="Arial" panose="020B0604020202020204" pitchFamily="34" charset="0"/>
                <a:cs typeface="Arial" panose="020B0604020202020204" pitchFamily="34" charset="0"/>
              </a:rPr>
              <a:t>Prohibits commercial e-mailers from using false addresses and presenting false or misleading information</a:t>
            </a:r>
          </a:p>
          <a:p>
            <a:r>
              <a:rPr lang="en-US" dirty="0">
                <a:latin typeface="Arial" panose="020B0604020202020204" pitchFamily="34" charset="0"/>
                <a:cs typeface="Arial" panose="020B0604020202020204" pitchFamily="34" charset="0"/>
              </a:rPr>
              <a:t>Children’s Online Privacy Protection Act:</a:t>
            </a:r>
          </a:p>
          <a:p>
            <a:pPr lvl="1"/>
            <a:r>
              <a:rPr lang="en-US" sz="2200" dirty="0">
                <a:solidFill>
                  <a:srgbClr val="00B050"/>
                </a:solidFill>
                <a:latin typeface="Arial" panose="020B0604020202020204" pitchFamily="34" charset="0"/>
                <a:cs typeface="Arial" panose="020B0604020202020204" pitchFamily="34" charset="0"/>
              </a:rPr>
              <a:t>Requires website operators to post a privacy policy on their home page and a link to the policy on every page where personal information is collected</a:t>
            </a:r>
          </a:p>
        </p:txBody>
      </p:sp>
    </p:spTree>
    <p:extLst>
      <p:ext uri="{BB962C8B-B14F-4D97-AF65-F5344CB8AC3E}">
        <p14:creationId xmlns:p14="http://schemas.microsoft.com/office/powerpoint/2010/main" val="979628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Competitive Factors</a:t>
            </a:r>
          </a:p>
        </p:txBody>
      </p:sp>
      <p:sp>
        <p:nvSpPr>
          <p:cNvPr id="3" name="Content Placeholder 2"/>
          <p:cNvSpPr>
            <a:spLocks noGrp="1"/>
          </p:cNvSpPr>
          <p:nvPr>
            <p:ph idx="1"/>
          </p:nvPr>
        </p:nvSpPr>
        <p:spPr/>
        <p:txBody>
          <a:bodyPr/>
          <a:lstStyle/>
          <a:p>
            <a:pPr lvl="0"/>
            <a:r>
              <a:rPr lang="en-US" dirty="0">
                <a:latin typeface="Arial" panose="020B0604020202020204" pitchFamily="34" charset="0"/>
                <a:cs typeface="Arial" panose="020B0604020202020204" pitchFamily="34" charset="0"/>
              </a:rPr>
              <a:t>Management has little control over the competitive environment confronting a firm</a:t>
            </a:r>
          </a:p>
          <a:p>
            <a:pPr lvl="0"/>
            <a:r>
              <a:rPr lang="en-US" dirty="0">
                <a:latin typeface="Arial" panose="020B0604020202020204" pitchFamily="34" charset="0"/>
                <a:cs typeface="Arial" panose="020B0604020202020204" pitchFamily="34" charset="0"/>
              </a:rPr>
              <a:t>Competition for market share and profits</a:t>
            </a:r>
          </a:p>
          <a:p>
            <a:pPr lvl="1"/>
            <a:r>
              <a:rPr lang="en-US" sz="2200" dirty="0">
                <a:solidFill>
                  <a:srgbClr val="00B050"/>
                </a:solidFill>
                <a:latin typeface="Arial" panose="020B0604020202020204" pitchFamily="34" charset="0"/>
                <a:cs typeface="Arial" panose="020B0604020202020204" pitchFamily="34" charset="0"/>
              </a:rPr>
              <a:t>Firms must work harder to maintain their profits</a:t>
            </a:r>
          </a:p>
          <a:p>
            <a:pPr lvl="0"/>
            <a:r>
              <a:rPr lang="en-US" dirty="0">
                <a:latin typeface="Arial" panose="020B0604020202020204" pitchFamily="34" charset="0"/>
                <a:cs typeface="Arial" panose="020B0604020202020204" pitchFamily="34" charset="0"/>
              </a:rPr>
              <a:t>Global competition</a:t>
            </a:r>
          </a:p>
          <a:p>
            <a:pPr lvl="1"/>
            <a:r>
              <a:rPr lang="en-US" altLang="en-US" sz="2200" dirty="0">
                <a:solidFill>
                  <a:srgbClr val="00B050"/>
                </a:solidFill>
                <a:latin typeface="Arial" panose="020B0604020202020204" pitchFamily="34" charset="0"/>
                <a:cs typeface="Arial" panose="020B0604020202020204" pitchFamily="34" charset="0"/>
              </a:rPr>
              <a:t>More foreign firms are entering U.S. markets</a:t>
            </a:r>
            <a:endParaRPr lang="en-US" sz="2200" dirty="0">
              <a:solidFill>
                <a:srgbClr val="00B050"/>
              </a:solidFill>
              <a:latin typeface="Arial" panose="020B0604020202020204" pitchFamily="34" charset="0"/>
              <a:cs typeface="Arial" panose="020B0604020202020204" pitchFamily="34" charset="0"/>
            </a:endParaRPr>
          </a:p>
          <a:p>
            <a:pPr lvl="1"/>
            <a:r>
              <a:rPr lang="en-US" altLang="en-US" sz="2200" dirty="0">
                <a:solidFill>
                  <a:srgbClr val="00B050"/>
                </a:solidFill>
                <a:latin typeface="Arial" panose="020B0604020202020204" pitchFamily="34" charset="0"/>
                <a:cs typeface="Arial" panose="020B0604020202020204" pitchFamily="34" charset="0"/>
              </a:rPr>
              <a:t>Foreign firms in the United States now compete on </a:t>
            </a:r>
            <a:br>
              <a:rPr lang="en-US" altLang="en-US" sz="2200" dirty="0">
                <a:solidFill>
                  <a:srgbClr val="00B050"/>
                </a:solidFill>
                <a:latin typeface="Arial" panose="020B0604020202020204" pitchFamily="34" charset="0"/>
                <a:cs typeface="Arial" panose="020B0604020202020204" pitchFamily="34" charset="0"/>
              </a:rPr>
            </a:br>
            <a:r>
              <a:rPr lang="en-US" altLang="en-US" sz="2200" dirty="0">
                <a:solidFill>
                  <a:srgbClr val="00B050"/>
                </a:solidFill>
                <a:latin typeface="Arial" panose="020B0604020202020204" pitchFamily="34" charset="0"/>
                <a:cs typeface="Arial" panose="020B0604020202020204" pitchFamily="34" charset="0"/>
              </a:rPr>
              <a:t>product quality</a:t>
            </a:r>
            <a:endParaRPr lang="en-US" sz="2200"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68855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1 of 2)</a:t>
            </a:r>
          </a:p>
        </p:txBody>
      </p:sp>
      <p:sp>
        <p:nvSpPr>
          <p:cNvPr id="8" name="Content Placeholder 7"/>
          <p:cNvSpPr>
            <a:spLocks noGrp="1"/>
          </p:cNvSpPr>
          <p:nvPr>
            <p:ph idx="1"/>
          </p:nvPr>
        </p:nvSpPr>
        <p:spPr/>
        <p:txBody>
          <a:bodyPr>
            <a:normAutofit/>
          </a:bodyPr>
          <a:lstStyle/>
          <a:p>
            <a:r>
              <a:rPr lang="en-US" dirty="0">
                <a:latin typeface="Arial" panose="020B0604020202020204" pitchFamily="34" charset="0"/>
                <a:cs typeface="Arial" panose="020B0604020202020204" pitchFamily="34" charset="0"/>
              </a:rPr>
              <a:t>Target market</a:t>
            </a:r>
          </a:p>
          <a:p>
            <a:r>
              <a:rPr lang="en-US" dirty="0">
                <a:latin typeface="Arial" panose="020B0604020202020204" pitchFamily="34" charset="0"/>
                <a:cs typeface="Arial" panose="020B0604020202020204" pitchFamily="34" charset="0"/>
              </a:rPr>
              <a:t>Component lifestyles</a:t>
            </a:r>
          </a:p>
          <a:p>
            <a:r>
              <a:rPr lang="en-US" dirty="0">
                <a:latin typeface="Arial" panose="020B0604020202020204" pitchFamily="34" charset="0"/>
                <a:cs typeface="Arial" panose="020B0604020202020204" pitchFamily="34" charset="0"/>
              </a:rPr>
              <a:t>Demography</a:t>
            </a:r>
          </a:p>
          <a:p>
            <a:r>
              <a:rPr lang="en-US" dirty="0">
                <a:latin typeface="Arial" panose="020B0604020202020204" pitchFamily="34" charset="0"/>
                <a:cs typeface="Arial" panose="020B0604020202020204" pitchFamily="34" charset="0"/>
              </a:rPr>
              <a:t>Generation Z</a:t>
            </a:r>
          </a:p>
          <a:p>
            <a:r>
              <a:rPr lang="en-US" dirty="0">
                <a:latin typeface="Arial" panose="020B0604020202020204" pitchFamily="34" charset="0"/>
                <a:cs typeface="Arial" panose="020B0604020202020204" pitchFamily="34" charset="0"/>
              </a:rPr>
              <a:t>Millennials</a:t>
            </a:r>
          </a:p>
          <a:p>
            <a:r>
              <a:rPr lang="en-US" dirty="0">
                <a:latin typeface="Arial" panose="020B0604020202020204" pitchFamily="34" charset="0"/>
                <a:cs typeface="Arial" panose="020B0604020202020204" pitchFamily="34" charset="0"/>
              </a:rPr>
              <a:t>Generation X</a:t>
            </a:r>
          </a:p>
          <a:p>
            <a:r>
              <a:rPr lang="en-US" dirty="0">
                <a:latin typeface="Arial" panose="020B0604020202020204" pitchFamily="34" charset="0"/>
                <a:cs typeface="Arial" panose="020B0604020202020204" pitchFamily="34" charset="0"/>
              </a:rPr>
              <a:t>Baby Boomers</a:t>
            </a:r>
          </a:p>
          <a:p>
            <a:r>
              <a:rPr lang="en-US" dirty="0">
                <a:latin typeface="Arial" panose="020B0604020202020204" pitchFamily="34" charset="0"/>
                <a:cs typeface="Arial" panose="020B0604020202020204" pitchFamily="34" charset="0"/>
              </a:rPr>
              <a:t>Purchasing power</a:t>
            </a:r>
          </a:p>
          <a:p>
            <a:r>
              <a:rPr lang="en-US" dirty="0">
                <a:latin typeface="Arial" panose="020B0604020202020204" pitchFamily="34" charset="0"/>
                <a:cs typeface="Arial" panose="020B0604020202020204" pitchFamily="34" charset="0"/>
              </a:rPr>
              <a:t>Inflation</a:t>
            </a:r>
          </a:p>
        </p:txBody>
      </p:sp>
    </p:spTree>
    <p:extLst>
      <p:ext uri="{BB962C8B-B14F-4D97-AF65-F5344CB8AC3E}">
        <p14:creationId xmlns:p14="http://schemas.microsoft.com/office/powerpoint/2010/main" val="32091684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2 of 2)</a:t>
            </a:r>
          </a:p>
        </p:txBody>
      </p:sp>
      <p:sp>
        <p:nvSpPr>
          <p:cNvPr id="3" name="Content Placeholder 2"/>
          <p:cNvSpPr>
            <a:spLocks noGrp="1"/>
          </p:cNvSpPr>
          <p:nvPr>
            <p:ph idx="1"/>
          </p:nvPr>
        </p:nvSpPr>
        <p:spPr/>
        <p:txBody>
          <a:bodyPr/>
          <a:lstStyle/>
          <a:p>
            <a:r>
              <a:rPr lang="en-US" dirty="0"/>
              <a:t>Recession</a:t>
            </a:r>
          </a:p>
          <a:p>
            <a:r>
              <a:rPr lang="en-US" dirty="0">
                <a:latin typeface="Arial" panose="020B0604020202020204" pitchFamily="34" charset="0"/>
                <a:cs typeface="Arial" panose="020B0604020202020204" pitchFamily="34" charset="0"/>
              </a:rPr>
              <a:t>Basic research</a:t>
            </a:r>
          </a:p>
          <a:p>
            <a:r>
              <a:rPr lang="en-US" dirty="0">
                <a:latin typeface="Arial" panose="020B0604020202020204" pitchFamily="34" charset="0"/>
                <a:cs typeface="Arial" panose="020B0604020202020204" pitchFamily="34" charset="0"/>
              </a:rPr>
              <a:t>Applied research</a:t>
            </a:r>
          </a:p>
          <a:p>
            <a:pPr marL="342000" indent="-342000">
              <a:lnSpc>
                <a:spcPct val="110000"/>
              </a:lnSpc>
              <a:spcBef>
                <a:spcPts val="672"/>
              </a:spcBef>
            </a:pPr>
            <a:r>
              <a:rPr lang="en-US" dirty="0">
                <a:latin typeface="Arial" panose="020B0604020202020204" pitchFamily="34" charset="0"/>
                <a:cs typeface="Arial" panose="020B0604020202020204" pitchFamily="34" charset="0"/>
              </a:rPr>
              <a:t>Consumer Product Safety Commission (CPSC)</a:t>
            </a:r>
          </a:p>
          <a:p>
            <a:pPr marL="342000" indent="-342000">
              <a:lnSpc>
                <a:spcPct val="110000"/>
              </a:lnSpc>
              <a:spcBef>
                <a:spcPts val="672"/>
              </a:spcBef>
            </a:pPr>
            <a:r>
              <a:rPr lang="en-US" dirty="0">
                <a:latin typeface="Arial" panose="020B0604020202020204" pitchFamily="34" charset="0"/>
                <a:cs typeface="Arial" panose="020B0604020202020204" pitchFamily="34" charset="0"/>
              </a:rPr>
              <a:t>Food and Drug Administration (FDA)</a:t>
            </a:r>
          </a:p>
          <a:p>
            <a:pPr marL="342000" indent="-342000">
              <a:lnSpc>
                <a:spcPct val="110000"/>
              </a:lnSpc>
              <a:spcBef>
                <a:spcPts val="672"/>
              </a:spcBef>
            </a:pPr>
            <a:r>
              <a:rPr lang="en-US" dirty="0">
                <a:latin typeface="Arial" panose="020B0604020202020204" pitchFamily="34" charset="0"/>
                <a:cs typeface="Arial" panose="020B0604020202020204" pitchFamily="34" charset="0"/>
              </a:rPr>
              <a:t>Federal Trade Commission (FTC)</a:t>
            </a:r>
          </a:p>
        </p:txBody>
      </p:sp>
    </p:spTree>
    <p:extLst>
      <p:ext uri="{BB962C8B-B14F-4D97-AF65-F5344CB8AC3E}">
        <p14:creationId xmlns:p14="http://schemas.microsoft.com/office/powerpoint/2010/main" val="2650408652"/>
      </p:ext>
    </p:extLst>
  </p:cSld>
  <p:clrMapOvr>
    <a:masterClrMapping/>
  </p:clrMapOvr>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4309</Words>
  <Application>Microsoft Office PowerPoint</Application>
  <PresentationFormat>On-screen Show (4:3)</PresentationFormat>
  <Paragraphs>481</Paragraphs>
  <Slides>43</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ＭＳ Ｐゴシック</vt:lpstr>
      <vt:lpstr>Arial</vt:lpstr>
      <vt:lpstr>Calibri</vt:lpstr>
      <vt:lpstr>Courier New</vt:lpstr>
      <vt:lpstr>Verdana</vt:lpstr>
      <vt:lpstr>Wingdings</vt:lpstr>
      <vt:lpstr>Sample</vt:lpstr>
      <vt:lpstr>MKTG Principles Of Marketing</vt:lpstr>
      <vt:lpstr>Learning Outcomes  (slide 1 of 2)</vt:lpstr>
      <vt:lpstr>Learning Outcomes  (slide 2 of 2)</vt:lpstr>
      <vt:lpstr>The External Marketing Environment</vt:lpstr>
      <vt:lpstr>Social Factors </vt:lpstr>
      <vt:lpstr>American Values</vt:lpstr>
      <vt:lpstr>The Growth of Component Lifestyles</vt:lpstr>
      <vt:lpstr>How Social Media Have  Changed Our Behavior</vt:lpstr>
      <vt:lpstr>How Firms Use Social Media</vt:lpstr>
      <vt:lpstr>Discussion Point Social Factors</vt:lpstr>
      <vt:lpstr>Demographic Factors</vt:lpstr>
      <vt:lpstr>Tweens</vt:lpstr>
      <vt:lpstr>Teens</vt:lpstr>
      <vt:lpstr>Generation Z</vt:lpstr>
      <vt:lpstr>Millennials (Generation Y)</vt:lpstr>
      <vt:lpstr>Generation X</vt:lpstr>
      <vt:lpstr>Baby Boomers</vt:lpstr>
      <vt:lpstr>Marketing to Hispanic Americans</vt:lpstr>
      <vt:lpstr>Marketing to African Americans</vt:lpstr>
      <vt:lpstr>Marketing to Asian Americans</vt:lpstr>
      <vt:lpstr>Economic Factors </vt:lpstr>
      <vt:lpstr>Consumers’ Incomes</vt:lpstr>
      <vt:lpstr>Purchasing Power</vt:lpstr>
      <vt:lpstr>Inflation</vt:lpstr>
      <vt:lpstr>Recession</vt:lpstr>
      <vt:lpstr>Technology and Innovation </vt:lpstr>
      <vt:lpstr>Research</vt:lpstr>
      <vt:lpstr>Stimulating Innovation</vt:lpstr>
      <vt:lpstr>Political and Legal Factors </vt:lpstr>
      <vt:lpstr>Federal Legislation  (slide 1 of 2)</vt:lpstr>
      <vt:lpstr>Federal Legislation  (slide 2 of 2)</vt:lpstr>
      <vt:lpstr>Exhibit 4.1 Primary U.S. Laws that  Affect Marketing (slide 1 of 2)</vt:lpstr>
      <vt:lpstr>Exhibit 4.1 Primary U.S. Laws that  Affect Marketing (slide 2 of 2)</vt:lpstr>
      <vt:lpstr>Exhibit 4.2 Primary U.S. Laws  Protecting Consumers (slide 1 of 2)</vt:lpstr>
      <vt:lpstr>Exhibit 4.2 Primary U.S. Laws  Protecting Consumers (slide 2 of 2)</vt:lpstr>
      <vt:lpstr>State and Local Laws</vt:lpstr>
      <vt:lpstr>Regulatory Agencies</vt:lpstr>
      <vt:lpstr>Bureaus of the FTC  (slide 1 of 2)</vt:lpstr>
      <vt:lpstr>Bureaus of the FTC  (slide 2 of 2)</vt:lpstr>
      <vt:lpstr>Consumer Privacy</vt:lpstr>
      <vt:lpstr>Competitive Factors</vt:lpstr>
      <vt:lpstr>Key Terms  (slide 1 of 2)</vt:lpstr>
      <vt:lpstr>Key Terms  (slide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 The Marketing Environment</dc:title>
  <dc:creator/>
  <cp:lastModifiedBy/>
  <cp:revision>1</cp:revision>
  <dcterms:created xsi:type="dcterms:W3CDTF">2015-05-25T16:19:52Z</dcterms:created>
  <dcterms:modified xsi:type="dcterms:W3CDTF">2018-12-04T20:46:28Z</dcterms:modified>
</cp:coreProperties>
</file>