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removePersonalInfoOnSave="1" strictFirstAndLastChars="0" saveSubsetFonts="1">
  <p:sldMasterIdLst>
    <p:sldMasterId id="2147483671" r:id="rId1"/>
  </p:sldMasterIdLst>
  <p:notesMasterIdLst>
    <p:notesMasterId r:id="rId38"/>
  </p:notesMasterIdLst>
  <p:handoutMasterIdLst>
    <p:handoutMasterId r:id="rId39"/>
  </p:handoutMasterIdLst>
  <p:sldIdLst>
    <p:sldId id="557" r:id="rId2"/>
    <p:sldId id="514" r:id="rId3"/>
    <p:sldId id="515" r:id="rId4"/>
    <p:sldId id="517" r:id="rId5"/>
    <p:sldId id="519" r:id="rId6"/>
    <p:sldId id="559" r:id="rId7"/>
    <p:sldId id="521" r:id="rId8"/>
    <p:sldId id="523" r:id="rId9"/>
    <p:sldId id="524" r:id="rId10"/>
    <p:sldId id="525" r:id="rId11"/>
    <p:sldId id="526" r:id="rId12"/>
    <p:sldId id="527" r:id="rId13"/>
    <p:sldId id="528" r:id="rId14"/>
    <p:sldId id="529" r:id="rId15"/>
    <p:sldId id="531" r:id="rId16"/>
    <p:sldId id="560" r:id="rId17"/>
    <p:sldId id="533" r:id="rId18"/>
    <p:sldId id="535" r:id="rId19"/>
    <p:sldId id="536" r:id="rId20"/>
    <p:sldId id="537" r:id="rId21"/>
    <p:sldId id="539" r:id="rId22"/>
    <p:sldId id="541" r:id="rId23"/>
    <p:sldId id="542" r:id="rId24"/>
    <p:sldId id="543" r:id="rId25"/>
    <p:sldId id="545" r:id="rId26"/>
    <p:sldId id="546" r:id="rId27"/>
    <p:sldId id="549" r:id="rId28"/>
    <p:sldId id="561" r:id="rId29"/>
    <p:sldId id="553" r:id="rId30"/>
    <p:sldId id="562" r:id="rId31"/>
    <p:sldId id="551" r:id="rId32"/>
    <p:sldId id="552" r:id="rId33"/>
    <p:sldId id="563" r:id="rId34"/>
    <p:sldId id="555" r:id="rId35"/>
    <p:sldId id="556" r:id="rId36"/>
    <p:sldId id="554" r:id="rId37"/>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B5C50"/>
    <a:srgbClr val="354B97"/>
    <a:srgbClr val="B54901"/>
    <a:srgbClr val="295C6C"/>
    <a:srgbClr val="641218"/>
    <a:srgbClr val="2C1A1A"/>
    <a:srgbClr val="71705E"/>
    <a:srgbClr val="3A525D"/>
    <a:srgbClr val="3E7684"/>
    <a:srgbClr val="C9252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962" autoAdjust="0"/>
    <p:restoredTop sz="80976" autoAdjust="0"/>
  </p:normalViewPr>
  <p:slideViewPr>
    <p:cSldViewPr snapToGrid="0">
      <p:cViewPr varScale="1">
        <p:scale>
          <a:sx n="75" d="100"/>
          <a:sy n="75" d="100"/>
        </p:scale>
        <p:origin x="1668" y="4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p:cViewPr varScale="1">
        <p:scale>
          <a:sx n="55" d="100"/>
          <a:sy n="55" d="100"/>
        </p:scale>
        <p:origin x="2016" y="42"/>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D2F32CDC-6A96-4C79-9ACD-67A700FDCAD9}" type="datetimeFigureOut">
              <a:rPr lang="en-US" smtClean="0"/>
              <a:t>12/4/2018</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A398071E-A84A-43E1-82AC-948BA2FE2E97}" type="slidenum">
              <a:rPr lang="en-US" smtClean="0"/>
              <a:t>‹#›</a:t>
            </a:fld>
            <a:endParaRPr lang="en-US"/>
          </a:p>
        </p:txBody>
      </p:sp>
    </p:spTree>
    <p:extLst>
      <p:ext uri="{BB962C8B-B14F-4D97-AF65-F5344CB8AC3E}">
        <p14:creationId xmlns:p14="http://schemas.microsoft.com/office/powerpoint/2010/main" val="67531729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3490" name="Rectangle 5121"/>
          <p:cNvSpPr>
            <a:spLocks noGrp="1" noChangeArrowheads="1"/>
          </p:cNvSpPr>
          <p:nvPr>
            <p:ph type="hdr" sz="quarter"/>
          </p:nvPr>
        </p:nvSpPr>
        <p:spPr bwMode="auto">
          <a:xfrm>
            <a:off x="0" y="0"/>
            <a:ext cx="2971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1200"/>
            </a:lvl1pPr>
          </a:lstStyle>
          <a:p>
            <a:endParaRPr lang="en-US"/>
          </a:p>
        </p:txBody>
      </p:sp>
      <p:sp>
        <p:nvSpPr>
          <p:cNvPr id="63491" name="Rectangle 5122"/>
          <p:cNvSpPr>
            <a:spLocks noGrp="1" noChangeArrowheads="1"/>
          </p:cNvSpPr>
          <p:nvPr>
            <p:ph type="dt" idx="1"/>
          </p:nvPr>
        </p:nvSpPr>
        <p:spPr bwMode="auto">
          <a:xfrm>
            <a:off x="3884613" y="0"/>
            <a:ext cx="2971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a:defRPr sz="1200"/>
            </a:lvl1pPr>
          </a:lstStyle>
          <a:p>
            <a:endParaRPr lang="en-US"/>
          </a:p>
        </p:txBody>
      </p:sp>
      <p:sp>
        <p:nvSpPr>
          <p:cNvPr id="63492" name="Rectangle 5123"/>
          <p:cNvSpPr>
            <a:spLocks noGrp="1" noRot="1" noChangeAspect="1" noChangeArrowheads="1" noTextEdit="1"/>
          </p:cNvSpPr>
          <p:nvPr>
            <p:ph type="sldImg" idx="2"/>
          </p:nvPr>
        </p:nvSpPr>
        <p:spPr bwMode="auto">
          <a:xfrm>
            <a:off x="1143000" y="685800"/>
            <a:ext cx="4572000" cy="3429000"/>
          </a:xfrm>
          <a:prstGeom prst="rect">
            <a:avLst/>
          </a:prstGeom>
          <a:noFill/>
          <a:ln w="9525" algn="ctr">
            <a:solidFill>
              <a:srgbClr val="000000"/>
            </a:solidFill>
            <a:miter lim="800000"/>
            <a:headEnd/>
            <a:tailEnd/>
          </a:ln>
        </p:spPr>
      </p:sp>
      <p:sp>
        <p:nvSpPr>
          <p:cNvPr id="5125" name="Notes Placeholder 5124"/>
          <p:cNvSpPr>
            <a:spLocks noGrp="1" noChangeArrowheads="1"/>
          </p:cNvSpPr>
          <p:nvPr>
            <p:ph type="body" sz="quarter" idx="3"/>
          </p:nvPr>
        </p:nvSpPr>
        <p:spPr bwMode="auto">
          <a:xfrm>
            <a:off x="685800" y="4343400"/>
            <a:ext cx="5486400" cy="4114800"/>
          </a:xfrm>
          <a:prstGeom prst="rect">
            <a:avLst/>
          </a:prstGeom>
          <a:noFill/>
          <a:ln w="9525" cap="flat" cmpd="sng" algn="ctr">
            <a:noFill/>
            <a:prstDash val="solid"/>
            <a:miter lim="800000"/>
            <a:headEnd type="none" w="med" len="med"/>
            <a:tailEnd type="none" w="med" len="me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3494" name="Rectangle 5125"/>
          <p:cNvSpPr>
            <a:spLocks noGrp="1" noChangeArrowheads="1"/>
          </p:cNvSpPr>
          <p:nvPr>
            <p:ph type="ftr" sz="quarter" idx="4"/>
          </p:nvPr>
        </p:nvSpPr>
        <p:spPr bwMode="auto">
          <a:xfrm>
            <a:off x="0" y="8685213"/>
            <a:ext cx="2971800" cy="4572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defRPr sz="1200"/>
            </a:lvl1pPr>
          </a:lstStyle>
          <a:p>
            <a:endParaRPr lang="en-US"/>
          </a:p>
        </p:txBody>
      </p:sp>
      <p:sp>
        <p:nvSpPr>
          <p:cNvPr id="5127" name="Slide Number Placeholder 5126"/>
          <p:cNvSpPr>
            <a:spLocks noGrp="1" noChangeArrowheads="1"/>
          </p:cNvSpPr>
          <p:nvPr>
            <p:ph type="sldNum" sz="quarter" idx="5"/>
          </p:nvPr>
        </p:nvSpPr>
        <p:spPr bwMode="auto">
          <a:xfrm>
            <a:off x="3884613" y="8685213"/>
            <a:ext cx="2971800" cy="457200"/>
          </a:xfrm>
          <a:prstGeom prst="rect">
            <a:avLst/>
          </a:prstGeom>
          <a:noFill/>
          <a:ln w="9525" cap="flat" cmpd="sng" algn="ctr">
            <a:noFill/>
            <a:prstDash val="solid"/>
            <a:miter lim="800000"/>
            <a:headEnd type="none" w="med" len="med"/>
            <a:tailEnd type="none" w="med" len="med"/>
          </a:ln>
          <a:effectLst/>
        </p:spPr>
        <p:txBody>
          <a:bodyPr vert="horz" wrap="square" lIns="91440" tIns="45720" rIns="91440" bIns="45720" numCol="1" anchor="b" anchorCtr="0" compatLnSpc="1">
            <a:prstTxWarp prst="textNoShape">
              <a:avLst/>
            </a:prstTxWarp>
          </a:bodyPr>
          <a:lstStyle>
            <a:lvl1pPr algn="r">
              <a:defRPr sz="1200"/>
            </a:lvl1pPr>
          </a:lstStyle>
          <a:p>
            <a:fld id="{FCA16ACA-BEA9-4113-B004-2C9FC464C5F8}" type="slidenum">
              <a:rPr lang="en-US"/>
              <a:pPr/>
              <a:t>‹#›</a:t>
            </a:fld>
            <a:endParaRPr lang="en-US"/>
          </a:p>
        </p:txBody>
      </p:sp>
    </p:spTree>
    <p:extLst>
      <p:ext uri="{BB962C8B-B14F-4D97-AF65-F5344CB8AC3E}">
        <p14:creationId xmlns:p14="http://schemas.microsoft.com/office/powerpoint/2010/main" val="157493484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eaLnBrk="1" hangingPunct="1">
              <a:buFont typeface="Arial" panose="020B0604020202020204" pitchFamily="34" charset="0"/>
              <a:buChar char="•"/>
            </a:pPr>
            <a:r>
              <a:rPr lang="en-US" altLang="en-US" dirty="0">
                <a:latin typeface="Arial" panose="020B0604020202020204" pitchFamily="34" charset="0"/>
              </a:rPr>
              <a:t>The term </a:t>
            </a:r>
            <a:r>
              <a:rPr lang="en-US" altLang="en-US" b="1" i="0" dirty="0">
                <a:latin typeface="Arial" panose="020B0604020202020204" pitchFamily="34" charset="0"/>
              </a:rPr>
              <a:t>market</a:t>
            </a:r>
            <a:r>
              <a:rPr lang="en-US" altLang="en-US" dirty="0">
                <a:latin typeface="Arial" panose="020B0604020202020204" pitchFamily="34" charset="0"/>
              </a:rPr>
              <a:t> means different things to different people. </a:t>
            </a:r>
          </a:p>
          <a:p>
            <a:pPr marL="171450" indent="-171450" eaLnBrk="1" hangingPunct="1">
              <a:buFont typeface="Arial" panose="020B0604020202020204" pitchFamily="34" charset="0"/>
              <a:buChar char="•"/>
            </a:pPr>
            <a:r>
              <a:rPr lang="en-US" altLang="en-US" dirty="0">
                <a:latin typeface="Arial" panose="020B0604020202020204" pitchFamily="34" charset="0"/>
              </a:rPr>
              <a:t>Familiar markets such as supermarket, stock market, labor market, fish market, and flea market share several characteristics. </a:t>
            </a:r>
          </a:p>
          <a:p>
            <a:pPr marL="171450" indent="-171450">
              <a:buFont typeface="Arial" panose="020B0604020202020204" pitchFamily="34" charset="0"/>
              <a:buChar char="•"/>
            </a:pPr>
            <a:r>
              <a:rPr lang="en-IN" altLang="en-US" dirty="0"/>
              <a:t>A market is composed of people or organizations who:</a:t>
            </a:r>
          </a:p>
          <a:p>
            <a:pPr marL="628650" lvl="1" indent="-171450">
              <a:buFont typeface="Arial" panose="020B0604020202020204" pitchFamily="34" charset="0"/>
              <a:buChar char="•"/>
            </a:pPr>
            <a:r>
              <a:rPr lang="en-IN" altLang="en-US" dirty="0"/>
              <a:t>Have wants and needs that can be satisfied by particular product categories.</a:t>
            </a:r>
          </a:p>
          <a:p>
            <a:pPr marL="628650" lvl="1" indent="-171450">
              <a:buFont typeface="Arial" panose="020B0604020202020204" pitchFamily="34" charset="0"/>
              <a:buChar char="•"/>
            </a:pPr>
            <a:r>
              <a:rPr lang="en-IN" altLang="en-US" dirty="0"/>
              <a:t>Have the ability to buy the products they seek.</a:t>
            </a:r>
          </a:p>
          <a:p>
            <a:pPr marL="628650" lvl="1" indent="-171450">
              <a:buFont typeface="Arial" panose="020B0604020202020204" pitchFamily="34" charset="0"/>
              <a:buChar char="•"/>
            </a:pPr>
            <a:r>
              <a:rPr lang="en-IN" altLang="en-US" dirty="0"/>
              <a:t>Are willing to exchange their resources, usually money or credit, for desired products.</a:t>
            </a:r>
          </a:p>
          <a:p>
            <a:pPr marL="171450" marR="0" lvl="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IN" altLang="en-US" dirty="0"/>
              <a:t>A </a:t>
            </a:r>
            <a:r>
              <a:rPr lang="en-IN" altLang="en-US" b="1" dirty="0"/>
              <a:t>market segment</a:t>
            </a:r>
            <a:r>
              <a:rPr lang="en-IN" altLang="en-US" b="0" dirty="0"/>
              <a:t> is </a:t>
            </a:r>
            <a:r>
              <a:rPr lang="en-US" dirty="0">
                <a:latin typeface="Arial" panose="020B0604020202020204" pitchFamily="34" charset="0"/>
                <a:cs typeface="Arial" panose="020B0604020202020204" pitchFamily="34" charset="0"/>
              </a:rPr>
              <a:t>a</a:t>
            </a:r>
            <a:r>
              <a:rPr lang="en-IN" i="1" dirty="0"/>
              <a:t> </a:t>
            </a:r>
            <a:r>
              <a:rPr lang="en-IN" dirty="0"/>
              <a:t>s</a:t>
            </a:r>
            <a:r>
              <a:rPr lang="en-IN" dirty="0">
                <a:latin typeface="Arial" panose="020B0604020202020204" pitchFamily="34" charset="0"/>
                <a:cs typeface="Arial" panose="020B0604020202020204" pitchFamily="34" charset="0"/>
              </a:rPr>
              <a:t>ubgroup of people or organizations sharing one or more characteristics that cause them to have similar product needs</a:t>
            </a:r>
            <a:endParaRPr lang="en-US" dirty="0">
              <a:latin typeface="Arial" panose="020B0604020202020204" pitchFamily="34" charset="0"/>
              <a:cs typeface="Arial" panose="020B0604020202020204" pitchFamily="34" charset="0"/>
            </a:endParaRPr>
          </a:p>
          <a:p>
            <a:pPr marL="228600" marR="0" indent="-22860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altLang="en-US" dirty="0">
                <a:latin typeface="Arial" panose="020B0604020202020204" pitchFamily="34" charset="0"/>
              </a:rPr>
              <a:t>The purpose</a:t>
            </a:r>
            <a:r>
              <a:rPr lang="en-US" altLang="en-US" baseline="0" dirty="0">
                <a:latin typeface="Arial" panose="020B0604020202020204" pitchFamily="34" charset="0"/>
              </a:rPr>
              <a:t> of </a:t>
            </a:r>
            <a:r>
              <a:rPr lang="en-US" altLang="en-US" b="1" baseline="0" dirty="0">
                <a:latin typeface="Arial" panose="020B0604020202020204" pitchFamily="34" charset="0"/>
              </a:rPr>
              <a:t>m</a:t>
            </a:r>
            <a:r>
              <a:rPr lang="en-US" altLang="en-US" b="1" dirty="0">
                <a:latin typeface="Arial" panose="020B0604020202020204" pitchFamily="34" charset="0"/>
              </a:rPr>
              <a:t>arket segmentation </a:t>
            </a:r>
            <a:r>
              <a:rPr lang="en-US" altLang="en-US" dirty="0">
                <a:latin typeface="Arial" panose="020B0604020202020204" pitchFamily="34" charset="0"/>
              </a:rPr>
              <a:t>is to enable the marketer</a:t>
            </a:r>
            <a:r>
              <a:rPr lang="en-US" altLang="en-US" baseline="0" dirty="0">
                <a:latin typeface="Arial" panose="020B0604020202020204" pitchFamily="34" charset="0"/>
              </a:rPr>
              <a:t> to tailor marketing mixes to meet the needs of one or more specific segments</a:t>
            </a:r>
            <a:r>
              <a:rPr lang="en-US" altLang="en-US" dirty="0">
                <a:latin typeface="Arial" panose="020B0604020202020204" pitchFamily="34" charset="0"/>
              </a:rPr>
              <a:t>.	</a:t>
            </a:r>
          </a:p>
        </p:txBody>
      </p:sp>
      <p:sp>
        <p:nvSpPr>
          <p:cNvPr id="4" name="Slide Number Placeholder 3"/>
          <p:cNvSpPr>
            <a:spLocks noGrp="1"/>
          </p:cNvSpPr>
          <p:nvPr>
            <p:ph type="sldNum" sz="quarter" idx="10"/>
          </p:nvPr>
        </p:nvSpPr>
        <p:spPr/>
        <p:txBody>
          <a:bodyPr/>
          <a:lstStyle/>
          <a:p>
            <a:fld id="{FCA16ACA-BEA9-4113-B004-2C9FC464C5F8}" type="slidenum">
              <a:rPr lang="en-US" smtClean="0"/>
              <a:pPr/>
              <a:t>4</a:t>
            </a:fld>
            <a:endParaRPr lang="en-US"/>
          </a:p>
        </p:txBody>
      </p:sp>
    </p:spTree>
    <p:extLst>
      <p:ext uri="{BB962C8B-B14F-4D97-AF65-F5344CB8AC3E}">
        <p14:creationId xmlns:p14="http://schemas.microsoft.com/office/powerpoint/2010/main" val="23198348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eaLnBrk="1" hangingPunct="1">
              <a:buFont typeface="Arial" panose="020B0604020202020204" pitchFamily="34" charset="0"/>
              <a:buChar char="•"/>
            </a:pPr>
            <a:r>
              <a:rPr lang="en-US" altLang="en-US" dirty="0">
                <a:latin typeface="Arial" panose="020B0604020202020204" pitchFamily="34" charset="0"/>
              </a:rPr>
              <a:t>Until the 1960s, market segmentation was not used extensively. </a:t>
            </a:r>
          </a:p>
          <a:p>
            <a:pPr marL="685800" lvl="1" indent="-228600" eaLnBrk="1" hangingPunct="1">
              <a:buFont typeface="Arial" panose="020B0604020202020204" pitchFamily="34" charset="0"/>
              <a:buChar char="•"/>
            </a:pPr>
            <a:r>
              <a:rPr lang="en-US" altLang="en-US" dirty="0">
                <a:latin typeface="Arial" panose="020B0604020202020204" pitchFamily="34" charset="0"/>
              </a:rPr>
              <a:t>Example: Before 1960, the Coca-Cola Company produced only one beverage</a:t>
            </a:r>
            <a:r>
              <a:rPr lang="en-US" altLang="en-US" baseline="0" dirty="0">
                <a:latin typeface="Arial" panose="020B0604020202020204" pitchFamily="34" charset="0"/>
              </a:rPr>
              <a:t> and </a:t>
            </a:r>
            <a:r>
              <a:rPr lang="en-US" altLang="en-US" dirty="0">
                <a:latin typeface="Arial" panose="020B0604020202020204" pitchFamily="34" charset="0"/>
              </a:rPr>
              <a:t>aimed it at the entire soft drink market. Today, over a dozen different products are offered by the company to different market segments based on diverse customer preferences. </a:t>
            </a:r>
          </a:p>
          <a:p>
            <a:pPr marL="171450" indent="-171450">
              <a:buFont typeface="Arial" panose="020B0604020202020204" pitchFamily="34" charset="0"/>
              <a:buChar char="•"/>
            </a:pPr>
            <a:r>
              <a:rPr lang="en-IN" altLang="en-US" dirty="0">
                <a:latin typeface="Arial" panose="020B0604020202020204" pitchFamily="34" charset="0"/>
                <a:cs typeface="Arial" panose="020B0604020202020204" pitchFamily="34" charset="0"/>
              </a:rPr>
              <a:t>Plays a key role in the marketing strategy of successful organizations</a:t>
            </a:r>
          </a:p>
          <a:p>
            <a:pPr marL="171450" indent="-171450">
              <a:buFont typeface="Arial" panose="020B0604020202020204" pitchFamily="34" charset="0"/>
              <a:buChar char="•"/>
            </a:pPr>
            <a:r>
              <a:rPr lang="en-IN" altLang="en-US" dirty="0">
                <a:latin typeface="Arial" panose="020B0604020202020204" pitchFamily="34" charset="0"/>
                <a:cs typeface="Arial" panose="020B0604020202020204" pitchFamily="34" charset="0"/>
              </a:rPr>
              <a:t>Powerful marketing tool</a:t>
            </a:r>
          </a:p>
          <a:p>
            <a:pPr marL="171450" indent="-171450">
              <a:buFont typeface="Arial" panose="020B0604020202020204" pitchFamily="34" charset="0"/>
              <a:buChar char="•"/>
            </a:pPr>
            <a:r>
              <a:rPr lang="en-IN" altLang="en-US" dirty="0">
                <a:latin typeface="Arial" panose="020B0604020202020204" pitchFamily="34" charset="0"/>
                <a:cs typeface="Arial" panose="020B0604020202020204" pitchFamily="34" charset="0"/>
              </a:rPr>
              <a:t>Helps marketers define customer needs and wants precisely</a:t>
            </a:r>
          </a:p>
          <a:p>
            <a:pPr marL="171450" indent="-171450">
              <a:buFont typeface="Arial" panose="020B0604020202020204" pitchFamily="34" charset="0"/>
              <a:buChar char="•"/>
            </a:pPr>
            <a:r>
              <a:rPr lang="en-IN" altLang="en-US" dirty="0">
                <a:latin typeface="Arial" panose="020B0604020202020204" pitchFamily="34" charset="0"/>
                <a:cs typeface="Arial" panose="020B0604020202020204" pitchFamily="34" charset="0"/>
              </a:rPr>
              <a:t>Helps decision makers define objectives and allocate resources more accurately</a:t>
            </a:r>
          </a:p>
          <a:p>
            <a:pPr marL="628650" lvl="1" indent="-171450">
              <a:buFont typeface="Arial" panose="020B0604020202020204" pitchFamily="34" charset="0"/>
              <a:buChar char="•"/>
            </a:pPr>
            <a:r>
              <a:rPr lang="en-IN" altLang="en-US" dirty="0">
                <a:latin typeface="Arial" panose="020B0604020202020204" pitchFamily="34" charset="0"/>
                <a:cs typeface="Arial" panose="020B0604020202020204" pitchFamily="34" charset="0"/>
              </a:rPr>
              <a:t>Performance can be better evaluated when objectives are more precise</a:t>
            </a:r>
          </a:p>
          <a:p>
            <a:pPr marL="228600" lvl="0" indent="-228600" eaLnBrk="1" hangingPunct="1">
              <a:buFont typeface="Arial" panose="020B0604020202020204" pitchFamily="34" charset="0"/>
              <a:buChar char="•"/>
            </a:pPr>
            <a:endParaRPr lang="en-US" altLang="en-US" dirty="0">
              <a:latin typeface="Arial" panose="020B0604020202020204" pitchFamily="34" charset="0"/>
            </a:endParaRPr>
          </a:p>
          <a:p>
            <a:pPr marL="457200" lvl="1" indent="0" eaLnBrk="1" hangingPunct="1">
              <a:buFont typeface="Arial" panose="020B0604020202020204" pitchFamily="34" charset="0"/>
              <a:buNone/>
            </a:pPr>
            <a:endParaRPr lang="en-US" altLang="en-US" b="0" u="sng" dirty="0">
              <a:latin typeface="Arial" panose="020B0604020202020204" pitchFamily="34" charset="0"/>
            </a:endParaRPr>
          </a:p>
          <a:p>
            <a:pPr marL="228600" indent="-228600" eaLnBrk="1" hangingPunct="1"/>
            <a:r>
              <a:rPr lang="en-US" altLang="en-US" b="0" u="sng" dirty="0">
                <a:latin typeface="Arial" panose="020B0604020202020204" pitchFamily="34" charset="0"/>
              </a:rPr>
              <a:t>Discussion/Team Activity</a:t>
            </a:r>
          </a:p>
          <a:p>
            <a:pPr marL="228600" indent="-228600" eaLnBrk="1" hangingPunct="1">
              <a:buFont typeface="Arial" panose="020B0604020202020204" pitchFamily="34" charset="0"/>
              <a:buChar char="•"/>
            </a:pPr>
            <a:r>
              <a:rPr lang="en-US" altLang="en-US" dirty="0">
                <a:latin typeface="Arial" panose="020B0604020202020204" pitchFamily="34" charset="0"/>
              </a:rPr>
              <a:t>Name different fashion retailers and identify their market segmentation strategies. </a:t>
            </a:r>
          </a:p>
        </p:txBody>
      </p:sp>
      <p:sp>
        <p:nvSpPr>
          <p:cNvPr id="4" name="Slide Number Placeholder 3"/>
          <p:cNvSpPr>
            <a:spLocks noGrp="1"/>
          </p:cNvSpPr>
          <p:nvPr>
            <p:ph type="sldNum" sz="quarter" idx="10"/>
          </p:nvPr>
        </p:nvSpPr>
        <p:spPr/>
        <p:txBody>
          <a:bodyPr/>
          <a:lstStyle/>
          <a:p>
            <a:fld id="{FCA16ACA-BEA9-4113-B004-2C9FC464C5F8}" type="slidenum">
              <a:rPr lang="en-US" smtClean="0"/>
              <a:pPr/>
              <a:t>5</a:t>
            </a:fld>
            <a:endParaRPr lang="en-US"/>
          </a:p>
        </p:txBody>
      </p:sp>
    </p:spTree>
    <p:extLst>
      <p:ext uri="{BB962C8B-B14F-4D97-AF65-F5344CB8AC3E}">
        <p14:creationId xmlns:p14="http://schemas.microsoft.com/office/powerpoint/2010/main" val="31992376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Answers will vary.</a:t>
            </a:r>
            <a:br>
              <a:rPr lang="en-US" dirty="0"/>
            </a:br>
            <a:r>
              <a:rPr lang="en-US" dirty="0"/>
              <a:t>Consider similar product lines (</a:t>
            </a:r>
            <a:r>
              <a:rPr lang="en-US" dirty="0" err="1"/>
              <a:t>DaSani</a:t>
            </a:r>
            <a:r>
              <a:rPr lang="en-US" dirty="0"/>
              <a:t>/</a:t>
            </a:r>
            <a:r>
              <a:rPr lang="en-US" dirty="0" err="1"/>
              <a:t>Smartwater</a:t>
            </a:r>
            <a:r>
              <a:rPr lang="en-US" dirty="0"/>
              <a:t>, Coca-Cola/Coke Zero Sugar/Sprite, Honest tea/Gold Peak tea). How do the target markets differ for those similar product lines?</a:t>
            </a:r>
          </a:p>
        </p:txBody>
      </p:sp>
      <p:sp>
        <p:nvSpPr>
          <p:cNvPr id="4" name="Slide Number Placeholder 3"/>
          <p:cNvSpPr>
            <a:spLocks noGrp="1"/>
          </p:cNvSpPr>
          <p:nvPr>
            <p:ph type="sldNum" sz="quarter" idx="10"/>
          </p:nvPr>
        </p:nvSpPr>
        <p:spPr/>
        <p:txBody>
          <a:bodyPr/>
          <a:lstStyle/>
          <a:p>
            <a:fld id="{FCA16ACA-BEA9-4113-B004-2C9FC464C5F8}" type="slidenum">
              <a:rPr lang="en-US" smtClean="0"/>
              <a:pPr/>
              <a:t>6</a:t>
            </a:fld>
            <a:endParaRPr lang="en-US"/>
          </a:p>
        </p:txBody>
      </p:sp>
    </p:spTree>
    <p:extLst>
      <p:ext uri="{BB962C8B-B14F-4D97-AF65-F5344CB8AC3E}">
        <p14:creationId xmlns:p14="http://schemas.microsoft.com/office/powerpoint/2010/main" val="28741754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eaLnBrk="1" hangingPunct="1">
              <a:buFont typeface="Arial" panose="020B0604020202020204" pitchFamily="34" charset="0"/>
              <a:buChar char="•"/>
              <a:defRPr/>
            </a:pPr>
            <a:r>
              <a:rPr lang="en-US" dirty="0"/>
              <a:t>Markets are segmented for three reasons:</a:t>
            </a:r>
          </a:p>
          <a:p>
            <a:pPr marL="628650" lvl="1" indent="-171450" eaLnBrk="1" hangingPunct="1">
              <a:buFont typeface="Arial" panose="020B0604020202020204" pitchFamily="34" charset="0"/>
              <a:buChar char="•"/>
              <a:defRPr/>
            </a:pPr>
            <a:r>
              <a:rPr lang="en-US" dirty="0"/>
              <a:t>Segmentation enables the identification of groups of customers with similar needs and the analysis of the buying behavior of these groups.</a:t>
            </a:r>
          </a:p>
          <a:p>
            <a:pPr marL="628650" lvl="1" indent="-171450" eaLnBrk="1" hangingPunct="1">
              <a:buFont typeface="Arial" panose="020B0604020202020204" pitchFamily="34" charset="0"/>
              <a:buChar char="•"/>
              <a:defRPr/>
            </a:pPr>
            <a:r>
              <a:rPr lang="en-US" dirty="0"/>
              <a:t>Segmentation provides information to design marketing mixes to match the characteristics of the segment.</a:t>
            </a:r>
          </a:p>
          <a:p>
            <a:pPr marL="628650" lvl="1" indent="-171450" eaLnBrk="1" hangingPunct="1">
              <a:buFont typeface="Arial" panose="020B0604020202020204" pitchFamily="34" charset="0"/>
              <a:buChar char="•"/>
              <a:defRPr/>
            </a:pPr>
            <a:r>
              <a:rPr lang="en-US" dirty="0"/>
              <a:t>Segmentation helps marketers satisfy customer wants and needs while meeting the organization’s objectives. </a:t>
            </a:r>
          </a:p>
          <a:p>
            <a:pPr marL="171450" lvl="0" indent="-171450" eaLnBrk="1" hangingPunct="1">
              <a:buFont typeface="Arial" panose="020B0604020202020204" pitchFamily="34" charset="0"/>
              <a:buChar char="•"/>
              <a:defRPr/>
            </a:pPr>
            <a:r>
              <a:rPr lang="en-US" dirty="0"/>
              <a:t>A market segment must meet four criteria:</a:t>
            </a:r>
          </a:p>
          <a:p>
            <a:pPr marL="628650" lvl="1" indent="-171450">
              <a:buFont typeface="Arial" panose="020B0604020202020204" pitchFamily="34" charset="0"/>
              <a:buChar char="•"/>
              <a:defRPr/>
            </a:pPr>
            <a:r>
              <a:rPr lang="en-US" altLang="en-US" dirty="0">
                <a:latin typeface="Arial" panose="020B0604020202020204" pitchFamily="34" charset="0"/>
                <a:cs typeface="Arial" panose="020B0604020202020204" pitchFamily="34" charset="0"/>
              </a:rPr>
              <a:t>Substantiality: </a:t>
            </a:r>
            <a:r>
              <a:rPr lang="en-IN" altLang="en-US" dirty="0">
                <a:latin typeface="Arial" panose="020B0604020202020204" pitchFamily="34" charset="0"/>
                <a:cs typeface="Arial" panose="020B0604020202020204" pitchFamily="34" charset="0"/>
              </a:rPr>
              <a:t>Segment must be large enough to warrant developing and maintaining a special marketing mix.</a:t>
            </a:r>
          </a:p>
          <a:p>
            <a:pPr marL="628650" lvl="1" indent="-171450">
              <a:buFont typeface="Arial" panose="020B0604020202020204" pitchFamily="34" charset="0"/>
              <a:buChar char="•"/>
              <a:defRPr/>
            </a:pPr>
            <a:r>
              <a:rPr lang="en-IN" altLang="en-US" dirty="0">
                <a:latin typeface="Arial" panose="020B0604020202020204" pitchFamily="34" charset="0"/>
                <a:cs typeface="Arial" panose="020B0604020202020204" pitchFamily="34" charset="0"/>
              </a:rPr>
              <a:t>Identifiability and measurability: Segment must be identifiable and its size measurable</a:t>
            </a:r>
          </a:p>
          <a:p>
            <a:pPr marL="628650" lvl="1" indent="-171450">
              <a:buFont typeface="Arial" panose="020B0604020202020204" pitchFamily="34" charset="0"/>
              <a:buChar char="•"/>
              <a:defRPr/>
            </a:pPr>
            <a:r>
              <a:rPr lang="en-IN" altLang="en-US" dirty="0">
                <a:latin typeface="Arial" panose="020B0604020202020204" pitchFamily="34" charset="0"/>
                <a:cs typeface="Arial" panose="020B0604020202020204" pitchFamily="34" charset="0"/>
              </a:rPr>
              <a:t>Accessibility</a:t>
            </a:r>
            <a:r>
              <a:rPr lang="en-IN" altLang="en-US" b="1" dirty="0">
                <a:latin typeface="Arial" panose="020B0604020202020204" pitchFamily="34" charset="0"/>
                <a:cs typeface="Arial" panose="020B0604020202020204" pitchFamily="34" charset="0"/>
              </a:rPr>
              <a:t>: </a:t>
            </a:r>
            <a:r>
              <a:rPr lang="en-IN" altLang="en-US" dirty="0">
                <a:latin typeface="Arial" panose="020B0604020202020204" pitchFamily="34" charset="0"/>
                <a:cs typeface="Arial" panose="020B0604020202020204" pitchFamily="34" charset="0"/>
              </a:rPr>
              <a:t>Marketing mix must be reachable to members of targeted segments.</a:t>
            </a:r>
          </a:p>
          <a:p>
            <a:pPr marL="628650" lvl="1" indent="-171450">
              <a:buFont typeface="Arial" panose="020B0604020202020204" pitchFamily="34" charset="0"/>
              <a:buChar char="•"/>
              <a:defRPr/>
            </a:pPr>
            <a:r>
              <a:rPr lang="en-IN" altLang="en-US" dirty="0">
                <a:latin typeface="Arial" panose="020B0604020202020204" pitchFamily="34" charset="0"/>
                <a:cs typeface="Arial" panose="020B0604020202020204" pitchFamily="34" charset="0"/>
              </a:rPr>
              <a:t>Responsiveness: Segment need not be treated separately unless it respond differently to a marketing mix</a:t>
            </a:r>
          </a:p>
          <a:p>
            <a:pPr marL="628650" lvl="1" indent="-171450" eaLnBrk="1" hangingPunct="1">
              <a:buFont typeface="Arial" panose="020B0604020202020204" pitchFamily="34" charset="0"/>
              <a:buChar char="•"/>
              <a:defRPr/>
            </a:pPr>
            <a:endParaRPr lang="en-US" dirty="0"/>
          </a:p>
        </p:txBody>
      </p:sp>
      <p:sp>
        <p:nvSpPr>
          <p:cNvPr id="4" name="Slide Number Placeholder 3"/>
          <p:cNvSpPr>
            <a:spLocks noGrp="1"/>
          </p:cNvSpPr>
          <p:nvPr>
            <p:ph type="sldNum" sz="quarter" idx="10"/>
          </p:nvPr>
        </p:nvSpPr>
        <p:spPr/>
        <p:txBody>
          <a:bodyPr/>
          <a:lstStyle/>
          <a:p>
            <a:fld id="{FCA16ACA-BEA9-4113-B004-2C9FC464C5F8}" type="slidenum">
              <a:rPr lang="en-US" smtClean="0"/>
              <a:pPr/>
              <a:t>7</a:t>
            </a:fld>
            <a:endParaRPr lang="en-US"/>
          </a:p>
        </p:txBody>
      </p:sp>
    </p:spTree>
    <p:extLst>
      <p:ext uri="{BB962C8B-B14F-4D97-AF65-F5344CB8AC3E}">
        <p14:creationId xmlns:p14="http://schemas.microsoft.com/office/powerpoint/2010/main" val="35840172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b="1" dirty="0">
                <a:solidFill>
                  <a:schemeClr val="accent1"/>
                </a:solidFill>
                <a:latin typeface="Arial" panose="020B0604020202020204" pitchFamily="34" charset="0"/>
                <a:cs typeface="Arial" panose="020B0604020202020204" pitchFamily="34" charset="0"/>
              </a:rPr>
              <a:t>Segmentation bases (variables): </a:t>
            </a:r>
            <a:r>
              <a:rPr lang="en-US" dirty="0">
                <a:latin typeface="Arial" panose="020B0604020202020204" pitchFamily="34" charset="0"/>
                <a:cs typeface="Arial" panose="020B0604020202020204" pitchFamily="34" charset="0"/>
              </a:rPr>
              <a:t>characteristics of individuals, groups, or organizations</a:t>
            </a:r>
          </a:p>
          <a:p>
            <a:pPr marL="628650" lvl="1" indent="-171450">
              <a:buFont typeface="Arial" panose="020B0604020202020204" pitchFamily="34" charset="0"/>
              <a:buChar char="•"/>
            </a:pPr>
            <a:r>
              <a:rPr lang="en-US" dirty="0">
                <a:latin typeface="Arial" panose="020B0604020202020204" pitchFamily="34" charset="0"/>
                <a:cs typeface="Arial" panose="020B0604020202020204" pitchFamily="34" charset="0"/>
              </a:rPr>
              <a:t>An inappropriate segmentation strategy could lead to lost sales and missed profit opportunities</a:t>
            </a:r>
          </a:p>
          <a:p>
            <a:pPr marL="628650" lvl="1" indent="-171450">
              <a:buFont typeface="Arial" panose="020B0604020202020204" pitchFamily="34" charset="0"/>
              <a:buChar char="•"/>
            </a:pPr>
            <a:r>
              <a:rPr lang="en-US" dirty="0">
                <a:latin typeface="Arial" panose="020B0604020202020204" pitchFamily="34" charset="0"/>
                <a:cs typeface="Arial" panose="020B0604020202020204" pitchFamily="34" charset="0"/>
              </a:rPr>
              <a:t>Markets can be segmented using a single variable or several</a:t>
            </a:r>
          </a:p>
          <a:p>
            <a:pPr marL="1085850" lvl="2" indent="-171450">
              <a:buFont typeface="Arial" panose="020B0604020202020204" pitchFamily="34" charset="0"/>
              <a:buChar char="•"/>
            </a:pPr>
            <a:r>
              <a:rPr lang="en-US" sz="2200" dirty="0">
                <a:solidFill>
                  <a:srgbClr val="00B050"/>
                </a:solidFill>
                <a:latin typeface="Arial" panose="020B0604020202020204" pitchFamily="34" charset="0"/>
                <a:cs typeface="Arial" panose="020B0604020202020204" pitchFamily="34" charset="0"/>
              </a:rPr>
              <a:t>Geography</a:t>
            </a:r>
          </a:p>
          <a:p>
            <a:pPr marL="1085850" lvl="2" indent="-171450">
              <a:buFont typeface="Arial" panose="020B0604020202020204" pitchFamily="34" charset="0"/>
              <a:buChar char="•"/>
            </a:pPr>
            <a:r>
              <a:rPr lang="en-US" sz="2200" dirty="0">
                <a:solidFill>
                  <a:srgbClr val="00B050"/>
                </a:solidFill>
                <a:latin typeface="Arial" panose="020B0604020202020204" pitchFamily="34" charset="0"/>
                <a:cs typeface="Arial" panose="020B0604020202020204" pitchFamily="34" charset="0"/>
              </a:rPr>
              <a:t>Demographics</a:t>
            </a:r>
          </a:p>
          <a:p>
            <a:pPr marL="1085850" lvl="2" indent="-171450">
              <a:buFont typeface="Arial" panose="020B0604020202020204" pitchFamily="34" charset="0"/>
              <a:buChar char="•"/>
            </a:pPr>
            <a:r>
              <a:rPr lang="en-US" sz="2200" dirty="0">
                <a:solidFill>
                  <a:srgbClr val="00B050"/>
                </a:solidFill>
                <a:latin typeface="Arial" panose="020B0604020202020204" pitchFamily="34" charset="0"/>
                <a:cs typeface="Arial" panose="020B0604020202020204" pitchFamily="34" charset="0"/>
              </a:rPr>
              <a:t>Psychographics</a:t>
            </a:r>
          </a:p>
          <a:p>
            <a:pPr marL="1085850" lvl="2" indent="-171450">
              <a:buFont typeface="Arial" panose="020B0604020202020204" pitchFamily="34" charset="0"/>
              <a:buChar char="•"/>
            </a:pPr>
            <a:r>
              <a:rPr lang="en-US" sz="2200" dirty="0">
                <a:solidFill>
                  <a:srgbClr val="00B050"/>
                </a:solidFill>
                <a:latin typeface="Arial" panose="020B0604020202020204" pitchFamily="34" charset="0"/>
                <a:cs typeface="Arial" panose="020B0604020202020204" pitchFamily="34" charset="0"/>
              </a:rPr>
              <a:t>Benefits sought</a:t>
            </a:r>
          </a:p>
          <a:p>
            <a:pPr marL="1085850" lvl="2" indent="-171450">
              <a:buFont typeface="Arial" panose="020B0604020202020204" pitchFamily="34" charset="0"/>
              <a:buChar char="•"/>
            </a:pPr>
            <a:r>
              <a:rPr lang="en-US" sz="2200" dirty="0">
                <a:solidFill>
                  <a:srgbClr val="00B050"/>
                </a:solidFill>
                <a:latin typeface="Arial" panose="020B0604020202020204" pitchFamily="34" charset="0"/>
                <a:cs typeface="Arial" panose="020B0604020202020204" pitchFamily="34" charset="0"/>
              </a:rPr>
              <a:t>Usage rate</a:t>
            </a:r>
            <a:endParaRPr lang="en-US" dirty="0"/>
          </a:p>
        </p:txBody>
      </p:sp>
      <p:sp>
        <p:nvSpPr>
          <p:cNvPr id="4" name="Slide Number Placeholder 3"/>
          <p:cNvSpPr>
            <a:spLocks noGrp="1"/>
          </p:cNvSpPr>
          <p:nvPr>
            <p:ph type="sldNum" sz="quarter" idx="10"/>
          </p:nvPr>
        </p:nvSpPr>
        <p:spPr/>
        <p:txBody>
          <a:bodyPr/>
          <a:lstStyle/>
          <a:p>
            <a:fld id="{FCA16ACA-BEA9-4113-B004-2C9FC464C5F8}" type="slidenum">
              <a:rPr lang="en-US" smtClean="0"/>
              <a:pPr/>
              <a:t>8</a:t>
            </a:fld>
            <a:endParaRPr lang="en-US"/>
          </a:p>
        </p:txBody>
      </p:sp>
    </p:spTree>
    <p:extLst>
      <p:ext uri="{BB962C8B-B14F-4D97-AF65-F5344CB8AC3E}">
        <p14:creationId xmlns:p14="http://schemas.microsoft.com/office/powerpoint/2010/main" val="27640837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marR="0" lvl="0" indent="-22860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IN" altLang="en-US" b="1" dirty="0">
                <a:solidFill>
                  <a:schemeClr val="accent1"/>
                </a:solidFill>
                <a:latin typeface="Arial" panose="020B0604020202020204" pitchFamily="34" charset="0"/>
                <a:cs typeface="Arial" panose="020B0604020202020204" pitchFamily="34" charset="0"/>
              </a:rPr>
              <a:t>Geographic segmentation: </a:t>
            </a:r>
            <a:r>
              <a:rPr lang="en-IN" altLang="en-US" dirty="0">
                <a:latin typeface="Arial" panose="020B0604020202020204" pitchFamily="34" charset="0"/>
                <a:cs typeface="Arial" panose="020B0604020202020204" pitchFamily="34" charset="0"/>
              </a:rPr>
              <a:t>segmenting markets by region of a country or the world, market size, market density, or climate</a:t>
            </a:r>
          </a:p>
          <a:p>
            <a:pPr marL="228600" marR="0" lvl="0" indent="-22860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IN" altLang="en-US" dirty="0">
                <a:latin typeface="Arial" panose="020B0604020202020204" pitchFamily="34" charset="0"/>
                <a:cs typeface="Arial" panose="020B0604020202020204" pitchFamily="34" charset="0"/>
              </a:rPr>
              <a:t>Market density is the number of people within a unit of land</a:t>
            </a:r>
          </a:p>
          <a:p>
            <a:pPr marL="228600" marR="0" lvl="0" indent="-22860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IN" altLang="en-US" dirty="0">
                <a:latin typeface="Arial" panose="020B0604020202020204" pitchFamily="34" charset="0"/>
                <a:cs typeface="Arial" panose="020B0604020202020204" pitchFamily="34" charset="0"/>
              </a:rPr>
              <a:t>Geographic segmentation is useful for companies needing to find ways to grow</a:t>
            </a:r>
          </a:p>
          <a:p>
            <a:pPr marL="685800" marR="0" lvl="1" indent="-22860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IN" altLang="en-US" dirty="0">
                <a:latin typeface="Arial" panose="020B0604020202020204" pitchFamily="34" charset="0"/>
                <a:cs typeface="Arial" panose="020B0604020202020204" pitchFamily="34" charset="0"/>
              </a:rPr>
              <a:t>Ex. Target opening smaller stores in urban locations. Smaller, quick-tip shopping, and services tailored to customers living in large cities.</a:t>
            </a:r>
            <a:endParaRPr lang="en-US" altLang="en-US" b="0" u="sng" dirty="0">
              <a:latin typeface="Arial" panose="020B0604020202020204" pitchFamily="34" charset="0"/>
            </a:endParaRPr>
          </a:p>
          <a:p>
            <a:pPr marL="228600" indent="-228600" eaLnBrk="1" hangingPunct="1"/>
            <a:endParaRPr lang="en-US" altLang="en-US" b="0" u="sng" dirty="0">
              <a:latin typeface="Arial" panose="020B0604020202020204" pitchFamily="34" charset="0"/>
            </a:endParaRPr>
          </a:p>
          <a:p>
            <a:pPr marL="228600" indent="-228600" eaLnBrk="1" hangingPunct="1"/>
            <a:r>
              <a:rPr lang="en-US" altLang="en-US" b="0" u="sng" dirty="0">
                <a:latin typeface="Arial" panose="020B0604020202020204" pitchFamily="34" charset="0"/>
              </a:rPr>
              <a:t>Discussion/Team Activity</a:t>
            </a:r>
          </a:p>
          <a:p>
            <a:pPr marL="228600" indent="-228600" eaLnBrk="1" hangingPunct="1">
              <a:buFont typeface="Arial" panose="020B0604020202020204" pitchFamily="34" charset="0"/>
              <a:buChar char="•"/>
            </a:pPr>
            <a:r>
              <a:rPr lang="en-US" altLang="en-US" dirty="0">
                <a:latin typeface="Arial" panose="020B0604020202020204" pitchFamily="34" charset="0"/>
              </a:rPr>
              <a:t>Discuss the marketing of regional brands/products in various areas of the country. </a:t>
            </a:r>
            <a:endParaRPr lang="en-US" dirty="0"/>
          </a:p>
        </p:txBody>
      </p:sp>
      <p:sp>
        <p:nvSpPr>
          <p:cNvPr id="4" name="Slide Number Placeholder 3"/>
          <p:cNvSpPr>
            <a:spLocks noGrp="1"/>
          </p:cNvSpPr>
          <p:nvPr>
            <p:ph type="sldNum" sz="quarter" idx="10"/>
          </p:nvPr>
        </p:nvSpPr>
        <p:spPr/>
        <p:txBody>
          <a:bodyPr/>
          <a:lstStyle/>
          <a:p>
            <a:fld id="{FCA16ACA-BEA9-4113-B004-2C9FC464C5F8}" type="slidenum">
              <a:rPr lang="en-US" smtClean="0"/>
              <a:pPr/>
              <a:t>9</a:t>
            </a:fld>
            <a:endParaRPr lang="en-US"/>
          </a:p>
        </p:txBody>
      </p:sp>
    </p:spTree>
    <p:extLst>
      <p:ext uri="{BB962C8B-B14F-4D97-AF65-F5344CB8AC3E}">
        <p14:creationId xmlns:p14="http://schemas.microsoft.com/office/powerpoint/2010/main" val="43595121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marR="0" lvl="0" indent="-22860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b="1" dirty="0">
                <a:solidFill>
                  <a:schemeClr val="accent1"/>
                </a:solidFill>
                <a:latin typeface="Arial" panose="020B0604020202020204" pitchFamily="34" charset="0"/>
                <a:cs typeface="Arial" panose="020B0604020202020204" pitchFamily="34" charset="0"/>
              </a:rPr>
              <a:t>Demographic segmentation: </a:t>
            </a:r>
            <a:r>
              <a:rPr lang="en-US" dirty="0">
                <a:latin typeface="Arial" panose="020B0604020202020204" pitchFamily="34" charset="0"/>
                <a:cs typeface="Arial" panose="020B0604020202020204" pitchFamily="34" charset="0"/>
              </a:rPr>
              <a:t>segmenting markets by age, gender, income, ethic background, and </a:t>
            </a:r>
            <a:r>
              <a:rPr lang="en-US" dirty="0"/>
              <a:t>family life cycle</a:t>
            </a:r>
            <a:endParaRPr lang="en-US" altLang="en-US" dirty="0">
              <a:latin typeface="Arial" panose="020B0604020202020204" pitchFamily="34" charset="0"/>
            </a:endParaRPr>
          </a:p>
          <a:p>
            <a:pPr marL="228600" indent="-228600" eaLnBrk="1" hangingPunct="1">
              <a:buFont typeface="Arial" panose="020B0604020202020204" pitchFamily="34" charset="0"/>
              <a:buChar char="•"/>
            </a:pPr>
            <a:r>
              <a:rPr lang="en-US" altLang="en-US" dirty="0">
                <a:latin typeface="Arial" panose="020B0604020202020204" pitchFamily="34" charset="0"/>
              </a:rPr>
              <a:t>Demographic information is widely available and often related to consumers' buying and consuming behavior.</a:t>
            </a:r>
          </a:p>
        </p:txBody>
      </p:sp>
      <p:sp>
        <p:nvSpPr>
          <p:cNvPr id="4" name="Slide Number Placeholder 3"/>
          <p:cNvSpPr>
            <a:spLocks noGrp="1"/>
          </p:cNvSpPr>
          <p:nvPr>
            <p:ph type="sldNum" sz="quarter" idx="10"/>
          </p:nvPr>
        </p:nvSpPr>
        <p:spPr/>
        <p:txBody>
          <a:bodyPr/>
          <a:lstStyle/>
          <a:p>
            <a:fld id="{FCA16ACA-BEA9-4113-B004-2C9FC464C5F8}" type="slidenum">
              <a:rPr lang="en-US" smtClean="0"/>
              <a:pPr/>
              <a:t>10</a:t>
            </a:fld>
            <a:endParaRPr lang="en-US"/>
          </a:p>
        </p:txBody>
      </p:sp>
    </p:spTree>
    <p:extLst>
      <p:ext uri="{BB962C8B-B14F-4D97-AF65-F5344CB8AC3E}">
        <p14:creationId xmlns:p14="http://schemas.microsoft.com/office/powerpoint/2010/main" val="322182982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Companies choose to segment by age because the needs of Baby Boomers are different from those of Generation Z</a:t>
            </a:r>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FCA16ACA-BEA9-4113-B004-2C9FC464C5F8}" type="slidenum">
              <a:rPr lang="en-US" smtClean="0"/>
              <a:pPr/>
              <a:t>11</a:t>
            </a:fld>
            <a:endParaRPr lang="en-US"/>
          </a:p>
        </p:txBody>
      </p:sp>
    </p:spTree>
    <p:extLst>
      <p:ext uri="{BB962C8B-B14F-4D97-AF65-F5344CB8AC3E}">
        <p14:creationId xmlns:p14="http://schemas.microsoft.com/office/powerpoint/2010/main" val="221611561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US" altLang="en-US" dirty="0"/>
              <a:t>Women make 85 percent of consumer goods purchases annually.</a:t>
            </a:r>
          </a:p>
          <a:p>
            <a:pPr marL="171450" indent="-171450">
              <a:buFont typeface="Arial" panose="020B0604020202020204" pitchFamily="34" charset="0"/>
              <a:buChar char="•"/>
            </a:pPr>
            <a:r>
              <a:rPr lang="en-US" altLang="en-US" dirty="0">
                <a:latin typeface="Arial" panose="020B0604020202020204" pitchFamily="34" charset="0"/>
              </a:rPr>
              <a:t>Women tend to view money and wealth differently than men do. </a:t>
            </a:r>
          </a:p>
          <a:p>
            <a:pPr marL="171450" indent="-171450">
              <a:buFont typeface="Arial" panose="020B0604020202020204" pitchFamily="34" charset="0"/>
              <a:buChar char="•"/>
            </a:pPr>
            <a:r>
              <a:rPr lang="en-US" altLang="en-US" dirty="0">
                <a:latin typeface="Arial" panose="020B0604020202020204" pitchFamily="34" charset="0"/>
              </a:rPr>
              <a:t>They don’t seek to accumulate money but see it as a way to care for their families, improve their lives, and find security. </a:t>
            </a:r>
          </a:p>
          <a:p>
            <a:pPr marL="171450" indent="-171450">
              <a:buFont typeface="Arial" panose="020B0604020202020204" pitchFamily="34" charset="0"/>
              <a:buChar char="•"/>
            </a:pPr>
            <a:r>
              <a:rPr lang="en-US" altLang="en-US" dirty="0"/>
              <a:t>Marketers of products such as clothing and cosmetics still segment markets by gender. </a:t>
            </a:r>
          </a:p>
          <a:p>
            <a:pPr marL="628650" lvl="1" indent="-171450">
              <a:buFont typeface="Arial" panose="020B0604020202020204" pitchFamily="34" charset="0"/>
              <a:buChar char="•"/>
            </a:pPr>
            <a:r>
              <a:rPr lang="en-US" altLang="en-US" dirty="0"/>
              <a:t>Many of these marketers are going after the less-traditional male market.</a:t>
            </a:r>
          </a:p>
          <a:p>
            <a:pPr marL="171450" lvl="0" indent="-171450">
              <a:buFont typeface="Arial" panose="020B0604020202020204" pitchFamily="34" charset="0"/>
              <a:buChar char="•"/>
            </a:pPr>
            <a:r>
              <a:rPr lang="en-US" altLang="en-US" dirty="0"/>
              <a:t>Income influences consumers’ wants and determines their buying power</a:t>
            </a:r>
          </a:p>
        </p:txBody>
      </p:sp>
      <p:sp>
        <p:nvSpPr>
          <p:cNvPr id="4" name="Slide Number Placeholder 3"/>
          <p:cNvSpPr>
            <a:spLocks noGrp="1"/>
          </p:cNvSpPr>
          <p:nvPr>
            <p:ph type="sldNum" sz="quarter" idx="10"/>
          </p:nvPr>
        </p:nvSpPr>
        <p:spPr/>
        <p:txBody>
          <a:bodyPr/>
          <a:lstStyle/>
          <a:p>
            <a:fld id="{FCA16ACA-BEA9-4113-B004-2C9FC464C5F8}" type="slidenum">
              <a:rPr lang="en-US" smtClean="0"/>
              <a:pPr/>
              <a:t>12</a:t>
            </a:fld>
            <a:endParaRPr lang="en-US"/>
          </a:p>
        </p:txBody>
      </p:sp>
    </p:spTree>
    <p:extLst>
      <p:ext uri="{BB962C8B-B14F-4D97-AF65-F5344CB8AC3E}">
        <p14:creationId xmlns:p14="http://schemas.microsoft.com/office/powerpoint/2010/main" val="197464539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eaLnBrk="1" hangingPunct="1">
              <a:buFont typeface="Arial" panose="020B0604020202020204" pitchFamily="34" charset="0"/>
              <a:buChar char="•"/>
            </a:pPr>
            <a:r>
              <a:rPr lang="en-US" altLang="en-US" dirty="0">
                <a:latin typeface="Arial" panose="020B0604020202020204" pitchFamily="34" charset="0"/>
              </a:rPr>
              <a:t>In the past, ethnic groups in the United States were expected to conform to a homogenized, Anglo-centric ideal. Increasing numbers of ethnic minorities and increased buying power have changed this.</a:t>
            </a:r>
          </a:p>
          <a:p>
            <a:pPr marL="171450" indent="-171450">
              <a:buFont typeface="Arial" panose="020B0604020202020204" pitchFamily="34" charset="0"/>
              <a:buChar char="•"/>
            </a:pPr>
            <a:r>
              <a:rPr lang="en-IN" altLang="en-US" dirty="0">
                <a:latin typeface="Arial" panose="020B0604020202020204" pitchFamily="34" charset="0"/>
                <a:cs typeface="Arial" panose="020B0604020202020204" pitchFamily="34" charset="0"/>
              </a:rPr>
              <a:t>Some companies make products geared toward specific ethnic groups</a:t>
            </a:r>
          </a:p>
          <a:p>
            <a:pPr marL="628650" lvl="1" indent="-171450">
              <a:buFont typeface="Arial" panose="020B0604020202020204" pitchFamily="34" charset="0"/>
              <a:buChar char="•"/>
            </a:pPr>
            <a:r>
              <a:rPr lang="en-IN" altLang="en-US" sz="2200" dirty="0">
                <a:solidFill>
                  <a:srgbClr val="00B050"/>
                </a:solidFill>
                <a:latin typeface="Arial" panose="020B0604020202020204" pitchFamily="34" charset="0"/>
                <a:cs typeface="Arial" panose="020B0604020202020204" pitchFamily="34" charset="0"/>
              </a:rPr>
              <a:t>To meet the needs and wants of expanding populations</a:t>
            </a:r>
          </a:p>
          <a:p>
            <a:pPr marL="171450" lvl="0" indent="-171450">
              <a:buFont typeface="Arial" panose="020B0604020202020204" pitchFamily="34" charset="0"/>
              <a:buChar char="•"/>
            </a:pPr>
            <a:r>
              <a:rPr lang="en-IN" altLang="en-US" dirty="0">
                <a:latin typeface="Arial" panose="020B0604020202020204" pitchFamily="34" charset="0"/>
                <a:cs typeface="Arial" panose="020B0604020202020204" pitchFamily="34" charset="0"/>
              </a:rPr>
              <a:t>Largest ethnic groups in the United States: </a:t>
            </a:r>
          </a:p>
          <a:p>
            <a:pPr marL="628650" lvl="1" indent="-171450">
              <a:buFont typeface="Arial" panose="020B0604020202020204" pitchFamily="34" charset="0"/>
              <a:buChar char="•"/>
            </a:pPr>
            <a:r>
              <a:rPr lang="en-US" altLang="en-US" sz="2200" dirty="0">
                <a:solidFill>
                  <a:srgbClr val="00B050"/>
                </a:solidFill>
                <a:latin typeface="Arial" panose="020B0604020202020204" pitchFamily="34" charset="0"/>
                <a:cs typeface="Arial" panose="020B0604020202020204" pitchFamily="34" charset="0"/>
              </a:rPr>
              <a:t>Hispanic Americans</a:t>
            </a:r>
          </a:p>
          <a:p>
            <a:pPr marL="628650" lvl="1" indent="-171450">
              <a:buFont typeface="Arial" panose="020B0604020202020204" pitchFamily="34" charset="0"/>
              <a:buChar char="•"/>
            </a:pPr>
            <a:r>
              <a:rPr lang="en-US" altLang="en-US" sz="2200" dirty="0">
                <a:solidFill>
                  <a:srgbClr val="00B050"/>
                </a:solidFill>
                <a:latin typeface="Arial" panose="020B0604020202020204" pitchFamily="34" charset="0"/>
                <a:cs typeface="Arial" panose="020B0604020202020204" pitchFamily="34" charset="0"/>
              </a:rPr>
              <a:t>African Americans</a:t>
            </a:r>
          </a:p>
          <a:p>
            <a:pPr marL="628650" lvl="1" indent="-171450">
              <a:buFont typeface="Arial" panose="020B0604020202020204" pitchFamily="34" charset="0"/>
              <a:buChar char="•"/>
            </a:pPr>
            <a:r>
              <a:rPr lang="en-US" altLang="en-US" sz="2200" dirty="0">
                <a:solidFill>
                  <a:srgbClr val="00B050"/>
                </a:solidFill>
                <a:latin typeface="Arial" panose="020B0604020202020204" pitchFamily="34" charset="0"/>
                <a:cs typeface="Arial" panose="020B0604020202020204" pitchFamily="34" charset="0"/>
              </a:rPr>
              <a:t>Asian Americans</a:t>
            </a:r>
          </a:p>
          <a:p>
            <a:pPr marL="228600" indent="-228600" eaLnBrk="1" hangingPunct="1">
              <a:buFont typeface="Arial" panose="020B0604020202020204" pitchFamily="34" charset="0"/>
              <a:buChar char="•"/>
            </a:pPr>
            <a:endParaRPr lang="en-US" altLang="en-US" dirty="0">
              <a:latin typeface="Arial" panose="020B0604020202020204" pitchFamily="34" charset="0"/>
            </a:endParaRPr>
          </a:p>
          <a:p>
            <a:pPr marL="228600" indent="-228600" eaLnBrk="1" hangingPunct="1">
              <a:buFont typeface="Arial" panose="020B0604020202020204" pitchFamily="34" charset="0"/>
              <a:buChar char="•"/>
            </a:pPr>
            <a:endParaRPr lang="en-US" altLang="en-US" dirty="0">
              <a:latin typeface="Arial" panose="020B0604020202020204" pitchFamily="34" charset="0"/>
            </a:endParaRPr>
          </a:p>
        </p:txBody>
      </p:sp>
      <p:sp>
        <p:nvSpPr>
          <p:cNvPr id="4" name="Slide Number Placeholder 3"/>
          <p:cNvSpPr>
            <a:spLocks noGrp="1"/>
          </p:cNvSpPr>
          <p:nvPr>
            <p:ph type="sldNum" sz="quarter" idx="10"/>
          </p:nvPr>
        </p:nvSpPr>
        <p:spPr/>
        <p:txBody>
          <a:bodyPr/>
          <a:lstStyle/>
          <a:p>
            <a:fld id="{FCA16ACA-BEA9-4113-B004-2C9FC464C5F8}" type="slidenum">
              <a:rPr lang="en-US" smtClean="0"/>
              <a:pPr/>
              <a:t>13</a:t>
            </a:fld>
            <a:endParaRPr lang="en-US"/>
          </a:p>
        </p:txBody>
      </p:sp>
    </p:spTree>
    <p:extLst>
      <p:ext uri="{BB962C8B-B14F-4D97-AF65-F5344CB8AC3E}">
        <p14:creationId xmlns:p14="http://schemas.microsoft.com/office/powerpoint/2010/main" val="274733549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b="1" dirty="0">
                <a:solidFill>
                  <a:schemeClr val="accent1"/>
                </a:solidFill>
              </a:rPr>
              <a:t>Family life cycle (FLC): </a:t>
            </a:r>
            <a:r>
              <a:rPr lang="en-US" dirty="0"/>
              <a:t>a series of stages determined by a combination of age, marital status, and the presence or absence of children</a:t>
            </a:r>
          </a:p>
          <a:p>
            <a:pPr marL="171450" indent="-171450">
              <a:buFont typeface="Arial" panose="020B0604020202020204" pitchFamily="34" charset="0"/>
              <a:buChar char="•"/>
            </a:pPr>
            <a:r>
              <a:rPr lang="en-US" dirty="0">
                <a:latin typeface="Arial" panose="020B0604020202020204" pitchFamily="34" charset="0"/>
                <a:cs typeface="Arial" panose="020B0604020202020204" pitchFamily="34" charset="0"/>
              </a:rPr>
              <a:t>Consumption patterns among people of the same age and gender differ because they are in different stages of the family life cycle</a:t>
            </a:r>
          </a:p>
          <a:p>
            <a:endParaRPr lang="en-US" dirty="0"/>
          </a:p>
        </p:txBody>
      </p:sp>
      <p:sp>
        <p:nvSpPr>
          <p:cNvPr id="4" name="Slide Number Placeholder 3"/>
          <p:cNvSpPr>
            <a:spLocks noGrp="1"/>
          </p:cNvSpPr>
          <p:nvPr>
            <p:ph type="sldNum" sz="quarter" idx="10"/>
          </p:nvPr>
        </p:nvSpPr>
        <p:spPr/>
        <p:txBody>
          <a:bodyPr/>
          <a:lstStyle/>
          <a:p>
            <a:fld id="{FCA16ACA-BEA9-4113-B004-2C9FC464C5F8}" type="slidenum">
              <a:rPr lang="en-US" smtClean="0"/>
              <a:pPr/>
              <a:t>14</a:t>
            </a:fld>
            <a:endParaRPr lang="en-US"/>
          </a:p>
        </p:txBody>
      </p:sp>
    </p:spTree>
    <p:extLst>
      <p:ext uri="{BB962C8B-B14F-4D97-AF65-F5344CB8AC3E}">
        <p14:creationId xmlns:p14="http://schemas.microsoft.com/office/powerpoint/2010/main" val="325467395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marR="0" lvl="0" indent="-22860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b="1" dirty="0">
                <a:solidFill>
                  <a:schemeClr val="accent1"/>
                </a:solidFill>
                <a:latin typeface="Arial" panose="020B0604020202020204" pitchFamily="34" charset="0"/>
                <a:cs typeface="Arial" panose="020B0604020202020204" pitchFamily="34" charset="0"/>
              </a:rPr>
              <a:t>Psychographic segmentation: </a:t>
            </a:r>
            <a:r>
              <a:rPr lang="en-US" dirty="0">
                <a:latin typeface="Arial" panose="020B0604020202020204" pitchFamily="34" charset="0"/>
                <a:cs typeface="Arial" panose="020B0604020202020204" pitchFamily="34" charset="0"/>
              </a:rPr>
              <a:t>segmenting markets on the basis of personality, motives, lifestyles, and geodemographics</a:t>
            </a:r>
          </a:p>
          <a:p>
            <a:pPr marL="228600" indent="-228600" eaLnBrk="1" hangingPunct="1">
              <a:buFont typeface="Arial" panose="020B0604020202020204" pitchFamily="34" charset="0"/>
              <a:buChar char="•"/>
              <a:defRPr/>
            </a:pPr>
            <a:r>
              <a:rPr lang="en-US" dirty="0"/>
              <a:t>Personality reflects a person’s traits, attitudes, and habits. </a:t>
            </a:r>
          </a:p>
          <a:p>
            <a:pPr marL="685800" lvl="1" indent="-228600" eaLnBrk="1" hangingPunct="1">
              <a:buFont typeface="Arial" panose="020B0604020202020204" pitchFamily="34" charset="0"/>
              <a:buChar char="•"/>
              <a:defRPr/>
            </a:pPr>
            <a:r>
              <a:rPr lang="en-US" dirty="0"/>
              <a:t>Example:</a:t>
            </a:r>
            <a:r>
              <a:rPr lang="en-US" baseline="0" dirty="0"/>
              <a:t> People buy clothes that they feel represent their personalities and give others an idea of who they are</a:t>
            </a:r>
            <a:r>
              <a:rPr lang="en-US" dirty="0"/>
              <a:t>. </a:t>
            </a:r>
          </a:p>
          <a:p>
            <a:pPr marL="228600" marR="0" indent="-22860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dirty="0"/>
              <a:t>Motives: </a:t>
            </a:r>
            <a:r>
              <a:rPr lang="en-IN" altLang="en-US" dirty="0"/>
              <a:t>Marketers might appeal to emotional, rational, or status-related motives, among others.</a:t>
            </a:r>
            <a:endParaRPr lang="en-US" altLang="en-US" dirty="0"/>
          </a:p>
          <a:p>
            <a:pPr marL="685800" lvl="1" indent="-228600" eaLnBrk="1" hangingPunct="1">
              <a:buFont typeface="Arial" panose="020B0604020202020204" pitchFamily="34" charset="0"/>
              <a:buChar char="•"/>
              <a:defRPr/>
            </a:pPr>
            <a:r>
              <a:rPr lang="en-US" dirty="0"/>
              <a:t>Example: Carmakers might appeal to customers with status-related motives, whereas makers of</a:t>
            </a:r>
            <a:r>
              <a:rPr lang="en-US" baseline="0" dirty="0"/>
              <a:t> </a:t>
            </a:r>
            <a:r>
              <a:rPr lang="en-US" dirty="0"/>
              <a:t>baby product might appeal to emotional motives.</a:t>
            </a:r>
          </a:p>
          <a:p>
            <a:pPr marL="228600" marR="0" indent="-22860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dirty="0"/>
              <a:t>Lifestyle segmentation divides people into groups according to the way they spend their time, the importance of the things around them, their beliefs, and socioeconomic characteristics such as income and education.</a:t>
            </a:r>
          </a:p>
          <a:p>
            <a:pPr marL="228600" marR="0" indent="-22860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altLang="en-US" b="1" dirty="0">
                <a:latin typeface="Arial" panose="020B0604020202020204" pitchFamily="34" charset="0"/>
              </a:rPr>
              <a:t>Geodemographic segmentation</a:t>
            </a:r>
            <a:r>
              <a:rPr lang="en-US" altLang="en-US" b="0" dirty="0">
                <a:latin typeface="Arial" panose="020B0604020202020204" pitchFamily="34" charset="0"/>
              </a:rPr>
              <a:t>: It is </a:t>
            </a:r>
            <a:r>
              <a:rPr lang="en-IN" altLang="en-US" b="0" dirty="0">
                <a:latin typeface="Arial" charset="0"/>
              </a:rPr>
              <a:t>s</a:t>
            </a:r>
            <a:r>
              <a:rPr lang="en-IN" altLang="en-US" dirty="0"/>
              <a:t>egmenting potential customers into </a:t>
            </a:r>
            <a:r>
              <a:rPr lang="en-US" altLang="en-US" dirty="0"/>
              <a:t>neighborhood</a:t>
            </a:r>
            <a:r>
              <a:rPr lang="en-IN" altLang="en-US" dirty="0"/>
              <a:t> lifestyle categories.</a:t>
            </a:r>
          </a:p>
          <a:p>
            <a:pPr marL="685800" marR="0" lvl="1" indent="-22860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altLang="en-US" dirty="0">
                <a:latin typeface="Arial" panose="020B0604020202020204" pitchFamily="34" charset="0"/>
              </a:rPr>
              <a:t>It helps marketers develop marketing programs tailored to prospective buyers who live in small geographic regions, such as neighborhoods, or who have very specific lifestyle and demographic characteristics.</a:t>
            </a:r>
          </a:p>
          <a:p>
            <a:pPr marL="685800" marR="0" lvl="1" indent="-22860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IN" altLang="en-US" dirty="0"/>
              <a:t>It</a:t>
            </a:r>
            <a:r>
              <a:rPr lang="en-IN" altLang="en-US" baseline="0" dirty="0"/>
              <a:t> c</a:t>
            </a:r>
            <a:r>
              <a:rPr lang="en-IN" altLang="en-US" dirty="0"/>
              <a:t>ombines geographic, demographic, and lifestyle segmentation.</a:t>
            </a:r>
          </a:p>
        </p:txBody>
      </p:sp>
      <p:sp>
        <p:nvSpPr>
          <p:cNvPr id="4" name="Slide Number Placeholder 3"/>
          <p:cNvSpPr>
            <a:spLocks noGrp="1"/>
          </p:cNvSpPr>
          <p:nvPr>
            <p:ph type="sldNum" sz="quarter" idx="10"/>
          </p:nvPr>
        </p:nvSpPr>
        <p:spPr/>
        <p:txBody>
          <a:bodyPr/>
          <a:lstStyle/>
          <a:p>
            <a:fld id="{FCA16ACA-BEA9-4113-B004-2C9FC464C5F8}" type="slidenum">
              <a:rPr lang="en-US" smtClean="0"/>
              <a:pPr/>
              <a:t>15</a:t>
            </a:fld>
            <a:endParaRPr lang="en-US"/>
          </a:p>
        </p:txBody>
      </p:sp>
    </p:spTree>
    <p:extLst>
      <p:ext uri="{BB962C8B-B14F-4D97-AF65-F5344CB8AC3E}">
        <p14:creationId xmlns:p14="http://schemas.microsoft.com/office/powerpoint/2010/main" val="375454556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Answers will vary.</a:t>
            </a:r>
          </a:p>
          <a:p>
            <a:r>
              <a:rPr lang="en-US" dirty="0"/>
              <a:t>(Alternatively, you can visit </a:t>
            </a:r>
            <a:r>
              <a:rPr lang="en-US" dirty="0" err="1"/>
              <a:t>esri’s</a:t>
            </a:r>
            <a:r>
              <a:rPr lang="en-US" dirty="0"/>
              <a:t> tapestry segmentation website at: www.esri.com/en-us/arcgis/products/tapestry-segmentation/zip-lookup)</a:t>
            </a:r>
          </a:p>
          <a:p>
            <a:endParaRPr lang="en-US" dirty="0"/>
          </a:p>
          <a:p>
            <a:r>
              <a:rPr lang="en-US" dirty="0"/>
              <a:t>Click on one of the geodemographic segments identified for further information</a:t>
            </a:r>
          </a:p>
          <a:p>
            <a:r>
              <a:rPr lang="en-US" dirty="0"/>
              <a:t>What are the traits of that segment? How might marketers best reach them?</a:t>
            </a:r>
          </a:p>
          <a:p>
            <a:r>
              <a:rPr lang="en-US" dirty="0"/>
              <a:t>What local retailers/restaurants cater to these segments? How? </a:t>
            </a:r>
          </a:p>
        </p:txBody>
      </p:sp>
      <p:sp>
        <p:nvSpPr>
          <p:cNvPr id="4" name="Slide Number Placeholder 3"/>
          <p:cNvSpPr>
            <a:spLocks noGrp="1"/>
          </p:cNvSpPr>
          <p:nvPr>
            <p:ph type="sldNum" sz="quarter" idx="10"/>
          </p:nvPr>
        </p:nvSpPr>
        <p:spPr/>
        <p:txBody>
          <a:bodyPr/>
          <a:lstStyle/>
          <a:p>
            <a:fld id="{FCA16ACA-BEA9-4113-B004-2C9FC464C5F8}" type="slidenum">
              <a:rPr lang="en-US" smtClean="0"/>
              <a:pPr/>
              <a:t>16</a:t>
            </a:fld>
            <a:endParaRPr lang="en-US"/>
          </a:p>
        </p:txBody>
      </p:sp>
    </p:spTree>
    <p:extLst>
      <p:ext uri="{BB962C8B-B14F-4D97-AF65-F5344CB8AC3E}">
        <p14:creationId xmlns:p14="http://schemas.microsoft.com/office/powerpoint/2010/main" val="351597541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eaLnBrk="1" hangingPunct="1">
              <a:buFont typeface="Arial" panose="020B0604020202020204" pitchFamily="34" charset="0"/>
              <a:buChar char="•"/>
              <a:defRPr/>
            </a:pPr>
            <a:r>
              <a:rPr lang="en-US" dirty="0"/>
              <a:t>Most types of market segmentation are based on the assumption that the selected variable(s) and customers’ needs are related. </a:t>
            </a:r>
          </a:p>
          <a:p>
            <a:pPr marL="228600" indent="-228600" eaLnBrk="1" hangingPunct="1">
              <a:buFont typeface="Arial" panose="020B0604020202020204" pitchFamily="34" charset="0"/>
              <a:buChar char="•"/>
              <a:defRPr/>
            </a:pPr>
            <a:r>
              <a:rPr lang="en-US" b="1" dirty="0"/>
              <a:t>Benefit segmentation </a:t>
            </a:r>
            <a:r>
              <a:rPr lang="en-US" dirty="0"/>
              <a:t>groups potential customers on the basis of their needs or wants only.</a:t>
            </a:r>
          </a:p>
          <a:p>
            <a:pPr marL="228600" indent="-228600" eaLnBrk="1" hangingPunct="1">
              <a:buFont typeface="Arial" panose="020B0604020202020204" pitchFamily="34" charset="0"/>
              <a:buChar char="•"/>
              <a:defRPr/>
            </a:pPr>
            <a:r>
              <a:rPr lang="en-US" dirty="0"/>
              <a:t>Segmenting by </a:t>
            </a:r>
            <a:r>
              <a:rPr lang="en-US" b="1" dirty="0"/>
              <a:t>usage rate </a:t>
            </a:r>
            <a:r>
              <a:rPr lang="en-US" dirty="0"/>
              <a:t>enables marketers to focus efforts on heavy users or to develop multiple marketing mixes aimed at different segments. </a:t>
            </a:r>
          </a:p>
          <a:p>
            <a:pPr marL="228600" indent="-228600" eaLnBrk="1" hangingPunct="1">
              <a:buFont typeface="Arial" panose="020B0604020202020204" pitchFamily="34" charset="0"/>
              <a:buChar char="•"/>
              <a:defRPr/>
            </a:pPr>
            <a:r>
              <a:rPr lang="en-US" dirty="0"/>
              <a:t>The focus of marketing is often on the heavy-user segment, based on the </a:t>
            </a:r>
            <a:r>
              <a:rPr lang="en-US" b="1" dirty="0"/>
              <a:t>80/20 principle</a:t>
            </a:r>
            <a:r>
              <a:rPr lang="en-US" dirty="0"/>
              <a:t>. </a:t>
            </a:r>
          </a:p>
          <a:p>
            <a:pPr marL="685800" lvl="1" indent="-228600" eaLnBrk="1" hangingPunct="1">
              <a:buFont typeface="Arial" panose="020B0604020202020204" pitchFamily="34" charset="0"/>
              <a:buChar char="•"/>
              <a:defRPr/>
            </a:pPr>
            <a:r>
              <a:rPr lang="en-US" dirty="0"/>
              <a:t>Frequency/loyalty programs aim to develop customers into heavy users</a:t>
            </a:r>
          </a:p>
          <a:p>
            <a:pPr marL="228600" indent="-228600" eaLnBrk="1" hangingPunct="1">
              <a:buFont typeface="Arial" panose="020B0604020202020204" pitchFamily="34" charset="0"/>
              <a:buChar char="•"/>
              <a:defRPr/>
            </a:pPr>
            <a:endParaRPr lang="en-US" b="0" u="sng" dirty="0"/>
          </a:p>
          <a:p>
            <a:pPr marL="228600" indent="-228600" eaLnBrk="1" hangingPunct="1">
              <a:defRPr/>
            </a:pPr>
            <a:r>
              <a:rPr lang="en-US" b="0" u="sng" dirty="0"/>
              <a:t>Discussion/Team Activity</a:t>
            </a:r>
          </a:p>
          <a:p>
            <a:pPr marL="171450" indent="-171450" eaLnBrk="1" hangingPunct="1">
              <a:buFont typeface="Arial" panose="020B0604020202020204" pitchFamily="34" charset="0"/>
              <a:buChar char="•"/>
              <a:defRPr/>
            </a:pPr>
            <a:r>
              <a:rPr lang="en-US" dirty="0"/>
              <a:t>What programs do companies use to develop customers into heavy users? The list should include airlines' frequent flyer programs and in-store coupon dispensing. </a:t>
            </a:r>
          </a:p>
        </p:txBody>
      </p:sp>
      <p:sp>
        <p:nvSpPr>
          <p:cNvPr id="4" name="Slide Number Placeholder 3"/>
          <p:cNvSpPr>
            <a:spLocks noGrp="1"/>
          </p:cNvSpPr>
          <p:nvPr>
            <p:ph type="sldNum" sz="quarter" idx="10"/>
          </p:nvPr>
        </p:nvSpPr>
        <p:spPr/>
        <p:txBody>
          <a:bodyPr/>
          <a:lstStyle/>
          <a:p>
            <a:fld id="{FCA16ACA-BEA9-4113-B004-2C9FC464C5F8}" type="slidenum">
              <a:rPr lang="en-US" smtClean="0"/>
              <a:pPr/>
              <a:t>17</a:t>
            </a:fld>
            <a:endParaRPr lang="en-US"/>
          </a:p>
        </p:txBody>
      </p:sp>
    </p:spTree>
    <p:extLst>
      <p:ext uri="{BB962C8B-B14F-4D97-AF65-F5344CB8AC3E}">
        <p14:creationId xmlns:p14="http://schemas.microsoft.com/office/powerpoint/2010/main" val="257830646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eaLnBrk="1" hangingPunct="1">
              <a:buFont typeface="Arial" panose="020B0604020202020204" pitchFamily="34" charset="0"/>
              <a:buChar char="•"/>
            </a:pPr>
            <a:r>
              <a:rPr lang="en-US" altLang="en-US" dirty="0">
                <a:latin typeface="Arial" panose="020B0604020202020204" pitchFamily="34" charset="0"/>
              </a:rPr>
              <a:t>The business market consists of four segments: producers, resellers, government, and institutions.</a:t>
            </a:r>
          </a:p>
          <a:p>
            <a:pPr marL="228600" marR="0" lvl="0" indent="-22860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dirty="0">
                <a:latin typeface="Arial" panose="020B0604020202020204" pitchFamily="34" charset="0"/>
                <a:cs typeface="Arial" panose="020B0604020202020204" pitchFamily="34" charset="0"/>
              </a:rPr>
              <a:t>Further market segmentation offers just as many benefits to business marketers as it does to consumer product marketers.</a:t>
            </a:r>
          </a:p>
          <a:p>
            <a:pPr marL="228600" indent="-228600" eaLnBrk="1" hangingPunct="1">
              <a:buFont typeface="Arial" panose="020B0604020202020204" pitchFamily="34" charset="0"/>
              <a:buChar char="•"/>
            </a:pPr>
            <a:endParaRPr lang="en-US" altLang="en-US" dirty="0">
              <a:latin typeface="Arial" panose="020B0604020202020204" pitchFamily="34" charset="0"/>
            </a:endParaRPr>
          </a:p>
        </p:txBody>
      </p:sp>
      <p:sp>
        <p:nvSpPr>
          <p:cNvPr id="4" name="Slide Number Placeholder 3"/>
          <p:cNvSpPr>
            <a:spLocks noGrp="1"/>
          </p:cNvSpPr>
          <p:nvPr>
            <p:ph type="sldNum" sz="quarter" idx="10"/>
          </p:nvPr>
        </p:nvSpPr>
        <p:spPr/>
        <p:txBody>
          <a:bodyPr/>
          <a:lstStyle/>
          <a:p>
            <a:fld id="{FCA16ACA-BEA9-4113-B004-2C9FC464C5F8}" type="slidenum">
              <a:rPr lang="en-US" smtClean="0"/>
              <a:pPr/>
              <a:t>18</a:t>
            </a:fld>
            <a:endParaRPr lang="en-US"/>
          </a:p>
        </p:txBody>
      </p:sp>
    </p:spTree>
    <p:extLst>
      <p:ext uri="{BB962C8B-B14F-4D97-AF65-F5344CB8AC3E}">
        <p14:creationId xmlns:p14="http://schemas.microsoft.com/office/powerpoint/2010/main" val="128780998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eaLnBrk="1" hangingPunct="1">
              <a:buFont typeface="Arial" panose="020B0604020202020204" pitchFamily="34" charset="0"/>
              <a:buChar char="•"/>
            </a:pPr>
            <a:r>
              <a:rPr lang="en-US" altLang="en-US" dirty="0">
                <a:latin typeface="Arial" panose="020B0604020202020204" pitchFamily="34" charset="0"/>
              </a:rPr>
              <a:t>Geographic location is helpful because some buyers buy from local suppliers</a:t>
            </a:r>
          </a:p>
          <a:p>
            <a:pPr marL="228600" indent="-228600" eaLnBrk="1" hangingPunct="1">
              <a:buFont typeface="Arial" panose="020B0604020202020204" pitchFamily="34" charset="0"/>
              <a:buChar char="•"/>
            </a:pPr>
            <a:r>
              <a:rPr lang="en-US" altLang="en-US" dirty="0">
                <a:latin typeface="Arial" panose="020B0604020202020204" pitchFamily="34" charset="0"/>
              </a:rPr>
              <a:t>Segmenting by customer type allows business marketers to tailor their marketing mixes to the unique needs of particular types of organizations or industries. </a:t>
            </a:r>
          </a:p>
          <a:p>
            <a:pPr marL="228600" indent="-228600" eaLnBrk="1" hangingPunct="1">
              <a:buFont typeface="Arial" panose="020B0604020202020204" pitchFamily="34" charset="0"/>
              <a:buChar char="•"/>
            </a:pPr>
            <a:r>
              <a:rPr lang="en-US" altLang="en-US" dirty="0">
                <a:latin typeface="Arial" panose="020B0604020202020204" pitchFamily="34" charset="0"/>
              </a:rPr>
              <a:t>Volume of purchase (heavy, moderate,</a:t>
            </a:r>
            <a:r>
              <a:rPr lang="en-US" altLang="en-US" baseline="0" dirty="0">
                <a:latin typeface="Arial" panose="020B0604020202020204" pitchFamily="34" charset="0"/>
              </a:rPr>
              <a:t> light) is a commonly used basis for business segmentation.</a:t>
            </a:r>
          </a:p>
          <a:p>
            <a:pPr marL="228600" indent="-228600" eaLnBrk="1" hangingPunct="1">
              <a:buFont typeface="Arial" panose="020B0604020202020204" pitchFamily="34" charset="0"/>
              <a:buChar char="•"/>
            </a:pPr>
            <a:r>
              <a:rPr lang="en-US" altLang="en-US" baseline="0" dirty="0">
                <a:latin typeface="Arial" panose="020B0604020202020204" pitchFamily="34" charset="0"/>
              </a:rPr>
              <a:t>The ways in which customers use a product may influence the amount they buy, their buying criteria, and their selection of vendors.</a:t>
            </a:r>
          </a:p>
          <a:p>
            <a:pPr marL="228600" indent="-228600" eaLnBrk="1" hangingPunct="1">
              <a:buFont typeface="Arial" panose="020B0604020202020204" pitchFamily="34" charset="0"/>
              <a:buChar char="•"/>
            </a:pPr>
            <a:endParaRPr lang="en-US" altLang="en-US" dirty="0">
              <a:latin typeface="Arial" panose="020B0604020202020204" pitchFamily="34" charset="0"/>
            </a:endParaRPr>
          </a:p>
        </p:txBody>
      </p:sp>
      <p:sp>
        <p:nvSpPr>
          <p:cNvPr id="4" name="Slide Number Placeholder 3"/>
          <p:cNvSpPr>
            <a:spLocks noGrp="1"/>
          </p:cNvSpPr>
          <p:nvPr>
            <p:ph type="sldNum" sz="quarter" idx="10"/>
          </p:nvPr>
        </p:nvSpPr>
        <p:spPr/>
        <p:txBody>
          <a:bodyPr/>
          <a:lstStyle/>
          <a:p>
            <a:fld id="{FCA16ACA-BEA9-4113-B004-2C9FC464C5F8}" type="slidenum">
              <a:rPr lang="en-US" smtClean="0"/>
              <a:pPr/>
              <a:t>19</a:t>
            </a:fld>
            <a:endParaRPr lang="en-US"/>
          </a:p>
        </p:txBody>
      </p:sp>
    </p:spTree>
    <p:extLst>
      <p:ext uri="{BB962C8B-B14F-4D97-AF65-F5344CB8AC3E}">
        <p14:creationId xmlns:p14="http://schemas.microsoft.com/office/powerpoint/2010/main" val="308930014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eaLnBrk="1" hangingPunct="1">
              <a:buFont typeface="Arial" panose="020B0604020202020204" pitchFamily="34" charset="0"/>
              <a:buChar char="•"/>
              <a:defRPr/>
            </a:pPr>
            <a:r>
              <a:rPr lang="en-US" dirty="0"/>
              <a:t>Many business marketers find it helpful to segment customers and prospective customers on the basis of how they buy. </a:t>
            </a:r>
          </a:p>
          <a:p>
            <a:pPr marL="228600" indent="-228600" eaLnBrk="1" hangingPunct="1">
              <a:buFont typeface="Arial" panose="020B0604020202020204" pitchFamily="34" charset="0"/>
              <a:buChar char="•"/>
              <a:defRPr/>
            </a:pPr>
            <a:r>
              <a:rPr lang="en-US" dirty="0"/>
              <a:t>Two purchasing profiles that have been identified are:</a:t>
            </a:r>
          </a:p>
          <a:p>
            <a:pPr marL="685800" lvl="1" indent="-228600" eaLnBrk="1" hangingPunct="1">
              <a:buFont typeface="Arial" panose="020B0604020202020204" pitchFamily="34" charset="0"/>
              <a:buChar char="•"/>
              <a:defRPr/>
            </a:pPr>
            <a:r>
              <a:rPr lang="en-US" sz="2400" b="1" dirty="0" err="1">
                <a:solidFill>
                  <a:schemeClr val="accent1"/>
                </a:solidFill>
                <a:latin typeface="Arial" panose="020B0604020202020204" pitchFamily="34" charset="0"/>
                <a:cs typeface="Arial" panose="020B0604020202020204" pitchFamily="34" charset="0"/>
              </a:rPr>
              <a:t>Satisficers</a:t>
            </a:r>
            <a:r>
              <a:rPr lang="en-US" sz="2400" b="1" dirty="0">
                <a:solidFill>
                  <a:schemeClr val="accent1"/>
                </a:solidFill>
                <a:latin typeface="Arial" panose="020B0604020202020204" pitchFamily="34" charset="0"/>
                <a:cs typeface="Arial" panose="020B0604020202020204" pitchFamily="34" charset="0"/>
              </a:rPr>
              <a:t>: </a:t>
            </a:r>
            <a:r>
              <a:rPr lang="en-IN" sz="2400" dirty="0"/>
              <a:t>b</a:t>
            </a:r>
            <a:r>
              <a:rPr lang="en-IN" sz="2400" dirty="0">
                <a:latin typeface="Arial" panose="020B0604020202020204" pitchFamily="34" charset="0"/>
                <a:cs typeface="Arial" panose="020B0604020202020204" pitchFamily="34" charset="0"/>
              </a:rPr>
              <a:t>usiness customers who place an order with the first familiar supplier to satisfy product and delivery requirements</a:t>
            </a:r>
          </a:p>
          <a:p>
            <a:pPr marL="685800" lvl="1" indent="-228600" eaLnBrk="1" hangingPunct="1">
              <a:buFont typeface="Arial" panose="020B0604020202020204" pitchFamily="34" charset="0"/>
              <a:buChar char="•"/>
              <a:defRPr/>
            </a:pPr>
            <a:r>
              <a:rPr lang="en-US" sz="2400" b="1" dirty="0">
                <a:solidFill>
                  <a:schemeClr val="accent1"/>
                </a:solidFill>
                <a:latin typeface="Arial" panose="020B0604020202020204" pitchFamily="34" charset="0"/>
                <a:cs typeface="Arial" panose="020B0604020202020204" pitchFamily="34" charset="0"/>
              </a:rPr>
              <a:t>Optimizers: </a:t>
            </a:r>
            <a:r>
              <a:rPr lang="en-IN" sz="2400" dirty="0">
                <a:latin typeface="Arial" panose="020B0604020202020204" pitchFamily="34" charset="0"/>
                <a:cs typeface="Arial" panose="020B0604020202020204" pitchFamily="34" charset="0"/>
              </a:rPr>
              <a:t>business customers who consider numerous suppliers, both familiar and unfamiliar, solicit bids, and study all proposals carefully before selecting one</a:t>
            </a:r>
            <a:endParaRPr lang="en-US" sz="2400" dirty="0">
              <a:latin typeface="Arial" panose="020B0604020202020204" pitchFamily="34" charset="0"/>
              <a:cs typeface="Arial" panose="020B0604020202020204" pitchFamily="34" charset="0"/>
            </a:endParaRPr>
          </a:p>
          <a:p>
            <a:pPr marL="685800" lvl="1" indent="-228600" eaLnBrk="1" hangingPunct="1">
              <a:buFont typeface="Arial" panose="020B0604020202020204" pitchFamily="34" charset="0"/>
              <a:buChar char="•"/>
              <a:defRPr/>
            </a:pPr>
            <a:endParaRPr lang="en-US" dirty="0"/>
          </a:p>
        </p:txBody>
      </p:sp>
      <p:sp>
        <p:nvSpPr>
          <p:cNvPr id="4" name="Slide Number Placeholder 3"/>
          <p:cNvSpPr>
            <a:spLocks noGrp="1"/>
          </p:cNvSpPr>
          <p:nvPr>
            <p:ph type="sldNum" sz="quarter" idx="10"/>
          </p:nvPr>
        </p:nvSpPr>
        <p:spPr/>
        <p:txBody>
          <a:bodyPr/>
          <a:lstStyle/>
          <a:p>
            <a:fld id="{FCA16ACA-BEA9-4113-B004-2C9FC464C5F8}" type="slidenum">
              <a:rPr lang="en-US" smtClean="0"/>
              <a:pPr/>
              <a:t>20</a:t>
            </a:fld>
            <a:endParaRPr lang="en-US"/>
          </a:p>
        </p:txBody>
      </p:sp>
    </p:spTree>
    <p:extLst>
      <p:ext uri="{BB962C8B-B14F-4D97-AF65-F5344CB8AC3E}">
        <p14:creationId xmlns:p14="http://schemas.microsoft.com/office/powerpoint/2010/main" val="365550546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altLang="en-US" dirty="0">
                <a:latin typeface="Arial" panose="020B0604020202020204" pitchFamily="34" charset="0"/>
                <a:cs typeface="Arial" panose="020B0604020202020204" pitchFamily="34" charset="0"/>
              </a:rPr>
              <a:t>The purpose of market segmentation is to identify marketing opportunities</a:t>
            </a:r>
          </a:p>
          <a:p>
            <a:pPr marL="514350" indent="-514350">
              <a:buFont typeface="+mj-lt"/>
              <a:buAutoNum type="arabicPeriod"/>
            </a:pPr>
            <a:r>
              <a:rPr lang="en-US" altLang="en-US" dirty="0">
                <a:latin typeface="Arial" panose="020B0604020202020204" pitchFamily="34" charset="0"/>
                <a:cs typeface="Arial" panose="020B0604020202020204" pitchFamily="34" charset="0"/>
              </a:rPr>
              <a:t>Select a market or product category for study </a:t>
            </a:r>
          </a:p>
          <a:p>
            <a:pPr marL="971550" lvl="1" indent="-514350">
              <a:buFont typeface="Arial" panose="020B0604020202020204" pitchFamily="34" charset="0"/>
              <a:buChar char="•"/>
            </a:pPr>
            <a:r>
              <a:rPr lang="en-US" altLang="en-US" dirty="0">
                <a:latin typeface="Arial" panose="020B0604020202020204" pitchFamily="34" charset="0"/>
                <a:cs typeface="Arial" panose="020B0604020202020204" pitchFamily="34" charset="0"/>
              </a:rPr>
              <a:t>Define the overall market or product category to be studied</a:t>
            </a:r>
          </a:p>
          <a:p>
            <a:pPr marL="514350" indent="-514350">
              <a:buFont typeface="+mj-lt"/>
              <a:buAutoNum type="arabicPeriod"/>
            </a:pPr>
            <a:r>
              <a:rPr lang="en-US" altLang="en-US" dirty="0">
                <a:latin typeface="Arial" panose="020B0604020202020204" pitchFamily="34" charset="0"/>
                <a:cs typeface="Arial" panose="020B0604020202020204" pitchFamily="34" charset="0"/>
              </a:rPr>
              <a:t>Choose a basis or bases for segmentation</a:t>
            </a:r>
          </a:p>
          <a:p>
            <a:pPr marL="971550" lvl="1" indent="-514350">
              <a:buFont typeface="Arial" panose="020B0604020202020204" pitchFamily="34" charset="0"/>
              <a:buChar char="•"/>
            </a:pPr>
            <a:r>
              <a:rPr lang="en-US" altLang="en-US" dirty="0">
                <a:latin typeface="Arial" panose="020B0604020202020204" pitchFamily="34" charset="0"/>
                <a:cs typeface="Arial" panose="020B0604020202020204" pitchFamily="34" charset="0"/>
              </a:rPr>
              <a:t>Requires managerial insight, creativity, and market knowledge</a:t>
            </a:r>
          </a:p>
          <a:p>
            <a:pPr marL="514350" indent="-514350">
              <a:buFont typeface="+mj-lt"/>
              <a:buAutoNum type="arabicPeriod"/>
            </a:pPr>
            <a:r>
              <a:rPr lang="en-US" altLang="en-US" dirty="0">
                <a:latin typeface="Arial" panose="020B0604020202020204" pitchFamily="34" charset="0"/>
                <a:cs typeface="Arial" panose="020B0604020202020204" pitchFamily="34" charset="0"/>
              </a:rPr>
              <a:t>Select segmentation descriptors</a:t>
            </a:r>
          </a:p>
          <a:p>
            <a:pPr marL="971550" lvl="1" indent="-514350">
              <a:buFont typeface="Arial" panose="020B0604020202020204" pitchFamily="34" charset="0"/>
              <a:buChar char="•"/>
            </a:pPr>
            <a:r>
              <a:rPr lang="en-US" altLang="en-US" dirty="0">
                <a:latin typeface="Arial" panose="020B0604020202020204" pitchFamily="34" charset="0"/>
                <a:cs typeface="Arial" panose="020B0604020202020204" pitchFamily="34" charset="0"/>
              </a:rPr>
              <a:t>Descriptors identify the specific segmentation variables to use</a:t>
            </a:r>
          </a:p>
          <a:p>
            <a:pPr marL="514350" indent="-514350">
              <a:buFont typeface="+mj-lt"/>
              <a:buAutoNum type="arabicPeriod"/>
            </a:pPr>
            <a:r>
              <a:rPr lang="en-US" altLang="en-US" dirty="0">
                <a:latin typeface="Arial" panose="020B0604020202020204" pitchFamily="34" charset="0"/>
                <a:cs typeface="Arial" panose="020B0604020202020204" pitchFamily="34" charset="0"/>
              </a:rPr>
              <a:t>Profile and analyze segments</a:t>
            </a:r>
          </a:p>
          <a:p>
            <a:pPr marL="971550" lvl="1" indent="-514350">
              <a:buFont typeface="Arial" panose="020B0604020202020204" pitchFamily="34" charset="0"/>
              <a:buChar char="•"/>
            </a:pPr>
            <a:r>
              <a:rPr lang="en-US" altLang="en-US" dirty="0">
                <a:latin typeface="Arial" panose="020B0604020202020204" pitchFamily="34" charset="0"/>
                <a:cs typeface="Arial" panose="020B0604020202020204" pitchFamily="34" charset="0"/>
              </a:rPr>
              <a:t>Profile should include segment size, expected growth, purchase frequency, current brand usage, brand loyalty, and long-term sales and profit potential</a:t>
            </a:r>
          </a:p>
          <a:p>
            <a:pPr marL="514350" indent="-514350">
              <a:buFont typeface="+mj-lt"/>
              <a:buAutoNum type="arabicPeriod"/>
            </a:pPr>
            <a:r>
              <a:rPr lang="en-US" altLang="en-US" dirty="0">
                <a:latin typeface="Arial" panose="020B0604020202020204" pitchFamily="34" charset="0"/>
                <a:cs typeface="Arial" panose="020B0604020202020204" pitchFamily="34" charset="0"/>
              </a:rPr>
              <a:t>Select markets</a:t>
            </a:r>
          </a:p>
          <a:p>
            <a:pPr marL="971550" lvl="1" indent="-514350">
              <a:buFont typeface="Arial" panose="020B0604020202020204" pitchFamily="34" charset="0"/>
              <a:buChar char="•"/>
            </a:pPr>
            <a:r>
              <a:rPr lang="en-US" altLang="en-US" dirty="0">
                <a:latin typeface="Arial" panose="020B0604020202020204" pitchFamily="34" charset="0"/>
                <a:cs typeface="Arial" panose="020B0604020202020204" pitchFamily="34" charset="0"/>
              </a:rPr>
              <a:t>A natural outcome of the segmentation process. Directly influences and determines the marketing mix</a:t>
            </a:r>
          </a:p>
          <a:p>
            <a:pPr marL="514350" indent="-514350">
              <a:buFont typeface="+mj-lt"/>
              <a:buAutoNum type="arabicPeriod"/>
            </a:pPr>
            <a:r>
              <a:rPr lang="en-US" altLang="en-US" dirty="0">
                <a:latin typeface="Arial" panose="020B0604020202020204" pitchFamily="34" charset="0"/>
                <a:cs typeface="Arial" panose="020B0604020202020204" pitchFamily="34" charset="0"/>
              </a:rPr>
              <a:t>Design, implement, and maintain appropriate marketing mixes</a:t>
            </a:r>
          </a:p>
          <a:p>
            <a:pPr marL="971550" lvl="1" indent="-514350">
              <a:buFont typeface="Arial" panose="020B0604020202020204" pitchFamily="34" charset="0"/>
              <a:buChar char="•"/>
            </a:pPr>
            <a:r>
              <a:rPr lang="en-US" altLang="en-US" dirty="0">
                <a:latin typeface="Arial" panose="020B0604020202020204" pitchFamily="34" charset="0"/>
                <a:cs typeface="Arial" panose="020B0604020202020204" pitchFamily="34" charset="0"/>
              </a:rPr>
              <a:t>Product, place (distribution), promotion, and pricing strategies</a:t>
            </a:r>
          </a:p>
          <a:p>
            <a:endParaRPr lang="en-US" dirty="0"/>
          </a:p>
        </p:txBody>
      </p:sp>
      <p:sp>
        <p:nvSpPr>
          <p:cNvPr id="4" name="Slide Number Placeholder 3"/>
          <p:cNvSpPr>
            <a:spLocks noGrp="1"/>
          </p:cNvSpPr>
          <p:nvPr>
            <p:ph type="sldNum" sz="quarter" idx="10"/>
          </p:nvPr>
        </p:nvSpPr>
        <p:spPr/>
        <p:txBody>
          <a:bodyPr/>
          <a:lstStyle/>
          <a:p>
            <a:fld id="{FCA16ACA-BEA9-4113-B004-2C9FC464C5F8}" type="slidenum">
              <a:rPr lang="en-US" smtClean="0"/>
              <a:pPr/>
              <a:t>21</a:t>
            </a:fld>
            <a:endParaRPr lang="en-US"/>
          </a:p>
        </p:txBody>
      </p:sp>
    </p:spTree>
    <p:extLst>
      <p:ext uri="{BB962C8B-B14F-4D97-AF65-F5344CB8AC3E}">
        <p14:creationId xmlns:p14="http://schemas.microsoft.com/office/powerpoint/2010/main" val="194536220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eaLnBrk="1" hangingPunct="1">
              <a:buFont typeface="Arial" panose="020B0604020202020204" pitchFamily="34" charset="0"/>
              <a:buChar char="•"/>
            </a:pPr>
            <a:r>
              <a:rPr lang="en-US" altLang="en-US" dirty="0">
                <a:latin typeface="Arial" panose="020B0604020202020204" pitchFamily="34" charset="0"/>
              </a:rPr>
              <a:t>Market segmentation is the first step in determining whom to approach about buying a product. The next task is to choose one or more target markets. </a:t>
            </a:r>
          </a:p>
          <a:p>
            <a:pPr marL="228600" marR="0" lvl="0" indent="-22860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IN" altLang="en-US" b="1" dirty="0">
                <a:solidFill>
                  <a:schemeClr val="accent1"/>
                </a:solidFill>
                <a:latin typeface="Arial" panose="020B0604020202020204" pitchFamily="34" charset="0"/>
                <a:cs typeface="Arial" panose="020B0604020202020204" pitchFamily="34" charset="0"/>
              </a:rPr>
              <a:t>Target </a:t>
            </a:r>
            <a:r>
              <a:rPr lang="en-IN" altLang="en-US" b="1" dirty="0">
                <a:solidFill>
                  <a:schemeClr val="accent1"/>
                </a:solidFill>
              </a:rPr>
              <a:t>market: </a:t>
            </a:r>
            <a:r>
              <a:rPr lang="en-IN" altLang="en-US" dirty="0"/>
              <a:t>a g</a:t>
            </a:r>
            <a:r>
              <a:rPr lang="en-IN" altLang="en-US" dirty="0">
                <a:latin typeface="Arial" panose="020B0604020202020204" pitchFamily="34" charset="0"/>
                <a:cs typeface="Arial" panose="020B0604020202020204" pitchFamily="34" charset="0"/>
              </a:rPr>
              <a:t>roup of people or organizations for which an organization designs, implements, and maintains a marketing mix intended to meet the needs of that group, resulting in mutually satisfying exchanges</a:t>
            </a:r>
          </a:p>
          <a:p>
            <a:pPr marL="228600" indent="-228600" eaLnBrk="1" hangingPunct="1">
              <a:buFont typeface="Arial" panose="020B0604020202020204" pitchFamily="34" charset="0"/>
              <a:buChar char="•"/>
            </a:pPr>
            <a:r>
              <a:rPr lang="en-US" altLang="en-US" dirty="0">
                <a:latin typeface="Arial" panose="020B0604020202020204" pitchFamily="34" charset="0"/>
              </a:rPr>
              <a:t>Because most markets will include customers with different lifestyles, backgrounds, and income levels, it is unlikely that a single marketing mix will attract all segments of the market. </a:t>
            </a:r>
          </a:p>
        </p:txBody>
      </p:sp>
      <p:sp>
        <p:nvSpPr>
          <p:cNvPr id="4" name="Slide Number Placeholder 3"/>
          <p:cNvSpPr>
            <a:spLocks noGrp="1"/>
          </p:cNvSpPr>
          <p:nvPr>
            <p:ph type="sldNum" sz="quarter" idx="10"/>
          </p:nvPr>
        </p:nvSpPr>
        <p:spPr/>
        <p:txBody>
          <a:bodyPr/>
          <a:lstStyle/>
          <a:p>
            <a:fld id="{FCA16ACA-BEA9-4113-B004-2C9FC464C5F8}" type="slidenum">
              <a:rPr lang="en-US" smtClean="0"/>
              <a:pPr/>
              <a:t>22</a:t>
            </a:fld>
            <a:endParaRPr lang="en-US"/>
          </a:p>
        </p:txBody>
      </p:sp>
    </p:spTree>
    <p:extLst>
      <p:ext uri="{BB962C8B-B14F-4D97-AF65-F5344CB8AC3E}">
        <p14:creationId xmlns:p14="http://schemas.microsoft.com/office/powerpoint/2010/main" val="37224532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marR="0" lvl="0" indent="-22860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sz="1200" b="1" kern="1200" dirty="0"/>
              <a:t>Undifferentiated targeting strategy</a:t>
            </a:r>
            <a:endParaRPr lang="en-US" sz="1200" kern="1200" dirty="0"/>
          </a:p>
          <a:p>
            <a:pPr marL="685800" lvl="1" indent="-228600" eaLnBrk="1" hangingPunct="1">
              <a:buFont typeface="Arial" panose="020B0604020202020204" pitchFamily="34" charset="0"/>
              <a:buChar char="•"/>
            </a:pPr>
            <a:r>
              <a:rPr lang="en-US" altLang="en-US" dirty="0">
                <a:latin typeface="Arial" panose="020B0604020202020204" pitchFamily="34" charset="0"/>
              </a:rPr>
              <a:t>Essentially a mass-market philosophy—viewing the market as one big market and using one marketing mix</a:t>
            </a:r>
          </a:p>
          <a:p>
            <a:pPr marL="685800" lvl="1" indent="-228600" eaLnBrk="1" hangingPunct="1">
              <a:buFont typeface="Arial" panose="020B0604020202020204" pitchFamily="34" charset="0"/>
              <a:buChar char="•"/>
            </a:pPr>
            <a:r>
              <a:rPr lang="en-US" altLang="en-US" dirty="0">
                <a:latin typeface="Arial" panose="020B0604020202020204" pitchFamily="34" charset="0"/>
              </a:rPr>
              <a:t>The first firm in an industry sometimes uses this strategy.</a:t>
            </a:r>
          </a:p>
          <a:p>
            <a:pPr marL="1143000" lvl="2" indent="-228600" eaLnBrk="1" hangingPunct="1">
              <a:buFont typeface="Arial" panose="020B0604020202020204" pitchFamily="34" charset="0"/>
              <a:buChar char="•"/>
            </a:pPr>
            <a:r>
              <a:rPr lang="en-US" altLang="en-US" dirty="0">
                <a:latin typeface="Arial" panose="020B0604020202020204" pitchFamily="34" charset="0"/>
              </a:rPr>
              <a:t>With no competition, the firm may not need to tailor marketing mixes to the preferences of market segments.</a:t>
            </a:r>
          </a:p>
          <a:p>
            <a:pPr marL="685800" lvl="1" indent="-228600" eaLnBrk="1" hangingPunct="1">
              <a:buFont typeface="Arial" panose="020B0604020202020204" pitchFamily="34" charset="0"/>
              <a:buChar char="•"/>
            </a:pPr>
            <a:r>
              <a:rPr lang="en-US" altLang="en-US" dirty="0">
                <a:latin typeface="Arial" panose="020B0604020202020204" pitchFamily="34" charset="0"/>
              </a:rPr>
              <a:t>Too often, it emerges by default rather than by design, reflecting a failure to consider the advantages of a segmented approach. </a:t>
            </a:r>
          </a:p>
          <a:p>
            <a:pPr marL="685800" lvl="1" indent="-228600" eaLnBrk="1" hangingPunct="1">
              <a:buFont typeface="Arial" panose="020B0604020202020204" pitchFamily="34" charset="0"/>
              <a:buChar char="•"/>
            </a:pPr>
            <a:r>
              <a:rPr lang="en-US" altLang="en-US" dirty="0">
                <a:latin typeface="Arial" panose="020B0604020202020204" pitchFamily="34" charset="0"/>
              </a:rPr>
              <a:t>The result is often sterile, unimaginative product offerings that have little appeal to anyone.</a:t>
            </a:r>
          </a:p>
          <a:p>
            <a:pPr marL="228600" marR="0" lvl="0" indent="-22860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altLang="en-US" b="1" dirty="0">
                <a:latin typeface="Franklin Gothic Medium" panose="020B0603020102020204" pitchFamily="34" charset="0"/>
                <a:ea typeface="Franklin Gothic Medium" panose="020B0603020102020204" pitchFamily="34" charset="0"/>
                <a:cs typeface="Franklin Gothic Medium" panose="020B0603020102020204" pitchFamily="34" charset="0"/>
              </a:rPr>
              <a:t>Concentrated targeting strategy </a:t>
            </a:r>
          </a:p>
          <a:p>
            <a:pPr marL="685800" lvl="1" indent="-228600" eaLnBrk="1" hangingPunct="1">
              <a:buFont typeface="Arial" panose="020B0604020202020204" pitchFamily="34" charset="0"/>
              <a:buChar char="•"/>
              <a:defRPr/>
            </a:pPr>
            <a:r>
              <a:rPr lang="en-US" dirty="0"/>
              <a:t>A firm selects a </a:t>
            </a:r>
            <a:r>
              <a:rPr lang="en-US" b="1" dirty="0"/>
              <a:t>niche</a:t>
            </a:r>
            <a:r>
              <a:rPr lang="en-US" dirty="0"/>
              <a:t> for targeting its marketing efforts. </a:t>
            </a:r>
          </a:p>
          <a:p>
            <a:pPr marL="685800" lvl="1" indent="-228600" eaLnBrk="1" hangingPunct="1">
              <a:buFont typeface="Arial" panose="020B0604020202020204" pitchFamily="34" charset="0"/>
              <a:buChar char="•"/>
              <a:defRPr/>
            </a:pPr>
            <a:r>
              <a:rPr lang="en-US" dirty="0"/>
              <a:t>Because the firm is appealing to a single segment, it can concentrate on understanding the needs, motives, and satisfactions of that segment’s members and on developing and maintaining a highly specialized marketing mix.</a:t>
            </a:r>
          </a:p>
          <a:p>
            <a:pPr marL="228600" marR="0" lvl="0" indent="-22860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sz="1200" b="1" kern="1200" dirty="0"/>
              <a:t>Multisegment Targeting Strategy</a:t>
            </a:r>
          </a:p>
          <a:p>
            <a:pPr marL="685800" marR="0" lvl="1" indent="-22860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dirty="0"/>
              <a:t>A firm that chooses to serve two or more well-defined market segments and develops a distinct marketing mix for each</a:t>
            </a:r>
          </a:p>
          <a:p>
            <a:pPr marL="685800" lvl="1" indent="-228600" eaLnBrk="1" hangingPunct="1">
              <a:buFont typeface="Arial" panose="020B0604020202020204" pitchFamily="34" charset="0"/>
              <a:buChar char="•"/>
              <a:defRPr/>
            </a:pPr>
            <a:r>
              <a:rPr lang="en-US" dirty="0"/>
              <a:t>Example: P&amp;G offers 18 different laundry detergents, each targeting a different segment of the market.</a:t>
            </a:r>
          </a:p>
          <a:p>
            <a:pPr marL="685800" marR="0" lvl="1" indent="-22860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dirty="0"/>
              <a:t>A risk of </a:t>
            </a:r>
            <a:r>
              <a:rPr lang="en-US" dirty="0" err="1"/>
              <a:t>multisegment</a:t>
            </a:r>
            <a:r>
              <a:rPr lang="en-US" dirty="0"/>
              <a:t> targeting is </a:t>
            </a:r>
            <a:r>
              <a:rPr lang="en-IN" sz="1200" b="1" dirty="0">
                <a:solidFill>
                  <a:schemeClr val="accent1"/>
                </a:solidFill>
              </a:rPr>
              <a:t>cannibalization: </a:t>
            </a:r>
            <a:r>
              <a:rPr lang="en-IN" sz="1200" dirty="0"/>
              <a:t>a situation that occurs when sales of a new product cut into sales of a firm’s existing products</a:t>
            </a:r>
            <a:endParaRPr lang="en-US" sz="1200" b="1" dirty="0">
              <a:solidFill>
                <a:schemeClr val="accent1"/>
              </a:solidFill>
            </a:endParaRPr>
          </a:p>
          <a:p>
            <a:pPr marL="685800" lvl="1" indent="-228600" eaLnBrk="1" hangingPunct="1">
              <a:buFont typeface="Arial" panose="020B0604020202020204" pitchFamily="34" charset="0"/>
              <a:buChar char="•"/>
              <a:defRPr/>
            </a:pPr>
            <a:endParaRPr lang="en-US" dirty="0"/>
          </a:p>
        </p:txBody>
      </p:sp>
      <p:sp>
        <p:nvSpPr>
          <p:cNvPr id="4" name="Slide Number Placeholder 3"/>
          <p:cNvSpPr>
            <a:spLocks noGrp="1"/>
          </p:cNvSpPr>
          <p:nvPr>
            <p:ph type="sldNum" sz="quarter" idx="10"/>
          </p:nvPr>
        </p:nvSpPr>
        <p:spPr/>
        <p:txBody>
          <a:bodyPr/>
          <a:lstStyle/>
          <a:p>
            <a:fld id="{FCA16ACA-BEA9-4113-B004-2C9FC464C5F8}" type="slidenum">
              <a:rPr lang="en-US" smtClean="0"/>
              <a:pPr/>
              <a:t>23</a:t>
            </a:fld>
            <a:endParaRPr lang="en-US"/>
          </a:p>
        </p:txBody>
      </p:sp>
    </p:spTree>
    <p:extLst>
      <p:ext uri="{BB962C8B-B14F-4D97-AF65-F5344CB8AC3E}">
        <p14:creationId xmlns:p14="http://schemas.microsoft.com/office/powerpoint/2010/main" val="223681591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2" indent="0" eaLnBrk="1" hangingPunct="1">
              <a:buFont typeface="Arial" panose="020B0604020202020204" pitchFamily="34" charset="0"/>
              <a:buNone/>
            </a:pPr>
            <a:endParaRPr lang="en-US" altLang="en-US" dirty="0">
              <a:latin typeface="Arial" panose="020B0604020202020204" pitchFamily="34" charset="0"/>
            </a:endParaRPr>
          </a:p>
        </p:txBody>
      </p:sp>
      <p:sp>
        <p:nvSpPr>
          <p:cNvPr id="4" name="Slide Number Placeholder 3"/>
          <p:cNvSpPr>
            <a:spLocks noGrp="1"/>
          </p:cNvSpPr>
          <p:nvPr>
            <p:ph type="sldNum" sz="quarter" idx="10"/>
          </p:nvPr>
        </p:nvSpPr>
        <p:spPr/>
        <p:txBody>
          <a:bodyPr/>
          <a:lstStyle/>
          <a:p>
            <a:fld id="{FCA16ACA-BEA9-4113-B004-2C9FC464C5F8}" type="slidenum">
              <a:rPr lang="en-US" smtClean="0"/>
              <a:pPr/>
              <a:t>24</a:t>
            </a:fld>
            <a:endParaRPr lang="en-US"/>
          </a:p>
        </p:txBody>
      </p:sp>
    </p:spTree>
    <p:extLst>
      <p:ext uri="{BB962C8B-B14F-4D97-AF65-F5344CB8AC3E}">
        <p14:creationId xmlns:p14="http://schemas.microsoft.com/office/powerpoint/2010/main" val="406719136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IN" altLang="en-US" dirty="0">
                <a:latin typeface="Arial" panose="020B0604020202020204" pitchFamily="34" charset="0"/>
                <a:cs typeface="Arial" panose="020B0604020202020204" pitchFamily="34" charset="0"/>
              </a:rPr>
              <a:t>Companies that successfully implement CRM tend to customize the goods and services offered to their customers </a:t>
            </a:r>
          </a:p>
          <a:p>
            <a:pPr marL="628650" lvl="1" indent="-171450">
              <a:buFont typeface="Arial" panose="020B0604020202020204" pitchFamily="34" charset="0"/>
              <a:buChar char="•"/>
            </a:pPr>
            <a:r>
              <a:rPr lang="en-IN" altLang="en-US" sz="2200" dirty="0">
                <a:solidFill>
                  <a:srgbClr val="00B050"/>
                </a:solidFill>
                <a:latin typeface="Arial" panose="020B0604020202020204" pitchFamily="34" charset="0"/>
                <a:cs typeface="Arial" panose="020B0604020202020204" pitchFamily="34" charset="0"/>
              </a:rPr>
              <a:t>Based on data generated through interactions between carefully defined groups of customers and the company</a:t>
            </a:r>
          </a:p>
          <a:p>
            <a:pPr marL="171450" lvl="0" indent="-171450">
              <a:buFont typeface="Arial" panose="020B0604020202020204" pitchFamily="34" charset="0"/>
              <a:buChar char="•"/>
            </a:pPr>
            <a:r>
              <a:rPr lang="en-IN" altLang="en-US" dirty="0">
                <a:latin typeface="Arial" panose="020B0604020202020204" pitchFamily="34" charset="0"/>
                <a:cs typeface="Arial" panose="020B0604020202020204" pitchFamily="34" charset="0"/>
              </a:rPr>
              <a:t>Can allow marketers to target customers with extremely relevant offerings</a:t>
            </a:r>
            <a:endParaRPr lang="en-US" altLang="en-US" dirty="0">
              <a:latin typeface="Arial" panose="020B0604020202020204" pitchFamily="34" charset="0"/>
              <a:cs typeface="Arial" panose="020B0604020202020204" pitchFamily="34" charset="0"/>
            </a:endParaRPr>
          </a:p>
          <a:p>
            <a:endParaRPr lang="en-US" dirty="0"/>
          </a:p>
        </p:txBody>
      </p:sp>
      <p:sp>
        <p:nvSpPr>
          <p:cNvPr id="4" name="Slide Number Placeholder 3"/>
          <p:cNvSpPr>
            <a:spLocks noGrp="1"/>
          </p:cNvSpPr>
          <p:nvPr>
            <p:ph type="sldNum" sz="quarter" idx="10"/>
          </p:nvPr>
        </p:nvSpPr>
        <p:spPr/>
        <p:txBody>
          <a:bodyPr/>
          <a:lstStyle/>
          <a:p>
            <a:fld id="{FCA16ACA-BEA9-4113-B004-2C9FC464C5F8}" type="slidenum">
              <a:rPr lang="en-US" smtClean="0"/>
              <a:pPr/>
              <a:t>25</a:t>
            </a:fld>
            <a:endParaRPr lang="en-US"/>
          </a:p>
        </p:txBody>
      </p:sp>
    </p:spTree>
    <p:extLst>
      <p:ext uri="{BB962C8B-B14F-4D97-AF65-F5344CB8AC3E}">
        <p14:creationId xmlns:p14="http://schemas.microsoft.com/office/powerpoint/2010/main" val="365288903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dirty="0">
                <a:latin typeface="Arial" panose="020B0604020202020204" pitchFamily="34" charset="0"/>
                <a:cs typeface="Arial" panose="020B0604020202020204" pitchFamily="34" charset="0"/>
              </a:rPr>
              <a:t>Trends leading to the continuing growth of CRM:</a:t>
            </a:r>
          </a:p>
          <a:p>
            <a:pPr marL="628650" marR="0" lvl="1"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US" dirty="0">
                <a:latin typeface="Arial" panose="020B0604020202020204" pitchFamily="34" charset="0"/>
                <a:cs typeface="Arial" panose="020B0604020202020204" pitchFamily="34" charset="0"/>
              </a:rPr>
              <a:t>Personalization: One-size-fits-all marketing is no longer relevant.</a:t>
            </a:r>
          </a:p>
          <a:p>
            <a:pPr marL="628650" lvl="1" indent="-171450">
              <a:buFont typeface="Arial" panose="020B0604020202020204" pitchFamily="34" charset="0"/>
              <a:buChar char="•"/>
            </a:pPr>
            <a:r>
              <a:rPr lang="en-US" dirty="0">
                <a:latin typeface="Arial" panose="020B0604020202020204" pitchFamily="34" charset="0"/>
                <a:cs typeface="Arial" panose="020B0604020202020204" pitchFamily="34" charset="0"/>
              </a:rPr>
              <a:t>Time savings: Direct and personal marketing efforts will continue to grow to meet the needs of consumers who no longer have the time to spend shopping and making purchase decisions.</a:t>
            </a:r>
          </a:p>
          <a:p>
            <a:pPr marL="628650" marR="0" lvl="1"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US" dirty="0">
                <a:latin typeface="Arial" panose="020B0604020202020204" pitchFamily="34" charset="0"/>
                <a:cs typeface="Arial" panose="020B0604020202020204" pitchFamily="34" charset="0"/>
              </a:rPr>
              <a:t>Loyalty: </a:t>
            </a:r>
            <a:r>
              <a:rPr lang="en-US" sz="1200" dirty="0">
                <a:latin typeface="Arial" panose="020B0604020202020204" pitchFamily="34" charset="0"/>
                <a:cs typeface="Arial" panose="020B0604020202020204" pitchFamily="34" charset="0"/>
              </a:rPr>
              <a:t>Consumers will be loyal only to those companies and brands that have earned their loyalty and reinforced it at every purchase occasion.</a:t>
            </a:r>
          </a:p>
          <a:p>
            <a:pPr marL="628650" lvl="1" indent="-171450">
              <a:buFont typeface="Arial" panose="020B0604020202020204" pitchFamily="34" charset="0"/>
              <a:buChar char="•"/>
            </a:pPr>
            <a:r>
              <a:rPr lang="en-US" dirty="0">
                <a:latin typeface="Arial" panose="020B0604020202020204" pitchFamily="34" charset="0"/>
                <a:cs typeface="Arial" panose="020B0604020202020204" pitchFamily="34" charset="0"/>
              </a:rPr>
              <a:t>Technology: </a:t>
            </a:r>
            <a:r>
              <a:rPr lang="en-US" sz="1200" dirty="0">
                <a:latin typeface="Arial" panose="020B0604020202020204" pitchFamily="34" charset="0"/>
                <a:cs typeface="Arial" panose="020B0604020202020204" pitchFamily="34" charset="0"/>
              </a:rPr>
              <a:t>Mass-media approaches will decline in importance as advances in market research and database technology allow marketers to collect detailed information on their customers.</a:t>
            </a:r>
            <a:endParaRPr lang="en-US" dirty="0">
              <a:latin typeface="Arial" panose="020B0604020202020204" pitchFamily="34" charset="0"/>
              <a:cs typeface="Arial" panose="020B0604020202020204" pitchFamily="34" charset="0"/>
            </a:endParaRPr>
          </a:p>
          <a:p>
            <a:pPr marL="228600" indent="-228600" eaLnBrk="1" hangingPunct="1">
              <a:buFont typeface="Arial" panose="020B0604020202020204" pitchFamily="34" charset="0"/>
              <a:buChar char="•"/>
              <a:defRPr/>
            </a:pPr>
            <a:endParaRPr lang="en-US" dirty="0"/>
          </a:p>
        </p:txBody>
      </p:sp>
      <p:sp>
        <p:nvSpPr>
          <p:cNvPr id="4" name="Slide Number Placeholder 3"/>
          <p:cNvSpPr>
            <a:spLocks noGrp="1"/>
          </p:cNvSpPr>
          <p:nvPr>
            <p:ph type="sldNum" sz="quarter" idx="10"/>
          </p:nvPr>
        </p:nvSpPr>
        <p:spPr/>
        <p:txBody>
          <a:bodyPr/>
          <a:lstStyle/>
          <a:p>
            <a:fld id="{FCA16ACA-BEA9-4113-B004-2C9FC464C5F8}" type="slidenum">
              <a:rPr lang="en-US" smtClean="0"/>
              <a:pPr/>
              <a:t>26</a:t>
            </a:fld>
            <a:endParaRPr lang="en-US"/>
          </a:p>
        </p:txBody>
      </p:sp>
    </p:spTree>
    <p:extLst>
      <p:ext uri="{BB962C8B-B14F-4D97-AF65-F5344CB8AC3E}">
        <p14:creationId xmlns:p14="http://schemas.microsoft.com/office/powerpoint/2010/main" val="223576202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marR="0" lvl="0" indent="-22860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sz="1200" b="1" dirty="0">
                <a:solidFill>
                  <a:schemeClr val="accent1"/>
                </a:solidFill>
                <a:latin typeface="Arial" panose="020B0604020202020204" pitchFamily="34" charset="0"/>
                <a:cs typeface="Arial" panose="020B0604020202020204" pitchFamily="34" charset="0"/>
              </a:rPr>
              <a:t>Positioning: </a:t>
            </a:r>
            <a:r>
              <a:rPr lang="en-US" sz="1200" dirty="0"/>
              <a:t>developing a specific marketing mix to i</a:t>
            </a:r>
            <a:r>
              <a:rPr lang="en-US" sz="1200" dirty="0">
                <a:latin typeface="Arial" panose="020B0604020202020204" pitchFamily="34" charset="0"/>
                <a:cs typeface="Arial" panose="020B0604020202020204" pitchFamily="34" charset="0"/>
              </a:rPr>
              <a:t>nfluence potential customers’ overall perception of a brand, product line, or organization in general</a:t>
            </a:r>
          </a:p>
          <a:p>
            <a:pPr marL="228600" indent="-228600" eaLnBrk="1" hangingPunct="1">
              <a:buFont typeface="Arial" panose="020B0604020202020204" pitchFamily="34" charset="0"/>
              <a:buChar char="•"/>
            </a:pPr>
            <a:r>
              <a:rPr lang="en-US" altLang="en-US" b="1" dirty="0">
                <a:latin typeface="Arial" panose="020B0604020202020204" pitchFamily="34" charset="0"/>
              </a:rPr>
              <a:t>Position </a:t>
            </a:r>
            <a:r>
              <a:rPr lang="en-US" altLang="en-US" dirty="0">
                <a:latin typeface="Arial" panose="020B0604020202020204" pitchFamily="34" charset="0"/>
              </a:rPr>
              <a:t>is the place a product, brand, or group of products occupies in consumers’ minds relative to competing offerings. </a:t>
            </a:r>
          </a:p>
          <a:p>
            <a:pPr marL="228600" indent="-228600" eaLnBrk="1" hangingPunct="1">
              <a:buFont typeface="Arial" panose="020B0604020202020204" pitchFamily="34" charset="0"/>
              <a:buChar char="•"/>
            </a:pPr>
            <a:r>
              <a:rPr lang="en-US" altLang="en-US" dirty="0">
                <a:latin typeface="Arial" panose="020B0604020202020204" pitchFamily="34" charset="0"/>
              </a:rPr>
              <a:t>Positioning assumes that consumers compare products on the basis of important features. </a:t>
            </a:r>
          </a:p>
          <a:p>
            <a:pPr marL="228600" marR="0" lvl="0" indent="-22860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b="1" dirty="0"/>
              <a:t>Product differentiation</a:t>
            </a:r>
            <a:r>
              <a:rPr lang="en-US" b="1" baseline="0" dirty="0"/>
              <a:t> </a:t>
            </a:r>
            <a:r>
              <a:rPr lang="en-IN" sz="1200" b="0" i="0" kern="1200" dirty="0">
                <a:solidFill>
                  <a:schemeClr val="tx2"/>
                </a:solidFill>
              </a:rPr>
              <a:t>is the positioning strategy used by firms to distinguish their products from those of competitors</a:t>
            </a:r>
            <a:endParaRPr lang="en-US" sz="1200" i="0" kern="1200" dirty="0">
              <a:solidFill>
                <a:schemeClr val="tx2"/>
              </a:solidFill>
            </a:endParaRPr>
          </a:p>
          <a:p>
            <a:pPr marL="228600" indent="-228600" eaLnBrk="1" hangingPunct="1">
              <a:buFont typeface="Arial" panose="020B0604020202020204" pitchFamily="34" charset="0"/>
              <a:buChar char="•"/>
            </a:pPr>
            <a:r>
              <a:rPr lang="en-US" altLang="en-US" dirty="0">
                <a:latin typeface="Arial" panose="020B0604020202020204" pitchFamily="34" charset="0"/>
              </a:rPr>
              <a:t>Effective positioning requires:</a:t>
            </a:r>
          </a:p>
          <a:p>
            <a:pPr marL="685800" lvl="1" indent="-228600" eaLnBrk="1" hangingPunct="1">
              <a:buFont typeface="Arial" panose="020B0604020202020204" pitchFamily="34" charset="0"/>
              <a:buChar char="•"/>
            </a:pPr>
            <a:r>
              <a:rPr lang="en-US" altLang="en-US" dirty="0">
                <a:latin typeface="Arial" panose="020B0604020202020204" pitchFamily="34" charset="0"/>
              </a:rPr>
              <a:t>Assessing the positions occupied by competing products.</a:t>
            </a:r>
          </a:p>
          <a:p>
            <a:pPr marL="685800" lvl="1" indent="-228600" eaLnBrk="1" hangingPunct="1">
              <a:buFont typeface="Arial" panose="020B0604020202020204" pitchFamily="34" charset="0"/>
              <a:buChar char="•"/>
            </a:pPr>
            <a:r>
              <a:rPr lang="en-US" altLang="en-US" dirty="0">
                <a:latin typeface="Arial" panose="020B0604020202020204" pitchFamily="34" charset="0"/>
              </a:rPr>
              <a:t>Determining the important dimensions underlying these positions.</a:t>
            </a:r>
          </a:p>
          <a:p>
            <a:pPr marL="685800" lvl="1" indent="-228600" eaLnBrk="1" hangingPunct="1">
              <a:buFont typeface="Arial" panose="020B0604020202020204" pitchFamily="34" charset="0"/>
              <a:buChar char="•"/>
            </a:pPr>
            <a:r>
              <a:rPr lang="en-US" altLang="en-US" dirty="0">
                <a:latin typeface="Arial" panose="020B0604020202020204" pitchFamily="34" charset="0"/>
              </a:rPr>
              <a:t>Choosing a position in the market where the marketing efforts will have the greatest impact. </a:t>
            </a:r>
          </a:p>
        </p:txBody>
      </p:sp>
      <p:sp>
        <p:nvSpPr>
          <p:cNvPr id="4" name="Slide Number Placeholder 3"/>
          <p:cNvSpPr>
            <a:spLocks noGrp="1"/>
          </p:cNvSpPr>
          <p:nvPr>
            <p:ph type="sldNum" sz="quarter" idx="10"/>
          </p:nvPr>
        </p:nvSpPr>
        <p:spPr/>
        <p:txBody>
          <a:bodyPr/>
          <a:lstStyle/>
          <a:p>
            <a:fld id="{FCA16ACA-BEA9-4113-B004-2C9FC464C5F8}" type="slidenum">
              <a:rPr lang="en-US" smtClean="0"/>
              <a:pPr/>
              <a:t>27</a:t>
            </a:fld>
            <a:endParaRPr lang="en-US"/>
          </a:p>
        </p:txBody>
      </p:sp>
    </p:spTree>
    <p:extLst>
      <p:ext uri="{BB962C8B-B14F-4D97-AF65-F5344CB8AC3E}">
        <p14:creationId xmlns:p14="http://schemas.microsoft.com/office/powerpoint/2010/main" val="244077226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IN" sz="1200" b="1" dirty="0">
                <a:solidFill>
                  <a:schemeClr val="accent1"/>
                </a:solidFill>
              </a:rPr>
              <a:t>Perceptual mapping: </a:t>
            </a:r>
            <a:r>
              <a:rPr lang="en-IN" sz="1200" dirty="0"/>
              <a:t>a means of displaying or graphing the location of products, brands, or groups of products in customers’ minds</a:t>
            </a:r>
            <a:endParaRPr lang="en-US" sz="1200" dirty="0"/>
          </a:p>
          <a:p>
            <a:endParaRPr lang="en-US" dirty="0"/>
          </a:p>
        </p:txBody>
      </p:sp>
      <p:sp>
        <p:nvSpPr>
          <p:cNvPr id="4" name="Slide Number Placeholder 3"/>
          <p:cNvSpPr>
            <a:spLocks noGrp="1"/>
          </p:cNvSpPr>
          <p:nvPr>
            <p:ph type="sldNum" sz="quarter" idx="10"/>
          </p:nvPr>
        </p:nvSpPr>
        <p:spPr/>
        <p:txBody>
          <a:bodyPr/>
          <a:lstStyle/>
          <a:p>
            <a:fld id="{FCA16ACA-BEA9-4113-B004-2C9FC464C5F8}" type="slidenum">
              <a:rPr lang="en-US" smtClean="0"/>
              <a:pPr/>
              <a:t>28</a:t>
            </a:fld>
            <a:endParaRPr lang="en-US"/>
          </a:p>
        </p:txBody>
      </p:sp>
    </p:spTree>
    <p:extLst>
      <p:ext uri="{BB962C8B-B14F-4D97-AF65-F5344CB8AC3E}">
        <p14:creationId xmlns:p14="http://schemas.microsoft.com/office/powerpoint/2010/main" val="376813133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Answers will vary</a:t>
            </a:r>
          </a:p>
          <a:p>
            <a:r>
              <a:rPr lang="en-US" dirty="0"/>
              <a:t>Have students choose the labels for the dimensions. Examples might be: healthy/not healthy, low price/high price, limited variety/wide variety</a:t>
            </a:r>
          </a:p>
          <a:p>
            <a:r>
              <a:rPr lang="en-US" dirty="0"/>
              <a:t>Where are there opportunities for a new restaurant?</a:t>
            </a:r>
          </a:p>
        </p:txBody>
      </p:sp>
      <p:sp>
        <p:nvSpPr>
          <p:cNvPr id="4" name="Slide Number Placeholder 3"/>
          <p:cNvSpPr>
            <a:spLocks noGrp="1"/>
          </p:cNvSpPr>
          <p:nvPr>
            <p:ph type="sldNum" sz="quarter" idx="10"/>
          </p:nvPr>
        </p:nvSpPr>
        <p:spPr/>
        <p:txBody>
          <a:bodyPr/>
          <a:lstStyle/>
          <a:p>
            <a:fld id="{FCA16ACA-BEA9-4113-B004-2C9FC464C5F8}" type="slidenum">
              <a:rPr lang="en-US" smtClean="0"/>
              <a:pPr/>
              <a:t>30</a:t>
            </a:fld>
            <a:endParaRPr lang="en-US"/>
          </a:p>
        </p:txBody>
      </p:sp>
    </p:spTree>
    <p:extLst>
      <p:ext uri="{BB962C8B-B14F-4D97-AF65-F5344CB8AC3E}">
        <p14:creationId xmlns:p14="http://schemas.microsoft.com/office/powerpoint/2010/main" val="418165346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lvl="0" indent="-228600" eaLnBrk="1" hangingPunct="1">
              <a:buFont typeface="Arial" panose="020B0604020202020204" pitchFamily="34" charset="0"/>
              <a:buChar char="•"/>
            </a:pPr>
            <a:r>
              <a:rPr lang="en-US" altLang="en-US" dirty="0">
                <a:latin typeface="Arial" panose="020B0604020202020204" pitchFamily="34" charset="0"/>
              </a:rPr>
              <a:t>Attribute: Association of a product with an attribute, product feature, or customer benefit</a:t>
            </a:r>
          </a:p>
          <a:p>
            <a:pPr marL="228600" lvl="0" indent="-228600" eaLnBrk="1" hangingPunct="1">
              <a:buFont typeface="Arial" panose="020B0604020202020204" pitchFamily="34" charset="0"/>
              <a:buChar char="•"/>
            </a:pPr>
            <a:r>
              <a:rPr lang="en-US" altLang="en-US" dirty="0">
                <a:latin typeface="Arial" panose="020B0604020202020204" pitchFamily="34" charset="0"/>
              </a:rPr>
              <a:t>Price and quality: High price as a signal of quality or low price as an indicator of value</a:t>
            </a:r>
          </a:p>
          <a:p>
            <a:pPr marL="228600" lvl="0" indent="-228600" eaLnBrk="1" hangingPunct="1">
              <a:buFont typeface="Arial" panose="020B0604020202020204" pitchFamily="34" charset="0"/>
              <a:buChar char="•"/>
            </a:pPr>
            <a:r>
              <a:rPr lang="en-US" altLang="en-US" dirty="0">
                <a:latin typeface="Arial" panose="020B0604020202020204" pitchFamily="34" charset="0"/>
              </a:rPr>
              <a:t>Use or application: </a:t>
            </a:r>
            <a:r>
              <a:rPr lang="en-US" sz="1200" kern="1200" dirty="0">
                <a:solidFill>
                  <a:schemeClr val="tx1"/>
                </a:solidFill>
                <a:effectLst/>
                <a:latin typeface="Arial" charset="0"/>
                <a:ea typeface="+mn-ea"/>
                <a:cs typeface="+mn-cs"/>
              </a:rPr>
              <a:t>Stresses on uses or applications</a:t>
            </a:r>
            <a:endParaRPr lang="en-US" altLang="en-US" dirty="0">
              <a:latin typeface="Arial" panose="020B0604020202020204" pitchFamily="34" charset="0"/>
            </a:endParaRPr>
          </a:p>
          <a:p>
            <a:pPr marL="228600" lvl="0" indent="-228600" eaLnBrk="1" hangingPunct="1">
              <a:buFont typeface="Arial" panose="020B0604020202020204" pitchFamily="34" charset="0"/>
              <a:buChar char="•"/>
            </a:pPr>
            <a:r>
              <a:rPr lang="en-US" altLang="en-US" dirty="0">
                <a:latin typeface="Arial" panose="020B0604020202020204" pitchFamily="34" charset="0"/>
              </a:rPr>
              <a:t>Product user: Focuses on a personality or type of user</a:t>
            </a:r>
          </a:p>
          <a:p>
            <a:pPr marL="228600" lvl="0" indent="-228600" eaLnBrk="1" hangingPunct="1">
              <a:buFont typeface="Arial" panose="020B0604020202020204" pitchFamily="34" charset="0"/>
              <a:buChar char="•"/>
            </a:pPr>
            <a:endParaRPr lang="en-US" altLang="en-US" dirty="0">
              <a:latin typeface="Arial" panose="020B0604020202020204" pitchFamily="34" charset="0"/>
            </a:endParaRPr>
          </a:p>
        </p:txBody>
      </p:sp>
      <p:sp>
        <p:nvSpPr>
          <p:cNvPr id="4" name="Slide Number Placeholder 3"/>
          <p:cNvSpPr>
            <a:spLocks noGrp="1"/>
          </p:cNvSpPr>
          <p:nvPr>
            <p:ph type="sldNum" sz="quarter" idx="10"/>
          </p:nvPr>
        </p:nvSpPr>
        <p:spPr/>
        <p:txBody>
          <a:bodyPr/>
          <a:lstStyle/>
          <a:p>
            <a:fld id="{FCA16ACA-BEA9-4113-B004-2C9FC464C5F8}" type="slidenum">
              <a:rPr lang="en-US" smtClean="0"/>
              <a:pPr/>
              <a:t>31</a:t>
            </a:fld>
            <a:endParaRPr lang="en-US"/>
          </a:p>
        </p:txBody>
      </p:sp>
    </p:spTree>
    <p:extLst>
      <p:ext uri="{BB962C8B-B14F-4D97-AF65-F5344CB8AC3E}">
        <p14:creationId xmlns:p14="http://schemas.microsoft.com/office/powerpoint/2010/main" val="166032460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lvl="0" indent="-228600" eaLnBrk="1" hangingPunct="1">
              <a:buFont typeface="Arial" panose="020B0604020202020204" pitchFamily="34" charset="0"/>
              <a:buChar char="•"/>
            </a:pPr>
            <a:r>
              <a:rPr lang="en-US" altLang="en-US" dirty="0">
                <a:latin typeface="Arial" panose="020B0604020202020204" pitchFamily="34" charset="0"/>
              </a:rPr>
              <a:t>Product class: Positioning a product as being associated with a particular category</a:t>
            </a:r>
          </a:p>
          <a:p>
            <a:pPr marL="228600" lvl="0" indent="-228600" eaLnBrk="1" hangingPunct="1">
              <a:buFont typeface="Arial" panose="020B0604020202020204" pitchFamily="34" charset="0"/>
              <a:buChar char="•"/>
            </a:pPr>
            <a:r>
              <a:rPr lang="en-US" altLang="en-US" dirty="0">
                <a:latin typeface="Arial" panose="020B0604020202020204" pitchFamily="34" charset="0"/>
              </a:rPr>
              <a:t>Competitor: Positioning against competitors is part of any positioning strategy.</a:t>
            </a:r>
          </a:p>
          <a:p>
            <a:pPr marL="228600" lvl="0" indent="-228600" eaLnBrk="1" hangingPunct="1">
              <a:buFont typeface="Arial" panose="020B0604020202020204" pitchFamily="34" charset="0"/>
              <a:buChar char="•"/>
            </a:pPr>
            <a:r>
              <a:rPr lang="en-US" altLang="en-US" dirty="0">
                <a:latin typeface="Arial" panose="020B0604020202020204" pitchFamily="34" charset="0"/>
              </a:rPr>
              <a:t>Emotion: Focuses on how the product makes customers feel</a:t>
            </a:r>
          </a:p>
        </p:txBody>
      </p:sp>
      <p:sp>
        <p:nvSpPr>
          <p:cNvPr id="4" name="Slide Number Placeholder 3"/>
          <p:cNvSpPr>
            <a:spLocks noGrp="1"/>
          </p:cNvSpPr>
          <p:nvPr>
            <p:ph type="sldNum" sz="quarter" idx="10"/>
          </p:nvPr>
        </p:nvSpPr>
        <p:spPr/>
        <p:txBody>
          <a:bodyPr/>
          <a:lstStyle/>
          <a:p>
            <a:fld id="{FCA16ACA-BEA9-4113-B004-2C9FC464C5F8}" type="slidenum">
              <a:rPr lang="en-US" smtClean="0"/>
              <a:pPr/>
              <a:t>32</a:t>
            </a:fld>
            <a:endParaRPr lang="en-US"/>
          </a:p>
        </p:txBody>
      </p:sp>
    </p:spTree>
    <p:extLst>
      <p:ext uri="{BB962C8B-B14F-4D97-AF65-F5344CB8AC3E}">
        <p14:creationId xmlns:p14="http://schemas.microsoft.com/office/powerpoint/2010/main" val="89521599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US" b="1" dirty="0">
                <a:solidFill>
                  <a:schemeClr val="accent1"/>
                </a:solidFill>
              </a:rPr>
              <a:t>Repositioning: </a:t>
            </a:r>
            <a:r>
              <a:rPr lang="en-US" dirty="0"/>
              <a:t>changing consumers’ perceptions of a brand in relation to competing brands</a:t>
            </a:r>
          </a:p>
          <a:p>
            <a:pPr marL="171450" marR="0" lvl="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US" dirty="0"/>
              <a:t>Sometimes products or companies are repositioned in order to sustain growth in slow markets or to correct positioning mistakes</a:t>
            </a:r>
          </a:p>
          <a:p>
            <a:endParaRPr lang="en-US" dirty="0"/>
          </a:p>
        </p:txBody>
      </p:sp>
      <p:sp>
        <p:nvSpPr>
          <p:cNvPr id="4" name="Slide Number Placeholder 3"/>
          <p:cNvSpPr>
            <a:spLocks noGrp="1"/>
          </p:cNvSpPr>
          <p:nvPr>
            <p:ph type="sldNum" sz="quarter" idx="10"/>
          </p:nvPr>
        </p:nvSpPr>
        <p:spPr/>
        <p:txBody>
          <a:bodyPr/>
          <a:lstStyle/>
          <a:p>
            <a:fld id="{FCA16ACA-BEA9-4113-B004-2C9FC464C5F8}" type="slidenum">
              <a:rPr lang="en-US" smtClean="0"/>
              <a:pPr/>
              <a:t>33</a:t>
            </a:fld>
            <a:endParaRPr lang="en-US"/>
          </a:p>
        </p:txBody>
      </p:sp>
    </p:spTree>
    <p:extLst>
      <p:ext uri="{BB962C8B-B14F-4D97-AF65-F5344CB8AC3E}">
        <p14:creationId xmlns:p14="http://schemas.microsoft.com/office/powerpoint/2010/main" val="381114118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5" name="Rectangle 4"/>
          <p:cNvSpPr/>
          <p:nvPr userDrawn="1"/>
        </p:nvSpPr>
        <p:spPr>
          <a:xfrm>
            <a:off x="-7938" y="-13987"/>
            <a:ext cx="9151938" cy="1244263"/>
          </a:xfrm>
          <a:prstGeom prst="rect">
            <a:avLst/>
          </a:prstGeom>
          <a:solidFill>
            <a:srgbClr val="5B5C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7"/>
          <p:cNvSpPr>
            <a:spLocks noGrp="1"/>
          </p:cNvSpPr>
          <p:nvPr>
            <p:ph type="title"/>
          </p:nvPr>
        </p:nvSpPr>
        <p:spPr>
          <a:xfrm>
            <a:off x="132804" y="65560"/>
            <a:ext cx="8887348" cy="1103087"/>
          </a:xfrm>
        </p:spPr>
        <p:txBody>
          <a:bodyPr>
            <a:normAutofit/>
          </a:bodyPr>
          <a:lstStyle>
            <a:lvl1pPr algn="ctr">
              <a:buClr>
                <a:srgbClr val="3A525D"/>
              </a:buClr>
              <a:defRPr sz="3600">
                <a:solidFill>
                  <a:schemeClr val="bg1"/>
                </a:solidFill>
                <a:latin typeface="Arial" pitchFamily="34" charset="0"/>
                <a:ea typeface="Verdana" pitchFamily="34" charset="0"/>
                <a:cs typeface="Arial" pitchFamily="34" charset="0"/>
              </a:defRPr>
            </a:lvl1pPr>
          </a:lstStyle>
          <a:p>
            <a:r>
              <a:rPr lang="en-US" dirty="0"/>
              <a:t>Click to edit Master title style</a:t>
            </a:r>
          </a:p>
        </p:txBody>
      </p:sp>
      <p:sp>
        <p:nvSpPr>
          <p:cNvPr id="3" name="Content Placeholder 2"/>
          <p:cNvSpPr>
            <a:spLocks noGrp="1"/>
          </p:cNvSpPr>
          <p:nvPr>
            <p:ph idx="1"/>
          </p:nvPr>
        </p:nvSpPr>
        <p:spPr>
          <a:xfrm>
            <a:off x="373265" y="1614715"/>
            <a:ext cx="8393364" cy="4481286"/>
          </a:xfrm>
        </p:spPr>
        <p:txBody>
          <a:bodyPr vert="horz" lIns="91440" tIns="45720" rIns="91440" bIns="45720" rtlCol="0">
            <a:normAutofit/>
          </a:bodyPr>
          <a:lstStyle>
            <a:lvl1pPr>
              <a:buClr>
                <a:srgbClr val="5B5C50"/>
              </a:buClr>
              <a:defRPr lang="en-US" dirty="0" smtClean="0"/>
            </a:lvl1pPr>
            <a:lvl2pPr>
              <a:buClr>
                <a:srgbClr val="5B5C50"/>
              </a:buClr>
              <a:defRPr lang="en-US" dirty="0" smtClean="0"/>
            </a:lvl2pPr>
            <a:lvl3pPr>
              <a:buClr>
                <a:srgbClr val="5B5C50"/>
              </a:buClr>
              <a:defRPr lang="en-US" dirty="0" smtClean="0"/>
            </a:lvl3pPr>
            <a:lvl4pPr>
              <a:buClr>
                <a:srgbClr val="5B5C50"/>
              </a:buClr>
              <a:defRPr lang="en-US" dirty="0" smtClean="0"/>
            </a:lvl4pPr>
            <a:lvl5pPr>
              <a:buClr>
                <a:srgbClr val="5B5C50"/>
              </a:buClr>
              <a:defRPr lang="en-US" dirty="0"/>
            </a:lvl5pPr>
          </a:lstStyle>
          <a:p>
            <a:pPr marL="461963" lvl="0" indent="-461963">
              <a:buSzPct val="100000"/>
            </a:pPr>
            <a:r>
              <a:rPr lang="en-US" dirty="0"/>
              <a:t>Click to edit Master text styles</a:t>
            </a:r>
          </a:p>
          <a:p>
            <a:pPr marL="914400" lvl="1" indent="-457200"/>
            <a:r>
              <a:rPr lang="en-US" dirty="0"/>
              <a:t>Second level</a:t>
            </a:r>
          </a:p>
          <a:p>
            <a:pPr marL="1376363" lvl="2" indent="-461963"/>
            <a:r>
              <a:rPr lang="en-US" dirty="0"/>
              <a:t>Third level</a:t>
            </a:r>
          </a:p>
          <a:p>
            <a:pPr lvl="3"/>
            <a:r>
              <a:rPr lang="en-US" dirty="0"/>
              <a:t>Fourth level</a:t>
            </a:r>
          </a:p>
          <a:p>
            <a:pPr lvl="4"/>
            <a:r>
              <a:rPr lang="en-US" dirty="0"/>
              <a:t>Fifth level</a:t>
            </a:r>
          </a:p>
        </p:txBody>
      </p:sp>
      <p:pic>
        <p:nvPicPr>
          <p:cNvPr id="7" name="Picture 3" descr="Z:\PDF Accessibility\Cengage Logo\Cengage_Logo_White.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68277" y="6391056"/>
            <a:ext cx="1644645" cy="368484"/>
          </a:xfrm>
          <a:prstGeom prst="rect">
            <a:avLst/>
          </a:prstGeom>
          <a:noFill/>
          <a:extLst>
            <a:ext uri="{909E8E84-426E-40DD-AFC4-6F175D3DCCD1}">
              <a14:hiddenFill xmlns:a14="http://schemas.microsoft.com/office/drawing/2010/main">
                <a:solidFill>
                  <a:srgbClr val="FFFFFF"/>
                </a:solidFill>
              </a14:hiddenFill>
            </a:ext>
          </a:extLst>
        </p:spPr>
      </p:pic>
      <p:sp>
        <p:nvSpPr>
          <p:cNvPr id="9" name="Text Placeholder 8"/>
          <p:cNvSpPr txBox="1">
            <a:spLocks/>
          </p:cNvSpPr>
          <p:nvPr userDrawn="1"/>
        </p:nvSpPr>
        <p:spPr>
          <a:xfrm>
            <a:off x="2531010" y="6339481"/>
            <a:ext cx="4996380" cy="404979"/>
          </a:xfrm>
          <a:prstGeom prst="rect">
            <a:avLst/>
          </a:prstGeom>
        </p:spPr>
        <p:txBody>
          <a:bodyPr anchor="ctr">
            <a:noAutofit/>
          </a:bodyPr>
          <a:lstStyle>
            <a:lvl1pPr marL="347663" indent="-347663" algn="l" defTabSz="914400" rtl="0" eaLnBrk="1" latinLnBrk="0" hangingPunct="1">
              <a:spcBef>
                <a:spcPct val="20000"/>
              </a:spcBef>
              <a:buClr>
                <a:srgbClr val="B54901"/>
              </a:buClr>
              <a:buFont typeface="Arial" pitchFamily="34" charset="0"/>
              <a:buChar char="•"/>
              <a:defRPr lang="en-US" sz="2600" kern="1200" dirty="0" smtClean="0">
                <a:solidFill>
                  <a:schemeClr val="tx1"/>
                </a:solidFill>
                <a:latin typeface="Arial" pitchFamily="34" charset="0"/>
                <a:ea typeface="Verdana" pitchFamily="34" charset="0"/>
                <a:cs typeface="Arial" pitchFamily="34" charset="0"/>
              </a:defRPr>
            </a:lvl1pPr>
            <a:lvl2pPr marL="742950" indent="-285750" algn="l" defTabSz="914400" rtl="0" eaLnBrk="1" latinLnBrk="0" hangingPunct="1">
              <a:spcBef>
                <a:spcPct val="20000"/>
              </a:spcBef>
              <a:buClr>
                <a:srgbClr val="B54901"/>
              </a:buClr>
              <a:buFont typeface="Arial" pitchFamily="34" charset="0"/>
              <a:buChar char="–"/>
              <a:defRPr lang="en-US" sz="2400" kern="1200" dirty="0" smtClean="0">
                <a:solidFill>
                  <a:schemeClr val="tx1"/>
                </a:solidFill>
                <a:latin typeface="Arial" pitchFamily="34" charset="0"/>
                <a:ea typeface="Verdana" pitchFamily="34" charset="0"/>
                <a:cs typeface="Arial" pitchFamily="34" charset="0"/>
              </a:defRPr>
            </a:lvl2pPr>
            <a:lvl3pPr marL="1143000" indent="-228600" algn="l" defTabSz="914400" rtl="0" eaLnBrk="1" latinLnBrk="0" hangingPunct="1">
              <a:spcBef>
                <a:spcPct val="20000"/>
              </a:spcBef>
              <a:buClr>
                <a:srgbClr val="B54901"/>
              </a:buClr>
              <a:buFont typeface="Wingdings" pitchFamily="2" charset="2"/>
              <a:buChar char="§"/>
              <a:defRPr lang="en-US" sz="2200" kern="1200" dirty="0" smtClean="0">
                <a:solidFill>
                  <a:schemeClr val="tx1"/>
                </a:solidFill>
                <a:latin typeface="Arial" pitchFamily="34" charset="0"/>
                <a:ea typeface="Verdana" pitchFamily="34" charset="0"/>
                <a:cs typeface="Arial" pitchFamily="34" charset="0"/>
              </a:defRPr>
            </a:lvl3pPr>
            <a:lvl4pPr marL="1828800" indent="-457200" algn="l" defTabSz="914400" rtl="0" eaLnBrk="1" latinLnBrk="0" hangingPunct="1">
              <a:spcBef>
                <a:spcPct val="20000"/>
              </a:spcBef>
              <a:buClr>
                <a:srgbClr val="B54901"/>
              </a:buClr>
              <a:buFont typeface="Courier New" pitchFamily="49" charset="0"/>
              <a:buChar char="o"/>
              <a:defRPr lang="en-US" sz="2000" kern="1200" dirty="0" smtClean="0">
                <a:solidFill>
                  <a:schemeClr val="tx1"/>
                </a:solidFill>
                <a:latin typeface="Arial" pitchFamily="34" charset="0"/>
                <a:ea typeface="Verdana" pitchFamily="34" charset="0"/>
                <a:cs typeface="Arial" pitchFamily="34" charset="0"/>
              </a:defRPr>
            </a:lvl4pPr>
            <a:lvl5pPr marL="2293938" indent="-465138" algn="l" defTabSz="914400" rtl="0" eaLnBrk="1" latinLnBrk="0" hangingPunct="1">
              <a:spcBef>
                <a:spcPct val="20000"/>
              </a:spcBef>
              <a:buClr>
                <a:srgbClr val="B54901"/>
              </a:buClr>
              <a:buFont typeface="Wingdings" panose="05000000000000000000" pitchFamily="2" charset="2"/>
              <a:buChar char="Ø"/>
              <a:defRPr lang="en-US" sz="1800" kern="1200" dirty="0">
                <a:solidFill>
                  <a:schemeClr val="tx1"/>
                </a:solidFill>
                <a:latin typeface="Arial" pitchFamily="34" charset="0"/>
                <a:ea typeface="Verdana" pitchFamily="34"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eaLnBrk="0" fontAlgn="base" hangingPunct="0">
              <a:spcBef>
                <a:spcPct val="0"/>
              </a:spcBef>
              <a:spcAft>
                <a:spcPct val="0"/>
              </a:spcAft>
              <a:buClrTx/>
              <a:buFont typeface="Arial" pitchFamily="34" charset="0"/>
              <a:buNone/>
              <a:defRPr/>
            </a:pPr>
            <a:r>
              <a:rPr lang="en-US" sz="1200" dirty="0">
                <a:solidFill>
                  <a:schemeClr val="bg1"/>
                </a:solidFill>
              </a:rPr>
              <a:t>© 2019 Cengage. All rights reserved</a:t>
            </a:r>
            <a:r>
              <a:rPr lang="en-US" sz="1200" dirty="0">
                <a:solidFill>
                  <a:schemeClr val="bg1"/>
                </a:solidFill>
                <a:ea typeface="ＭＳ Ｐゴシック" charset="-128"/>
              </a:rPr>
              <a:t>.</a:t>
            </a:r>
            <a:endParaRPr lang="en-US" sz="1200" dirty="0">
              <a:solidFill>
                <a:schemeClr val="bg1"/>
              </a:solidFill>
            </a:endParaRPr>
          </a:p>
        </p:txBody>
      </p:sp>
    </p:spTree>
    <p:extLst>
      <p:ext uri="{BB962C8B-B14F-4D97-AF65-F5344CB8AC3E}">
        <p14:creationId xmlns:p14="http://schemas.microsoft.com/office/powerpoint/2010/main" val="36723791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8" name="Title 7"/>
          <p:cNvSpPr>
            <a:spLocks noGrp="1"/>
          </p:cNvSpPr>
          <p:nvPr>
            <p:ph type="title"/>
          </p:nvPr>
        </p:nvSpPr>
        <p:spPr>
          <a:xfrm>
            <a:off x="168277" y="2660843"/>
            <a:ext cx="8887348" cy="1103087"/>
          </a:xfrm>
        </p:spPr>
        <p:txBody>
          <a:bodyPr>
            <a:normAutofit/>
          </a:bodyPr>
          <a:lstStyle>
            <a:lvl1pPr algn="ctr">
              <a:buClr>
                <a:srgbClr val="3A525D"/>
              </a:buClr>
              <a:defRPr sz="3600">
                <a:solidFill>
                  <a:schemeClr val="tx1"/>
                </a:solidFill>
                <a:latin typeface="Arial" pitchFamily="34" charset="0"/>
                <a:ea typeface="Verdana" pitchFamily="34" charset="0"/>
                <a:cs typeface="Arial" pitchFamily="34" charset="0"/>
              </a:defRPr>
            </a:lvl1pPr>
          </a:lstStyle>
          <a:p>
            <a:r>
              <a:rPr lang="en-US" dirty="0"/>
              <a:t>Click to edit Master title style</a:t>
            </a:r>
          </a:p>
        </p:txBody>
      </p:sp>
      <p:pic>
        <p:nvPicPr>
          <p:cNvPr id="7" name="Picture 3" descr="Z:\PDF Accessibility\Cengage Logo\Cengage_Logo_White.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68277" y="6391056"/>
            <a:ext cx="1644645" cy="368484"/>
          </a:xfrm>
          <a:prstGeom prst="rect">
            <a:avLst/>
          </a:prstGeom>
          <a:noFill/>
          <a:extLst>
            <a:ext uri="{909E8E84-426E-40DD-AFC4-6F175D3DCCD1}">
              <a14:hiddenFill xmlns:a14="http://schemas.microsoft.com/office/drawing/2010/main">
                <a:solidFill>
                  <a:srgbClr val="FFFFFF"/>
                </a:solidFill>
              </a14:hiddenFill>
            </a:ext>
          </a:extLst>
        </p:spPr>
      </p:pic>
      <p:sp>
        <p:nvSpPr>
          <p:cNvPr id="9" name="Text Placeholder 8"/>
          <p:cNvSpPr txBox="1">
            <a:spLocks/>
          </p:cNvSpPr>
          <p:nvPr userDrawn="1"/>
        </p:nvSpPr>
        <p:spPr>
          <a:xfrm>
            <a:off x="2531010" y="6339481"/>
            <a:ext cx="4996380" cy="404979"/>
          </a:xfrm>
          <a:prstGeom prst="rect">
            <a:avLst/>
          </a:prstGeom>
        </p:spPr>
        <p:txBody>
          <a:bodyPr anchor="ctr">
            <a:noAutofit/>
          </a:bodyPr>
          <a:lstStyle>
            <a:lvl1pPr marL="347663" indent="-347663" algn="l" defTabSz="914400" rtl="0" eaLnBrk="1" latinLnBrk="0" hangingPunct="1">
              <a:spcBef>
                <a:spcPct val="20000"/>
              </a:spcBef>
              <a:buClr>
                <a:srgbClr val="B54901"/>
              </a:buClr>
              <a:buFont typeface="Arial" pitchFamily="34" charset="0"/>
              <a:buChar char="•"/>
              <a:defRPr lang="en-US" sz="2600" kern="1200" dirty="0" smtClean="0">
                <a:solidFill>
                  <a:schemeClr val="tx1"/>
                </a:solidFill>
                <a:latin typeface="Arial" pitchFamily="34" charset="0"/>
                <a:ea typeface="Verdana" pitchFamily="34" charset="0"/>
                <a:cs typeface="Arial" pitchFamily="34" charset="0"/>
              </a:defRPr>
            </a:lvl1pPr>
            <a:lvl2pPr marL="742950" indent="-285750" algn="l" defTabSz="914400" rtl="0" eaLnBrk="1" latinLnBrk="0" hangingPunct="1">
              <a:spcBef>
                <a:spcPct val="20000"/>
              </a:spcBef>
              <a:buClr>
                <a:srgbClr val="B54901"/>
              </a:buClr>
              <a:buFont typeface="Arial" pitchFamily="34" charset="0"/>
              <a:buChar char="–"/>
              <a:defRPr lang="en-US" sz="2400" kern="1200" dirty="0" smtClean="0">
                <a:solidFill>
                  <a:schemeClr val="tx1"/>
                </a:solidFill>
                <a:latin typeface="Arial" pitchFamily="34" charset="0"/>
                <a:ea typeface="Verdana" pitchFamily="34" charset="0"/>
                <a:cs typeface="Arial" pitchFamily="34" charset="0"/>
              </a:defRPr>
            </a:lvl2pPr>
            <a:lvl3pPr marL="1143000" indent="-228600" algn="l" defTabSz="914400" rtl="0" eaLnBrk="1" latinLnBrk="0" hangingPunct="1">
              <a:spcBef>
                <a:spcPct val="20000"/>
              </a:spcBef>
              <a:buClr>
                <a:srgbClr val="B54901"/>
              </a:buClr>
              <a:buFont typeface="Wingdings" pitchFamily="2" charset="2"/>
              <a:buChar char="§"/>
              <a:defRPr lang="en-US" sz="2200" kern="1200" dirty="0" smtClean="0">
                <a:solidFill>
                  <a:schemeClr val="tx1"/>
                </a:solidFill>
                <a:latin typeface="Arial" pitchFamily="34" charset="0"/>
                <a:ea typeface="Verdana" pitchFamily="34" charset="0"/>
                <a:cs typeface="Arial" pitchFamily="34" charset="0"/>
              </a:defRPr>
            </a:lvl3pPr>
            <a:lvl4pPr marL="1828800" indent="-457200" algn="l" defTabSz="914400" rtl="0" eaLnBrk="1" latinLnBrk="0" hangingPunct="1">
              <a:spcBef>
                <a:spcPct val="20000"/>
              </a:spcBef>
              <a:buClr>
                <a:srgbClr val="B54901"/>
              </a:buClr>
              <a:buFont typeface="Courier New" pitchFamily="49" charset="0"/>
              <a:buChar char="o"/>
              <a:defRPr lang="en-US" sz="2000" kern="1200" dirty="0" smtClean="0">
                <a:solidFill>
                  <a:schemeClr val="tx1"/>
                </a:solidFill>
                <a:latin typeface="Arial" pitchFamily="34" charset="0"/>
                <a:ea typeface="Verdana" pitchFamily="34" charset="0"/>
                <a:cs typeface="Arial" pitchFamily="34" charset="0"/>
              </a:defRPr>
            </a:lvl4pPr>
            <a:lvl5pPr marL="2293938" indent="-465138" algn="l" defTabSz="914400" rtl="0" eaLnBrk="1" latinLnBrk="0" hangingPunct="1">
              <a:spcBef>
                <a:spcPct val="20000"/>
              </a:spcBef>
              <a:buClr>
                <a:srgbClr val="B54901"/>
              </a:buClr>
              <a:buFont typeface="Wingdings" panose="05000000000000000000" pitchFamily="2" charset="2"/>
              <a:buChar char="Ø"/>
              <a:defRPr lang="en-US" sz="1800" kern="1200" dirty="0">
                <a:solidFill>
                  <a:schemeClr val="tx1"/>
                </a:solidFill>
                <a:latin typeface="Arial" pitchFamily="34" charset="0"/>
                <a:ea typeface="Verdana" pitchFamily="34"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eaLnBrk="0" fontAlgn="base" hangingPunct="0">
              <a:spcBef>
                <a:spcPct val="0"/>
              </a:spcBef>
              <a:spcAft>
                <a:spcPct val="0"/>
              </a:spcAft>
              <a:buClrTx/>
              <a:buFont typeface="Arial" pitchFamily="34" charset="0"/>
              <a:buNone/>
              <a:defRPr/>
            </a:pPr>
            <a:r>
              <a:rPr lang="en-US" sz="1200" dirty="0">
                <a:solidFill>
                  <a:schemeClr val="bg1"/>
                </a:solidFill>
              </a:rPr>
              <a:t>© 2019 Cengage. All rights reserved</a:t>
            </a:r>
            <a:r>
              <a:rPr lang="en-US" sz="1200" dirty="0">
                <a:solidFill>
                  <a:schemeClr val="bg1"/>
                </a:solidFill>
                <a:ea typeface="ＭＳ Ｐゴシック" charset="-128"/>
              </a:rPr>
              <a:t>.</a:t>
            </a:r>
            <a:endParaRPr lang="en-US" sz="1200" dirty="0">
              <a:solidFill>
                <a:schemeClr val="bg1"/>
              </a:solidFill>
            </a:endParaRPr>
          </a:p>
        </p:txBody>
      </p:sp>
      <p:sp>
        <p:nvSpPr>
          <p:cNvPr id="10" name="Rectangle 9"/>
          <p:cNvSpPr/>
          <p:nvPr userDrawn="1"/>
        </p:nvSpPr>
        <p:spPr>
          <a:xfrm>
            <a:off x="-7938" y="-13987"/>
            <a:ext cx="9151938" cy="1244263"/>
          </a:xfrm>
          <a:prstGeom prst="rect">
            <a:avLst/>
          </a:prstGeom>
          <a:solidFill>
            <a:srgbClr val="5B5C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655375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Figure + Caption Layout">
    <p:bg>
      <p:bgPr>
        <a:pattFill prst="pct5">
          <a:fgClr>
            <a:schemeClr val="bg1"/>
          </a:fgClr>
          <a:bgClr>
            <a:schemeClr val="bg1"/>
          </a:bgClr>
        </a:pattFill>
        <a:effectLst/>
      </p:bgPr>
    </p:bg>
    <p:spTree>
      <p:nvGrpSpPr>
        <p:cNvPr id="1" name=""/>
        <p:cNvGrpSpPr/>
        <p:nvPr/>
      </p:nvGrpSpPr>
      <p:grpSpPr>
        <a:xfrm>
          <a:off x="0" y="0"/>
          <a:ext cx="0" cy="0"/>
          <a:chOff x="0" y="0"/>
          <a:chExt cx="0" cy="0"/>
        </a:xfrm>
      </p:grpSpPr>
      <p:sp>
        <p:nvSpPr>
          <p:cNvPr id="10" name="Rectangle 9"/>
          <p:cNvSpPr/>
          <p:nvPr userDrawn="1"/>
        </p:nvSpPr>
        <p:spPr>
          <a:xfrm>
            <a:off x="-7938" y="6248400"/>
            <a:ext cx="9151938" cy="629874"/>
          </a:xfrm>
          <a:prstGeom prst="rect">
            <a:avLst/>
          </a:prstGeom>
          <a:solidFill>
            <a:srgbClr val="5B5C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itle 7"/>
          <p:cNvSpPr>
            <a:spLocks noGrp="1"/>
          </p:cNvSpPr>
          <p:nvPr>
            <p:ph type="title"/>
          </p:nvPr>
        </p:nvSpPr>
        <p:spPr>
          <a:xfrm>
            <a:off x="118290" y="140125"/>
            <a:ext cx="8887348" cy="1213396"/>
          </a:xfrm>
        </p:spPr>
        <p:txBody>
          <a:bodyPr>
            <a:normAutofit/>
          </a:bodyPr>
          <a:lstStyle>
            <a:lvl1pPr algn="ctr">
              <a:buClr>
                <a:srgbClr val="3A525D"/>
              </a:buClr>
              <a:defRPr sz="3600">
                <a:solidFill>
                  <a:schemeClr val="tx1"/>
                </a:solidFill>
                <a:latin typeface="Arial" pitchFamily="34" charset="0"/>
                <a:ea typeface="Verdana" pitchFamily="34" charset="0"/>
                <a:cs typeface="Arial" pitchFamily="34" charset="0"/>
              </a:defRPr>
            </a:lvl1pPr>
          </a:lstStyle>
          <a:p>
            <a:r>
              <a:rPr lang="en-US" dirty="0"/>
              <a:t>Click to edit Master title style</a:t>
            </a:r>
          </a:p>
        </p:txBody>
      </p:sp>
      <p:sp>
        <p:nvSpPr>
          <p:cNvPr id="11" name="Text Placeholder 3"/>
          <p:cNvSpPr>
            <a:spLocks noGrp="1"/>
          </p:cNvSpPr>
          <p:nvPr>
            <p:ph type="body" sz="half" idx="2"/>
          </p:nvPr>
        </p:nvSpPr>
        <p:spPr>
          <a:xfrm>
            <a:off x="519169" y="5399316"/>
            <a:ext cx="8032638" cy="66517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4" name="Content Placeholder 3"/>
          <p:cNvSpPr>
            <a:spLocks noGrp="1"/>
          </p:cNvSpPr>
          <p:nvPr>
            <p:ph sz="quarter" idx="11"/>
          </p:nvPr>
        </p:nvSpPr>
        <p:spPr>
          <a:xfrm>
            <a:off x="356788" y="1707244"/>
            <a:ext cx="8589962" cy="479425"/>
          </a:xfrm>
        </p:spPr>
        <p:txBody>
          <a:bodyPr vert="horz" lIns="91440" tIns="45720" rIns="91440" bIns="45720" rtlCol="0">
            <a:normAutofit/>
          </a:bodyPr>
          <a:lstStyle>
            <a:lvl1pPr>
              <a:defRPr lang="en-US" dirty="0" smtClean="0"/>
            </a:lvl1pPr>
            <a:lvl2pPr>
              <a:defRPr lang="en-US" dirty="0" smtClean="0"/>
            </a:lvl2pPr>
            <a:lvl3pPr>
              <a:defRPr lang="en-US" dirty="0" smtClean="0"/>
            </a:lvl3pPr>
            <a:lvl4pPr>
              <a:defRPr lang="en-US" dirty="0" smtClean="0"/>
            </a:lvl4pPr>
            <a:lvl5pPr>
              <a:defRPr lang="en-US" dirty="0"/>
            </a:lvl5pPr>
          </a:lstStyle>
          <a:p>
            <a:pPr marL="461963" lvl="0" indent="-461963">
              <a:buClr>
                <a:srgbClr val="5B5C50"/>
              </a:buClr>
              <a:buSzPct val="100000"/>
            </a:pPr>
            <a:r>
              <a:rPr lang="en-US" dirty="0"/>
              <a:t>Click to edit Master text styles</a:t>
            </a:r>
          </a:p>
          <a:p>
            <a:pPr marL="914400" lvl="1" indent="-457200">
              <a:buClr>
                <a:srgbClr val="5B5C50"/>
              </a:buClr>
            </a:pPr>
            <a:r>
              <a:rPr lang="en-US" dirty="0"/>
              <a:t>Second level</a:t>
            </a:r>
          </a:p>
          <a:p>
            <a:pPr marL="1376363" lvl="2" indent="-461963">
              <a:buClr>
                <a:srgbClr val="5B5C50"/>
              </a:buClr>
            </a:pPr>
            <a:r>
              <a:rPr lang="en-US" dirty="0"/>
              <a:t>Third level</a:t>
            </a:r>
          </a:p>
          <a:p>
            <a:pPr lvl="3">
              <a:buClr>
                <a:srgbClr val="5B5C50"/>
              </a:buClr>
            </a:pPr>
            <a:r>
              <a:rPr lang="en-US" dirty="0"/>
              <a:t>Fourth level</a:t>
            </a:r>
          </a:p>
          <a:p>
            <a:pPr lvl="4">
              <a:buClr>
                <a:srgbClr val="5B5C50"/>
              </a:buClr>
            </a:pPr>
            <a:r>
              <a:rPr lang="en-US" dirty="0"/>
              <a:t>Fifth level</a:t>
            </a:r>
          </a:p>
        </p:txBody>
      </p:sp>
      <p:pic>
        <p:nvPicPr>
          <p:cNvPr id="7" name="Picture 3" descr="Z:\PDF Accessibility\Cengage Logo\Cengage_Logo_White.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68277" y="6391056"/>
            <a:ext cx="1644645" cy="368484"/>
          </a:xfrm>
          <a:prstGeom prst="rect">
            <a:avLst/>
          </a:prstGeom>
          <a:noFill/>
          <a:extLst>
            <a:ext uri="{909E8E84-426E-40DD-AFC4-6F175D3DCCD1}">
              <a14:hiddenFill xmlns:a14="http://schemas.microsoft.com/office/drawing/2010/main">
                <a:solidFill>
                  <a:srgbClr val="FFFFFF"/>
                </a:solidFill>
              </a14:hiddenFill>
            </a:ext>
          </a:extLst>
        </p:spPr>
      </p:pic>
      <p:sp>
        <p:nvSpPr>
          <p:cNvPr id="8" name="Text Placeholder 8"/>
          <p:cNvSpPr txBox="1">
            <a:spLocks/>
          </p:cNvSpPr>
          <p:nvPr userDrawn="1"/>
        </p:nvSpPr>
        <p:spPr>
          <a:xfrm>
            <a:off x="2531010" y="6339481"/>
            <a:ext cx="4996380" cy="404979"/>
          </a:xfrm>
          <a:prstGeom prst="rect">
            <a:avLst/>
          </a:prstGeom>
        </p:spPr>
        <p:txBody>
          <a:bodyPr anchor="ctr">
            <a:noAutofit/>
          </a:bodyPr>
          <a:lstStyle>
            <a:lvl1pPr marL="347663" indent="-347663" algn="l" defTabSz="914400" rtl="0" eaLnBrk="1" latinLnBrk="0" hangingPunct="1">
              <a:spcBef>
                <a:spcPct val="20000"/>
              </a:spcBef>
              <a:buClr>
                <a:srgbClr val="B54901"/>
              </a:buClr>
              <a:buFont typeface="Arial" pitchFamily="34" charset="0"/>
              <a:buChar char="•"/>
              <a:defRPr lang="en-US" sz="2600" kern="1200" dirty="0" smtClean="0">
                <a:solidFill>
                  <a:schemeClr val="tx1"/>
                </a:solidFill>
                <a:latin typeface="Arial" pitchFamily="34" charset="0"/>
                <a:ea typeface="Verdana" pitchFamily="34" charset="0"/>
                <a:cs typeface="Arial" pitchFamily="34" charset="0"/>
              </a:defRPr>
            </a:lvl1pPr>
            <a:lvl2pPr marL="742950" indent="-285750" algn="l" defTabSz="914400" rtl="0" eaLnBrk="1" latinLnBrk="0" hangingPunct="1">
              <a:spcBef>
                <a:spcPct val="20000"/>
              </a:spcBef>
              <a:buClr>
                <a:srgbClr val="B54901"/>
              </a:buClr>
              <a:buFont typeface="Arial" pitchFamily="34" charset="0"/>
              <a:buChar char="–"/>
              <a:defRPr lang="en-US" sz="2400" kern="1200" dirty="0" smtClean="0">
                <a:solidFill>
                  <a:schemeClr val="tx1"/>
                </a:solidFill>
                <a:latin typeface="Arial" pitchFamily="34" charset="0"/>
                <a:ea typeface="Verdana" pitchFamily="34" charset="0"/>
                <a:cs typeface="Arial" pitchFamily="34" charset="0"/>
              </a:defRPr>
            </a:lvl2pPr>
            <a:lvl3pPr marL="1143000" indent="-228600" algn="l" defTabSz="914400" rtl="0" eaLnBrk="1" latinLnBrk="0" hangingPunct="1">
              <a:spcBef>
                <a:spcPct val="20000"/>
              </a:spcBef>
              <a:buClr>
                <a:srgbClr val="B54901"/>
              </a:buClr>
              <a:buFont typeface="Wingdings" pitchFamily="2" charset="2"/>
              <a:buChar char="§"/>
              <a:defRPr lang="en-US" sz="2200" kern="1200" dirty="0" smtClean="0">
                <a:solidFill>
                  <a:schemeClr val="tx1"/>
                </a:solidFill>
                <a:latin typeface="Arial" pitchFamily="34" charset="0"/>
                <a:ea typeface="Verdana" pitchFamily="34" charset="0"/>
                <a:cs typeface="Arial" pitchFamily="34" charset="0"/>
              </a:defRPr>
            </a:lvl3pPr>
            <a:lvl4pPr marL="1828800" indent="-457200" algn="l" defTabSz="914400" rtl="0" eaLnBrk="1" latinLnBrk="0" hangingPunct="1">
              <a:spcBef>
                <a:spcPct val="20000"/>
              </a:spcBef>
              <a:buClr>
                <a:srgbClr val="B54901"/>
              </a:buClr>
              <a:buFont typeface="Courier New" pitchFamily="49" charset="0"/>
              <a:buChar char="o"/>
              <a:defRPr lang="en-US" sz="2000" kern="1200" dirty="0" smtClean="0">
                <a:solidFill>
                  <a:schemeClr val="tx1"/>
                </a:solidFill>
                <a:latin typeface="Arial" pitchFamily="34" charset="0"/>
                <a:ea typeface="Verdana" pitchFamily="34" charset="0"/>
                <a:cs typeface="Arial" pitchFamily="34" charset="0"/>
              </a:defRPr>
            </a:lvl4pPr>
            <a:lvl5pPr marL="2293938" indent="-465138" algn="l" defTabSz="914400" rtl="0" eaLnBrk="1" latinLnBrk="0" hangingPunct="1">
              <a:spcBef>
                <a:spcPct val="20000"/>
              </a:spcBef>
              <a:buClr>
                <a:srgbClr val="B54901"/>
              </a:buClr>
              <a:buFont typeface="Wingdings" panose="05000000000000000000" pitchFamily="2" charset="2"/>
              <a:buChar char="Ø"/>
              <a:defRPr lang="en-US" sz="1800" kern="1200" dirty="0">
                <a:solidFill>
                  <a:schemeClr val="tx1"/>
                </a:solidFill>
                <a:latin typeface="Arial" pitchFamily="34" charset="0"/>
                <a:ea typeface="Verdana" pitchFamily="34"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eaLnBrk="0" fontAlgn="base" hangingPunct="0">
              <a:spcBef>
                <a:spcPct val="0"/>
              </a:spcBef>
              <a:spcAft>
                <a:spcPct val="0"/>
              </a:spcAft>
              <a:buClrTx/>
              <a:buFont typeface="Arial" pitchFamily="34" charset="0"/>
              <a:buNone/>
              <a:defRPr/>
            </a:pPr>
            <a:r>
              <a:rPr lang="en-US" sz="1200" dirty="0">
                <a:solidFill>
                  <a:schemeClr val="bg1"/>
                </a:solidFill>
              </a:rPr>
              <a:t>© 2019 Cengage. All rights reserved</a:t>
            </a:r>
            <a:r>
              <a:rPr lang="en-US" sz="1200" dirty="0">
                <a:solidFill>
                  <a:schemeClr val="bg1"/>
                </a:solidFill>
                <a:ea typeface="ＭＳ Ｐゴシック" charset="-128"/>
              </a:rPr>
              <a:t>.</a:t>
            </a:r>
            <a:endParaRPr lang="en-US" sz="1200" dirty="0">
              <a:solidFill>
                <a:schemeClr val="bg1"/>
              </a:solidFill>
            </a:endParaRPr>
          </a:p>
        </p:txBody>
      </p:sp>
    </p:spTree>
    <p:extLst>
      <p:ext uri="{BB962C8B-B14F-4D97-AF65-F5344CB8AC3E}">
        <p14:creationId xmlns:p14="http://schemas.microsoft.com/office/powerpoint/2010/main" val="1786561692"/>
      </p:ext>
    </p:extLst>
  </p:cSld>
  <p:clrMapOvr>
    <a:masterClrMapping/>
  </p:clrMapOvr>
  <p:transition spd="slow"/>
  <p:hf sldNum="0" hdr="0" dt="0"/>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Chapter Opener">
    <p:spTree>
      <p:nvGrpSpPr>
        <p:cNvPr id="1" name=""/>
        <p:cNvGrpSpPr/>
        <p:nvPr/>
      </p:nvGrpSpPr>
      <p:grpSpPr>
        <a:xfrm>
          <a:off x="0" y="0"/>
          <a:ext cx="0" cy="0"/>
          <a:chOff x="0" y="0"/>
          <a:chExt cx="0" cy="0"/>
        </a:xfrm>
      </p:grpSpPr>
      <p:sp>
        <p:nvSpPr>
          <p:cNvPr id="9" name="Rectangle 8"/>
          <p:cNvSpPr/>
          <p:nvPr userDrawn="1"/>
        </p:nvSpPr>
        <p:spPr>
          <a:xfrm>
            <a:off x="-7938" y="-13987"/>
            <a:ext cx="9151938" cy="1557037"/>
          </a:xfrm>
          <a:prstGeom prst="rect">
            <a:avLst/>
          </a:prstGeom>
          <a:solidFill>
            <a:srgbClr val="5B5C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76200" y="76201"/>
            <a:ext cx="8991600" cy="685800"/>
          </a:xfrm>
        </p:spPr>
        <p:txBody>
          <a:bodyPr/>
          <a:lstStyle>
            <a:lvl1pPr algn="l">
              <a:defRPr lang="en-US" sz="3600" kern="1200" dirty="0" smtClean="0">
                <a:solidFill>
                  <a:schemeClr val="bg1"/>
                </a:solidFill>
                <a:latin typeface="Arial" panose="020B0604020202020204" pitchFamily="34" charset="0"/>
                <a:ea typeface="Verdana" panose="020B0604030504040204" pitchFamily="34" charset="0"/>
                <a:cs typeface="Arial" panose="020B0604020202020204" pitchFamily="34" charset="0"/>
              </a:defRPr>
            </a:lvl1pPr>
          </a:lstStyle>
          <a:p>
            <a:r>
              <a:rPr lang="en-US" dirty="0"/>
              <a:t>Click to edit Master title style</a:t>
            </a:r>
          </a:p>
        </p:txBody>
      </p:sp>
      <p:sp>
        <p:nvSpPr>
          <p:cNvPr id="5" name="Content Placeholder 4"/>
          <p:cNvSpPr>
            <a:spLocks noGrp="1"/>
          </p:cNvSpPr>
          <p:nvPr>
            <p:ph sz="quarter" idx="12"/>
          </p:nvPr>
        </p:nvSpPr>
        <p:spPr>
          <a:xfrm>
            <a:off x="0" y="990600"/>
            <a:ext cx="9067800" cy="457200"/>
          </a:xfrm>
        </p:spPr>
        <p:txBody>
          <a:bodyPr vert="horz" lIns="91440" tIns="45720" rIns="91440" bIns="45720" rtlCol="0">
            <a:normAutofit/>
          </a:bodyPr>
          <a:lstStyle>
            <a:lvl1pPr marL="0" indent="0">
              <a:buNone/>
              <a:defRPr lang="en-US" dirty="0" smtClean="0">
                <a:solidFill>
                  <a:schemeClr val="bg1"/>
                </a:solidFill>
              </a:defRPr>
            </a:lvl1pPr>
            <a:lvl2pPr>
              <a:defRPr lang="en-US" dirty="0" smtClean="0">
                <a:solidFill>
                  <a:schemeClr val="bg1"/>
                </a:solidFill>
              </a:defRPr>
            </a:lvl2pPr>
            <a:lvl3pPr>
              <a:defRPr lang="en-US" dirty="0" smtClean="0">
                <a:solidFill>
                  <a:schemeClr val="bg1"/>
                </a:solidFill>
              </a:defRPr>
            </a:lvl3pPr>
            <a:lvl4pPr>
              <a:defRPr lang="en-US" dirty="0" smtClean="0">
                <a:solidFill>
                  <a:schemeClr val="bg1"/>
                </a:solidFill>
              </a:defRPr>
            </a:lvl4pPr>
            <a:lvl5pPr>
              <a:defRPr lang="en-US" dirty="0">
                <a:solidFill>
                  <a:schemeClr val="bg1"/>
                </a:solidFill>
              </a:defRPr>
            </a:lvl5pPr>
          </a:lstStyle>
          <a:p>
            <a:pPr marL="461963" lvl="0" indent="-461963">
              <a:buClr>
                <a:srgbClr val="295C6C"/>
              </a:buClr>
              <a:buSzPct val="100000"/>
            </a:pPr>
            <a:endParaRPr lang="en-US" dirty="0"/>
          </a:p>
        </p:txBody>
      </p:sp>
      <p:sp>
        <p:nvSpPr>
          <p:cNvPr id="3" name="Subtitle 2"/>
          <p:cNvSpPr>
            <a:spLocks noGrp="1"/>
          </p:cNvSpPr>
          <p:nvPr>
            <p:ph type="subTitle" idx="1"/>
          </p:nvPr>
        </p:nvSpPr>
        <p:spPr>
          <a:xfrm>
            <a:off x="4568031" y="1825171"/>
            <a:ext cx="4385469" cy="4061279"/>
          </a:xfrm>
        </p:spPr>
        <p:txBody>
          <a:bodyPr vert="horz" lIns="91440" tIns="45720" rIns="91440" bIns="45720" rtlCol="0" anchor="ctr">
            <a:normAutofit/>
          </a:bodyPr>
          <a:lstStyle>
            <a:lvl1pPr algn="ctr">
              <a:defRPr lang="en-US" sz="4400">
                <a:solidFill>
                  <a:schemeClr val="tx1"/>
                </a:solidFill>
                <a:latin typeface="Arial" panose="020B0604020202020204" pitchFamily="34" charset="0"/>
                <a:ea typeface="Verdana" pitchFamily="34" charset="0"/>
                <a:cs typeface="Arial" panose="020B0604020202020204" pitchFamily="34" charset="0"/>
              </a:defRPr>
            </a:lvl1pPr>
          </a:lstStyle>
          <a:p>
            <a:pPr lvl="0">
              <a:spcBef>
                <a:spcPct val="0"/>
              </a:spcBef>
              <a:buNone/>
            </a:pPr>
            <a:r>
              <a:rPr lang="en-US" dirty="0"/>
              <a:t>Click to edit Master subtitle style</a:t>
            </a:r>
          </a:p>
        </p:txBody>
      </p:sp>
      <p:sp>
        <p:nvSpPr>
          <p:cNvPr id="10" name="Text Placeholder 9"/>
          <p:cNvSpPr>
            <a:spLocks noGrp="1"/>
          </p:cNvSpPr>
          <p:nvPr>
            <p:ph type="body" sz="quarter" idx="11"/>
          </p:nvPr>
        </p:nvSpPr>
        <p:spPr>
          <a:xfrm>
            <a:off x="914400" y="6305550"/>
            <a:ext cx="7315200" cy="432362"/>
          </a:xfrm>
        </p:spPr>
        <p:txBody>
          <a:bodyPr/>
          <a:lstStyle>
            <a:lvl1pPr marL="0" indent="0">
              <a:buNone/>
              <a:defRPr>
                <a:solidFill>
                  <a:schemeClr val="bg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endParaRPr lang="en-US" dirty="0"/>
          </a:p>
        </p:txBody>
      </p:sp>
    </p:spTree>
    <p:extLst>
      <p:ext uri="{BB962C8B-B14F-4D97-AF65-F5344CB8AC3E}">
        <p14:creationId xmlns:p14="http://schemas.microsoft.com/office/powerpoint/2010/main" val="3991547621"/>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5" name="Rectangle 4"/>
          <p:cNvSpPr/>
          <p:nvPr userDrawn="1"/>
        </p:nvSpPr>
        <p:spPr>
          <a:xfrm>
            <a:off x="-7938" y="6248400"/>
            <a:ext cx="9151938" cy="629874"/>
          </a:xfrm>
          <a:prstGeom prst="rect">
            <a:avLst/>
          </a:prstGeom>
          <a:solidFill>
            <a:srgbClr val="5B5C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Content Placeholder 1"/>
          <p:cNvSpPr>
            <a:spLocks noGrp="1"/>
          </p:cNvSpPr>
          <p:nvPr>
            <p:ph type="title"/>
          </p:nvPr>
        </p:nvSpPr>
        <p:spPr>
          <a:xfrm>
            <a:off x="45720" y="56737"/>
            <a:ext cx="9052560" cy="1039091"/>
          </a:xfrm>
          <a:prstGeom prst="rect">
            <a:avLst/>
          </a:prstGeom>
        </p:spPr>
        <p:txBody>
          <a:bodyPr vert="horz" lIns="91440" tIns="45720" rIns="91440" bIns="45720" rtlCol="0" anchor="ctr">
            <a:normAutofit/>
          </a:bodyPr>
          <a:lstStyle/>
          <a:p>
            <a:r>
              <a:rPr lang="en-US" dirty="0"/>
              <a:t>Click to edit Master title style</a:t>
            </a:r>
          </a:p>
        </p:txBody>
      </p:sp>
      <p:sp>
        <p:nvSpPr>
          <p:cNvPr id="3" name="Content Placeholder 2"/>
          <p:cNvSpPr>
            <a:spLocks noGrp="1"/>
          </p:cNvSpPr>
          <p:nvPr>
            <p:ph type="body" idx="1"/>
          </p:nvPr>
        </p:nvSpPr>
        <p:spPr>
          <a:xfrm>
            <a:off x="228600" y="1544008"/>
            <a:ext cx="8763000" cy="4391603"/>
          </a:xfrm>
          <a:prstGeom prst="rect">
            <a:avLst/>
          </a:prstGeom>
        </p:spPr>
        <p:txBody>
          <a:bodyPr vert="horz" lIns="91440" tIns="45720" rIns="91440" bIns="45720" rtlCol="0">
            <a:normAutofit/>
          </a:bodyPr>
          <a:lstStyle/>
          <a:p>
            <a:pPr marL="461963" lvl="0" indent="-461963">
              <a:buClr>
                <a:srgbClr val="5B5C50"/>
              </a:buClr>
              <a:buSzPct val="100000"/>
            </a:pPr>
            <a:r>
              <a:rPr lang="en-US" dirty="0"/>
              <a:t>Click to edit Master text styles</a:t>
            </a:r>
          </a:p>
          <a:p>
            <a:pPr marL="914400" lvl="1" indent="-457200">
              <a:buClr>
                <a:srgbClr val="5B5C50"/>
              </a:buClr>
            </a:pPr>
            <a:r>
              <a:rPr lang="en-US" dirty="0"/>
              <a:t>Second level</a:t>
            </a:r>
          </a:p>
          <a:p>
            <a:pPr marL="1376363" lvl="2" indent="-461963">
              <a:buClr>
                <a:srgbClr val="5B5C50"/>
              </a:buClr>
            </a:pPr>
            <a:r>
              <a:rPr lang="en-US" dirty="0"/>
              <a:t>Third level</a:t>
            </a:r>
          </a:p>
          <a:p>
            <a:pPr lvl="3">
              <a:buClr>
                <a:srgbClr val="5B5C50"/>
              </a:buClr>
            </a:pPr>
            <a:r>
              <a:rPr lang="en-US" dirty="0"/>
              <a:t>Fourth level</a:t>
            </a:r>
          </a:p>
          <a:p>
            <a:pPr lvl="4">
              <a:buClr>
                <a:srgbClr val="5B5C50"/>
              </a:buClr>
            </a:pPr>
            <a:r>
              <a:rPr lang="en-US" dirty="0"/>
              <a:t>Fifth level</a:t>
            </a:r>
          </a:p>
        </p:txBody>
      </p:sp>
    </p:spTree>
    <p:extLst>
      <p:ext uri="{BB962C8B-B14F-4D97-AF65-F5344CB8AC3E}">
        <p14:creationId xmlns:p14="http://schemas.microsoft.com/office/powerpoint/2010/main" val="1792269746"/>
      </p:ext>
    </p:extLst>
  </p:cSld>
  <p:clrMap bg1="lt1" tx1="dk1" bg2="lt2" tx2="dk2" accent1="accent1" accent2="accent2" accent3="accent3" accent4="accent4" accent5="accent5" accent6="accent6" hlink="hlink" folHlink="folHlink"/>
  <p:sldLayoutIdLst>
    <p:sldLayoutId id="2147483673" r:id="rId1"/>
    <p:sldLayoutId id="2147483681" r:id="rId2"/>
    <p:sldLayoutId id="2147483674" r:id="rId3"/>
    <p:sldLayoutId id="2147483680" r:id="rId4"/>
  </p:sldLayoutIdLst>
  <p:hf sldNum="0" hdr="0" dt="0"/>
  <p:txStyles>
    <p:titleStyle>
      <a:lvl1pPr algn="ctr" defTabSz="914400" rtl="0" eaLnBrk="1" latinLnBrk="0" hangingPunct="1">
        <a:spcBef>
          <a:spcPct val="0"/>
        </a:spcBef>
        <a:buNone/>
        <a:defRPr sz="3600" kern="1200">
          <a:solidFill>
            <a:schemeClr val="tx1"/>
          </a:solidFill>
          <a:latin typeface="Arial" pitchFamily="34" charset="0"/>
          <a:ea typeface="+mj-ea"/>
          <a:cs typeface="Arial" pitchFamily="34" charset="0"/>
        </a:defRPr>
      </a:lvl1pPr>
    </p:titleStyle>
    <p:bodyStyle>
      <a:lvl1pPr marL="347663" indent="-347663" algn="l" defTabSz="914400" rtl="0" eaLnBrk="1" latinLnBrk="0" hangingPunct="1">
        <a:spcBef>
          <a:spcPct val="20000"/>
        </a:spcBef>
        <a:buClr>
          <a:srgbClr val="B54901"/>
        </a:buClr>
        <a:buFont typeface="Arial" pitchFamily="34" charset="0"/>
        <a:buChar char="•"/>
        <a:defRPr lang="en-US" sz="2600" kern="1200" dirty="0" smtClean="0">
          <a:solidFill>
            <a:schemeClr val="tx1"/>
          </a:solidFill>
          <a:latin typeface="Arial" pitchFamily="34" charset="0"/>
          <a:ea typeface="Verdana" pitchFamily="34" charset="0"/>
          <a:cs typeface="Arial" pitchFamily="34" charset="0"/>
        </a:defRPr>
      </a:lvl1pPr>
      <a:lvl2pPr marL="742950" indent="-285750" algn="l" defTabSz="914400" rtl="0" eaLnBrk="1" latinLnBrk="0" hangingPunct="1">
        <a:spcBef>
          <a:spcPct val="20000"/>
        </a:spcBef>
        <a:buClr>
          <a:srgbClr val="B54901"/>
        </a:buClr>
        <a:buFont typeface="Arial" pitchFamily="34" charset="0"/>
        <a:buChar char="–"/>
        <a:defRPr lang="en-US" sz="2400" kern="1200" dirty="0" smtClean="0">
          <a:solidFill>
            <a:schemeClr val="tx1"/>
          </a:solidFill>
          <a:latin typeface="Arial" pitchFamily="34" charset="0"/>
          <a:ea typeface="Verdana" pitchFamily="34" charset="0"/>
          <a:cs typeface="Arial" pitchFamily="34" charset="0"/>
        </a:defRPr>
      </a:lvl2pPr>
      <a:lvl3pPr marL="1143000" indent="-228600" algn="l" defTabSz="914400" rtl="0" eaLnBrk="1" latinLnBrk="0" hangingPunct="1">
        <a:spcBef>
          <a:spcPct val="20000"/>
        </a:spcBef>
        <a:buClr>
          <a:srgbClr val="B54901"/>
        </a:buClr>
        <a:buFont typeface="Wingdings" pitchFamily="2" charset="2"/>
        <a:buChar char="§"/>
        <a:defRPr lang="en-US" sz="2200" kern="1200" dirty="0" smtClean="0">
          <a:solidFill>
            <a:schemeClr val="tx1"/>
          </a:solidFill>
          <a:latin typeface="Arial" pitchFamily="34" charset="0"/>
          <a:ea typeface="Verdana" pitchFamily="34" charset="0"/>
          <a:cs typeface="Arial" pitchFamily="34" charset="0"/>
        </a:defRPr>
      </a:lvl3pPr>
      <a:lvl4pPr marL="1828800" indent="-457200" algn="l" defTabSz="914400" rtl="0" eaLnBrk="1" latinLnBrk="0" hangingPunct="1">
        <a:spcBef>
          <a:spcPct val="20000"/>
        </a:spcBef>
        <a:buClr>
          <a:srgbClr val="B54901"/>
        </a:buClr>
        <a:buFont typeface="Courier New" pitchFamily="49" charset="0"/>
        <a:buChar char="o"/>
        <a:defRPr lang="en-US" sz="2000" kern="1200" dirty="0" smtClean="0">
          <a:solidFill>
            <a:schemeClr val="tx1"/>
          </a:solidFill>
          <a:latin typeface="Arial" pitchFamily="34" charset="0"/>
          <a:ea typeface="Verdana" pitchFamily="34" charset="0"/>
          <a:cs typeface="Arial" pitchFamily="34" charset="0"/>
        </a:defRPr>
      </a:lvl4pPr>
      <a:lvl5pPr marL="2293938" indent="-465138" algn="l" defTabSz="914400" rtl="0" eaLnBrk="1" latinLnBrk="0" hangingPunct="1">
        <a:spcBef>
          <a:spcPct val="20000"/>
        </a:spcBef>
        <a:buClr>
          <a:srgbClr val="B54901"/>
        </a:buClr>
        <a:buFont typeface="Wingdings" panose="05000000000000000000" pitchFamily="2" charset="2"/>
        <a:buChar char="Ø"/>
        <a:defRPr lang="en-US" sz="1800" kern="1200" dirty="0">
          <a:solidFill>
            <a:schemeClr val="tx1"/>
          </a:solidFill>
          <a:latin typeface="Arial" pitchFamily="34" charset="0"/>
          <a:ea typeface="Verdana" pitchFamily="34"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hyperlink" Target="http://www.mybestsegments.com/" TargetMode="External"/><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a:xfrm>
            <a:off x="2460" y="35045"/>
            <a:ext cx="8991600" cy="1004080"/>
          </a:xfrm>
        </p:spPr>
        <p:txBody>
          <a:bodyPr vert="horz" lIns="91440" tIns="45720" rIns="91440" bIns="45720" rtlCol="0" anchor="ctr">
            <a:noAutofit/>
          </a:bodyPr>
          <a:lstStyle/>
          <a:p>
            <a:pPr>
              <a:spcBef>
                <a:spcPts val="0"/>
              </a:spcBef>
              <a:spcAft>
                <a:spcPts val="300"/>
              </a:spcAft>
            </a:pPr>
            <a:r>
              <a:rPr lang="en-US" dirty="0">
                <a:latin typeface="Arial" panose="020B0604020202020204" pitchFamily="34" charset="0"/>
                <a:cs typeface="Arial" panose="020B0604020202020204" pitchFamily="34" charset="0"/>
              </a:rPr>
              <a:t>MKTG</a:t>
            </a:r>
            <a:br>
              <a:rPr lang="en-US" sz="4000" dirty="0">
                <a:latin typeface="Arial" panose="020B0604020202020204" pitchFamily="34" charset="0"/>
                <a:cs typeface="Arial" panose="020B0604020202020204" pitchFamily="34" charset="0"/>
              </a:rPr>
            </a:br>
            <a:r>
              <a:rPr lang="en-US" sz="3200" dirty="0">
                <a:latin typeface="Arial" panose="020B0604020202020204" pitchFamily="34" charset="0"/>
                <a:cs typeface="Arial" panose="020B0604020202020204" pitchFamily="34" charset="0"/>
              </a:rPr>
              <a:t>Principles Of Marketing</a:t>
            </a:r>
            <a:endParaRPr lang="en-US" sz="4000" dirty="0">
              <a:latin typeface="Arial" panose="020B0604020202020204" pitchFamily="34" charset="0"/>
              <a:cs typeface="Arial" panose="020B0604020202020204" pitchFamily="34" charset="0"/>
            </a:endParaRPr>
          </a:p>
        </p:txBody>
      </p:sp>
      <p:sp>
        <p:nvSpPr>
          <p:cNvPr id="2" name="Content Placeholder 1"/>
          <p:cNvSpPr>
            <a:spLocks noGrp="1"/>
          </p:cNvSpPr>
          <p:nvPr>
            <p:ph sz="quarter" idx="12"/>
          </p:nvPr>
        </p:nvSpPr>
        <p:spPr>
          <a:xfrm>
            <a:off x="0" y="1079088"/>
            <a:ext cx="9067800" cy="457200"/>
          </a:xfrm>
        </p:spPr>
        <p:txBody>
          <a:bodyPr anchor="b">
            <a:normAutofit/>
          </a:bodyPr>
          <a:lstStyle/>
          <a:p>
            <a:r>
              <a:rPr lang="en-US" sz="2400" dirty="0">
                <a:latin typeface="Arial" panose="020B0604020202020204" pitchFamily="34" charset="0"/>
                <a:cs typeface="Arial" panose="020B0604020202020204" pitchFamily="34" charset="0"/>
              </a:rPr>
              <a:t>Twelfth Edition</a:t>
            </a:r>
          </a:p>
        </p:txBody>
      </p:sp>
      <p:sp>
        <p:nvSpPr>
          <p:cNvPr id="7" name="Subtitle 6"/>
          <p:cNvSpPr>
            <a:spLocks noGrp="1"/>
          </p:cNvSpPr>
          <p:nvPr>
            <p:ph type="subTitle" idx="1"/>
          </p:nvPr>
        </p:nvSpPr>
        <p:spPr>
          <a:xfrm>
            <a:off x="3996267" y="1825171"/>
            <a:ext cx="4957233" cy="4061279"/>
          </a:xfrm>
        </p:spPr>
        <p:txBody>
          <a:bodyPr>
            <a:normAutofit/>
          </a:bodyPr>
          <a:lstStyle/>
          <a:p>
            <a:pPr marL="0" indent="0">
              <a:buFont typeface="Calibri" pitchFamily="34" charset="0"/>
              <a:buNone/>
              <a:defRPr/>
            </a:pPr>
            <a:r>
              <a:rPr lang="en-US" altLang="en-US" sz="4000" b="1" dirty="0">
                <a:latin typeface="Arial" panose="020B0604020202020204" pitchFamily="34" charset="0"/>
                <a:cs typeface="Arial" panose="020B0604020202020204" pitchFamily="34" charset="0"/>
              </a:rPr>
              <a:t>Chapter 8</a:t>
            </a:r>
            <a:br>
              <a:rPr lang="en-US" altLang="en-US" sz="4000" b="1" dirty="0">
                <a:latin typeface="Arial" panose="020B0604020202020204" pitchFamily="34" charset="0"/>
                <a:cs typeface="Arial" panose="020B0604020202020204" pitchFamily="34" charset="0"/>
              </a:rPr>
            </a:br>
            <a:r>
              <a:rPr lang="en-US" altLang="en-US" sz="3600" dirty="0">
                <a:latin typeface="Arial" panose="020B0604020202020204" pitchFamily="34" charset="0"/>
                <a:cs typeface="Arial" panose="020B0604020202020204" pitchFamily="34" charset="0"/>
              </a:rPr>
              <a:t>Segmenting and Targeting Markets</a:t>
            </a:r>
            <a:endParaRPr lang="en-US" sz="3200" dirty="0">
              <a:latin typeface="Arial" panose="020B0604020202020204" pitchFamily="34" charset="0"/>
              <a:cs typeface="Arial" panose="020B0604020202020204" pitchFamily="34" charset="0"/>
            </a:endParaRPr>
          </a:p>
        </p:txBody>
      </p:sp>
      <p:pic>
        <p:nvPicPr>
          <p:cNvPr id="8" name="Picture 3" title="Cengage Logo"/>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8865" y="6407806"/>
            <a:ext cx="1495132" cy="334985"/>
          </a:xfrm>
          <a:prstGeom prst="rect">
            <a:avLst/>
          </a:prstGeom>
          <a:noFill/>
          <a:extLst>
            <a:ext uri="{909E8E84-426E-40DD-AFC4-6F175D3DCCD1}">
              <a14:hiddenFill xmlns:a14="http://schemas.microsoft.com/office/drawing/2010/main">
                <a:solidFill>
                  <a:srgbClr val="FFFFFF"/>
                </a:solidFill>
              </a14:hiddenFill>
            </a:ext>
          </a:extLst>
        </p:spPr>
      </p:pic>
      <p:sp>
        <p:nvSpPr>
          <p:cNvPr id="3" name="Text Placeholder 2"/>
          <p:cNvSpPr>
            <a:spLocks noGrp="1"/>
          </p:cNvSpPr>
          <p:nvPr>
            <p:ph type="body" sz="quarter" idx="11"/>
          </p:nvPr>
        </p:nvSpPr>
        <p:spPr>
          <a:xfrm>
            <a:off x="1964102" y="6349794"/>
            <a:ext cx="6045620" cy="432362"/>
          </a:xfrm>
        </p:spPr>
        <p:txBody>
          <a:bodyPr anchor="ctr">
            <a:normAutofit/>
          </a:bodyPr>
          <a:lstStyle/>
          <a:p>
            <a:pPr algn="ctr" eaLnBrk="0" fontAlgn="base" hangingPunct="0">
              <a:spcBef>
                <a:spcPct val="0"/>
              </a:spcBef>
              <a:spcAft>
                <a:spcPct val="0"/>
              </a:spcAft>
              <a:buClrTx/>
              <a:defRPr/>
            </a:pPr>
            <a:r>
              <a:rPr lang="en-US" sz="1200" dirty="0">
                <a:latin typeface="Arial" panose="020B0604020202020204" pitchFamily="34" charset="0"/>
                <a:cs typeface="Arial" panose="020B0604020202020204" pitchFamily="34" charset="0"/>
              </a:rPr>
              <a:t>© 2019 Cengage. All rights reserved</a:t>
            </a:r>
            <a:r>
              <a:rPr lang="en-US" sz="1200" dirty="0">
                <a:latin typeface="Arial" panose="020B0604020202020204" pitchFamily="34" charset="0"/>
                <a:ea typeface="ＭＳ Ｐゴシック" charset="-128"/>
                <a:cs typeface="Arial" panose="020B0604020202020204" pitchFamily="34" charset="0"/>
              </a:rPr>
              <a:t>.</a:t>
            </a:r>
            <a:endParaRPr lang="en-US" sz="1200" dirty="0">
              <a:latin typeface="Arial" panose="020B0604020202020204" pitchFamily="34" charset="0"/>
              <a:cs typeface="Arial" panose="020B0604020202020204" pitchFamily="34" charset="0"/>
            </a:endParaRPr>
          </a:p>
        </p:txBody>
      </p:sp>
      <p:pic>
        <p:nvPicPr>
          <p:cNvPr id="10" name="Picture 9">
            <a:extLst>
              <a:ext uri="{FF2B5EF4-FFF2-40B4-BE49-F238E27FC236}">
                <a16:creationId xmlns:a16="http://schemas.microsoft.com/office/drawing/2014/main" id="{CDD29134-7C49-4694-A652-B3024AE6B80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9467" y="1643828"/>
            <a:ext cx="3770142" cy="4484744"/>
          </a:xfrm>
          <a:prstGeom prst="rect">
            <a:avLst/>
          </a:prstGeom>
        </p:spPr>
      </p:pic>
    </p:spTree>
    <p:extLst>
      <p:ext uri="{BB962C8B-B14F-4D97-AF65-F5344CB8AC3E}">
        <p14:creationId xmlns:p14="http://schemas.microsoft.com/office/powerpoint/2010/main" val="3726167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88900" y="34564"/>
            <a:ext cx="8931252" cy="1153640"/>
          </a:xfrm>
        </p:spPr>
        <p:txBody>
          <a:bodyPr>
            <a:normAutofit/>
          </a:bodyPr>
          <a:lstStyle/>
          <a:p>
            <a:pPr fontAlgn="base">
              <a:spcAft>
                <a:spcPct val="0"/>
              </a:spcAft>
              <a:defRPr/>
            </a:pPr>
            <a:r>
              <a:rPr lang="en-US" altLang="en-US" b="1" dirty="0">
                <a:latin typeface="Arial" panose="020B0604020202020204" pitchFamily="34" charset="0"/>
                <a:ea typeface="ＭＳ Ｐゴシック" pitchFamily="34" charset="-128"/>
                <a:cs typeface="Arial" panose="020B0604020202020204" pitchFamily="34" charset="0"/>
              </a:rPr>
              <a:t>Learning Outcomes </a:t>
            </a:r>
            <a:br>
              <a:rPr lang="en-US" altLang="en-US" b="1" dirty="0">
                <a:latin typeface="Arial" panose="020B0604020202020204" pitchFamily="34" charset="0"/>
                <a:ea typeface="ＭＳ Ｐゴシック" pitchFamily="34" charset="-128"/>
                <a:cs typeface="Arial" panose="020B0604020202020204" pitchFamily="34" charset="0"/>
              </a:rPr>
            </a:br>
            <a:r>
              <a:rPr lang="en-US" altLang="en-US" sz="2000" b="1" dirty="0">
                <a:latin typeface="Arial" panose="020B0604020202020204" pitchFamily="34" charset="0"/>
                <a:ea typeface="ＭＳ Ｐゴシック" pitchFamily="34" charset="-128"/>
                <a:cs typeface="Arial" panose="020B0604020202020204" pitchFamily="34" charset="0"/>
              </a:rPr>
              <a:t>(slide 1 of 2)</a:t>
            </a:r>
          </a:p>
        </p:txBody>
      </p:sp>
      <p:sp>
        <p:nvSpPr>
          <p:cNvPr id="4" name="Content Placeholder 6">
            <a:extLst>
              <a:ext uri="{FF2B5EF4-FFF2-40B4-BE49-F238E27FC236}">
                <a16:creationId xmlns:a16="http://schemas.microsoft.com/office/drawing/2014/main" id="{7E1837F3-66A7-4869-B6CE-8D64C080BB6A}"/>
              </a:ext>
            </a:extLst>
          </p:cNvPr>
          <p:cNvSpPr txBox="1">
            <a:spLocks/>
          </p:cNvSpPr>
          <p:nvPr/>
        </p:nvSpPr>
        <p:spPr>
          <a:xfrm>
            <a:off x="375318" y="1432247"/>
            <a:ext cx="8393364" cy="4481286"/>
          </a:xfrm>
          <a:prstGeom prst="rect">
            <a:avLst/>
          </a:prstGeom>
        </p:spPr>
        <p:txBody>
          <a:bodyPr vert="horz" lIns="91440" tIns="45720" rIns="91440" bIns="45720" rtlCol="0">
            <a:normAutofit/>
          </a:bodyPr>
          <a:lstStyle>
            <a:lvl1pPr marL="347663" indent="-347663" algn="l" defTabSz="914400" rtl="0" eaLnBrk="1" latinLnBrk="0" hangingPunct="1">
              <a:spcBef>
                <a:spcPct val="20000"/>
              </a:spcBef>
              <a:buClr>
                <a:srgbClr val="5B5C50"/>
              </a:buClr>
              <a:buFont typeface="Arial" pitchFamily="34" charset="0"/>
              <a:buChar char="•"/>
              <a:defRPr lang="en-US" sz="2600" kern="1200" dirty="0" smtClean="0">
                <a:solidFill>
                  <a:schemeClr val="tx1"/>
                </a:solidFill>
                <a:latin typeface="Arial" pitchFamily="34" charset="0"/>
                <a:ea typeface="Verdana" pitchFamily="34" charset="0"/>
                <a:cs typeface="Arial" pitchFamily="34" charset="0"/>
              </a:defRPr>
            </a:lvl1pPr>
            <a:lvl2pPr marL="742950" indent="-285750" algn="l" defTabSz="914400" rtl="0" eaLnBrk="1" latinLnBrk="0" hangingPunct="1">
              <a:spcBef>
                <a:spcPct val="20000"/>
              </a:spcBef>
              <a:buClr>
                <a:srgbClr val="5B5C50"/>
              </a:buClr>
              <a:buFont typeface="Arial" pitchFamily="34" charset="0"/>
              <a:buChar char="–"/>
              <a:defRPr lang="en-US" sz="2400" kern="1200" dirty="0" smtClean="0">
                <a:solidFill>
                  <a:schemeClr val="tx1"/>
                </a:solidFill>
                <a:latin typeface="Arial" pitchFamily="34" charset="0"/>
                <a:ea typeface="Verdana" pitchFamily="34" charset="0"/>
                <a:cs typeface="Arial" pitchFamily="34" charset="0"/>
              </a:defRPr>
            </a:lvl2pPr>
            <a:lvl3pPr marL="1143000" indent="-228600" algn="l" defTabSz="914400" rtl="0" eaLnBrk="1" latinLnBrk="0" hangingPunct="1">
              <a:spcBef>
                <a:spcPct val="20000"/>
              </a:spcBef>
              <a:buClr>
                <a:srgbClr val="5B5C50"/>
              </a:buClr>
              <a:buFont typeface="Wingdings" pitchFamily="2" charset="2"/>
              <a:buChar char="§"/>
              <a:defRPr lang="en-US" sz="2200" kern="1200" dirty="0" smtClean="0">
                <a:solidFill>
                  <a:schemeClr val="tx1"/>
                </a:solidFill>
                <a:latin typeface="Arial" pitchFamily="34" charset="0"/>
                <a:ea typeface="Verdana" pitchFamily="34" charset="0"/>
                <a:cs typeface="Arial" pitchFamily="34" charset="0"/>
              </a:defRPr>
            </a:lvl3pPr>
            <a:lvl4pPr marL="1828800" indent="-457200" algn="l" defTabSz="914400" rtl="0" eaLnBrk="1" latinLnBrk="0" hangingPunct="1">
              <a:spcBef>
                <a:spcPct val="20000"/>
              </a:spcBef>
              <a:buClr>
                <a:srgbClr val="5B5C50"/>
              </a:buClr>
              <a:buFont typeface="Courier New" pitchFamily="49" charset="0"/>
              <a:buChar char="o"/>
              <a:defRPr lang="en-US" sz="2000" kern="1200" dirty="0" smtClean="0">
                <a:solidFill>
                  <a:schemeClr val="tx1"/>
                </a:solidFill>
                <a:latin typeface="Arial" pitchFamily="34" charset="0"/>
                <a:ea typeface="Verdana" pitchFamily="34" charset="0"/>
                <a:cs typeface="Arial" pitchFamily="34" charset="0"/>
              </a:defRPr>
            </a:lvl4pPr>
            <a:lvl5pPr marL="2293938" indent="-465138" algn="l" defTabSz="914400" rtl="0" eaLnBrk="1" latinLnBrk="0" hangingPunct="1">
              <a:spcBef>
                <a:spcPct val="20000"/>
              </a:spcBef>
              <a:buClr>
                <a:srgbClr val="5B5C50"/>
              </a:buClr>
              <a:buFont typeface="Wingdings" panose="05000000000000000000" pitchFamily="2" charset="2"/>
              <a:buChar char="Ø"/>
              <a:defRPr lang="en-US" sz="1800" kern="1200" dirty="0">
                <a:solidFill>
                  <a:schemeClr val="tx1"/>
                </a:solidFill>
                <a:latin typeface="Arial" pitchFamily="34" charset="0"/>
                <a:ea typeface="Verdana" pitchFamily="34"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fontAlgn="auto">
              <a:spcAft>
                <a:spcPts val="0"/>
              </a:spcAft>
              <a:buNone/>
              <a:defRPr/>
            </a:pPr>
            <a:r>
              <a:rPr lang="en-US" altLang="en-US" b="1" dirty="0">
                <a:solidFill>
                  <a:schemeClr val="accent1"/>
                </a:solidFill>
              </a:rPr>
              <a:t>8-1</a:t>
            </a:r>
            <a:r>
              <a:rPr lang="en-US" altLang="en-US" dirty="0"/>
              <a:t>	Describe </a:t>
            </a:r>
            <a:r>
              <a:rPr lang="en-US" dirty="0"/>
              <a:t>the characteristics of markets and 	market segments</a:t>
            </a:r>
            <a:endParaRPr lang="en-US" altLang="en-US" dirty="0"/>
          </a:p>
          <a:p>
            <a:pPr marL="0" indent="0" fontAlgn="auto">
              <a:spcAft>
                <a:spcPts val="0"/>
              </a:spcAft>
              <a:buNone/>
              <a:defRPr/>
            </a:pPr>
            <a:r>
              <a:rPr lang="en-US" altLang="en-US" sz="2600" b="1" dirty="0">
                <a:solidFill>
                  <a:schemeClr val="accent1"/>
                </a:solidFill>
              </a:rPr>
              <a:t>8-2</a:t>
            </a:r>
            <a:r>
              <a:rPr lang="en-US" altLang="en-US" sz="2600" dirty="0"/>
              <a:t>	</a:t>
            </a:r>
            <a:r>
              <a:rPr lang="en-US" dirty="0"/>
              <a:t>Explain the importance of market segmentation</a:t>
            </a:r>
            <a:endParaRPr lang="en-US" altLang="en-US" dirty="0"/>
          </a:p>
          <a:p>
            <a:pPr marL="0" indent="0" fontAlgn="auto">
              <a:spcAft>
                <a:spcPts val="0"/>
              </a:spcAft>
              <a:buNone/>
              <a:defRPr/>
            </a:pPr>
            <a:r>
              <a:rPr lang="en-US" altLang="en-US" sz="2600" b="1" dirty="0">
                <a:solidFill>
                  <a:schemeClr val="accent1"/>
                </a:solidFill>
              </a:rPr>
              <a:t>8-3</a:t>
            </a:r>
            <a:r>
              <a:rPr lang="en-US" altLang="en-US" sz="2600" dirty="0"/>
              <a:t>	</a:t>
            </a:r>
            <a:r>
              <a:rPr lang="en-US" altLang="en-US" dirty="0"/>
              <a:t>Discuss the </a:t>
            </a:r>
            <a:r>
              <a:rPr lang="en-US" dirty="0"/>
              <a:t>criteria for successful market 	segmentation</a:t>
            </a:r>
            <a:r>
              <a:rPr lang="en-US" altLang="en-US" sz="2600" dirty="0"/>
              <a:t>	</a:t>
            </a:r>
          </a:p>
          <a:p>
            <a:pPr marL="571500" indent="-571500">
              <a:buNone/>
              <a:defRPr/>
            </a:pPr>
            <a:r>
              <a:rPr lang="en-US" altLang="en-US" b="1" dirty="0">
                <a:solidFill>
                  <a:schemeClr val="accent1"/>
                </a:solidFill>
              </a:rPr>
              <a:t>8-4</a:t>
            </a:r>
            <a:r>
              <a:rPr lang="en-US" altLang="en-US" dirty="0"/>
              <a:t>		</a:t>
            </a:r>
            <a:r>
              <a:rPr lang="en-US" dirty="0"/>
              <a:t>Describe the bases commonly used to segment 	consumer markets</a:t>
            </a:r>
            <a:endParaRPr lang="en-US" altLang="en-US" dirty="0"/>
          </a:p>
          <a:p>
            <a:pPr marL="571500" indent="-571500">
              <a:buNone/>
              <a:defRPr/>
            </a:pPr>
            <a:r>
              <a:rPr lang="en-US" b="1" dirty="0">
                <a:solidFill>
                  <a:schemeClr val="accent1"/>
                </a:solidFill>
              </a:rPr>
              <a:t>8-5</a:t>
            </a:r>
            <a:r>
              <a:rPr lang="en-US" dirty="0"/>
              <a:t>		Describe the bases for segmenting business 	markets</a:t>
            </a:r>
          </a:p>
          <a:p>
            <a:pPr marL="0" indent="0" fontAlgn="auto">
              <a:spcAft>
                <a:spcPts val="0"/>
              </a:spcAft>
              <a:buNone/>
              <a:defRPr/>
            </a:pPr>
            <a:endParaRPr lang="en-US" b="1" dirty="0">
              <a:solidFill>
                <a:schemeClr val="accent1"/>
              </a:solidFill>
            </a:endParaRPr>
          </a:p>
        </p:txBody>
      </p:sp>
    </p:spTree>
    <p:extLst>
      <p:ext uri="{BB962C8B-B14F-4D97-AF65-F5344CB8AC3E}">
        <p14:creationId xmlns:p14="http://schemas.microsoft.com/office/powerpoint/2010/main" val="29448436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normAutofit/>
          </a:bodyPr>
          <a:lstStyle/>
          <a:p>
            <a:pPr fontAlgn="base">
              <a:spcAft>
                <a:spcPct val="0"/>
              </a:spcAft>
              <a:defRPr/>
            </a:pPr>
            <a:r>
              <a:rPr lang="en-US" altLang="en-US" b="1" dirty="0">
                <a:latin typeface="Arial" panose="020B0604020202020204" pitchFamily="34" charset="0"/>
                <a:ea typeface="ＭＳ Ｐゴシック" pitchFamily="34" charset="-128"/>
                <a:cs typeface="Arial" panose="020B0604020202020204" pitchFamily="34" charset="0"/>
              </a:rPr>
              <a:t>Learning Outcomes </a:t>
            </a:r>
            <a:br>
              <a:rPr lang="en-US" altLang="en-US" b="1" dirty="0">
                <a:latin typeface="Arial" panose="020B0604020202020204" pitchFamily="34" charset="0"/>
                <a:ea typeface="ＭＳ Ｐゴシック" pitchFamily="34" charset="-128"/>
                <a:cs typeface="Arial" panose="020B0604020202020204" pitchFamily="34" charset="0"/>
              </a:rPr>
            </a:br>
            <a:r>
              <a:rPr lang="en-US" altLang="en-US" sz="2000" b="1" dirty="0">
                <a:latin typeface="Arial" panose="020B0604020202020204" pitchFamily="34" charset="0"/>
                <a:ea typeface="ＭＳ Ｐゴシック" pitchFamily="34" charset="-128"/>
                <a:cs typeface="Arial" panose="020B0604020202020204" pitchFamily="34" charset="0"/>
              </a:rPr>
              <a:t>(slide 2 of 2)</a:t>
            </a:r>
          </a:p>
        </p:txBody>
      </p:sp>
      <p:sp>
        <p:nvSpPr>
          <p:cNvPr id="4" name="Content Placeholder 6">
            <a:extLst>
              <a:ext uri="{FF2B5EF4-FFF2-40B4-BE49-F238E27FC236}">
                <a16:creationId xmlns:a16="http://schemas.microsoft.com/office/drawing/2014/main" id="{401F765F-2CF3-43E8-A930-E1EAEF714DFA}"/>
              </a:ext>
            </a:extLst>
          </p:cNvPr>
          <p:cNvSpPr txBox="1">
            <a:spLocks/>
          </p:cNvSpPr>
          <p:nvPr/>
        </p:nvSpPr>
        <p:spPr>
          <a:xfrm>
            <a:off x="267252" y="1457185"/>
            <a:ext cx="8393364" cy="4481286"/>
          </a:xfrm>
          <a:prstGeom prst="rect">
            <a:avLst/>
          </a:prstGeom>
        </p:spPr>
        <p:txBody>
          <a:bodyPr vert="horz" lIns="91440" tIns="45720" rIns="91440" bIns="45720" rtlCol="0">
            <a:normAutofit/>
          </a:bodyPr>
          <a:lstStyle>
            <a:lvl1pPr marL="347663" indent="-347663" algn="l" defTabSz="914400" rtl="0" eaLnBrk="1" latinLnBrk="0" hangingPunct="1">
              <a:spcBef>
                <a:spcPct val="20000"/>
              </a:spcBef>
              <a:buClr>
                <a:srgbClr val="5B5C50"/>
              </a:buClr>
              <a:buFont typeface="Arial" pitchFamily="34" charset="0"/>
              <a:buChar char="•"/>
              <a:defRPr lang="en-US" sz="2600" kern="1200" dirty="0" smtClean="0">
                <a:solidFill>
                  <a:schemeClr val="tx1"/>
                </a:solidFill>
                <a:latin typeface="Arial" pitchFamily="34" charset="0"/>
                <a:ea typeface="Verdana" pitchFamily="34" charset="0"/>
                <a:cs typeface="Arial" pitchFamily="34" charset="0"/>
              </a:defRPr>
            </a:lvl1pPr>
            <a:lvl2pPr marL="742950" indent="-285750" algn="l" defTabSz="914400" rtl="0" eaLnBrk="1" latinLnBrk="0" hangingPunct="1">
              <a:spcBef>
                <a:spcPct val="20000"/>
              </a:spcBef>
              <a:buClr>
                <a:srgbClr val="5B5C50"/>
              </a:buClr>
              <a:buFont typeface="Arial" pitchFamily="34" charset="0"/>
              <a:buChar char="–"/>
              <a:defRPr lang="en-US" sz="2400" kern="1200" dirty="0" smtClean="0">
                <a:solidFill>
                  <a:schemeClr val="tx1"/>
                </a:solidFill>
                <a:latin typeface="Arial" pitchFamily="34" charset="0"/>
                <a:ea typeface="Verdana" pitchFamily="34" charset="0"/>
                <a:cs typeface="Arial" pitchFamily="34" charset="0"/>
              </a:defRPr>
            </a:lvl2pPr>
            <a:lvl3pPr marL="1143000" indent="-228600" algn="l" defTabSz="914400" rtl="0" eaLnBrk="1" latinLnBrk="0" hangingPunct="1">
              <a:spcBef>
                <a:spcPct val="20000"/>
              </a:spcBef>
              <a:buClr>
                <a:srgbClr val="5B5C50"/>
              </a:buClr>
              <a:buFont typeface="Wingdings" pitchFamily="2" charset="2"/>
              <a:buChar char="§"/>
              <a:defRPr lang="en-US" sz="2200" kern="1200" dirty="0" smtClean="0">
                <a:solidFill>
                  <a:schemeClr val="tx1"/>
                </a:solidFill>
                <a:latin typeface="Arial" pitchFamily="34" charset="0"/>
                <a:ea typeface="Verdana" pitchFamily="34" charset="0"/>
                <a:cs typeface="Arial" pitchFamily="34" charset="0"/>
              </a:defRPr>
            </a:lvl3pPr>
            <a:lvl4pPr marL="1828800" indent="-457200" algn="l" defTabSz="914400" rtl="0" eaLnBrk="1" latinLnBrk="0" hangingPunct="1">
              <a:spcBef>
                <a:spcPct val="20000"/>
              </a:spcBef>
              <a:buClr>
                <a:srgbClr val="5B5C50"/>
              </a:buClr>
              <a:buFont typeface="Courier New" pitchFamily="49" charset="0"/>
              <a:buChar char="o"/>
              <a:defRPr lang="en-US" sz="2000" kern="1200" dirty="0" smtClean="0">
                <a:solidFill>
                  <a:schemeClr val="tx1"/>
                </a:solidFill>
                <a:latin typeface="Arial" pitchFamily="34" charset="0"/>
                <a:ea typeface="Verdana" pitchFamily="34" charset="0"/>
                <a:cs typeface="Arial" pitchFamily="34" charset="0"/>
              </a:defRPr>
            </a:lvl4pPr>
            <a:lvl5pPr marL="2293938" indent="-465138" algn="l" defTabSz="914400" rtl="0" eaLnBrk="1" latinLnBrk="0" hangingPunct="1">
              <a:spcBef>
                <a:spcPct val="20000"/>
              </a:spcBef>
              <a:buClr>
                <a:srgbClr val="5B5C50"/>
              </a:buClr>
              <a:buFont typeface="Wingdings" panose="05000000000000000000" pitchFamily="2" charset="2"/>
              <a:buChar char="Ø"/>
              <a:defRPr lang="en-US" sz="1800" kern="1200" dirty="0">
                <a:solidFill>
                  <a:schemeClr val="tx1"/>
                </a:solidFill>
                <a:latin typeface="Arial" pitchFamily="34" charset="0"/>
                <a:ea typeface="Verdana" pitchFamily="34"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fontAlgn="auto">
              <a:spcAft>
                <a:spcPts val="0"/>
              </a:spcAft>
              <a:buNone/>
              <a:defRPr/>
            </a:pPr>
            <a:r>
              <a:rPr lang="en-US" altLang="en-US" b="1" dirty="0">
                <a:solidFill>
                  <a:schemeClr val="accent1"/>
                </a:solidFill>
              </a:rPr>
              <a:t>8-6</a:t>
            </a:r>
            <a:r>
              <a:rPr lang="en-US" altLang="en-US" dirty="0"/>
              <a:t>	</a:t>
            </a:r>
            <a:r>
              <a:rPr lang="en-IN" dirty="0"/>
              <a:t>List the steps involved in segmenting markets </a:t>
            </a:r>
          </a:p>
          <a:p>
            <a:pPr marL="571500" indent="-571500">
              <a:buNone/>
              <a:defRPr/>
            </a:pPr>
            <a:r>
              <a:rPr lang="en-US" altLang="en-US" sz="2600" b="1" dirty="0">
                <a:solidFill>
                  <a:schemeClr val="accent1"/>
                </a:solidFill>
              </a:rPr>
              <a:t>8-7</a:t>
            </a:r>
            <a:r>
              <a:rPr lang="en-US" altLang="en-US" sz="2600" dirty="0"/>
              <a:t>		</a:t>
            </a:r>
            <a:r>
              <a:rPr lang="en-IN" dirty="0"/>
              <a:t>Discuss alternative strategies for selecting target 	markets</a:t>
            </a:r>
          </a:p>
          <a:p>
            <a:pPr marL="0" indent="0" fontAlgn="auto">
              <a:spcAft>
                <a:spcPts val="0"/>
              </a:spcAft>
              <a:buNone/>
              <a:defRPr/>
            </a:pPr>
            <a:r>
              <a:rPr lang="en-US" altLang="en-US" sz="2600" b="1" dirty="0">
                <a:solidFill>
                  <a:schemeClr val="accent1"/>
                </a:solidFill>
              </a:rPr>
              <a:t>8-8</a:t>
            </a:r>
            <a:r>
              <a:rPr lang="en-US" altLang="en-US" sz="2600" dirty="0"/>
              <a:t>	</a:t>
            </a:r>
            <a:r>
              <a:rPr lang="en-IN" dirty="0"/>
              <a:t>Explain how CRM can be used as a targeting 	tool </a:t>
            </a:r>
            <a:r>
              <a:rPr lang="en-US" altLang="en-US" sz="2600" dirty="0"/>
              <a:t>	</a:t>
            </a:r>
          </a:p>
          <a:p>
            <a:pPr marL="571500" indent="-571500">
              <a:buNone/>
              <a:defRPr/>
            </a:pPr>
            <a:r>
              <a:rPr lang="en-US" altLang="en-US" b="1" dirty="0">
                <a:solidFill>
                  <a:schemeClr val="accent1"/>
                </a:solidFill>
              </a:rPr>
              <a:t>8-9</a:t>
            </a:r>
            <a:r>
              <a:rPr lang="en-US" altLang="en-US" dirty="0"/>
              <a:t>		</a:t>
            </a:r>
            <a:r>
              <a:rPr lang="en-IN" dirty="0"/>
              <a:t>Explain how and why firms implement positioning 	strategies and how product differentiation plays </a:t>
            </a:r>
            <a:br>
              <a:rPr lang="en-IN" dirty="0"/>
            </a:br>
            <a:r>
              <a:rPr lang="en-IN" dirty="0"/>
              <a:t>	a role</a:t>
            </a:r>
            <a:endParaRPr lang="en-US" b="1" dirty="0">
              <a:solidFill>
                <a:schemeClr val="accent1"/>
              </a:solidFill>
            </a:endParaRPr>
          </a:p>
        </p:txBody>
      </p:sp>
    </p:spTree>
    <p:extLst>
      <p:ext uri="{BB962C8B-B14F-4D97-AF65-F5344CB8AC3E}">
        <p14:creationId xmlns:p14="http://schemas.microsoft.com/office/powerpoint/2010/main" val="509894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b="1" dirty="0">
                <a:latin typeface="Arial" panose="020B0604020202020204" pitchFamily="34" charset="0"/>
                <a:ea typeface="Franklin Gothic Medium" panose="020B0603020102020204" pitchFamily="34" charset="0"/>
                <a:cs typeface="Arial" panose="020B0604020202020204" pitchFamily="34" charset="0"/>
              </a:rPr>
              <a:t>Markets and Market Segments</a:t>
            </a:r>
            <a:endParaRPr lang="en-US" b="1" dirty="0">
              <a:latin typeface="Arial" panose="020B0604020202020204" pitchFamily="34" charset="0"/>
              <a:cs typeface="Arial" panose="020B0604020202020204" pitchFamily="34" charset="0"/>
            </a:endParaRPr>
          </a:p>
        </p:txBody>
      </p:sp>
      <p:sp>
        <p:nvSpPr>
          <p:cNvPr id="17" name="Content Placeholder 16"/>
          <p:cNvSpPr>
            <a:spLocks noGrp="1"/>
          </p:cNvSpPr>
          <p:nvPr>
            <p:ph idx="1"/>
          </p:nvPr>
        </p:nvSpPr>
        <p:spPr>
          <a:xfrm>
            <a:off x="373265" y="1366741"/>
            <a:ext cx="8393364" cy="4724092"/>
          </a:xfrm>
        </p:spPr>
        <p:txBody>
          <a:bodyPr>
            <a:normAutofit/>
          </a:bodyPr>
          <a:lstStyle/>
          <a:p>
            <a:pPr lvl="0"/>
            <a:r>
              <a:rPr lang="en-US" b="1" dirty="0">
                <a:solidFill>
                  <a:schemeClr val="accent1"/>
                </a:solidFill>
                <a:latin typeface="Arial" panose="020B0604020202020204" pitchFamily="34" charset="0"/>
                <a:cs typeface="Arial" panose="020B0604020202020204" pitchFamily="34" charset="0"/>
              </a:rPr>
              <a:t>Market: </a:t>
            </a:r>
            <a:r>
              <a:rPr lang="en-IN" dirty="0">
                <a:latin typeface="Arial" panose="020B0604020202020204" pitchFamily="34" charset="0"/>
                <a:cs typeface="Arial" panose="020B0604020202020204" pitchFamily="34" charset="0"/>
              </a:rPr>
              <a:t>people or organizations with needs or wants and the ability and willingness to buy</a:t>
            </a:r>
            <a:r>
              <a:rPr lang="en-US" dirty="0">
                <a:latin typeface="Arial" panose="020B0604020202020204" pitchFamily="34" charset="0"/>
                <a:cs typeface="Arial" panose="020B0604020202020204" pitchFamily="34" charset="0"/>
              </a:rPr>
              <a:t> </a:t>
            </a:r>
          </a:p>
          <a:p>
            <a:pPr lvl="0"/>
            <a:r>
              <a:rPr lang="en-US" b="1" dirty="0">
                <a:solidFill>
                  <a:schemeClr val="accent1"/>
                </a:solidFill>
                <a:latin typeface="Arial" panose="020B0604020202020204" pitchFamily="34" charset="0"/>
                <a:cs typeface="Arial" panose="020B0604020202020204" pitchFamily="34" charset="0"/>
              </a:rPr>
              <a:t>Market segment: </a:t>
            </a:r>
            <a:r>
              <a:rPr lang="en-US" dirty="0">
                <a:latin typeface="Arial" panose="020B0604020202020204" pitchFamily="34" charset="0"/>
                <a:cs typeface="Arial" panose="020B0604020202020204" pitchFamily="34" charset="0"/>
              </a:rPr>
              <a:t>a</a:t>
            </a:r>
            <a:r>
              <a:rPr lang="en-IN" i="1" dirty="0"/>
              <a:t> </a:t>
            </a:r>
            <a:r>
              <a:rPr lang="en-IN" dirty="0"/>
              <a:t>s</a:t>
            </a:r>
            <a:r>
              <a:rPr lang="en-IN" dirty="0">
                <a:latin typeface="Arial" panose="020B0604020202020204" pitchFamily="34" charset="0"/>
                <a:cs typeface="Arial" panose="020B0604020202020204" pitchFamily="34" charset="0"/>
              </a:rPr>
              <a:t>ubgroup of people or organizations sharing one or more characteristics that cause them to have similar product needs</a:t>
            </a:r>
            <a:endParaRPr lang="en-US" dirty="0">
              <a:latin typeface="Arial" panose="020B0604020202020204" pitchFamily="34" charset="0"/>
              <a:cs typeface="Arial" panose="020B0604020202020204" pitchFamily="34" charset="0"/>
            </a:endParaRPr>
          </a:p>
          <a:p>
            <a:pPr lvl="0"/>
            <a:r>
              <a:rPr lang="en-US" b="1" dirty="0">
                <a:solidFill>
                  <a:schemeClr val="accent1"/>
                </a:solidFill>
                <a:latin typeface="Arial" panose="020B0604020202020204" pitchFamily="34" charset="0"/>
                <a:cs typeface="Arial" panose="020B0604020202020204" pitchFamily="34" charset="0"/>
              </a:rPr>
              <a:t>Market segmentation: </a:t>
            </a:r>
            <a:r>
              <a:rPr lang="en-US" dirty="0">
                <a:latin typeface="Arial" panose="020B0604020202020204" pitchFamily="34" charset="0"/>
                <a:cs typeface="Arial" panose="020B0604020202020204" pitchFamily="34" charset="0"/>
              </a:rPr>
              <a:t>the </a:t>
            </a:r>
            <a:r>
              <a:rPr lang="en-IN" dirty="0">
                <a:latin typeface="Arial" panose="020B0604020202020204" pitchFamily="34" charset="0"/>
                <a:cs typeface="Arial" panose="020B0604020202020204" pitchFamily="34" charset="0"/>
              </a:rPr>
              <a:t>process of dividing a market into meaningful, relatively similar, and identifiable segments or groups</a:t>
            </a: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2941269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Arial" panose="020B0604020202020204" pitchFamily="34" charset="0"/>
                <a:cs typeface="Arial" panose="020B0604020202020204" pitchFamily="34" charset="0"/>
              </a:rPr>
              <a:t>Importance of Market Segmentation </a:t>
            </a:r>
          </a:p>
        </p:txBody>
      </p:sp>
      <p:sp>
        <p:nvSpPr>
          <p:cNvPr id="3" name="Content Placeholder 2"/>
          <p:cNvSpPr>
            <a:spLocks noGrp="1"/>
          </p:cNvSpPr>
          <p:nvPr>
            <p:ph idx="1"/>
          </p:nvPr>
        </p:nvSpPr>
        <p:spPr/>
        <p:txBody>
          <a:bodyPr/>
          <a:lstStyle/>
          <a:p>
            <a:r>
              <a:rPr lang="en-IN" altLang="en-US" dirty="0">
                <a:latin typeface="Arial" panose="020B0604020202020204" pitchFamily="34" charset="0"/>
                <a:cs typeface="Arial" panose="020B0604020202020204" pitchFamily="34" charset="0"/>
              </a:rPr>
              <a:t>Plays a key role in the marketing strategy of successful organizations</a:t>
            </a:r>
          </a:p>
          <a:p>
            <a:r>
              <a:rPr lang="en-IN" altLang="en-US" dirty="0">
                <a:latin typeface="Arial" panose="020B0604020202020204" pitchFamily="34" charset="0"/>
                <a:cs typeface="Arial" panose="020B0604020202020204" pitchFamily="34" charset="0"/>
              </a:rPr>
              <a:t>Powerful marketing tool</a:t>
            </a:r>
          </a:p>
          <a:p>
            <a:r>
              <a:rPr lang="en-IN" altLang="en-US" dirty="0">
                <a:latin typeface="Arial" panose="020B0604020202020204" pitchFamily="34" charset="0"/>
                <a:cs typeface="Arial" panose="020B0604020202020204" pitchFamily="34" charset="0"/>
              </a:rPr>
              <a:t>Helps marketers define customer needs and wants precisely</a:t>
            </a:r>
          </a:p>
          <a:p>
            <a:r>
              <a:rPr lang="en-IN" altLang="en-US" dirty="0">
                <a:latin typeface="Arial" panose="020B0604020202020204" pitchFamily="34" charset="0"/>
                <a:cs typeface="Arial" panose="020B0604020202020204" pitchFamily="34" charset="0"/>
              </a:rPr>
              <a:t>Helps decision makers define objectives and allocate resources more accurately</a:t>
            </a:r>
          </a:p>
        </p:txBody>
      </p:sp>
    </p:spTree>
    <p:extLst>
      <p:ext uri="{BB962C8B-B14F-4D97-AF65-F5344CB8AC3E}">
        <p14:creationId xmlns:p14="http://schemas.microsoft.com/office/powerpoint/2010/main" val="26749125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136E7A4-92E7-4509-B63C-501A3127D7E5}"/>
              </a:ext>
            </a:extLst>
          </p:cNvPr>
          <p:cNvSpPr>
            <a:spLocks noGrp="1"/>
          </p:cNvSpPr>
          <p:nvPr>
            <p:ph type="title"/>
          </p:nvPr>
        </p:nvSpPr>
        <p:spPr/>
        <p:txBody>
          <a:bodyPr>
            <a:normAutofit fontScale="90000"/>
          </a:bodyPr>
          <a:lstStyle/>
          <a:p>
            <a:r>
              <a:rPr lang="en-US" b="1" dirty="0"/>
              <a:t>Discussion Point</a:t>
            </a:r>
            <a:br>
              <a:rPr lang="en-US" b="1" dirty="0"/>
            </a:br>
            <a:r>
              <a:rPr lang="en-US" b="1" dirty="0"/>
              <a:t>Market Segmentation</a:t>
            </a:r>
          </a:p>
        </p:txBody>
      </p:sp>
      <p:sp>
        <p:nvSpPr>
          <p:cNvPr id="4" name="Content Placeholder 3">
            <a:extLst>
              <a:ext uri="{FF2B5EF4-FFF2-40B4-BE49-F238E27FC236}">
                <a16:creationId xmlns:a16="http://schemas.microsoft.com/office/drawing/2014/main" id="{A13391B8-AB4C-4390-8278-853FE4038C5A}"/>
              </a:ext>
            </a:extLst>
          </p:cNvPr>
          <p:cNvSpPr>
            <a:spLocks noGrp="1"/>
          </p:cNvSpPr>
          <p:nvPr>
            <p:ph idx="1"/>
          </p:nvPr>
        </p:nvSpPr>
        <p:spPr/>
        <p:txBody>
          <a:bodyPr>
            <a:normAutofit fontScale="92500" lnSpcReduction="10000"/>
          </a:bodyPr>
          <a:lstStyle/>
          <a:p>
            <a:r>
              <a:rPr lang="en-US" altLang="en-US" dirty="0"/>
              <a:t>Look at some of the Coca-Cola Company’s product lines:</a:t>
            </a:r>
          </a:p>
          <a:p>
            <a:pPr lvl="1"/>
            <a:r>
              <a:rPr lang="en-US" altLang="en-US" dirty="0"/>
              <a:t>Coca-Cola</a:t>
            </a:r>
          </a:p>
          <a:p>
            <a:pPr lvl="1"/>
            <a:r>
              <a:rPr lang="en-US" altLang="en-US" dirty="0"/>
              <a:t>Coke Zero Sugar</a:t>
            </a:r>
          </a:p>
          <a:p>
            <a:pPr lvl="1"/>
            <a:r>
              <a:rPr lang="en-US" altLang="en-US" dirty="0" err="1"/>
              <a:t>DaSani</a:t>
            </a:r>
            <a:endParaRPr lang="en-US" altLang="en-US" dirty="0"/>
          </a:p>
          <a:p>
            <a:pPr lvl="1"/>
            <a:r>
              <a:rPr lang="en-US" altLang="en-US" dirty="0"/>
              <a:t>Powerade</a:t>
            </a:r>
          </a:p>
          <a:p>
            <a:pPr lvl="1"/>
            <a:r>
              <a:rPr lang="en-US" altLang="en-US" dirty="0"/>
              <a:t>Gold Peak Tea</a:t>
            </a:r>
          </a:p>
          <a:p>
            <a:pPr lvl="1"/>
            <a:r>
              <a:rPr lang="en-US" altLang="en-US" dirty="0"/>
              <a:t>Honest tea</a:t>
            </a:r>
          </a:p>
          <a:p>
            <a:pPr lvl="1"/>
            <a:r>
              <a:rPr lang="en-US" altLang="en-US" dirty="0"/>
              <a:t>Sprite</a:t>
            </a:r>
          </a:p>
          <a:p>
            <a:pPr lvl="1"/>
            <a:r>
              <a:rPr lang="en-US" altLang="en-US" dirty="0"/>
              <a:t>Smart water</a:t>
            </a:r>
          </a:p>
          <a:p>
            <a:pPr lvl="1"/>
            <a:endParaRPr lang="en-US" altLang="en-US" dirty="0"/>
          </a:p>
          <a:p>
            <a:pPr marL="0" indent="0" algn="ctr">
              <a:buNone/>
            </a:pPr>
            <a:r>
              <a:rPr lang="en-US" altLang="en-US" b="1" dirty="0"/>
              <a:t>How do these product lines fit the needs </a:t>
            </a:r>
            <a:br>
              <a:rPr lang="en-US" altLang="en-US" b="1" dirty="0"/>
            </a:br>
            <a:r>
              <a:rPr lang="en-US" altLang="en-US" b="1" dirty="0"/>
              <a:t>of different market segments?</a:t>
            </a:r>
          </a:p>
          <a:p>
            <a:endParaRPr lang="en-US" dirty="0"/>
          </a:p>
        </p:txBody>
      </p:sp>
    </p:spTree>
    <p:extLst>
      <p:ext uri="{BB962C8B-B14F-4D97-AF65-F5344CB8AC3E}">
        <p14:creationId xmlns:p14="http://schemas.microsoft.com/office/powerpoint/2010/main" val="33794020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b="1" dirty="0">
                <a:latin typeface="Arial" panose="020B0604020202020204" pitchFamily="34" charset="0"/>
                <a:ea typeface="Franklin Gothic Medium" panose="020B0603020102020204" pitchFamily="34" charset="0"/>
                <a:cs typeface="Arial" panose="020B0604020202020204" pitchFamily="34" charset="0"/>
              </a:rPr>
              <a:t>Criteria for Successful Segmentation</a:t>
            </a:r>
            <a:endParaRPr lang="en-US" b="1"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373265" y="1351243"/>
            <a:ext cx="8393364" cy="4786085"/>
          </a:xfrm>
        </p:spPr>
        <p:txBody>
          <a:bodyPr>
            <a:normAutofit fontScale="92500" lnSpcReduction="20000"/>
          </a:bodyPr>
          <a:lstStyle/>
          <a:p>
            <a:pPr>
              <a:defRPr/>
            </a:pPr>
            <a:r>
              <a:rPr lang="en-US" altLang="en-US" dirty="0">
                <a:latin typeface="Arial" panose="020B0604020202020204" pitchFamily="34" charset="0"/>
                <a:cs typeface="Arial" panose="020B0604020202020204" pitchFamily="34" charset="0"/>
              </a:rPr>
              <a:t>Marketers segment markets for three reasons:</a:t>
            </a:r>
          </a:p>
          <a:p>
            <a:pPr lvl="1">
              <a:defRPr/>
            </a:pPr>
            <a:r>
              <a:rPr lang="en-US" altLang="en-US" dirty="0">
                <a:solidFill>
                  <a:srgbClr val="00B050"/>
                </a:solidFill>
                <a:latin typeface="Arial" panose="020B0604020202020204" pitchFamily="34" charset="0"/>
                <a:cs typeface="Arial" panose="020B0604020202020204" pitchFamily="34" charset="0"/>
              </a:rPr>
              <a:t>To identify groups of customers with similar needs and analyze the characteristics and buying behavior of these groups</a:t>
            </a:r>
          </a:p>
          <a:p>
            <a:pPr lvl="1">
              <a:defRPr/>
            </a:pPr>
            <a:r>
              <a:rPr lang="en-US" altLang="en-US" dirty="0">
                <a:solidFill>
                  <a:srgbClr val="00B050"/>
                </a:solidFill>
              </a:rPr>
              <a:t>Segmentation provides marketers with information to help them design marketing mixes specifically for one or more segments</a:t>
            </a:r>
          </a:p>
          <a:p>
            <a:pPr lvl="1">
              <a:defRPr/>
            </a:pPr>
            <a:r>
              <a:rPr lang="en-US" altLang="en-US" dirty="0">
                <a:solidFill>
                  <a:srgbClr val="00B050"/>
                </a:solidFill>
              </a:rPr>
              <a:t>Segmentation is consistent with the marketing concept of satisfying customer wants and needs while meeting the organization’s objectives</a:t>
            </a:r>
          </a:p>
          <a:p>
            <a:pPr>
              <a:defRPr/>
            </a:pPr>
            <a:r>
              <a:rPr lang="en-US" altLang="en-US" dirty="0">
                <a:latin typeface="Arial" panose="020B0604020202020204" pitchFamily="34" charset="0"/>
                <a:cs typeface="Arial" panose="020B0604020202020204" pitchFamily="34" charset="0"/>
              </a:rPr>
              <a:t>A market segment must meet four criteria:</a:t>
            </a:r>
          </a:p>
          <a:p>
            <a:pPr lvl="1">
              <a:defRPr/>
            </a:pPr>
            <a:r>
              <a:rPr lang="en-US" altLang="en-US" dirty="0">
                <a:solidFill>
                  <a:srgbClr val="00B050"/>
                </a:solidFill>
                <a:latin typeface="Arial" panose="020B0604020202020204" pitchFamily="34" charset="0"/>
                <a:cs typeface="Arial" panose="020B0604020202020204" pitchFamily="34" charset="0"/>
              </a:rPr>
              <a:t>Substantiality</a:t>
            </a:r>
          </a:p>
          <a:p>
            <a:pPr lvl="1">
              <a:defRPr/>
            </a:pPr>
            <a:r>
              <a:rPr lang="en-IN" altLang="en-US" dirty="0">
                <a:solidFill>
                  <a:srgbClr val="00B050"/>
                </a:solidFill>
                <a:latin typeface="Arial" panose="020B0604020202020204" pitchFamily="34" charset="0"/>
                <a:cs typeface="Arial" panose="020B0604020202020204" pitchFamily="34" charset="0"/>
              </a:rPr>
              <a:t>Identifiability and measurability</a:t>
            </a:r>
          </a:p>
          <a:p>
            <a:pPr lvl="1">
              <a:defRPr/>
            </a:pPr>
            <a:r>
              <a:rPr lang="en-IN" altLang="en-US" dirty="0">
                <a:solidFill>
                  <a:srgbClr val="00B050"/>
                </a:solidFill>
              </a:rPr>
              <a:t>Accessibility</a:t>
            </a:r>
            <a:endParaRPr lang="en-IN" altLang="en-US" b="1" dirty="0">
              <a:solidFill>
                <a:srgbClr val="00B050"/>
              </a:solidFill>
            </a:endParaRPr>
          </a:p>
          <a:p>
            <a:pPr lvl="1">
              <a:defRPr/>
            </a:pPr>
            <a:r>
              <a:rPr lang="en-IN" altLang="en-US" dirty="0">
                <a:solidFill>
                  <a:srgbClr val="00B050"/>
                </a:solidFill>
                <a:latin typeface="Arial" panose="020B0604020202020204" pitchFamily="34" charset="0"/>
                <a:cs typeface="Arial" panose="020B0604020202020204" pitchFamily="34" charset="0"/>
              </a:rPr>
              <a:t>Responsiveness</a:t>
            </a:r>
          </a:p>
        </p:txBody>
      </p:sp>
    </p:spTree>
    <p:extLst>
      <p:ext uri="{BB962C8B-B14F-4D97-AF65-F5344CB8AC3E}">
        <p14:creationId xmlns:p14="http://schemas.microsoft.com/office/powerpoint/2010/main" val="1783622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latin typeface="Arial" panose="020B0604020202020204" pitchFamily="34" charset="0"/>
                <a:cs typeface="Arial" panose="020B0604020202020204" pitchFamily="34" charset="0"/>
              </a:rPr>
              <a:t>Bases for Segmenting Consumer Markets</a:t>
            </a:r>
          </a:p>
        </p:txBody>
      </p:sp>
      <p:sp>
        <p:nvSpPr>
          <p:cNvPr id="10" name="Content Placeholder 9"/>
          <p:cNvSpPr>
            <a:spLocks noGrp="1"/>
          </p:cNvSpPr>
          <p:nvPr>
            <p:ph idx="1"/>
          </p:nvPr>
        </p:nvSpPr>
        <p:spPr/>
        <p:txBody>
          <a:bodyPr>
            <a:normAutofit/>
          </a:bodyPr>
          <a:lstStyle/>
          <a:p>
            <a:pPr lvl="0"/>
            <a:r>
              <a:rPr lang="en-US" b="1" dirty="0">
                <a:solidFill>
                  <a:schemeClr val="accent1"/>
                </a:solidFill>
                <a:latin typeface="Arial" panose="020B0604020202020204" pitchFamily="34" charset="0"/>
                <a:cs typeface="Arial" panose="020B0604020202020204" pitchFamily="34" charset="0"/>
              </a:rPr>
              <a:t>Segmentation bases (variables): </a:t>
            </a:r>
            <a:r>
              <a:rPr lang="en-US" dirty="0">
                <a:latin typeface="Arial" panose="020B0604020202020204" pitchFamily="34" charset="0"/>
                <a:cs typeface="Arial" panose="020B0604020202020204" pitchFamily="34" charset="0"/>
              </a:rPr>
              <a:t>characteristics of individuals, groups, or organizations</a:t>
            </a:r>
          </a:p>
          <a:p>
            <a:pPr lvl="1"/>
            <a:r>
              <a:rPr lang="en-US" sz="2200" dirty="0">
                <a:solidFill>
                  <a:srgbClr val="00B050"/>
                </a:solidFill>
                <a:latin typeface="Arial" panose="020B0604020202020204" pitchFamily="34" charset="0"/>
                <a:cs typeface="Arial" panose="020B0604020202020204" pitchFamily="34" charset="0"/>
              </a:rPr>
              <a:t>Geography</a:t>
            </a:r>
          </a:p>
          <a:p>
            <a:pPr lvl="1"/>
            <a:r>
              <a:rPr lang="en-US" sz="2200" dirty="0">
                <a:solidFill>
                  <a:srgbClr val="00B050"/>
                </a:solidFill>
                <a:latin typeface="Arial" panose="020B0604020202020204" pitchFamily="34" charset="0"/>
                <a:cs typeface="Arial" panose="020B0604020202020204" pitchFamily="34" charset="0"/>
              </a:rPr>
              <a:t>Demographics</a:t>
            </a:r>
          </a:p>
          <a:p>
            <a:pPr lvl="1"/>
            <a:r>
              <a:rPr lang="en-US" sz="2200" dirty="0">
                <a:solidFill>
                  <a:srgbClr val="00B050"/>
                </a:solidFill>
                <a:latin typeface="Arial" panose="020B0604020202020204" pitchFamily="34" charset="0"/>
                <a:cs typeface="Arial" panose="020B0604020202020204" pitchFamily="34" charset="0"/>
              </a:rPr>
              <a:t>Psychographics</a:t>
            </a:r>
          </a:p>
          <a:p>
            <a:pPr lvl="1"/>
            <a:r>
              <a:rPr lang="en-US" sz="2200" dirty="0">
                <a:solidFill>
                  <a:srgbClr val="00B050"/>
                </a:solidFill>
                <a:latin typeface="Arial" panose="020B0604020202020204" pitchFamily="34" charset="0"/>
                <a:cs typeface="Arial" panose="020B0604020202020204" pitchFamily="34" charset="0"/>
              </a:rPr>
              <a:t>Benefits sought</a:t>
            </a:r>
          </a:p>
          <a:p>
            <a:pPr lvl="1"/>
            <a:r>
              <a:rPr lang="en-US" sz="2200" dirty="0">
                <a:solidFill>
                  <a:srgbClr val="00B050"/>
                </a:solidFill>
                <a:latin typeface="Arial" panose="020B0604020202020204" pitchFamily="34" charset="0"/>
                <a:cs typeface="Arial" panose="020B0604020202020204" pitchFamily="34" charset="0"/>
              </a:rPr>
              <a:t>Usage rate</a:t>
            </a:r>
          </a:p>
        </p:txBody>
      </p:sp>
    </p:spTree>
    <p:extLst>
      <p:ext uri="{BB962C8B-B14F-4D97-AF65-F5344CB8AC3E}">
        <p14:creationId xmlns:p14="http://schemas.microsoft.com/office/powerpoint/2010/main" val="32976001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Arial" panose="020B0604020202020204" pitchFamily="34" charset="0"/>
                <a:cs typeface="Arial" panose="020B0604020202020204" pitchFamily="34" charset="0"/>
              </a:rPr>
              <a:t>Geographic</a:t>
            </a:r>
            <a:r>
              <a:rPr lang="en-US"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 </a:t>
            </a:r>
            <a:r>
              <a:rPr lang="en-US" b="1" dirty="0">
                <a:latin typeface="Arial" panose="020B0604020202020204" pitchFamily="34" charset="0"/>
                <a:cs typeface="Arial" panose="020B0604020202020204" pitchFamily="34" charset="0"/>
              </a:rPr>
              <a:t>Segmentation</a:t>
            </a:r>
          </a:p>
        </p:txBody>
      </p:sp>
      <p:sp>
        <p:nvSpPr>
          <p:cNvPr id="3" name="Content Placeholder 2"/>
          <p:cNvSpPr>
            <a:spLocks noGrp="1"/>
          </p:cNvSpPr>
          <p:nvPr>
            <p:ph idx="1"/>
          </p:nvPr>
        </p:nvSpPr>
        <p:spPr/>
        <p:txBody>
          <a:bodyPr/>
          <a:lstStyle/>
          <a:p>
            <a:r>
              <a:rPr lang="en-IN" altLang="en-US" b="1" dirty="0">
                <a:solidFill>
                  <a:schemeClr val="accent1"/>
                </a:solidFill>
                <a:latin typeface="Arial" panose="020B0604020202020204" pitchFamily="34" charset="0"/>
                <a:cs typeface="Arial" panose="020B0604020202020204" pitchFamily="34" charset="0"/>
              </a:rPr>
              <a:t>Geographic segmentation: </a:t>
            </a:r>
            <a:r>
              <a:rPr lang="en-IN" altLang="en-US" dirty="0">
                <a:latin typeface="Arial" panose="020B0604020202020204" pitchFamily="34" charset="0"/>
                <a:cs typeface="Arial" panose="020B0604020202020204" pitchFamily="34" charset="0"/>
              </a:rPr>
              <a:t>segmenting markets by region of a country or the world, market size, market density, or climate</a:t>
            </a:r>
          </a:p>
        </p:txBody>
      </p:sp>
    </p:spTree>
    <p:extLst>
      <p:ext uri="{BB962C8B-B14F-4D97-AF65-F5344CB8AC3E}">
        <p14:creationId xmlns:p14="http://schemas.microsoft.com/office/powerpoint/2010/main" val="37303271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latin typeface="Arial" panose="020B0604020202020204" pitchFamily="34" charset="0"/>
                <a:ea typeface="Franklin Gothic Medium" panose="020B0603020102020204" pitchFamily="34" charset="0"/>
                <a:cs typeface="Arial" panose="020B0604020202020204" pitchFamily="34" charset="0"/>
              </a:rPr>
              <a:t>Demographic Segmentation</a:t>
            </a:r>
            <a:endParaRPr lang="en-US" dirty="0">
              <a:latin typeface="Arial" panose="020B0604020202020204" pitchFamily="34" charset="0"/>
              <a:cs typeface="Arial" panose="020B0604020202020204" pitchFamily="34" charset="0"/>
            </a:endParaRPr>
          </a:p>
        </p:txBody>
      </p:sp>
      <p:sp>
        <p:nvSpPr>
          <p:cNvPr id="7" name="Content Placeholder 6"/>
          <p:cNvSpPr>
            <a:spLocks noGrp="1"/>
          </p:cNvSpPr>
          <p:nvPr>
            <p:ph idx="1"/>
          </p:nvPr>
        </p:nvSpPr>
        <p:spPr>
          <a:xfrm>
            <a:off x="373265" y="1506228"/>
            <a:ext cx="8393364" cy="4481286"/>
          </a:xfrm>
        </p:spPr>
        <p:txBody>
          <a:bodyPr/>
          <a:lstStyle/>
          <a:p>
            <a:pPr lvl="0"/>
            <a:r>
              <a:rPr lang="en-US" b="1" dirty="0">
                <a:solidFill>
                  <a:schemeClr val="accent1"/>
                </a:solidFill>
                <a:latin typeface="Arial" panose="020B0604020202020204" pitchFamily="34" charset="0"/>
                <a:cs typeface="Arial" panose="020B0604020202020204" pitchFamily="34" charset="0"/>
              </a:rPr>
              <a:t>Demographic segmentation: </a:t>
            </a:r>
            <a:r>
              <a:rPr lang="en-US" dirty="0">
                <a:latin typeface="Arial" panose="020B0604020202020204" pitchFamily="34" charset="0"/>
                <a:cs typeface="Arial" panose="020B0604020202020204" pitchFamily="34" charset="0"/>
              </a:rPr>
              <a:t>segmenting markets by age, gender, income, ethic background, and </a:t>
            </a:r>
            <a:r>
              <a:rPr lang="en-US" dirty="0"/>
              <a:t>family life cycle</a:t>
            </a: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962807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Arial" panose="020B0604020202020204" pitchFamily="34" charset="0"/>
                <a:cs typeface="Arial" panose="020B0604020202020204" pitchFamily="34" charset="0"/>
              </a:rPr>
              <a:t>Age</a:t>
            </a:r>
            <a:r>
              <a:rPr lang="en-US"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 </a:t>
            </a:r>
            <a:r>
              <a:rPr lang="en-US" b="1" dirty="0">
                <a:latin typeface="Arial" panose="020B0604020202020204" pitchFamily="34" charset="0"/>
                <a:cs typeface="Arial" panose="020B0604020202020204" pitchFamily="34" charset="0"/>
              </a:rPr>
              <a:t>Segmentation</a:t>
            </a:r>
          </a:p>
        </p:txBody>
      </p:sp>
      <p:sp>
        <p:nvSpPr>
          <p:cNvPr id="3" name="Content Placeholder 2"/>
          <p:cNvSpPr>
            <a:spLocks noGrp="1"/>
          </p:cNvSpPr>
          <p:nvPr>
            <p:ph idx="1"/>
          </p:nvPr>
        </p:nvSpPr>
        <p:spPr>
          <a:xfrm>
            <a:off x="373265" y="1490726"/>
            <a:ext cx="8393364" cy="4481286"/>
          </a:xfrm>
        </p:spPr>
        <p:txBody>
          <a:bodyPr/>
          <a:lstStyle/>
          <a:p>
            <a:pPr>
              <a:defRPr/>
            </a:pPr>
            <a:r>
              <a:rPr lang="en-IN" dirty="0">
                <a:latin typeface="Arial" panose="020B0604020202020204" pitchFamily="34" charset="0"/>
                <a:cs typeface="Arial" panose="020B0604020202020204" pitchFamily="34" charset="0"/>
              </a:rPr>
              <a:t>Segments markets by age into the following cohorts:</a:t>
            </a:r>
          </a:p>
          <a:p>
            <a:pPr lvl="1">
              <a:defRPr/>
            </a:pPr>
            <a:r>
              <a:rPr lang="en-IN" sz="2200" dirty="0">
                <a:solidFill>
                  <a:srgbClr val="00B050"/>
                </a:solidFill>
                <a:latin typeface="Arial" panose="020B0604020202020204" pitchFamily="34" charset="0"/>
                <a:cs typeface="Arial" panose="020B0604020202020204" pitchFamily="34" charset="0"/>
              </a:rPr>
              <a:t>Generation Z</a:t>
            </a:r>
          </a:p>
          <a:p>
            <a:pPr lvl="1">
              <a:defRPr/>
            </a:pPr>
            <a:r>
              <a:rPr lang="en-IN" sz="2200" dirty="0">
                <a:solidFill>
                  <a:srgbClr val="00B050"/>
                </a:solidFill>
                <a:latin typeface="Arial" panose="020B0604020202020204" pitchFamily="34" charset="0"/>
                <a:cs typeface="Arial" panose="020B0604020202020204" pitchFamily="34" charset="0"/>
              </a:rPr>
              <a:t>Millennials</a:t>
            </a:r>
          </a:p>
          <a:p>
            <a:pPr lvl="1">
              <a:defRPr/>
            </a:pPr>
            <a:r>
              <a:rPr lang="en-IN" sz="2200" dirty="0">
                <a:solidFill>
                  <a:srgbClr val="00B050"/>
                </a:solidFill>
                <a:latin typeface="Arial" panose="020B0604020202020204" pitchFamily="34" charset="0"/>
                <a:cs typeface="Arial" panose="020B0604020202020204" pitchFamily="34" charset="0"/>
              </a:rPr>
              <a:t>Generation X</a:t>
            </a:r>
          </a:p>
          <a:p>
            <a:pPr lvl="1">
              <a:defRPr/>
            </a:pPr>
            <a:r>
              <a:rPr lang="en-IN" sz="2200" dirty="0">
                <a:solidFill>
                  <a:srgbClr val="00B050"/>
                </a:solidFill>
              </a:rPr>
              <a:t>Baby Boomers</a:t>
            </a:r>
          </a:p>
          <a:p>
            <a:pPr lvl="1">
              <a:defRPr/>
            </a:pPr>
            <a:r>
              <a:rPr lang="en-IN" sz="2200" dirty="0">
                <a:solidFill>
                  <a:srgbClr val="00B050"/>
                </a:solidFill>
                <a:latin typeface="Arial" panose="020B0604020202020204" pitchFamily="34" charset="0"/>
                <a:cs typeface="Arial" panose="020B0604020202020204" pitchFamily="34" charset="0"/>
              </a:rPr>
              <a:t>War generation</a:t>
            </a:r>
          </a:p>
          <a:p>
            <a:pPr lvl="1">
              <a:defRPr/>
            </a:pPr>
            <a:r>
              <a:rPr lang="en-IN" sz="2200" dirty="0">
                <a:solidFill>
                  <a:srgbClr val="00B050"/>
                </a:solidFill>
                <a:latin typeface="Arial" panose="020B0604020202020204" pitchFamily="34" charset="0"/>
                <a:cs typeface="Arial" panose="020B0604020202020204" pitchFamily="34" charset="0"/>
              </a:rPr>
              <a:t>Great Depression generation</a:t>
            </a:r>
          </a:p>
        </p:txBody>
      </p:sp>
    </p:spTree>
    <p:extLst>
      <p:ext uri="{BB962C8B-B14F-4D97-AF65-F5344CB8AC3E}">
        <p14:creationId xmlns:p14="http://schemas.microsoft.com/office/powerpoint/2010/main" val="28173102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b="1" dirty="0">
                <a:latin typeface="Arial" panose="020B0604020202020204" pitchFamily="34" charset="0"/>
                <a:cs typeface="Arial" panose="020B0604020202020204" pitchFamily="34" charset="0"/>
              </a:rPr>
              <a:t>Gender and Income Segmentation</a:t>
            </a:r>
            <a:endParaRPr lang="en-US" b="1"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lstStyle/>
          <a:p>
            <a:r>
              <a:rPr lang="en-US" altLang="en-US" dirty="0">
                <a:latin typeface="Arial" panose="020B0604020202020204" pitchFamily="34" charset="0"/>
                <a:cs typeface="Arial" panose="020B0604020202020204" pitchFamily="34" charset="0"/>
              </a:rPr>
              <a:t>Gender segmentation</a:t>
            </a:r>
          </a:p>
          <a:p>
            <a:pPr lvl="1"/>
            <a:r>
              <a:rPr lang="en-US" altLang="en-US" sz="2200" dirty="0">
                <a:solidFill>
                  <a:srgbClr val="00B050"/>
                </a:solidFill>
                <a:latin typeface="Arial" panose="020B0604020202020204" pitchFamily="34" charset="0"/>
                <a:cs typeface="Arial" panose="020B0604020202020204" pitchFamily="34" charset="0"/>
              </a:rPr>
              <a:t>Uses different strategies for men and women</a:t>
            </a:r>
          </a:p>
          <a:p>
            <a:pPr lvl="1"/>
            <a:r>
              <a:rPr lang="en-US" altLang="en-US" sz="2200" dirty="0">
                <a:solidFill>
                  <a:srgbClr val="00B050"/>
                </a:solidFill>
                <a:latin typeface="Arial" panose="020B0604020202020204" pitchFamily="34" charset="0"/>
                <a:cs typeface="Arial" panose="020B0604020202020204" pitchFamily="34" charset="0"/>
              </a:rPr>
              <a:t>Many marketers are going after the less-traditional market</a:t>
            </a:r>
          </a:p>
          <a:p>
            <a:r>
              <a:rPr lang="en-US" altLang="en-US" dirty="0">
                <a:latin typeface="Arial" panose="020B0604020202020204" pitchFamily="34" charset="0"/>
                <a:cs typeface="Arial" panose="020B0604020202020204" pitchFamily="34" charset="0"/>
              </a:rPr>
              <a:t>Income segmentation</a:t>
            </a:r>
          </a:p>
          <a:p>
            <a:pPr lvl="1"/>
            <a:r>
              <a:rPr lang="en-US" altLang="en-US" sz="2200" dirty="0">
                <a:solidFill>
                  <a:srgbClr val="00B050"/>
                </a:solidFill>
                <a:latin typeface="Arial" panose="020B0604020202020204" pitchFamily="34" charset="0"/>
                <a:cs typeface="Arial" panose="020B0604020202020204" pitchFamily="34" charset="0"/>
              </a:rPr>
              <a:t>Income level influences consumers’ wants and determines their buying power</a:t>
            </a:r>
          </a:p>
          <a:p>
            <a:pPr lvl="1"/>
            <a:r>
              <a:rPr lang="en-US" altLang="en-US" sz="2200" dirty="0">
                <a:solidFill>
                  <a:srgbClr val="00B050"/>
                </a:solidFill>
                <a:latin typeface="Arial" panose="020B0604020202020204" pitchFamily="34" charset="0"/>
                <a:cs typeface="Arial" panose="020B0604020202020204" pitchFamily="34" charset="0"/>
              </a:rPr>
              <a:t>Retailers can appeal to low-income or high-income categories, or both</a:t>
            </a:r>
          </a:p>
        </p:txBody>
      </p:sp>
    </p:spTree>
    <p:extLst>
      <p:ext uri="{BB962C8B-B14F-4D97-AF65-F5344CB8AC3E}">
        <p14:creationId xmlns:p14="http://schemas.microsoft.com/office/powerpoint/2010/main" val="252449426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b="1" dirty="0">
                <a:latin typeface="Arial" panose="020B0604020202020204" pitchFamily="34" charset="0"/>
                <a:ea typeface="Franklin Gothic Medium" panose="020B0603020102020204" pitchFamily="34" charset="0"/>
                <a:cs typeface="Arial" panose="020B0604020202020204" pitchFamily="34" charset="0"/>
              </a:rPr>
              <a:t>Ethnic Segmentation</a:t>
            </a:r>
            <a:endParaRPr lang="en-US" b="1"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lstStyle/>
          <a:p>
            <a:r>
              <a:rPr lang="en-IN" altLang="en-US" dirty="0">
                <a:latin typeface="Arial" panose="020B0604020202020204" pitchFamily="34" charset="0"/>
                <a:cs typeface="Arial" panose="020B0604020202020204" pitchFamily="34" charset="0"/>
              </a:rPr>
              <a:t>Some companies make products geared toward specific ethnic groups</a:t>
            </a:r>
          </a:p>
          <a:p>
            <a:pPr lvl="1"/>
            <a:r>
              <a:rPr lang="en-IN" altLang="en-US" sz="2200" dirty="0">
                <a:solidFill>
                  <a:srgbClr val="00B050"/>
                </a:solidFill>
                <a:latin typeface="Arial" panose="020B0604020202020204" pitchFamily="34" charset="0"/>
                <a:cs typeface="Arial" panose="020B0604020202020204" pitchFamily="34" charset="0"/>
              </a:rPr>
              <a:t>To meet the needs and wants of expanding populations</a:t>
            </a:r>
          </a:p>
          <a:p>
            <a:r>
              <a:rPr lang="en-IN" altLang="en-US" dirty="0">
                <a:latin typeface="Arial" panose="020B0604020202020204" pitchFamily="34" charset="0"/>
                <a:cs typeface="Arial" panose="020B0604020202020204" pitchFamily="34" charset="0"/>
              </a:rPr>
              <a:t>Largest ethnic groups in the United States: </a:t>
            </a:r>
          </a:p>
          <a:p>
            <a:pPr marL="709613" lvl="1" indent="-342900"/>
            <a:r>
              <a:rPr lang="en-US" altLang="en-US" sz="2200" dirty="0">
                <a:solidFill>
                  <a:srgbClr val="00B050"/>
                </a:solidFill>
                <a:latin typeface="Arial" panose="020B0604020202020204" pitchFamily="34" charset="0"/>
                <a:cs typeface="Arial" panose="020B0604020202020204" pitchFamily="34" charset="0"/>
              </a:rPr>
              <a:t>Hispanic Americans</a:t>
            </a:r>
          </a:p>
          <a:p>
            <a:pPr marL="709613" lvl="1" indent="-342900"/>
            <a:r>
              <a:rPr lang="en-US" altLang="en-US" sz="2200" dirty="0">
                <a:solidFill>
                  <a:srgbClr val="00B050"/>
                </a:solidFill>
                <a:latin typeface="Arial" panose="020B0604020202020204" pitchFamily="34" charset="0"/>
                <a:cs typeface="Arial" panose="020B0604020202020204" pitchFamily="34" charset="0"/>
              </a:rPr>
              <a:t>African Americans</a:t>
            </a:r>
          </a:p>
          <a:p>
            <a:pPr marL="709613" lvl="1" indent="-342900"/>
            <a:r>
              <a:rPr lang="en-US" altLang="en-US" sz="2200" dirty="0">
                <a:solidFill>
                  <a:srgbClr val="00B050"/>
                </a:solidFill>
                <a:latin typeface="Arial" panose="020B0604020202020204" pitchFamily="34" charset="0"/>
                <a:cs typeface="Arial" panose="020B0604020202020204" pitchFamily="34" charset="0"/>
              </a:rPr>
              <a:t>Asian Americans</a:t>
            </a:r>
          </a:p>
        </p:txBody>
      </p:sp>
    </p:spTree>
    <p:extLst>
      <p:ext uri="{BB962C8B-B14F-4D97-AF65-F5344CB8AC3E}">
        <p14:creationId xmlns:p14="http://schemas.microsoft.com/office/powerpoint/2010/main" val="250094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b="1" dirty="0">
                <a:latin typeface="Arial" panose="020B0604020202020204" pitchFamily="34" charset="0"/>
                <a:ea typeface="Franklin Gothic Medium" panose="020B0603020102020204" pitchFamily="34" charset="0"/>
                <a:cs typeface="Arial" panose="020B0604020202020204" pitchFamily="34" charset="0"/>
              </a:rPr>
              <a:t>Family Life Cycle Segmentation</a:t>
            </a:r>
            <a:endParaRPr lang="en-US" b="1"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373265" y="1413237"/>
            <a:ext cx="8393364" cy="4481286"/>
          </a:xfrm>
        </p:spPr>
        <p:txBody>
          <a:bodyPr>
            <a:normAutofit/>
          </a:bodyPr>
          <a:lstStyle/>
          <a:p>
            <a:r>
              <a:rPr lang="en-US" b="1" dirty="0">
                <a:solidFill>
                  <a:schemeClr val="accent1"/>
                </a:solidFill>
              </a:rPr>
              <a:t>Family life cycle (FLC): </a:t>
            </a:r>
            <a:r>
              <a:rPr lang="en-US" dirty="0"/>
              <a:t>a series of stages determined by a combination of age, marital status, and the presence or absence of children</a:t>
            </a:r>
          </a:p>
          <a:p>
            <a:r>
              <a:rPr lang="en-US" dirty="0">
                <a:latin typeface="Arial" panose="020B0604020202020204" pitchFamily="34" charset="0"/>
                <a:cs typeface="Arial" panose="020B0604020202020204" pitchFamily="34" charset="0"/>
              </a:rPr>
              <a:t>Consumption patterns among people of the same age and gender differ because they are in different stages of the family life cycle</a:t>
            </a:r>
          </a:p>
          <a:p>
            <a:r>
              <a:rPr lang="en-US" dirty="0">
                <a:latin typeface="Arial" panose="020B0604020202020204" pitchFamily="34" charset="0"/>
                <a:cs typeface="Arial" panose="020B0604020202020204" pitchFamily="34" charset="0"/>
              </a:rPr>
              <a:t>The horizontal flow shows the traditional FLC</a:t>
            </a:r>
          </a:p>
        </p:txBody>
      </p:sp>
    </p:spTree>
    <p:extLst>
      <p:ext uri="{BB962C8B-B14F-4D97-AF65-F5344CB8AC3E}">
        <p14:creationId xmlns:p14="http://schemas.microsoft.com/office/powerpoint/2010/main" val="48648913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latin typeface="Arial" panose="020B0604020202020204" pitchFamily="34" charset="0"/>
                <a:ea typeface="Franklin Gothic Medium" panose="020B0603020102020204" pitchFamily="34" charset="0"/>
                <a:cs typeface="Arial" panose="020B0604020202020204" pitchFamily="34" charset="0"/>
              </a:rPr>
              <a:t>Bases for Psychographic Segmentation</a:t>
            </a:r>
            <a:endParaRPr lang="en-US"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normAutofit/>
          </a:bodyPr>
          <a:lstStyle/>
          <a:p>
            <a:pPr lvl="0"/>
            <a:r>
              <a:rPr lang="en-US" b="1" dirty="0">
                <a:solidFill>
                  <a:schemeClr val="accent1"/>
                </a:solidFill>
                <a:latin typeface="Arial" panose="020B0604020202020204" pitchFamily="34" charset="0"/>
                <a:cs typeface="Arial" panose="020B0604020202020204" pitchFamily="34" charset="0"/>
              </a:rPr>
              <a:t>Psychographic segmentation: </a:t>
            </a:r>
            <a:r>
              <a:rPr lang="en-US" dirty="0">
                <a:latin typeface="Arial" panose="020B0604020202020204" pitchFamily="34" charset="0"/>
                <a:cs typeface="Arial" panose="020B0604020202020204" pitchFamily="34" charset="0"/>
              </a:rPr>
              <a:t>segmenting markets on the basis of personality, motives, lifestyles, and geodemographics</a:t>
            </a:r>
          </a:p>
          <a:p>
            <a:pPr lvl="1"/>
            <a:r>
              <a:rPr lang="en-US" sz="2200" dirty="0">
                <a:solidFill>
                  <a:srgbClr val="00B050"/>
                </a:solidFill>
                <a:latin typeface="Arial" panose="020B0604020202020204" pitchFamily="34" charset="0"/>
                <a:cs typeface="Arial" panose="020B0604020202020204" pitchFamily="34" charset="0"/>
              </a:rPr>
              <a:t>Personality</a:t>
            </a:r>
          </a:p>
          <a:p>
            <a:pPr lvl="1"/>
            <a:r>
              <a:rPr lang="en-US" sz="2200" dirty="0">
                <a:solidFill>
                  <a:srgbClr val="00B050"/>
                </a:solidFill>
                <a:latin typeface="Arial" panose="020B0604020202020204" pitchFamily="34" charset="0"/>
                <a:cs typeface="Arial" panose="020B0604020202020204" pitchFamily="34" charset="0"/>
              </a:rPr>
              <a:t>Motives</a:t>
            </a:r>
          </a:p>
          <a:p>
            <a:pPr lvl="1"/>
            <a:r>
              <a:rPr lang="en-US" sz="2200" dirty="0">
                <a:solidFill>
                  <a:srgbClr val="00B050"/>
                </a:solidFill>
                <a:latin typeface="Arial" panose="020B0604020202020204" pitchFamily="34" charset="0"/>
                <a:cs typeface="Arial" panose="020B0604020202020204" pitchFamily="34" charset="0"/>
              </a:rPr>
              <a:t>Lifestyles</a:t>
            </a:r>
          </a:p>
          <a:p>
            <a:pPr lvl="1"/>
            <a:r>
              <a:rPr lang="en-US" sz="2200" dirty="0">
                <a:solidFill>
                  <a:srgbClr val="00B050"/>
                </a:solidFill>
                <a:latin typeface="Arial" panose="020B0604020202020204" pitchFamily="34" charset="0"/>
                <a:cs typeface="Arial" panose="020B0604020202020204" pitchFamily="34" charset="0"/>
              </a:rPr>
              <a:t>Geodemographics</a:t>
            </a:r>
          </a:p>
          <a:p>
            <a:r>
              <a:rPr lang="en-US" sz="2400" b="1" dirty="0">
                <a:solidFill>
                  <a:schemeClr val="accent1"/>
                </a:solidFill>
              </a:rPr>
              <a:t>Geodemographic segmentation: </a:t>
            </a:r>
            <a:r>
              <a:rPr lang="en-US" sz="2400" dirty="0"/>
              <a:t>segmenting potential customers into neighborhood lifestyle categories</a:t>
            </a:r>
          </a:p>
        </p:txBody>
      </p:sp>
    </p:spTree>
    <p:extLst>
      <p:ext uri="{BB962C8B-B14F-4D97-AF65-F5344CB8AC3E}">
        <p14:creationId xmlns:p14="http://schemas.microsoft.com/office/powerpoint/2010/main" val="379174904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DF01D5B-02F2-416E-B80B-1DB81B05B467}"/>
              </a:ext>
            </a:extLst>
          </p:cNvPr>
          <p:cNvSpPr>
            <a:spLocks noGrp="1"/>
          </p:cNvSpPr>
          <p:nvPr>
            <p:ph type="title"/>
          </p:nvPr>
        </p:nvSpPr>
        <p:spPr/>
        <p:txBody>
          <a:bodyPr>
            <a:normAutofit fontScale="90000"/>
          </a:bodyPr>
          <a:lstStyle/>
          <a:p>
            <a:r>
              <a:rPr lang="en-US" b="1" dirty="0"/>
              <a:t>Discussion Point</a:t>
            </a:r>
            <a:br>
              <a:rPr lang="en-US" b="1" dirty="0"/>
            </a:br>
            <a:r>
              <a:rPr lang="en-US" b="1" dirty="0"/>
              <a:t>Geodemographic Segmentation</a:t>
            </a:r>
          </a:p>
        </p:txBody>
      </p:sp>
      <p:sp>
        <p:nvSpPr>
          <p:cNvPr id="4" name="Content Placeholder 3">
            <a:extLst>
              <a:ext uri="{FF2B5EF4-FFF2-40B4-BE49-F238E27FC236}">
                <a16:creationId xmlns:a16="http://schemas.microsoft.com/office/drawing/2014/main" id="{D2EF6869-C100-4AF9-BAFF-973E714AB7FB}"/>
              </a:ext>
            </a:extLst>
          </p:cNvPr>
          <p:cNvSpPr>
            <a:spLocks noGrp="1"/>
          </p:cNvSpPr>
          <p:nvPr>
            <p:ph idx="1"/>
          </p:nvPr>
        </p:nvSpPr>
        <p:spPr/>
        <p:txBody>
          <a:bodyPr/>
          <a:lstStyle/>
          <a:p>
            <a:r>
              <a:rPr lang="en-US" dirty="0"/>
              <a:t>Visit the following website:</a:t>
            </a:r>
          </a:p>
          <a:p>
            <a:pPr lvl="1"/>
            <a:r>
              <a:rPr lang="en-US" dirty="0">
                <a:hlinkClick r:id="rId3"/>
              </a:rPr>
              <a:t>www.mybestsegments.com</a:t>
            </a:r>
            <a:endParaRPr lang="en-US" dirty="0"/>
          </a:p>
          <a:p>
            <a:r>
              <a:rPr lang="en-US" dirty="0"/>
              <a:t>Search for the zip code(s) around the area of your college or university</a:t>
            </a:r>
          </a:p>
          <a:p>
            <a:endParaRPr lang="en-US" dirty="0"/>
          </a:p>
          <a:p>
            <a:pPr marL="0" indent="0" algn="ctr">
              <a:buNone/>
            </a:pPr>
            <a:r>
              <a:rPr lang="en-US" b="1" dirty="0"/>
              <a:t>What geodemographic segments are identified?</a:t>
            </a:r>
          </a:p>
          <a:p>
            <a:pPr marL="0" indent="0" algn="ctr">
              <a:buNone/>
            </a:pPr>
            <a:r>
              <a:rPr lang="en-US" b="1" dirty="0"/>
              <a:t>What are the traits of the segments identified?</a:t>
            </a:r>
          </a:p>
          <a:p>
            <a:pPr marL="0" indent="0" algn="ctr">
              <a:buNone/>
            </a:pPr>
            <a:r>
              <a:rPr lang="en-US" b="1" dirty="0"/>
              <a:t>How might marketers reach them?</a:t>
            </a:r>
          </a:p>
          <a:p>
            <a:pPr marL="0" indent="0" algn="ctr">
              <a:buNone/>
            </a:pPr>
            <a:endParaRPr lang="en-US" b="1" dirty="0"/>
          </a:p>
          <a:p>
            <a:pPr lvl="1"/>
            <a:endParaRPr lang="en-US" dirty="0"/>
          </a:p>
        </p:txBody>
      </p:sp>
    </p:spTree>
    <p:extLst>
      <p:ext uri="{BB962C8B-B14F-4D97-AF65-F5344CB8AC3E}">
        <p14:creationId xmlns:p14="http://schemas.microsoft.com/office/powerpoint/2010/main" val="58734020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b="1" dirty="0">
                <a:latin typeface="Arial" panose="020B0604020202020204" pitchFamily="34" charset="0"/>
                <a:ea typeface="Franklin Gothic Medium" panose="020B0603020102020204" pitchFamily="34" charset="0"/>
                <a:cs typeface="Arial" panose="020B0604020202020204" pitchFamily="34" charset="0"/>
              </a:rPr>
              <a:t>Benefit and Usage-Rate Segmentation</a:t>
            </a:r>
            <a:endParaRPr lang="en-US" b="1"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373265" y="1521726"/>
            <a:ext cx="8393364" cy="4481286"/>
          </a:xfrm>
        </p:spPr>
        <p:txBody>
          <a:bodyPr>
            <a:normAutofit/>
          </a:bodyPr>
          <a:lstStyle/>
          <a:p>
            <a:pPr lvl="0"/>
            <a:r>
              <a:rPr lang="en-US" sz="2400" b="1" dirty="0">
                <a:solidFill>
                  <a:schemeClr val="accent1"/>
                </a:solidFill>
                <a:latin typeface="Arial" panose="020B0604020202020204" pitchFamily="34" charset="0"/>
                <a:cs typeface="Arial" panose="020B0604020202020204" pitchFamily="34" charset="0"/>
              </a:rPr>
              <a:t>Benefit segmentation: </a:t>
            </a:r>
            <a:r>
              <a:rPr lang="en-US" sz="2400" dirty="0">
                <a:latin typeface="Arial" panose="020B0604020202020204" pitchFamily="34" charset="0"/>
                <a:cs typeface="Arial" panose="020B0604020202020204" pitchFamily="34" charset="0"/>
              </a:rPr>
              <a:t>t</a:t>
            </a:r>
            <a:r>
              <a:rPr lang="en-US" sz="2400" dirty="0"/>
              <a:t>he process of g</a:t>
            </a:r>
            <a:r>
              <a:rPr lang="en-US" sz="2400" dirty="0">
                <a:latin typeface="Arial" panose="020B0604020202020204" pitchFamily="34" charset="0"/>
                <a:cs typeface="Arial" panose="020B0604020202020204" pitchFamily="34" charset="0"/>
              </a:rPr>
              <a:t>rouping customers into market segments according to the benefits they seek from the product</a:t>
            </a:r>
          </a:p>
          <a:p>
            <a:pPr lvl="0"/>
            <a:r>
              <a:rPr lang="en-US" sz="2400" b="1" dirty="0">
                <a:solidFill>
                  <a:schemeClr val="accent1"/>
                </a:solidFill>
                <a:latin typeface="Arial" panose="020B0604020202020204" pitchFamily="34" charset="0"/>
                <a:cs typeface="Arial" panose="020B0604020202020204" pitchFamily="34" charset="0"/>
              </a:rPr>
              <a:t>Usage-rate segmentation: </a:t>
            </a:r>
            <a:r>
              <a:rPr lang="en-IN" sz="2400" dirty="0"/>
              <a:t>dividing</a:t>
            </a:r>
            <a:r>
              <a:rPr lang="en-IN" sz="2400" dirty="0">
                <a:latin typeface="Arial" panose="020B0604020202020204" pitchFamily="34" charset="0"/>
                <a:cs typeface="Arial" panose="020B0604020202020204" pitchFamily="34" charset="0"/>
              </a:rPr>
              <a:t> a market by the amount of product bought or consumed</a:t>
            </a:r>
            <a:endParaRPr lang="en-US" sz="2400" dirty="0">
              <a:latin typeface="Arial" panose="020B0604020202020204" pitchFamily="34" charset="0"/>
              <a:cs typeface="Arial" panose="020B0604020202020204" pitchFamily="34" charset="0"/>
            </a:endParaRPr>
          </a:p>
          <a:p>
            <a:pPr lvl="0"/>
            <a:r>
              <a:rPr lang="en-US" sz="2400" b="1" dirty="0">
                <a:solidFill>
                  <a:schemeClr val="accent1"/>
                </a:solidFill>
                <a:latin typeface="Arial" panose="020B0604020202020204" pitchFamily="34" charset="0"/>
                <a:cs typeface="Arial" panose="020B0604020202020204" pitchFamily="34" charset="0"/>
              </a:rPr>
              <a:t>80/20 principle: </a:t>
            </a:r>
            <a:r>
              <a:rPr lang="en-US" sz="2400" dirty="0">
                <a:latin typeface="Arial" panose="020B0604020202020204" pitchFamily="34" charset="0"/>
                <a:cs typeface="Arial" panose="020B0604020202020204" pitchFamily="34" charset="0"/>
              </a:rPr>
              <a:t>a </a:t>
            </a:r>
            <a:r>
              <a:rPr lang="en-IN" sz="2400" dirty="0">
                <a:latin typeface="Arial" panose="020B0604020202020204" pitchFamily="34" charset="0"/>
                <a:cs typeface="Arial" panose="020B0604020202020204" pitchFamily="34" charset="0"/>
              </a:rPr>
              <a:t>principle holding that 20 percent of all customers generate 80 percent of the demand</a:t>
            </a:r>
            <a:endParaRPr lang="en-US"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76810468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altLang="en-US" b="1" dirty="0">
                <a:latin typeface="Arial" panose="020B0604020202020204" pitchFamily="34" charset="0"/>
                <a:ea typeface="Franklin Gothic Medium" panose="020B0603020102020204" pitchFamily="34" charset="0"/>
                <a:cs typeface="Arial" panose="020B0604020202020204" pitchFamily="34" charset="0"/>
              </a:rPr>
              <a:t>Bases for Segmenting Business Markets</a:t>
            </a:r>
            <a:endParaRPr lang="en-US" b="1"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373265" y="1568221"/>
            <a:ext cx="8393364" cy="4481286"/>
          </a:xfrm>
        </p:spPr>
        <p:txBody>
          <a:bodyPr/>
          <a:lstStyle/>
          <a:p>
            <a:r>
              <a:rPr lang="en-US" dirty="0">
                <a:latin typeface="Arial" panose="020B0604020202020204" pitchFamily="34" charset="0"/>
                <a:cs typeface="Arial" panose="020B0604020202020204" pitchFamily="34" charset="0"/>
              </a:rPr>
              <a:t>The business market consists of four broad segments: producers, resellers, government, and institutions.</a:t>
            </a:r>
          </a:p>
          <a:p>
            <a:r>
              <a:rPr lang="en-US" dirty="0">
                <a:latin typeface="Arial" panose="020B0604020202020204" pitchFamily="34" charset="0"/>
                <a:cs typeface="Arial" panose="020B0604020202020204" pitchFamily="34" charset="0"/>
              </a:rPr>
              <a:t>Further market segmentation offers just as many benefits to business marketers as it does to consumer product marketers.</a:t>
            </a:r>
          </a:p>
        </p:txBody>
      </p:sp>
    </p:spTree>
    <p:extLst>
      <p:ext uri="{BB962C8B-B14F-4D97-AF65-F5344CB8AC3E}">
        <p14:creationId xmlns:p14="http://schemas.microsoft.com/office/powerpoint/2010/main" val="141919749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Arial" panose="020B0604020202020204" pitchFamily="34" charset="0"/>
                <a:cs typeface="Arial" panose="020B0604020202020204" pitchFamily="34" charset="0"/>
              </a:rPr>
              <a:t>Company Characteristics</a:t>
            </a:r>
          </a:p>
        </p:txBody>
      </p:sp>
      <p:sp>
        <p:nvSpPr>
          <p:cNvPr id="3" name="Content Placeholder 2"/>
          <p:cNvSpPr>
            <a:spLocks noGrp="1"/>
          </p:cNvSpPr>
          <p:nvPr>
            <p:ph idx="1"/>
          </p:nvPr>
        </p:nvSpPr>
        <p:spPr/>
        <p:txBody>
          <a:bodyPr/>
          <a:lstStyle/>
          <a:p>
            <a:pPr>
              <a:defRPr/>
            </a:pPr>
            <a:r>
              <a:rPr lang="en-IN" dirty="0">
                <a:latin typeface="Arial" panose="020B0604020202020204" pitchFamily="34" charset="0"/>
                <a:cs typeface="Arial" panose="020B0604020202020204" pitchFamily="34" charset="0"/>
              </a:rPr>
              <a:t>Geographic location</a:t>
            </a:r>
          </a:p>
          <a:p>
            <a:pPr>
              <a:defRPr/>
            </a:pPr>
            <a:r>
              <a:rPr lang="en-IN" dirty="0">
                <a:latin typeface="Arial" panose="020B0604020202020204" pitchFamily="34" charset="0"/>
                <a:cs typeface="Arial" panose="020B0604020202020204" pitchFamily="34" charset="0"/>
              </a:rPr>
              <a:t>Type of company</a:t>
            </a:r>
          </a:p>
          <a:p>
            <a:pPr>
              <a:defRPr/>
            </a:pPr>
            <a:r>
              <a:rPr lang="en-IN" dirty="0">
                <a:latin typeface="Arial" panose="020B0604020202020204" pitchFamily="34" charset="0"/>
                <a:cs typeface="Arial" panose="020B0604020202020204" pitchFamily="34" charset="0"/>
              </a:rPr>
              <a:t>Company size</a:t>
            </a:r>
          </a:p>
          <a:p>
            <a:pPr>
              <a:defRPr/>
            </a:pPr>
            <a:r>
              <a:rPr lang="en-IN" dirty="0">
                <a:latin typeface="Arial" panose="020B0604020202020204" pitchFamily="34" charset="0"/>
                <a:cs typeface="Arial" panose="020B0604020202020204" pitchFamily="34" charset="0"/>
              </a:rPr>
              <a:t>Product use</a:t>
            </a:r>
          </a:p>
          <a:p>
            <a:r>
              <a:rPr lang="en-US" dirty="0">
                <a:latin typeface="Arial" panose="020B0604020202020204" pitchFamily="34" charset="0"/>
                <a:cs typeface="Arial" panose="020B0604020202020204" pitchFamily="34" charset="0"/>
              </a:rPr>
              <a:t>Volume of purchase (heavy, moderate, light) is a commonly used basis for business segmentation</a:t>
            </a:r>
          </a:p>
        </p:txBody>
      </p:sp>
    </p:spTree>
    <p:extLst>
      <p:ext uri="{BB962C8B-B14F-4D97-AF65-F5344CB8AC3E}">
        <p14:creationId xmlns:p14="http://schemas.microsoft.com/office/powerpoint/2010/main" val="73304083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Arial" panose="020B0604020202020204" pitchFamily="34" charset="0"/>
                <a:cs typeface="Arial" panose="020B0604020202020204" pitchFamily="34" charset="0"/>
              </a:rPr>
              <a:t>Buying Processes</a:t>
            </a:r>
          </a:p>
        </p:txBody>
      </p:sp>
      <p:sp>
        <p:nvSpPr>
          <p:cNvPr id="3" name="Content Placeholder 2"/>
          <p:cNvSpPr>
            <a:spLocks noGrp="1"/>
          </p:cNvSpPr>
          <p:nvPr>
            <p:ph idx="1"/>
          </p:nvPr>
        </p:nvSpPr>
        <p:spPr>
          <a:xfrm>
            <a:off x="373265" y="1459732"/>
            <a:ext cx="8393364" cy="4481286"/>
          </a:xfrm>
        </p:spPr>
        <p:txBody>
          <a:bodyPr>
            <a:normAutofit/>
          </a:bodyPr>
          <a:lstStyle/>
          <a:p>
            <a:pPr lvl="0"/>
            <a:r>
              <a:rPr lang="en-US" sz="2400" b="1" dirty="0" err="1">
                <a:solidFill>
                  <a:schemeClr val="accent1"/>
                </a:solidFill>
                <a:latin typeface="Arial" panose="020B0604020202020204" pitchFamily="34" charset="0"/>
                <a:cs typeface="Arial" panose="020B0604020202020204" pitchFamily="34" charset="0"/>
              </a:rPr>
              <a:t>Satisficers</a:t>
            </a:r>
            <a:r>
              <a:rPr lang="en-US" sz="2400" b="1" dirty="0">
                <a:solidFill>
                  <a:schemeClr val="accent1"/>
                </a:solidFill>
                <a:latin typeface="Arial" panose="020B0604020202020204" pitchFamily="34" charset="0"/>
                <a:cs typeface="Arial" panose="020B0604020202020204" pitchFamily="34" charset="0"/>
              </a:rPr>
              <a:t>: </a:t>
            </a:r>
            <a:r>
              <a:rPr lang="en-IN" sz="2400" dirty="0"/>
              <a:t>b</a:t>
            </a:r>
            <a:r>
              <a:rPr lang="en-IN" sz="2400" dirty="0">
                <a:latin typeface="Arial" panose="020B0604020202020204" pitchFamily="34" charset="0"/>
                <a:cs typeface="Arial" panose="020B0604020202020204" pitchFamily="34" charset="0"/>
              </a:rPr>
              <a:t>usiness customers who place an order with the first familiar supplier to satisfy product and delivery requirements</a:t>
            </a:r>
            <a:endParaRPr lang="en-US" sz="2400" dirty="0">
              <a:latin typeface="Arial" panose="020B0604020202020204" pitchFamily="34" charset="0"/>
              <a:cs typeface="Arial" panose="020B0604020202020204" pitchFamily="34" charset="0"/>
            </a:endParaRPr>
          </a:p>
          <a:p>
            <a:pPr lvl="0"/>
            <a:r>
              <a:rPr lang="en-US" sz="2400" b="1" dirty="0">
                <a:solidFill>
                  <a:schemeClr val="accent1"/>
                </a:solidFill>
                <a:latin typeface="Arial" panose="020B0604020202020204" pitchFamily="34" charset="0"/>
                <a:cs typeface="Arial" panose="020B0604020202020204" pitchFamily="34" charset="0"/>
              </a:rPr>
              <a:t>Optimizers: </a:t>
            </a:r>
            <a:r>
              <a:rPr lang="en-IN" sz="2400" dirty="0">
                <a:latin typeface="Arial" panose="020B0604020202020204" pitchFamily="34" charset="0"/>
                <a:cs typeface="Arial" panose="020B0604020202020204" pitchFamily="34" charset="0"/>
              </a:rPr>
              <a:t>business customers who consider numerous suppliers, both familiar and unfamiliar, solicit bids, and study all proposals carefully before selecting one</a:t>
            </a:r>
            <a:endParaRPr lang="en-US"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1172710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b="1" dirty="0">
                <a:latin typeface="Arial" panose="020B0604020202020204" pitchFamily="34" charset="0"/>
                <a:ea typeface="Franklin Gothic Medium" panose="020B0603020102020204" pitchFamily="34" charset="0"/>
                <a:cs typeface="Arial" panose="020B0604020202020204" pitchFamily="34" charset="0"/>
              </a:rPr>
              <a:t>Steps in Segmenting a Market</a:t>
            </a:r>
            <a:endParaRPr lang="en-US" b="1"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lstStyle/>
          <a:p>
            <a:r>
              <a:rPr lang="en-US" altLang="en-US" dirty="0">
                <a:latin typeface="Arial" panose="020B0604020202020204" pitchFamily="34" charset="0"/>
                <a:cs typeface="Arial" panose="020B0604020202020204" pitchFamily="34" charset="0"/>
              </a:rPr>
              <a:t>The purpose of market segmentation is to identify marketing opportunities</a:t>
            </a:r>
          </a:p>
          <a:p>
            <a:pPr marL="514350" indent="-514350">
              <a:buFont typeface="+mj-lt"/>
              <a:buAutoNum type="arabicPeriod"/>
            </a:pPr>
            <a:r>
              <a:rPr lang="en-US" altLang="en-US" dirty="0">
                <a:latin typeface="Arial" panose="020B0604020202020204" pitchFamily="34" charset="0"/>
                <a:cs typeface="Arial" panose="020B0604020202020204" pitchFamily="34" charset="0"/>
              </a:rPr>
              <a:t>Select a market or product category for study </a:t>
            </a:r>
          </a:p>
          <a:p>
            <a:pPr marL="514350" indent="-514350">
              <a:buFont typeface="+mj-lt"/>
              <a:buAutoNum type="arabicPeriod"/>
            </a:pPr>
            <a:r>
              <a:rPr lang="en-US" altLang="en-US" dirty="0">
                <a:latin typeface="Arial" panose="020B0604020202020204" pitchFamily="34" charset="0"/>
                <a:cs typeface="Arial" panose="020B0604020202020204" pitchFamily="34" charset="0"/>
              </a:rPr>
              <a:t>Choose a basis or bases for segmentation</a:t>
            </a:r>
          </a:p>
          <a:p>
            <a:pPr marL="514350" indent="-514350">
              <a:buFont typeface="+mj-lt"/>
              <a:buAutoNum type="arabicPeriod"/>
            </a:pPr>
            <a:r>
              <a:rPr lang="en-US" altLang="en-US" dirty="0">
                <a:latin typeface="Arial" panose="020B0604020202020204" pitchFamily="34" charset="0"/>
                <a:cs typeface="Arial" panose="020B0604020202020204" pitchFamily="34" charset="0"/>
              </a:rPr>
              <a:t>Select segmentation descriptors</a:t>
            </a:r>
          </a:p>
          <a:p>
            <a:pPr marL="514350" indent="-514350">
              <a:buFont typeface="+mj-lt"/>
              <a:buAutoNum type="arabicPeriod"/>
            </a:pPr>
            <a:r>
              <a:rPr lang="en-US" altLang="en-US" dirty="0">
                <a:latin typeface="Arial" panose="020B0604020202020204" pitchFamily="34" charset="0"/>
                <a:cs typeface="Arial" panose="020B0604020202020204" pitchFamily="34" charset="0"/>
              </a:rPr>
              <a:t>Profile and analyze segments</a:t>
            </a:r>
          </a:p>
          <a:p>
            <a:pPr marL="514350" indent="-514350">
              <a:buFont typeface="+mj-lt"/>
              <a:buAutoNum type="arabicPeriod"/>
            </a:pPr>
            <a:r>
              <a:rPr lang="en-US" altLang="en-US" dirty="0">
                <a:latin typeface="Arial" panose="020B0604020202020204" pitchFamily="34" charset="0"/>
                <a:cs typeface="Arial" panose="020B0604020202020204" pitchFamily="34" charset="0"/>
              </a:rPr>
              <a:t>Select markets</a:t>
            </a:r>
          </a:p>
          <a:p>
            <a:pPr marL="514350" indent="-514350">
              <a:buFont typeface="+mj-lt"/>
              <a:buAutoNum type="arabicPeriod"/>
            </a:pPr>
            <a:r>
              <a:rPr lang="en-US" altLang="en-US" dirty="0">
                <a:latin typeface="Arial" panose="020B0604020202020204" pitchFamily="34" charset="0"/>
                <a:cs typeface="Arial" panose="020B0604020202020204" pitchFamily="34" charset="0"/>
              </a:rPr>
              <a:t>Design, implement, and maintain appropriate marketing mixes</a:t>
            </a:r>
          </a:p>
        </p:txBody>
      </p:sp>
    </p:spTree>
    <p:extLst>
      <p:ext uri="{BB962C8B-B14F-4D97-AF65-F5344CB8AC3E}">
        <p14:creationId xmlns:p14="http://schemas.microsoft.com/office/powerpoint/2010/main" val="421673214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Arial" panose="020B0604020202020204" pitchFamily="34" charset="0"/>
                <a:cs typeface="Arial" panose="020B0604020202020204" pitchFamily="34" charset="0"/>
              </a:rPr>
              <a:t>Strategies for Selecting Target Markets</a:t>
            </a:r>
          </a:p>
        </p:txBody>
      </p:sp>
      <p:sp>
        <p:nvSpPr>
          <p:cNvPr id="3" name="Content Placeholder 2"/>
          <p:cNvSpPr>
            <a:spLocks noGrp="1"/>
          </p:cNvSpPr>
          <p:nvPr>
            <p:ph idx="1"/>
          </p:nvPr>
        </p:nvSpPr>
        <p:spPr>
          <a:xfrm>
            <a:off x="373265" y="1552723"/>
            <a:ext cx="8393364" cy="4481286"/>
          </a:xfrm>
        </p:spPr>
        <p:txBody>
          <a:bodyPr/>
          <a:lstStyle/>
          <a:p>
            <a:r>
              <a:rPr lang="en-IN" altLang="en-US" b="1" dirty="0">
                <a:solidFill>
                  <a:schemeClr val="accent1"/>
                </a:solidFill>
                <a:latin typeface="Arial" panose="020B0604020202020204" pitchFamily="34" charset="0"/>
                <a:cs typeface="Arial" panose="020B0604020202020204" pitchFamily="34" charset="0"/>
              </a:rPr>
              <a:t>Target </a:t>
            </a:r>
            <a:r>
              <a:rPr lang="en-IN" altLang="en-US" b="1" dirty="0">
                <a:solidFill>
                  <a:schemeClr val="accent1"/>
                </a:solidFill>
              </a:rPr>
              <a:t>market: </a:t>
            </a:r>
            <a:r>
              <a:rPr lang="en-IN" altLang="en-US" dirty="0"/>
              <a:t>a g</a:t>
            </a:r>
            <a:r>
              <a:rPr lang="en-IN" altLang="en-US" dirty="0">
                <a:latin typeface="Arial" panose="020B0604020202020204" pitchFamily="34" charset="0"/>
                <a:cs typeface="Arial" panose="020B0604020202020204" pitchFamily="34" charset="0"/>
              </a:rPr>
              <a:t>roup of people or organizations for which an organization designs, implements, and maintains a marketing mix intended to meet the needs of that group, resulting in mutually satisfying exchanges</a:t>
            </a:r>
          </a:p>
          <a:p>
            <a:r>
              <a:rPr lang="en-US" altLang="en-US" dirty="0">
                <a:latin typeface="Arial" panose="020B0604020202020204" pitchFamily="34" charset="0"/>
                <a:cs typeface="Arial" panose="020B0604020202020204" pitchFamily="34" charset="0"/>
              </a:rPr>
              <a:t>Strategies for selection:</a:t>
            </a:r>
          </a:p>
          <a:p>
            <a:pPr lvl="1"/>
            <a:r>
              <a:rPr lang="en-US" altLang="en-US" sz="2200" dirty="0">
                <a:solidFill>
                  <a:srgbClr val="00B050"/>
                </a:solidFill>
                <a:latin typeface="Arial" panose="020B0604020202020204" pitchFamily="34" charset="0"/>
                <a:cs typeface="Arial" panose="020B0604020202020204" pitchFamily="34" charset="0"/>
              </a:rPr>
              <a:t>Undifferentiated targeting</a:t>
            </a:r>
          </a:p>
          <a:p>
            <a:pPr lvl="1"/>
            <a:r>
              <a:rPr lang="en-US" altLang="en-US" sz="2200" dirty="0">
                <a:solidFill>
                  <a:srgbClr val="00B050"/>
                </a:solidFill>
                <a:latin typeface="Arial" panose="020B0604020202020204" pitchFamily="34" charset="0"/>
                <a:cs typeface="Arial" panose="020B0604020202020204" pitchFamily="34" charset="0"/>
              </a:rPr>
              <a:t>Concentrated targeting</a:t>
            </a:r>
          </a:p>
          <a:p>
            <a:pPr lvl="1"/>
            <a:r>
              <a:rPr lang="en-US" altLang="en-US" sz="2200" dirty="0">
                <a:solidFill>
                  <a:srgbClr val="00B050"/>
                </a:solidFill>
                <a:latin typeface="Arial" panose="020B0604020202020204" pitchFamily="34" charset="0"/>
                <a:cs typeface="Arial" panose="020B0604020202020204" pitchFamily="34" charset="0"/>
              </a:rPr>
              <a:t>Multi segment targeting</a:t>
            </a:r>
          </a:p>
        </p:txBody>
      </p:sp>
    </p:spTree>
    <p:extLst>
      <p:ext uri="{BB962C8B-B14F-4D97-AF65-F5344CB8AC3E}">
        <p14:creationId xmlns:p14="http://schemas.microsoft.com/office/powerpoint/2010/main" val="49696869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b="1" dirty="0">
                <a:latin typeface="Arial" panose="020B0604020202020204" pitchFamily="34" charset="0"/>
                <a:cs typeface="Arial" panose="020B0604020202020204" pitchFamily="34" charset="0"/>
              </a:rPr>
              <a:t>Target Marketing Strategies</a:t>
            </a:r>
            <a:endParaRPr lang="en-US" b="1"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373265" y="1413237"/>
            <a:ext cx="8393364" cy="4481286"/>
          </a:xfrm>
        </p:spPr>
        <p:txBody>
          <a:bodyPr>
            <a:normAutofit lnSpcReduction="10000"/>
          </a:bodyPr>
          <a:lstStyle/>
          <a:p>
            <a:pPr lvl="0"/>
            <a:r>
              <a:rPr lang="en-US" sz="2400" b="1" dirty="0">
                <a:solidFill>
                  <a:schemeClr val="accent1"/>
                </a:solidFill>
                <a:latin typeface="Arial" panose="020B0604020202020204" pitchFamily="34" charset="0"/>
                <a:cs typeface="Arial" panose="020B0604020202020204" pitchFamily="34" charset="0"/>
              </a:rPr>
              <a:t>Undifferentiated targeting strategy: </a:t>
            </a:r>
            <a:r>
              <a:rPr lang="en-US" sz="2400" dirty="0">
                <a:latin typeface="Arial" panose="020B0604020202020204" pitchFamily="34" charset="0"/>
                <a:cs typeface="Arial" panose="020B0604020202020204" pitchFamily="34" charset="0"/>
              </a:rPr>
              <a:t>a marketing approach that views the market as one big market with no individual segments and thus uses a single marketing mix</a:t>
            </a:r>
          </a:p>
          <a:p>
            <a:pPr lvl="0"/>
            <a:r>
              <a:rPr lang="en-US" sz="2400" b="1" dirty="0">
                <a:solidFill>
                  <a:schemeClr val="accent1"/>
                </a:solidFill>
                <a:latin typeface="Arial" panose="020B0604020202020204" pitchFamily="34" charset="0"/>
                <a:cs typeface="Arial" panose="020B0604020202020204" pitchFamily="34" charset="0"/>
              </a:rPr>
              <a:t>Concentrated targeting strategy: </a:t>
            </a:r>
            <a:r>
              <a:rPr lang="en-US" sz="2400" dirty="0">
                <a:latin typeface="Arial" panose="020B0604020202020204" pitchFamily="34" charset="0"/>
                <a:cs typeface="Arial" panose="020B0604020202020204" pitchFamily="34" charset="0"/>
              </a:rPr>
              <a:t>a strategy used to s</a:t>
            </a:r>
            <a:r>
              <a:rPr lang="en-IN" sz="2400" dirty="0">
                <a:latin typeface="Arial" panose="020B0604020202020204" pitchFamily="34" charset="0"/>
                <a:cs typeface="Arial" panose="020B0604020202020204" pitchFamily="34" charset="0"/>
              </a:rPr>
              <a:t>elect one segment of a market for targeting marketing efforts</a:t>
            </a:r>
          </a:p>
          <a:p>
            <a:pPr lvl="1"/>
            <a:r>
              <a:rPr lang="en-IN" sz="2200" b="1" dirty="0">
                <a:solidFill>
                  <a:schemeClr val="accent1"/>
                </a:solidFill>
              </a:rPr>
              <a:t>Niche: </a:t>
            </a:r>
            <a:r>
              <a:rPr lang="en-IN" sz="2200" dirty="0"/>
              <a:t>one segment of a market</a:t>
            </a:r>
            <a:endParaRPr lang="en-US" sz="2200" dirty="0">
              <a:latin typeface="Arial" panose="020B0604020202020204" pitchFamily="34" charset="0"/>
              <a:cs typeface="Arial" panose="020B0604020202020204" pitchFamily="34" charset="0"/>
            </a:endParaRPr>
          </a:p>
          <a:p>
            <a:pPr lvl="0"/>
            <a:r>
              <a:rPr lang="en-US" sz="2400" b="1" dirty="0">
                <a:solidFill>
                  <a:schemeClr val="accent1"/>
                </a:solidFill>
                <a:latin typeface="Arial" panose="020B0604020202020204" pitchFamily="34" charset="0"/>
                <a:cs typeface="Arial" panose="020B0604020202020204" pitchFamily="34" charset="0"/>
              </a:rPr>
              <a:t>Multisegment targeting strategy: </a:t>
            </a:r>
            <a:r>
              <a:rPr lang="en-US" sz="2400" dirty="0">
                <a:latin typeface="Arial" panose="020B0604020202020204" pitchFamily="34" charset="0"/>
                <a:cs typeface="Arial" panose="020B0604020202020204" pitchFamily="34" charset="0"/>
              </a:rPr>
              <a:t>a strategy that c</a:t>
            </a:r>
            <a:r>
              <a:rPr lang="en-IN" sz="2400" dirty="0">
                <a:latin typeface="Arial" panose="020B0604020202020204" pitchFamily="34" charset="0"/>
                <a:cs typeface="Arial" panose="020B0604020202020204" pitchFamily="34" charset="0"/>
              </a:rPr>
              <a:t>hooses two or more well-defined market segments and develops a distinct marketing mix for each</a:t>
            </a:r>
          </a:p>
          <a:p>
            <a:pPr lvl="1"/>
            <a:r>
              <a:rPr lang="en-IN" sz="2200" b="1" dirty="0">
                <a:solidFill>
                  <a:schemeClr val="accent1"/>
                </a:solidFill>
              </a:rPr>
              <a:t>Cannibalization: </a:t>
            </a:r>
            <a:r>
              <a:rPr lang="en-IN" sz="2200" dirty="0"/>
              <a:t>a situation that occurs when sales of a new product cut into sales of a firm’s existing products</a:t>
            </a:r>
            <a:endParaRPr lang="en-US" sz="2200" b="1" dirty="0">
              <a:solidFill>
                <a:schemeClr val="accent1"/>
              </a:solidFill>
            </a:endParaRPr>
          </a:p>
        </p:txBody>
      </p:sp>
    </p:spTree>
    <p:extLst>
      <p:ext uri="{BB962C8B-B14F-4D97-AF65-F5344CB8AC3E}">
        <p14:creationId xmlns:p14="http://schemas.microsoft.com/office/powerpoint/2010/main" val="18482536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8290" y="202117"/>
            <a:ext cx="8887348" cy="1213396"/>
          </a:xfrm>
        </p:spPr>
        <p:txBody>
          <a:bodyPr>
            <a:normAutofit/>
          </a:bodyPr>
          <a:lstStyle/>
          <a:p>
            <a:r>
              <a:rPr lang="en-US" dirty="0">
                <a:latin typeface="Arial" panose="020B0604020202020204" pitchFamily="34" charset="0"/>
                <a:cs typeface="Arial" panose="020B0604020202020204" pitchFamily="34" charset="0"/>
              </a:rPr>
              <a:t>Exhibit 8.2 Advantages and Disadvantages of Target Marketing Strategies</a:t>
            </a:r>
          </a:p>
        </p:txBody>
      </p:sp>
      <p:pic>
        <p:nvPicPr>
          <p:cNvPr id="5" name="Picture 4" descr="This table provides information regarding the advantages and disadvantages of target marketing strategies. It has 3 columns and 4 rows. The header of column 1 reads targeting strategy, the header of column 2 reads advantages, and the header of column 3 reads disadvantages.&#10;In row 2, column 1 reads undifferentiated targeting. Column 2 reads potential savings on production or marketing costs. Column 3 has 2 points. Point 1 reads unimaginative product offering, and point 2 reads company more susceptible to competition.&#10;In row 3, column 1 reads concentrated targeting, column 2 has 4 points. Point 1 reads concentration of resources, point 2 reads can better meet the needs of a narrowly defined segment, point 3 reads allows some small firms to better compete with larger firms, and point 4 reads strong positioning. Column 3 has 2 points. Point 1 reads segments too small or changing, and point 2 reads large competitors may more effectively market to niche segment.&#10;In row 4, column 1 reads multisegment targeting. Column 2 has 2 points. Point 1 reads greater financial success, and point 2 reads economies of scale in producing or marketing. Column 3 has 2 points. Point 1 reads high costs, and point 2 reads cannibalization." title="Exhibit 8.2 - Advantages and Disadvantages of Target Marketing Strategie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6612" y="1781613"/>
            <a:ext cx="8924494" cy="3266679"/>
          </a:xfrm>
          <a:prstGeom prst="rect">
            <a:avLst/>
          </a:prstGeom>
        </p:spPr>
      </p:pic>
    </p:spTree>
    <p:extLst>
      <p:ext uri="{BB962C8B-B14F-4D97-AF65-F5344CB8AC3E}">
        <p14:creationId xmlns:p14="http://schemas.microsoft.com/office/powerpoint/2010/main" val="1635314956"/>
      </p:ext>
    </p:extLst>
  </p:cSld>
  <p:clrMapOvr>
    <a:masterClrMapping/>
  </p:clrMapOvr>
  <p:transition spd="slow"/>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ltLang="en-US" b="1" dirty="0">
                <a:latin typeface="Arial" panose="020B0604020202020204" pitchFamily="34" charset="0"/>
                <a:ea typeface="Franklin Gothic Medium" panose="020B0603020102020204" pitchFamily="34" charset="0"/>
                <a:cs typeface="Arial" panose="020B0604020202020204" pitchFamily="34" charset="0"/>
              </a:rPr>
              <a:t>CRM as a Targeting Tool</a:t>
            </a:r>
            <a:br>
              <a:rPr lang="en-US" altLang="en-US" b="1" dirty="0">
                <a:latin typeface="Arial" panose="020B0604020202020204" pitchFamily="34" charset="0"/>
                <a:ea typeface="Franklin Gothic Medium" panose="020B0603020102020204" pitchFamily="34" charset="0"/>
                <a:cs typeface="Arial" panose="020B0604020202020204" pitchFamily="34" charset="0"/>
              </a:rPr>
            </a:br>
            <a:r>
              <a:rPr lang="en-US" altLang="en-US" sz="2000" b="1" dirty="0">
                <a:latin typeface="Arial" panose="020B0604020202020204" pitchFamily="34" charset="0"/>
                <a:ea typeface="Franklin Gothic Medium" panose="020B0603020102020204" pitchFamily="34" charset="0"/>
                <a:cs typeface="Arial" panose="020B0604020202020204" pitchFamily="34" charset="0"/>
              </a:rPr>
              <a:t>(slide 1 of 2)</a:t>
            </a:r>
            <a:endParaRPr lang="en-US" sz="2000" b="1"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lstStyle/>
          <a:p>
            <a:r>
              <a:rPr lang="en-IN" altLang="en-US" dirty="0">
                <a:latin typeface="Arial" panose="020B0604020202020204" pitchFamily="34" charset="0"/>
                <a:cs typeface="Arial" panose="020B0604020202020204" pitchFamily="34" charset="0"/>
              </a:rPr>
              <a:t>Companies that successfully implement CRM tend to customize the goods and services offered to their customers </a:t>
            </a:r>
          </a:p>
          <a:p>
            <a:pPr marL="709613" lvl="1" indent="-342900"/>
            <a:r>
              <a:rPr lang="en-IN" altLang="en-US" sz="2200" dirty="0">
                <a:solidFill>
                  <a:srgbClr val="00B050"/>
                </a:solidFill>
                <a:latin typeface="Arial" panose="020B0604020202020204" pitchFamily="34" charset="0"/>
                <a:cs typeface="Arial" panose="020B0604020202020204" pitchFamily="34" charset="0"/>
              </a:rPr>
              <a:t>Based on data generated through interactions between carefully defined groups of customers and the company</a:t>
            </a:r>
          </a:p>
          <a:p>
            <a:r>
              <a:rPr lang="en-IN" altLang="en-US" dirty="0">
                <a:latin typeface="Arial" panose="020B0604020202020204" pitchFamily="34" charset="0"/>
                <a:cs typeface="Arial" panose="020B0604020202020204" pitchFamily="34" charset="0"/>
              </a:rPr>
              <a:t>Can allow marketers to target customers with extremely relevant offerings</a:t>
            </a:r>
            <a:endParaRPr lang="en-US" alt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8496745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altLang="en-US" b="1" dirty="0">
                <a:ea typeface="Franklin Gothic Medium" panose="020B0603020102020204" pitchFamily="34" charset="0"/>
              </a:rPr>
              <a:t>CRM as a Targeting Tool</a:t>
            </a:r>
            <a:br>
              <a:rPr lang="en-US" altLang="en-US" b="1" dirty="0">
                <a:ea typeface="Franklin Gothic Medium" panose="020B0603020102020204" pitchFamily="34" charset="0"/>
              </a:rPr>
            </a:br>
            <a:r>
              <a:rPr lang="en-US" altLang="en-US" sz="2000" b="1" dirty="0">
                <a:ea typeface="Franklin Gothic Medium" panose="020B0603020102020204" pitchFamily="34" charset="0"/>
              </a:rPr>
              <a:t>(slide 2 of 2)</a:t>
            </a:r>
            <a:endParaRPr lang="en-US"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normAutofit/>
          </a:bodyPr>
          <a:lstStyle/>
          <a:p>
            <a:pPr lvl="0"/>
            <a:r>
              <a:rPr lang="en-US" dirty="0">
                <a:latin typeface="Arial" panose="020B0604020202020204" pitchFamily="34" charset="0"/>
                <a:cs typeface="Arial" panose="020B0604020202020204" pitchFamily="34" charset="0"/>
              </a:rPr>
              <a:t>Trends leading to the continuing growth of CRM:</a:t>
            </a:r>
          </a:p>
          <a:p>
            <a:pPr lvl="1"/>
            <a:r>
              <a:rPr lang="en-US" sz="2200" dirty="0">
                <a:solidFill>
                  <a:srgbClr val="00B050"/>
                </a:solidFill>
                <a:latin typeface="Arial" panose="020B0604020202020204" pitchFamily="34" charset="0"/>
                <a:cs typeface="Arial" panose="020B0604020202020204" pitchFamily="34" charset="0"/>
              </a:rPr>
              <a:t>Personalization </a:t>
            </a:r>
          </a:p>
          <a:p>
            <a:pPr lvl="1"/>
            <a:r>
              <a:rPr lang="en-US" sz="2200" dirty="0">
                <a:solidFill>
                  <a:srgbClr val="00B050"/>
                </a:solidFill>
                <a:latin typeface="Arial" panose="020B0604020202020204" pitchFamily="34" charset="0"/>
                <a:cs typeface="Arial" panose="020B0604020202020204" pitchFamily="34" charset="0"/>
              </a:rPr>
              <a:t>Time savings </a:t>
            </a:r>
          </a:p>
          <a:p>
            <a:pPr lvl="1"/>
            <a:r>
              <a:rPr lang="en-US" sz="2200" dirty="0">
                <a:solidFill>
                  <a:srgbClr val="00B050"/>
                </a:solidFill>
                <a:latin typeface="Arial" panose="020B0604020202020204" pitchFamily="34" charset="0"/>
                <a:cs typeface="Arial" panose="020B0604020202020204" pitchFamily="34" charset="0"/>
              </a:rPr>
              <a:t>Loyalty </a:t>
            </a:r>
          </a:p>
          <a:p>
            <a:pPr lvl="1"/>
            <a:r>
              <a:rPr lang="en-US" sz="2200" dirty="0">
                <a:solidFill>
                  <a:srgbClr val="00B050"/>
                </a:solidFill>
                <a:latin typeface="Arial" panose="020B0604020202020204" pitchFamily="34" charset="0"/>
                <a:cs typeface="Arial" panose="020B0604020202020204" pitchFamily="34" charset="0"/>
              </a:rPr>
              <a:t>Technology</a:t>
            </a:r>
          </a:p>
        </p:txBody>
      </p:sp>
    </p:spTree>
    <p:extLst>
      <p:ext uri="{BB962C8B-B14F-4D97-AF65-F5344CB8AC3E}">
        <p14:creationId xmlns:p14="http://schemas.microsoft.com/office/powerpoint/2010/main" val="329124057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altLang="en-US" b="1" dirty="0">
                <a:latin typeface="Arial" panose="020B0604020202020204" pitchFamily="34" charset="0"/>
                <a:cs typeface="Arial" panose="020B0604020202020204" pitchFamily="34" charset="0"/>
              </a:rPr>
              <a:t>Positioning</a:t>
            </a:r>
            <a:endParaRPr lang="en-US" b="1"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373265" y="1366742"/>
            <a:ext cx="8393364" cy="4481286"/>
          </a:xfrm>
        </p:spPr>
        <p:txBody>
          <a:bodyPr>
            <a:normAutofit/>
          </a:bodyPr>
          <a:lstStyle/>
          <a:p>
            <a:pPr lvl="0"/>
            <a:r>
              <a:rPr lang="en-US" sz="2400" b="1" dirty="0">
                <a:solidFill>
                  <a:schemeClr val="accent1"/>
                </a:solidFill>
                <a:latin typeface="Arial" panose="020B0604020202020204" pitchFamily="34" charset="0"/>
                <a:cs typeface="Arial" panose="020B0604020202020204" pitchFamily="34" charset="0"/>
              </a:rPr>
              <a:t>Positioning: </a:t>
            </a:r>
            <a:r>
              <a:rPr lang="en-US" sz="2400" dirty="0"/>
              <a:t>developing a specific marketing mix to i</a:t>
            </a:r>
            <a:r>
              <a:rPr lang="en-US" sz="2400" dirty="0">
                <a:latin typeface="Arial" panose="020B0604020202020204" pitchFamily="34" charset="0"/>
                <a:cs typeface="Arial" panose="020B0604020202020204" pitchFamily="34" charset="0"/>
              </a:rPr>
              <a:t>nfluence potential customers’ overall perception of a brand, product line, or organization in general</a:t>
            </a:r>
          </a:p>
          <a:p>
            <a:pPr lvl="1"/>
            <a:r>
              <a:rPr lang="en-US" sz="2200" b="1" dirty="0">
                <a:solidFill>
                  <a:schemeClr val="accent1"/>
                </a:solidFill>
              </a:rPr>
              <a:t>Position: </a:t>
            </a:r>
            <a:r>
              <a:rPr lang="en-US" sz="2200" dirty="0"/>
              <a:t>the place a product, brand, or group of products occupies in consumers’ minds relative to competing offerings</a:t>
            </a:r>
          </a:p>
          <a:p>
            <a:r>
              <a:rPr lang="en-US" sz="2400" b="1" dirty="0">
                <a:solidFill>
                  <a:schemeClr val="accent1"/>
                </a:solidFill>
                <a:latin typeface="Arial" panose="020B0604020202020204" pitchFamily="34" charset="0"/>
                <a:cs typeface="Arial" panose="020B0604020202020204" pitchFamily="34" charset="0"/>
              </a:rPr>
              <a:t>Product differentiation: </a:t>
            </a:r>
            <a:r>
              <a:rPr lang="en-US" sz="2400" dirty="0">
                <a:latin typeface="Arial" panose="020B0604020202020204" pitchFamily="34" charset="0"/>
                <a:cs typeface="Arial" panose="020B0604020202020204" pitchFamily="34" charset="0"/>
              </a:rPr>
              <a:t>a positioning </a:t>
            </a:r>
            <a:r>
              <a:rPr lang="en-US" sz="2400" dirty="0"/>
              <a:t>strategy that some firms use to distinguish their products from those of competitors</a:t>
            </a:r>
            <a:endParaRPr lang="en-US"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6984593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552B83B-BE0E-4820-9F3C-AD0259E1F7C6}"/>
              </a:ext>
            </a:extLst>
          </p:cNvPr>
          <p:cNvSpPr>
            <a:spLocks noGrp="1"/>
          </p:cNvSpPr>
          <p:nvPr>
            <p:ph type="title"/>
          </p:nvPr>
        </p:nvSpPr>
        <p:spPr/>
        <p:txBody>
          <a:bodyPr/>
          <a:lstStyle/>
          <a:p>
            <a:r>
              <a:rPr lang="en-US" b="1" dirty="0"/>
              <a:t>Perceptual Mapping</a:t>
            </a:r>
          </a:p>
        </p:txBody>
      </p:sp>
      <p:sp>
        <p:nvSpPr>
          <p:cNvPr id="4" name="Content Placeholder 3">
            <a:extLst>
              <a:ext uri="{FF2B5EF4-FFF2-40B4-BE49-F238E27FC236}">
                <a16:creationId xmlns:a16="http://schemas.microsoft.com/office/drawing/2014/main" id="{A3C7DE5D-560B-441A-BE03-B513DDFC24F2}"/>
              </a:ext>
            </a:extLst>
          </p:cNvPr>
          <p:cNvSpPr>
            <a:spLocks noGrp="1"/>
          </p:cNvSpPr>
          <p:nvPr>
            <p:ph idx="1"/>
          </p:nvPr>
        </p:nvSpPr>
        <p:spPr/>
        <p:txBody>
          <a:bodyPr/>
          <a:lstStyle/>
          <a:p>
            <a:pPr lvl="0"/>
            <a:r>
              <a:rPr lang="en-IN" sz="2400" b="1" dirty="0">
                <a:solidFill>
                  <a:schemeClr val="accent1"/>
                </a:solidFill>
              </a:rPr>
              <a:t>Perceptual mapping: </a:t>
            </a:r>
            <a:r>
              <a:rPr lang="en-IN" sz="2400" dirty="0"/>
              <a:t>a means of displaying or graphing the location of products, brands, or groups of products in customers’ minds</a:t>
            </a:r>
            <a:endParaRPr lang="en-US" sz="2400" dirty="0"/>
          </a:p>
          <a:p>
            <a:endParaRPr lang="en-US" dirty="0"/>
          </a:p>
        </p:txBody>
      </p:sp>
    </p:spTree>
    <p:extLst>
      <p:ext uri="{BB962C8B-B14F-4D97-AF65-F5344CB8AC3E}">
        <p14:creationId xmlns:p14="http://schemas.microsoft.com/office/powerpoint/2010/main" val="106021486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18290" y="161381"/>
            <a:ext cx="8887348" cy="1670744"/>
          </a:xfrm>
        </p:spPr>
        <p:txBody>
          <a:bodyPr>
            <a:noAutofit/>
          </a:bodyPr>
          <a:lstStyle/>
          <a:p>
            <a:r>
              <a:rPr lang="en-US" dirty="0">
                <a:latin typeface="Arial" panose="020B0604020202020204" pitchFamily="34" charset="0"/>
                <a:cs typeface="Arial" panose="020B0604020202020204" pitchFamily="34" charset="0"/>
              </a:rPr>
              <a:t>Exhibit 8.3: Perceptual Map and Positioning Strategy for </a:t>
            </a:r>
            <a:br>
              <a:rPr lang="en-US" dirty="0">
                <a:latin typeface="Arial" panose="020B0604020202020204" pitchFamily="34" charset="0"/>
                <a:cs typeface="Arial" panose="020B0604020202020204" pitchFamily="34" charset="0"/>
              </a:rPr>
            </a:br>
            <a:r>
              <a:rPr lang="en-US" dirty="0">
                <a:latin typeface="Arial" panose="020B0604020202020204" pitchFamily="34" charset="0"/>
                <a:cs typeface="Arial" panose="020B0604020202020204" pitchFamily="34" charset="0"/>
              </a:rPr>
              <a:t>Saks Department Stores</a:t>
            </a:r>
          </a:p>
        </p:txBody>
      </p:sp>
      <p:pic>
        <p:nvPicPr>
          <p:cNvPr id="6" name="Picture 2" descr="Alt text will be entered her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87846" y="1966190"/>
            <a:ext cx="4509343" cy="41211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4494739"/>
      </p:ext>
    </p:extLst>
  </p:cSld>
  <p:clrMapOvr>
    <a:masterClrMapping/>
  </p:clrMapOvr>
  <p:transition spd="slow"/>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994197E1-616A-4601-87B5-D045C1EBAF46}"/>
              </a:ext>
            </a:extLst>
          </p:cNvPr>
          <p:cNvSpPr>
            <a:spLocks noGrp="1"/>
          </p:cNvSpPr>
          <p:nvPr>
            <p:ph type="title"/>
          </p:nvPr>
        </p:nvSpPr>
        <p:spPr/>
        <p:txBody>
          <a:bodyPr>
            <a:normAutofit fontScale="90000"/>
          </a:bodyPr>
          <a:lstStyle/>
          <a:p>
            <a:r>
              <a:rPr lang="en-US" b="1" dirty="0"/>
              <a:t>Discussion Point</a:t>
            </a:r>
            <a:br>
              <a:rPr lang="en-US" b="1" dirty="0"/>
            </a:br>
            <a:r>
              <a:rPr lang="en-US" b="1" dirty="0"/>
              <a:t>Perceptual Map</a:t>
            </a:r>
          </a:p>
        </p:txBody>
      </p:sp>
      <p:sp>
        <p:nvSpPr>
          <p:cNvPr id="6" name="Content Placeholder 5">
            <a:extLst>
              <a:ext uri="{FF2B5EF4-FFF2-40B4-BE49-F238E27FC236}">
                <a16:creationId xmlns:a16="http://schemas.microsoft.com/office/drawing/2014/main" id="{9E65B65C-06BD-4FCC-A4F3-D391B47C4A37}"/>
              </a:ext>
            </a:extLst>
          </p:cNvPr>
          <p:cNvSpPr>
            <a:spLocks noGrp="1"/>
          </p:cNvSpPr>
          <p:nvPr>
            <p:ph idx="1"/>
          </p:nvPr>
        </p:nvSpPr>
        <p:spPr/>
        <p:txBody>
          <a:bodyPr/>
          <a:lstStyle/>
          <a:p>
            <a:r>
              <a:rPr lang="en-US" dirty="0"/>
              <a:t>Create a perceptual map for fast food restaurants</a:t>
            </a:r>
          </a:p>
        </p:txBody>
      </p:sp>
    </p:spTree>
    <p:extLst>
      <p:ext uri="{BB962C8B-B14F-4D97-AF65-F5344CB8AC3E}">
        <p14:creationId xmlns:p14="http://schemas.microsoft.com/office/powerpoint/2010/main" val="312134825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b="1" dirty="0">
                <a:latin typeface="Arial" panose="020B0604020202020204" pitchFamily="34" charset="0"/>
                <a:ea typeface="Franklin Gothic Medium" panose="020B0603020102020204" pitchFamily="34" charset="0"/>
                <a:cs typeface="Arial" panose="020B0604020202020204" pitchFamily="34" charset="0"/>
              </a:rPr>
              <a:t>Positioning Bases </a:t>
            </a:r>
            <a:br>
              <a:rPr lang="en-US" altLang="en-US" b="1" dirty="0">
                <a:latin typeface="Arial" panose="020B0604020202020204" pitchFamily="34" charset="0"/>
                <a:ea typeface="Franklin Gothic Medium" panose="020B0603020102020204" pitchFamily="34" charset="0"/>
                <a:cs typeface="Arial" panose="020B0604020202020204" pitchFamily="34" charset="0"/>
              </a:rPr>
            </a:br>
            <a:r>
              <a:rPr lang="en-US" altLang="en-US" sz="1800" b="1" dirty="0">
                <a:latin typeface="Arial" panose="020B0604020202020204" pitchFamily="34" charset="0"/>
                <a:ea typeface="Franklin Gothic Medium" panose="020B0603020102020204" pitchFamily="34" charset="0"/>
                <a:cs typeface="Arial" panose="020B0604020202020204" pitchFamily="34" charset="0"/>
              </a:rPr>
              <a:t>(slide 1 of 2)</a:t>
            </a:r>
            <a:endParaRPr lang="en-US" sz="1800" b="1"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373265" y="1537225"/>
            <a:ext cx="8393364" cy="4481286"/>
          </a:xfrm>
        </p:spPr>
        <p:txBody>
          <a:bodyPr>
            <a:normAutofit/>
          </a:bodyPr>
          <a:lstStyle/>
          <a:p>
            <a:r>
              <a:rPr lang="en-US" sz="2400" b="1" dirty="0">
                <a:latin typeface="Arial" panose="020B0604020202020204" pitchFamily="34" charset="0"/>
                <a:cs typeface="Arial" panose="020B0604020202020204" pitchFamily="34" charset="0"/>
              </a:rPr>
              <a:t>Attribute: </a:t>
            </a:r>
            <a:r>
              <a:rPr lang="en-US" sz="2400" dirty="0">
                <a:latin typeface="Arial" panose="020B0604020202020204" pitchFamily="34" charset="0"/>
                <a:cs typeface="Arial" panose="020B0604020202020204" pitchFamily="34" charset="0"/>
              </a:rPr>
              <a:t>A product is associated with an attribute, product feature, or customer benefit</a:t>
            </a:r>
          </a:p>
          <a:p>
            <a:r>
              <a:rPr lang="en-US" sz="2400" b="1" dirty="0">
                <a:latin typeface="Arial" panose="020B0604020202020204" pitchFamily="34" charset="0"/>
                <a:cs typeface="Arial" panose="020B0604020202020204" pitchFamily="34" charset="0"/>
              </a:rPr>
              <a:t>Price and quality: </a:t>
            </a:r>
            <a:r>
              <a:rPr lang="en-US" sz="2400" dirty="0">
                <a:latin typeface="Arial" panose="020B0604020202020204" pitchFamily="34" charset="0"/>
                <a:cs typeface="Arial" panose="020B0604020202020204" pitchFamily="34" charset="0"/>
              </a:rPr>
              <a:t>This positioning base may stress high price as a signal of quality or emphasize low price as an indication of value</a:t>
            </a:r>
          </a:p>
          <a:p>
            <a:r>
              <a:rPr lang="en-US" sz="2400" b="1" dirty="0">
                <a:latin typeface="Arial" panose="020B0604020202020204" pitchFamily="34" charset="0"/>
                <a:cs typeface="Arial" panose="020B0604020202020204" pitchFamily="34" charset="0"/>
              </a:rPr>
              <a:t>Use or application: </a:t>
            </a:r>
            <a:r>
              <a:rPr lang="en-US" sz="2400" dirty="0">
                <a:latin typeface="Arial" panose="020B0604020202020204" pitchFamily="34" charset="0"/>
                <a:cs typeface="Arial" panose="020B0604020202020204" pitchFamily="34" charset="0"/>
              </a:rPr>
              <a:t>Stressing uses or applications can be an effective means of positioning a product with buyers</a:t>
            </a:r>
          </a:p>
          <a:p>
            <a:r>
              <a:rPr lang="en-US" sz="2400" b="1" dirty="0">
                <a:latin typeface="Arial" panose="020B0604020202020204" pitchFamily="34" charset="0"/>
                <a:cs typeface="Arial" panose="020B0604020202020204" pitchFamily="34" charset="0"/>
              </a:rPr>
              <a:t>Product user: </a:t>
            </a:r>
            <a:r>
              <a:rPr lang="en-US" sz="2400" dirty="0">
                <a:latin typeface="Arial" panose="020B0604020202020204" pitchFamily="34" charset="0"/>
                <a:cs typeface="Arial" panose="020B0604020202020204" pitchFamily="34" charset="0"/>
              </a:rPr>
              <a:t>This positioning base focuses on a personality or type of user</a:t>
            </a:r>
          </a:p>
        </p:txBody>
      </p:sp>
    </p:spTree>
    <p:extLst>
      <p:ext uri="{BB962C8B-B14F-4D97-AF65-F5344CB8AC3E}">
        <p14:creationId xmlns:p14="http://schemas.microsoft.com/office/powerpoint/2010/main" val="384919377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ltLang="en-US" b="1" dirty="0">
                <a:latin typeface="Arial" panose="020B0604020202020204" pitchFamily="34" charset="0"/>
                <a:ea typeface="Franklin Gothic Medium" panose="020B0603020102020204" pitchFamily="34" charset="0"/>
                <a:cs typeface="Arial" panose="020B0604020202020204" pitchFamily="34" charset="0"/>
              </a:rPr>
              <a:t>Positioning Bases </a:t>
            </a:r>
            <a:br>
              <a:rPr lang="en-US" altLang="en-US" b="1" dirty="0">
                <a:latin typeface="Arial" panose="020B0604020202020204" pitchFamily="34" charset="0"/>
                <a:ea typeface="Franklin Gothic Medium" panose="020B0603020102020204" pitchFamily="34" charset="0"/>
                <a:cs typeface="Arial" panose="020B0604020202020204" pitchFamily="34" charset="0"/>
              </a:rPr>
            </a:br>
            <a:r>
              <a:rPr lang="en-US" altLang="en-US" sz="2000" b="1" dirty="0">
                <a:latin typeface="Arial" panose="020B0604020202020204" pitchFamily="34" charset="0"/>
                <a:ea typeface="Franklin Gothic Medium" panose="020B0603020102020204" pitchFamily="34" charset="0"/>
                <a:cs typeface="Arial" panose="020B0604020202020204" pitchFamily="34" charset="0"/>
              </a:rPr>
              <a:t>(slide 2 of 2)</a:t>
            </a:r>
            <a:endParaRPr lang="en-US" sz="2000" b="1"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normAutofit/>
          </a:bodyPr>
          <a:lstStyle/>
          <a:p>
            <a:r>
              <a:rPr lang="en-US" sz="2400" b="1" dirty="0">
                <a:latin typeface="Arial" panose="020B0604020202020204" pitchFamily="34" charset="0"/>
                <a:cs typeface="Arial" panose="020B0604020202020204" pitchFamily="34" charset="0"/>
              </a:rPr>
              <a:t>Product class: </a:t>
            </a:r>
            <a:r>
              <a:rPr lang="en-US" sz="2400" dirty="0">
                <a:latin typeface="Arial" panose="020B0604020202020204" pitchFamily="34" charset="0"/>
                <a:cs typeface="Arial" panose="020B0604020202020204" pitchFamily="34" charset="0"/>
              </a:rPr>
              <a:t>The objective here is to position the product as being associated with a particular category </a:t>
            </a:r>
            <a:br>
              <a:rPr lang="en-US" sz="2400" dirty="0">
                <a:latin typeface="Arial" panose="020B0604020202020204" pitchFamily="34" charset="0"/>
                <a:cs typeface="Arial" panose="020B0604020202020204" pitchFamily="34" charset="0"/>
              </a:rPr>
            </a:br>
            <a:r>
              <a:rPr lang="en-US" sz="2400" dirty="0">
                <a:latin typeface="Arial" panose="020B0604020202020204" pitchFamily="34" charset="0"/>
                <a:cs typeface="Arial" panose="020B0604020202020204" pitchFamily="34" charset="0"/>
              </a:rPr>
              <a:t>of products</a:t>
            </a:r>
          </a:p>
          <a:p>
            <a:r>
              <a:rPr lang="en-US" sz="2400" b="1" dirty="0">
                <a:latin typeface="Arial" panose="020B0604020202020204" pitchFamily="34" charset="0"/>
                <a:cs typeface="Arial" panose="020B0604020202020204" pitchFamily="34" charset="0"/>
              </a:rPr>
              <a:t>Competitor: </a:t>
            </a:r>
            <a:r>
              <a:rPr lang="en-US" sz="2400" dirty="0">
                <a:latin typeface="Arial" panose="020B0604020202020204" pitchFamily="34" charset="0"/>
                <a:cs typeface="Arial" panose="020B0604020202020204" pitchFamily="34" charset="0"/>
              </a:rPr>
              <a:t>Positioning against competitors is part of any positioning strategy</a:t>
            </a:r>
          </a:p>
          <a:p>
            <a:r>
              <a:rPr lang="en-US" sz="2400" b="1" dirty="0">
                <a:latin typeface="Arial" panose="020B0604020202020204" pitchFamily="34" charset="0"/>
                <a:cs typeface="Arial" panose="020B0604020202020204" pitchFamily="34" charset="0"/>
              </a:rPr>
              <a:t>Emotion: </a:t>
            </a:r>
            <a:r>
              <a:rPr lang="en-US" sz="2400" dirty="0">
                <a:latin typeface="Arial" panose="020B0604020202020204" pitchFamily="34" charset="0"/>
                <a:cs typeface="Arial" panose="020B0604020202020204" pitchFamily="34" charset="0"/>
              </a:rPr>
              <a:t>Positioning using emotion focuses on how the product makes customers feel</a:t>
            </a:r>
          </a:p>
        </p:txBody>
      </p:sp>
    </p:spTree>
    <p:extLst>
      <p:ext uri="{BB962C8B-B14F-4D97-AF65-F5344CB8AC3E}">
        <p14:creationId xmlns:p14="http://schemas.microsoft.com/office/powerpoint/2010/main" val="286984578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5418FCB-C4C4-4C01-81C5-4CA936CA5177}"/>
              </a:ext>
            </a:extLst>
          </p:cNvPr>
          <p:cNvSpPr>
            <a:spLocks noGrp="1"/>
          </p:cNvSpPr>
          <p:nvPr>
            <p:ph type="title"/>
          </p:nvPr>
        </p:nvSpPr>
        <p:spPr/>
        <p:txBody>
          <a:bodyPr/>
          <a:lstStyle/>
          <a:p>
            <a:r>
              <a:rPr lang="en-US" b="1" dirty="0"/>
              <a:t>Repositioning</a:t>
            </a:r>
          </a:p>
        </p:txBody>
      </p:sp>
      <p:sp>
        <p:nvSpPr>
          <p:cNvPr id="4" name="Content Placeholder 3">
            <a:extLst>
              <a:ext uri="{FF2B5EF4-FFF2-40B4-BE49-F238E27FC236}">
                <a16:creationId xmlns:a16="http://schemas.microsoft.com/office/drawing/2014/main" id="{07A492C9-EB85-438B-9605-52D97C59B1E6}"/>
              </a:ext>
            </a:extLst>
          </p:cNvPr>
          <p:cNvSpPr>
            <a:spLocks noGrp="1"/>
          </p:cNvSpPr>
          <p:nvPr>
            <p:ph idx="1"/>
          </p:nvPr>
        </p:nvSpPr>
        <p:spPr>
          <a:xfrm>
            <a:off x="375318" y="1614715"/>
            <a:ext cx="8393364" cy="4481286"/>
          </a:xfrm>
        </p:spPr>
        <p:txBody>
          <a:bodyPr/>
          <a:lstStyle/>
          <a:p>
            <a:r>
              <a:rPr lang="en-US" b="1" dirty="0">
                <a:solidFill>
                  <a:schemeClr val="accent1"/>
                </a:solidFill>
              </a:rPr>
              <a:t>Repositioning: </a:t>
            </a:r>
            <a:r>
              <a:rPr lang="en-US" dirty="0"/>
              <a:t>changing consumers’ perceptions of a brand in relation to competing brands</a:t>
            </a:r>
          </a:p>
        </p:txBody>
      </p:sp>
    </p:spTree>
    <p:extLst>
      <p:ext uri="{BB962C8B-B14F-4D97-AF65-F5344CB8AC3E}">
        <p14:creationId xmlns:p14="http://schemas.microsoft.com/office/powerpoint/2010/main" val="47019791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latin typeface="Arial" panose="020B0604020202020204" pitchFamily="34" charset="0"/>
                <a:cs typeface="Arial" panose="020B0604020202020204" pitchFamily="34" charset="0"/>
              </a:rPr>
              <a:t>Key Terms </a:t>
            </a:r>
            <a:br>
              <a:rPr lang="en-US" b="1" dirty="0">
                <a:latin typeface="Arial" panose="020B0604020202020204" pitchFamily="34" charset="0"/>
                <a:cs typeface="Arial" panose="020B0604020202020204" pitchFamily="34" charset="0"/>
              </a:rPr>
            </a:br>
            <a:r>
              <a:rPr lang="en-US" sz="2000" b="1" dirty="0">
                <a:latin typeface="Arial" panose="020B0604020202020204" pitchFamily="34" charset="0"/>
                <a:cs typeface="Arial" panose="020B0604020202020204" pitchFamily="34" charset="0"/>
              </a:rPr>
              <a:t>(slide 1 of 3)</a:t>
            </a:r>
          </a:p>
        </p:txBody>
      </p:sp>
      <p:sp>
        <p:nvSpPr>
          <p:cNvPr id="3" name="Content Placeholder 2"/>
          <p:cNvSpPr>
            <a:spLocks noGrp="1"/>
          </p:cNvSpPr>
          <p:nvPr>
            <p:ph idx="1"/>
          </p:nvPr>
        </p:nvSpPr>
        <p:spPr>
          <a:xfrm>
            <a:off x="373265" y="1552723"/>
            <a:ext cx="8393364" cy="4481286"/>
          </a:xfrm>
        </p:spPr>
        <p:txBody>
          <a:bodyPr>
            <a:normAutofit/>
          </a:bodyPr>
          <a:lstStyle/>
          <a:p>
            <a:pPr marL="457200" indent="-457200">
              <a:spcBef>
                <a:spcPts val="675"/>
              </a:spcBef>
              <a:defRPr/>
            </a:pPr>
            <a:r>
              <a:rPr lang="en-IN" dirty="0">
                <a:latin typeface="Arial" panose="020B0604020202020204" pitchFamily="34" charset="0"/>
                <a:ea typeface="Rockwell" panose="02060603020205020403" pitchFamily="18" charset="0"/>
                <a:cs typeface="Arial" panose="020B0604020202020204" pitchFamily="34" charset="0"/>
              </a:rPr>
              <a:t>Market</a:t>
            </a:r>
          </a:p>
          <a:p>
            <a:pPr marL="457200" indent="-457200">
              <a:spcBef>
                <a:spcPts val="675"/>
              </a:spcBef>
              <a:defRPr/>
            </a:pPr>
            <a:r>
              <a:rPr lang="en-IN" dirty="0">
                <a:latin typeface="Arial" panose="020B0604020202020204" pitchFamily="34" charset="0"/>
                <a:ea typeface="Rockwell" panose="02060603020205020403" pitchFamily="18" charset="0"/>
                <a:cs typeface="Arial" panose="020B0604020202020204" pitchFamily="34" charset="0"/>
              </a:rPr>
              <a:t>Market segment</a:t>
            </a:r>
          </a:p>
          <a:p>
            <a:pPr marL="457200" indent="-457200">
              <a:spcBef>
                <a:spcPts val="675"/>
              </a:spcBef>
              <a:defRPr/>
            </a:pPr>
            <a:r>
              <a:rPr lang="en-IN" dirty="0">
                <a:latin typeface="Arial" panose="020B0604020202020204" pitchFamily="34" charset="0"/>
                <a:ea typeface="Rockwell" panose="02060603020205020403" pitchFamily="18" charset="0"/>
                <a:cs typeface="Arial" panose="020B0604020202020204" pitchFamily="34" charset="0"/>
              </a:rPr>
              <a:t>Market segmentation</a:t>
            </a:r>
          </a:p>
          <a:p>
            <a:pPr marL="457200" indent="-457200">
              <a:spcBef>
                <a:spcPts val="675"/>
              </a:spcBef>
              <a:defRPr/>
            </a:pPr>
            <a:r>
              <a:rPr lang="en-IN" dirty="0">
                <a:latin typeface="Arial" panose="020B0604020202020204" pitchFamily="34" charset="0"/>
                <a:ea typeface="Rockwell" panose="02060603020205020403" pitchFamily="18" charset="0"/>
                <a:cs typeface="Arial" panose="020B0604020202020204" pitchFamily="34" charset="0"/>
              </a:rPr>
              <a:t>Segmentation bases (variables)</a:t>
            </a:r>
          </a:p>
          <a:p>
            <a:pPr marL="457200" indent="-457200">
              <a:spcBef>
                <a:spcPts val="675"/>
              </a:spcBef>
              <a:defRPr/>
            </a:pPr>
            <a:r>
              <a:rPr lang="en-IN" dirty="0">
                <a:latin typeface="Arial" panose="020B0604020202020204" pitchFamily="34" charset="0"/>
                <a:ea typeface="Rockwell" panose="02060603020205020403" pitchFamily="18" charset="0"/>
                <a:cs typeface="Arial" panose="020B0604020202020204" pitchFamily="34" charset="0"/>
              </a:rPr>
              <a:t>Geographic segmentation</a:t>
            </a:r>
          </a:p>
          <a:p>
            <a:pPr marL="457200" indent="-457200">
              <a:spcBef>
                <a:spcPts val="675"/>
              </a:spcBef>
              <a:defRPr/>
            </a:pPr>
            <a:r>
              <a:rPr lang="en-IN" dirty="0">
                <a:latin typeface="Arial" panose="020B0604020202020204" pitchFamily="34" charset="0"/>
                <a:ea typeface="Rockwell" panose="02060603020205020403" pitchFamily="18" charset="0"/>
                <a:cs typeface="Arial" panose="020B0604020202020204" pitchFamily="34" charset="0"/>
              </a:rPr>
              <a:t>Demographic segmentation</a:t>
            </a:r>
          </a:p>
          <a:p>
            <a:pPr marL="457200" indent="-457200">
              <a:spcBef>
                <a:spcPts val="675"/>
              </a:spcBef>
              <a:defRPr/>
            </a:pPr>
            <a:r>
              <a:rPr lang="en-IN" dirty="0">
                <a:latin typeface="Arial" panose="020B0604020202020204" pitchFamily="34" charset="0"/>
                <a:ea typeface="Rockwell" panose="02060603020205020403" pitchFamily="18" charset="0"/>
                <a:cs typeface="Arial" panose="020B0604020202020204" pitchFamily="34" charset="0"/>
              </a:rPr>
              <a:t>Family life cycle (FLC)</a:t>
            </a:r>
          </a:p>
          <a:p>
            <a:pPr marL="457200" indent="-457200">
              <a:spcBef>
                <a:spcPts val="672"/>
              </a:spcBef>
              <a:defRPr/>
            </a:pPr>
            <a:r>
              <a:rPr lang="en-IN" dirty="0">
                <a:latin typeface="Arial" panose="020B0604020202020204" pitchFamily="34" charset="0"/>
                <a:cs typeface="Arial" panose="020B0604020202020204" pitchFamily="34" charset="0"/>
              </a:rPr>
              <a:t>Psychographic segmentation</a:t>
            </a:r>
          </a:p>
          <a:p>
            <a:pPr marL="457200" indent="-457200">
              <a:spcBef>
                <a:spcPts val="672"/>
              </a:spcBef>
              <a:defRPr/>
            </a:pPr>
            <a:r>
              <a:rPr lang="en-IN" dirty="0">
                <a:latin typeface="Arial" panose="020B0604020202020204" pitchFamily="34" charset="0"/>
                <a:cs typeface="Arial" panose="020B0604020202020204" pitchFamily="34" charset="0"/>
              </a:rPr>
              <a:t>Geodemographic segmentation</a:t>
            </a:r>
          </a:p>
        </p:txBody>
      </p:sp>
    </p:spTree>
    <p:extLst>
      <p:ext uri="{BB962C8B-B14F-4D97-AF65-F5344CB8AC3E}">
        <p14:creationId xmlns:p14="http://schemas.microsoft.com/office/powerpoint/2010/main" val="382571368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b="1" dirty="0">
                <a:latin typeface="Arial" panose="020B0604020202020204" pitchFamily="34" charset="0"/>
                <a:cs typeface="Arial" panose="020B0604020202020204" pitchFamily="34" charset="0"/>
              </a:rPr>
              <a:t>Key Terms </a:t>
            </a:r>
            <a:br>
              <a:rPr lang="en-US" b="1" dirty="0">
                <a:latin typeface="Arial" panose="020B0604020202020204" pitchFamily="34" charset="0"/>
                <a:cs typeface="Arial" panose="020B0604020202020204" pitchFamily="34" charset="0"/>
              </a:rPr>
            </a:br>
            <a:r>
              <a:rPr lang="en-US" sz="2000" b="1" dirty="0">
                <a:latin typeface="Arial" panose="020B0604020202020204" pitchFamily="34" charset="0"/>
                <a:cs typeface="Arial" panose="020B0604020202020204" pitchFamily="34" charset="0"/>
              </a:rPr>
              <a:t>(slide 2 of 3)</a:t>
            </a:r>
          </a:p>
        </p:txBody>
      </p:sp>
      <p:sp>
        <p:nvSpPr>
          <p:cNvPr id="4" name="Content Placeholder 3"/>
          <p:cNvSpPr>
            <a:spLocks noGrp="1"/>
          </p:cNvSpPr>
          <p:nvPr>
            <p:ph idx="1"/>
          </p:nvPr>
        </p:nvSpPr>
        <p:spPr>
          <a:xfrm>
            <a:off x="373265" y="1537225"/>
            <a:ext cx="8393364" cy="4481286"/>
          </a:xfrm>
        </p:spPr>
        <p:txBody>
          <a:bodyPr>
            <a:normAutofit/>
          </a:bodyPr>
          <a:lstStyle/>
          <a:p>
            <a:pPr marL="457200" indent="-457200">
              <a:spcBef>
                <a:spcPts val="672"/>
              </a:spcBef>
              <a:defRPr/>
            </a:pPr>
            <a:r>
              <a:rPr lang="en-IN" dirty="0">
                <a:latin typeface="Arial" panose="020B0604020202020204" pitchFamily="34" charset="0"/>
                <a:cs typeface="Arial" panose="020B0604020202020204" pitchFamily="34" charset="0"/>
              </a:rPr>
              <a:t>Benefit segmentation</a:t>
            </a:r>
          </a:p>
          <a:p>
            <a:pPr marL="457200" indent="-457200">
              <a:spcBef>
                <a:spcPts val="672"/>
              </a:spcBef>
              <a:defRPr/>
            </a:pPr>
            <a:r>
              <a:rPr lang="en-IN" dirty="0">
                <a:latin typeface="Arial" panose="020B0604020202020204" pitchFamily="34" charset="0"/>
                <a:cs typeface="Arial" panose="020B0604020202020204" pitchFamily="34" charset="0"/>
              </a:rPr>
              <a:t>Usage-rate segmentation</a:t>
            </a:r>
          </a:p>
          <a:p>
            <a:pPr marL="457200" indent="-457200">
              <a:spcBef>
                <a:spcPts val="672"/>
              </a:spcBef>
              <a:defRPr/>
            </a:pPr>
            <a:r>
              <a:rPr lang="en-IN" dirty="0">
                <a:latin typeface="Arial" panose="020B0604020202020204" pitchFamily="34" charset="0"/>
                <a:cs typeface="Arial" panose="020B0604020202020204" pitchFamily="34" charset="0"/>
              </a:rPr>
              <a:t>80/20 principle</a:t>
            </a:r>
          </a:p>
          <a:p>
            <a:pPr marL="457200" indent="-457200">
              <a:spcBef>
                <a:spcPts val="672"/>
              </a:spcBef>
              <a:defRPr/>
            </a:pPr>
            <a:r>
              <a:rPr lang="en-IN" dirty="0">
                <a:latin typeface="Arial" panose="020B0604020202020204" pitchFamily="34" charset="0"/>
                <a:cs typeface="Arial" panose="020B0604020202020204" pitchFamily="34" charset="0"/>
              </a:rPr>
              <a:t>Satisficers</a:t>
            </a:r>
          </a:p>
          <a:p>
            <a:pPr marL="457200" indent="-457200">
              <a:spcBef>
                <a:spcPts val="672"/>
              </a:spcBef>
              <a:defRPr/>
            </a:pPr>
            <a:r>
              <a:rPr lang="en-IN" dirty="0">
                <a:latin typeface="Arial" panose="020B0604020202020204" pitchFamily="34" charset="0"/>
                <a:cs typeface="Arial" panose="020B0604020202020204" pitchFamily="34" charset="0"/>
              </a:rPr>
              <a:t>Optimizers</a:t>
            </a:r>
          </a:p>
          <a:p>
            <a:pPr marL="457200" indent="-457200">
              <a:spcBef>
                <a:spcPts val="672"/>
              </a:spcBef>
              <a:defRPr/>
            </a:pPr>
            <a:r>
              <a:rPr lang="en-IN" dirty="0">
                <a:latin typeface="Arial" panose="020B0604020202020204" pitchFamily="34" charset="0"/>
                <a:cs typeface="Arial" panose="020B0604020202020204" pitchFamily="34" charset="0"/>
              </a:rPr>
              <a:t>Target market</a:t>
            </a:r>
          </a:p>
          <a:p>
            <a:pPr marL="457200" indent="-457200">
              <a:spcBef>
                <a:spcPts val="672"/>
              </a:spcBef>
              <a:defRPr/>
            </a:pPr>
            <a:r>
              <a:rPr lang="en-IN" dirty="0">
                <a:latin typeface="Arial" panose="020B0604020202020204" pitchFamily="34" charset="0"/>
                <a:cs typeface="Arial" panose="020B0604020202020204" pitchFamily="34" charset="0"/>
              </a:rPr>
              <a:t>Undifferentiated targeting strategy</a:t>
            </a:r>
          </a:p>
          <a:p>
            <a:pPr marL="457200" indent="-457200">
              <a:spcBef>
                <a:spcPts val="672"/>
              </a:spcBef>
              <a:defRPr/>
            </a:pPr>
            <a:r>
              <a:rPr lang="en-IN" dirty="0">
                <a:latin typeface="Arial" panose="020B0604020202020204" pitchFamily="34" charset="0"/>
                <a:cs typeface="Arial" panose="020B0604020202020204" pitchFamily="34" charset="0"/>
              </a:rPr>
              <a:t>Concentrated targeting strategy</a:t>
            </a:r>
          </a:p>
          <a:p>
            <a:pPr marL="457200" indent="-457200">
              <a:spcBef>
                <a:spcPts val="672"/>
              </a:spcBef>
              <a:defRPr/>
            </a:pPr>
            <a:r>
              <a:rPr lang="en-IN" dirty="0">
                <a:latin typeface="Arial" panose="020B0604020202020204" pitchFamily="34" charset="0"/>
                <a:cs typeface="Arial" panose="020B0604020202020204" pitchFamily="34" charset="0"/>
              </a:rPr>
              <a:t>Niche</a:t>
            </a:r>
          </a:p>
        </p:txBody>
      </p:sp>
    </p:spTree>
    <p:extLst>
      <p:ext uri="{BB962C8B-B14F-4D97-AF65-F5344CB8AC3E}">
        <p14:creationId xmlns:p14="http://schemas.microsoft.com/office/powerpoint/2010/main" val="361223621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a:bodyPr>
          <a:lstStyle/>
          <a:p>
            <a:r>
              <a:rPr lang="en-US" b="1" dirty="0">
                <a:latin typeface="Arial" panose="020B0604020202020204" pitchFamily="34" charset="0"/>
                <a:cs typeface="Arial" panose="020B0604020202020204" pitchFamily="34" charset="0"/>
              </a:rPr>
              <a:t>Key Terms </a:t>
            </a:r>
            <a:br>
              <a:rPr lang="en-US" b="1" dirty="0">
                <a:latin typeface="Arial" panose="020B0604020202020204" pitchFamily="34" charset="0"/>
                <a:cs typeface="Arial" panose="020B0604020202020204" pitchFamily="34" charset="0"/>
              </a:rPr>
            </a:br>
            <a:r>
              <a:rPr lang="en-US" sz="1800" b="1" dirty="0">
                <a:latin typeface="Arial" panose="020B0604020202020204" pitchFamily="34" charset="0"/>
                <a:cs typeface="Arial" panose="020B0604020202020204" pitchFamily="34" charset="0"/>
              </a:rPr>
              <a:t>(slide 3 of 3)</a:t>
            </a:r>
          </a:p>
        </p:txBody>
      </p:sp>
      <p:sp>
        <p:nvSpPr>
          <p:cNvPr id="6" name="Content Placeholder 5"/>
          <p:cNvSpPr>
            <a:spLocks noGrp="1"/>
          </p:cNvSpPr>
          <p:nvPr>
            <p:ph idx="1"/>
          </p:nvPr>
        </p:nvSpPr>
        <p:spPr>
          <a:xfrm>
            <a:off x="373265" y="1413237"/>
            <a:ext cx="8393364" cy="4481286"/>
          </a:xfrm>
        </p:spPr>
        <p:txBody>
          <a:bodyPr/>
          <a:lstStyle/>
          <a:p>
            <a:pPr marL="457200" indent="-457200">
              <a:spcBef>
                <a:spcPts val="672"/>
              </a:spcBef>
              <a:defRPr/>
            </a:pPr>
            <a:r>
              <a:rPr lang="en-IN" dirty="0">
                <a:latin typeface="Arial" panose="020B0604020202020204" pitchFamily="34" charset="0"/>
                <a:cs typeface="Arial" panose="020B0604020202020204" pitchFamily="34" charset="0"/>
              </a:rPr>
              <a:t>Multi segment targeting strategy</a:t>
            </a:r>
          </a:p>
          <a:p>
            <a:pPr marL="457200" indent="-457200">
              <a:spcBef>
                <a:spcPts val="672"/>
              </a:spcBef>
              <a:defRPr/>
            </a:pPr>
            <a:r>
              <a:rPr lang="en-IN" dirty="0">
                <a:latin typeface="Arial" panose="020B0604020202020204" pitchFamily="34" charset="0"/>
                <a:cs typeface="Arial" panose="020B0604020202020204" pitchFamily="34" charset="0"/>
              </a:rPr>
              <a:t>Cannibalization</a:t>
            </a:r>
          </a:p>
          <a:p>
            <a:pPr marL="457200" indent="-457200">
              <a:spcBef>
                <a:spcPts val="672"/>
              </a:spcBef>
              <a:defRPr/>
            </a:pPr>
            <a:r>
              <a:rPr lang="en-IN" dirty="0">
                <a:latin typeface="Arial" panose="020B0604020202020204" pitchFamily="34" charset="0"/>
                <a:cs typeface="Arial" panose="020B0604020202020204" pitchFamily="34" charset="0"/>
              </a:rPr>
              <a:t>Positioning</a:t>
            </a:r>
          </a:p>
          <a:p>
            <a:pPr marL="457200" indent="-457200">
              <a:spcBef>
                <a:spcPts val="675"/>
              </a:spcBef>
              <a:defRPr/>
            </a:pPr>
            <a:r>
              <a:rPr lang="en-IN" dirty="0">
                <a:latin typeface="Arial" panose="020B0604020202020204" pitchFamily="34" charset="0"/>
                <a:ea typeface="Rockwell" panose="02060603020205020403" pitchFamily="18" charset="0"/>
                <a:cs typeface="Arial" panose="020B0604020202020204" pitchFamily="34" charset="0"/>
              </a:rPr>
              <a:t>Position</a:t>
            </a:r>
          </a:p>
          <a:p>
            <a:pPr marL="457200" indent="-457200">
              <a:spcBef>
                <a:spcPts val="675"/>
              </a:spcBef>
              <a:defRPr/>
            </a:pPr>
            <a:r>
              <a:rPr lang="en-IN" dirty="0">
                <a:latin typeface="Arial" panose="020B0604020202020204" pitchFamily="34" charset="0"/>
                <a:ea typeface="Rockwell" panose="02060603020205020403" pitchFamily="18" charset="0"/>
                <a:cs typeface="Arial" panose="020B0604020202020204" pitchFamily="34" charset="0"/>
              </a:rPr>
              <a:t>Product differentiation</a:t>
            </a:r>
          </a:p>
          <a:p>
            <a:pPr marL="457200" indent="-457200">
              <a:spcBef>
                <a:spcPts val="675"/>
              </a:spcBef>
              <a:defRPr/>
            </a:pPr>
            <a:r>
              <a:rPr lang="en-IN" dirty="0">
                <a:latin typeface="Arial" panose="020B0604020202020204" pitchFamily="34" charset="0"/>
                <a:ea typeface="Rockwell" panose="02060603020205020403" pitchFamily="18" charset="0"/>
                <a:cs typeface="Arial" panose="020B0604020202020204" pitchFamily="34" charset="0"/>
              </a:rPr>
              <a:t>Perceptual mapping</a:t>
            </a:r>
          </a:p>
          <a:p>
            <a:pPr marL="457200" indent="-457200">
              <a:spcBef>
                <a:spcPts val="675"/>
              </a:spcBef>
              <a:defRPr/>
            </a:pPr>
            <a:r>
              <a:rPr lang="en-IN" dirty="0">
                <a:latin typeface="Arial" panose="020B0604020202020204" pitchFamily="34" charset="0"/>
                <a:ea typeface="Rockwell" panose="02060603020205020403" pitchFamily="18" charset="0"/>
                <a:cs typeface="Arial" panose="020B0604020202020204" pitchFamily="34" charset="0"/>
              </a:rPr>
              <a:t>Repositioning</a:t>
            </a:r>
          </a:p>
        </p:txBody>
      </p:sp>
    </p:spTree>
    <p:extLst>
      <p:ext uri="{BB962C8B-B14F-4D97-AF65-F5344CB8AC3E}">
        <p14:creationId xmlns:p14="http://schemas.microsoft.com/office/powerpoint/2010/main" val="3431434520"/>
      </p:ext>
    </p:extLst>
  </p:cSld>
  <p:clrMapOvr>
    <a:masterClrMapping/>
  </p:clrMapOvr>
</p:sld>
</file>

<file path=ppt/theme/theme1.xml><?xml version="1.0" encoding="utf-8"?>
<a:theme xmlns:a="http://schemas.openxmlformats.org/drawingml/2006/main" name="Sampl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0000"/>
                <a:satMod val="155000"/>
              </a:schemeClr>
            </a:gs>
            <a:gs pos="65000">
              <a:schemeClr val="phClr">
                <a:shade val="85000"/>
                <a:satMod val="155000"/>
              </a:schemeClr>
            </a:gs>
            <a:gs pos="100000">
              <a:schemeClr val="phClr">
                <a:shade val="95000"/>
                <a:satMod val="155000"/>
              </a:schemeClr>
            </a:gs>
          </a:gsLst>
          <a:lin ang="16200000" scaled="0"/>
        </a:gradFill>
      </a:fillStyleLst>
      <a:lnStyleLst>
        <a:ln w="6350" cap="rnd" cmpd="sng" algn="ctr">
          <a:solidFill>
            <a:schemeClr val="phClr">
              <a:shade val="95000"/>
              <a:satMod val="105000"/>
            </a:schemeClr>
          </a:solidFill>
          <a:prstDash val="solid"/>
        </a:ln>
        <a:ln w="25400" cap="rnd" cmpd="sng" algn="ctr">
          <a:solidFill>
            <a:schemeClr val="phClr"/>
          </a:solidFill>
          <a:prstDash val="solid"/>
        </a:ln>
        <a:ln w="34925" cap="rnd" cmpd="sng" algn="ctr">
          <a:solidFill>
            <a:schemeClr val="phClr"/>
          </a:solidFill>
          <a:prstDash val="solid"/>
        </a:ln>
      </a:lnStyleLst>
      <a:effectStyleLst>
        <a:effectStyle>
          <a:effectLst>
            <a:outerShdw blurRad="50800" algn="tl" rotWithShape="0">
              <a:srgbClr val="000000">
                <a:alpha val="64000"/>
              </a:srgbClr>
            </a:outerShdw>
          </a:effectLst>
        </a:effectStyle>
        <a:effectStyle>
          <a:effectLst>
            <a:outerShdw blurRad="39000" dist="25400" dir="5400000">
              <a:srgbClr val="000000">
                <a:alpha val="35000"/>
              </a:srgbClr>
            </a:outerShdw>
          </a:effectLst>
        </a:effectStyle>
        <a:effectStyle>
          <a:effectLst>
            <a:outerShdw blurRad="39000" dist="25400" dir="5400000">
              <a:srgbClr val="000000">
                <a:alpha val="35000"/>
              </a:srgbClr>
            </a:outerShdw>
          </a:effectLst>
          <a:scene3d>
            <a:camera prst="orthographicFront" fov="0">
              <a:rot lat="0" lon="0" rev="0"/>
            </a:camera>
            <a:lightRig rig="threePt" dir="t">
              <a:rot lat="0" lon="0" rev="0"/>
            </a:lightRig>
          </a:scene3d>
          <a:sp3d prstMaterial="matte">
            <a:bevelT h="22225"/>
          </a:sp3d>
        </a:effectStyle>
      </a:effectStyleLst>
      <a:bgFillStyleLst>
        <a:solidFill>
          <a:schemeClr val="phClr"/>
        </a:solidFill>
        <a:gradFill rotWithShape="1">
          <a:gsLst>
            <a:gs pos="0">
              <a:schemeClr val="phClr">
                <a:shade val="50000"/>
                <a:satMod val="155000"/>
              </a:schemeClr>
            </a:gs>
            <a:gs pos="35000">
              <a:schemeClr val="phClr">
                <a:shade val="75000"/>
                <a:satMod val="155000"/>
              </a:schemeClr>
            </a:gs>
            <a:gs pos="100000">
              <a:schemeClr val="phClr">
                <a:tint val="80000"/>
                <a:satMod val="255000"/>
              </a:schemeClr>
            </a:gs>
          </a:gsLst>
          <a:lin ang="16200000" scaled="0"/>
        </a:gradFill>
        <a:gradFill rotWithShape="1">
          <a:gsLst>
            <a:gs pos="0">
              <a:schemeClr val="phClr">
                <a:tint val="80000"/>
                <a:satMod val="300000"/>
              </a:schemeClr>
            </a:gs>
            <a:gs pos="100000">
              <a:schemeClr val="phClr">
                <a:shade val="30000"/>
                <a:satMod val="200000"/>
              </a:schemeClr>
            </a:gs>
          </a:gsLst>
          <a:path path="circle">
            <a:fillToRect l="100000" t="100000" r="100000" b="10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0</TotalTime>
  <Words>3482</Words>
  <Application>Microsoft Office PowerPoint</Application>
  <PresentationFormat>On-screen Show (4:3)</PresentationFormat>
  <Paragraphs>375</Paragraphs>
  <Slides>36</Slides>
  <Notes>29</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36</vt:i4>
      </vt:variant>
    </vt:vector>
  </HeadingPairs>
  <TitlesOfParts>
    <vt:vector size="45" baseType="lpstr">
      <vt:lpstr>ＭＳ Ｐゴシック</vt:lpstr>
      <vt:lpstr>Arial</vt:lpstr>
      <vt:lpstr>Calibri</vt:lpstr>
      <vt:lpstr>Courier New</vt:lpstr>
      <vt:lpstr>Franklin Gothic Medium</vt:lpstr>
      <vt:lpstr>Rockwell</vt:lpstr>
      <vt:lpstr>Verdana</vt:lpstr>
      <vt:lpstr>Wingdings</vt:lpstr>
      <vt:lpstr>Sample</vt:lpstr>
      <vt:lpstr>MKTG Principles Of Marketing</vt:lpstr>
      <vt:lpstr>Learning Outcomes  (slide 1 of 2)</vt:lpstr>
      <vt:lpstr>Learning Outcomes  (slide 2 of 2)</vt:lpstr>
      <vt:lpstr>Markets and Market Segments</vt:lpstr>
      <vt:lpstr>Importance of Market Segmentation </vt:lpstr>
      <vt:lpstr>Discussion Point Market Segmentation</vt:lpstr>
      <vt:lpstr>Criteria for Successful Segmentation</vt:lpstr>
      <vt:lpstr>Bases for Segmenting Consumer Markets</vt:lpstr>
      <vt:lpstr>Geographic Segmentation</vt:lpstr>
      <vt:lpstr>Demographic Segmentation</vt:lpstr>
      <vt:lpstr>Age Segmentation</vt:lpstr>
      <vt:lpstr>Gender and Income Segmentation</vt:lpstr>
      <vt:lpstr>Ethnic Segmentation</vt:lpstr>
      <vt:lpstr>Family Life Cycle Segmentation</vt:lpstr>
      <vt:lpstr>Bases for Psychographic Segmentation</vt:lpstr>
      <vt:lpstr>Discussion Point Geodemographic Segmentation</vt:lpstr>
      <vt:lpstr>Benefit and Usage-Rate Segmentation</vt:lpstr>
      <vt:lpstr>Bases for Segmenting Business Markets</vt:lpstr>
      <vt:lpstr>Company Characteristics</vt:lpstr>
      <vt:lpstr>Buying Processes</vt:lpstr>
      <vt:lpstr>Steps in Segmenting a Market</vt:lpstr>
      <vt:lpstr>Strategies for Selecting Target Markets</vt:lpstr>
      <vt:lpstr>Target Marketing Strategies</vt:lpstr>
      <vt:lpstr>Exhibit 8.2 Advantages and Disadvantages of Target Marketing Strategies</vt:lpstr>
      <vt:lpstr>CRM as a Targeting Tool (slide 1 of 2)</vt:lpstr>
      <vt:lpstr>CRM as a Targeting Tool (slide 2 of 2)</vt:lpstr>
      <vt:lpstr>Positioning</vt:lpstr>
      <vt:lpstr>Perceptual Mapping</vt:lpstr>
      <vt:lpstr>Exhibit 8.3: Perceptual Map and Positioning Strategy for  Saks Department Stores</vt:lpstr>
      <vt:lpstr>Discussion Point Perceptual Map</vt:lpstr>
      <vt:lpstr>Positioning Bases  (slide 1 of 2)</vt:lpstr>
      <vt:lpstr>Positioning Bases  (slide 2 of 2)</vt:lpstr>
      <vt:lpstr>Repositioning</vt:lpstr>
      <vt:lpstr>Key Terms  (slide 1 of 3)</vt:lpstr>
      <vt:lpstr>Key Terms  (slide 2 of 3)</vt:lpstr>
      <vt:lpstr>Key Terms  (slide 3 of 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8 Segmenting and Targeting Markets</dc:title>
  <dc:creator/>
  <cp:lastModifiedBy/>
  <cp:revision>1</cp:revision>
  <dcterms:created xsi:type="dcterms:W3CDTF">2015-05-25T16:19:52Z</dcterms:created>
  <dcterms:modified xsi:type="dcterms:W3CDTF">2018-12-05T15:59:22Z</dcterms:modified>
</cp:coreProperties>
</file>