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saveSubsetFonts="1">
  <p:sldMasterIdLst>
    <p:sldMasterId id="2147483671" r:id="rId1"/>
  </p:sldMasterIdLst>
  <p:notesMasterIdLst>
    <p:notesMasterId r:id="rId41"/>
  </p:notesMasterIdLst>
  <p:handoutMasterIdLst>
    <p:handoutMasterId r:id="rId42"/>
  </p:handoutMasterIdLst>
  <p:sldIdLst>
    <p:sldId id="566" r:id="rId2"/>
    <p:sldId id="514" r:id="rId3"/>
    <p:sldId id="516" r:id="rId4"/>
    <p:sldId id="517" r:id="rId5"/>
    <p:sldId id="518" r:id="rId6"/>
    <p:sldId id="567" r:id="rId7"/>
    <p:sldId id="520" r:id="rId8"/>
    <p:sldId id="521" r:id="rId9"/>
    <p:sldId id="522" r:id="rId10"/>
    <p:sldId id="524" r:id="rId11"/>
    <p:sldId id="526" r:id="rId12"/>
    <p:sldId id="527" r:id="rId13"/>
    <p:sldId id="528" r:id="rId14"/>
    <p:sldId id="568" r:id="rId15"/>
    <p:sldId id="529" r:id="rId16"/>
    <p:sldId id="530" r:id="rId17"/>
    <p:sldId id="532" r:id="rId18"/>
    <p:sldId id="533" r:id="rId19"/>
    <p:sldId id="534" r:id="rId20"/>
    <p:sldId id="536" r:id="rId21"/>
    <p:sldId id="537" r:id="rId22"/>
    <p:sldId id="538" r:id="rId23"/>
    <p:sldId id="540" r:id="rId24"/>
    <p:sldId id="542" r:id="rId25"/>
    <p:sldId id="543" r:id="rId26"/>
    <p:sldId id="544" r:id="rId27"/>
    <p:sldId id="546" r:id="rId28"/>
    <p:sldId id="548" r:id="rId29"/>
    <p:sldId id="549" r:id="rId30"/>
    <p:sldId id="550" r:id="rId31"/>
    <p:sldId id="552" r:id="rId32"/>
    <p:sldId id="553" r:id="rId33"/>
    <p:sldId id="555" r:id="rId34"/>
    <p:sldId id="569" r:id="rId35"/>
    <p:sldId id="559" r:id="rId36"/>
    <p:sldId id="560" r:id="rId37"/>
    <p:sldId id="561" r:id="rId38"/>
    <p:sldId id="562" r:id="rId39"/>
    <p:sldId id="564"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5C50"/>
    <a:srgbClr val="354B97"/>
    <a:srgbClr val="B54901"/>
    <a:srgbClr val="295C6C"/>
    <a:srgbClr val="641218"/>
    <a:srgbClr val="2C1A1A"/>
    <a:srgbClr val="71705E"/>
    <a:srgbClr val="3A525D"/>
    <a:srgbClr val="3E7684"/>
    <a:srgbClr val="C925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80" autoAdjust="0"/>
    <p:restoredTop sz="78636" autoAdjust="0"/>
  </p:normalViewPr>
  <p:slideViewPr>
    <p:cSldViewPr snapToGrid="0">
      <p:cViewPr varScale="1">
        <p:scale>
          <a:sx n="52" d="100"/>
          <a:sy n="52" d="100"/>
        </p:scale>
        <p:origin x="141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201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F32CDC-6A96-4C79-9ACD-67A700FDCAD9}" type="datetimeFigureOut">
              <a:rPr lang="en-US" smtClean="0"/>
              <a:t>12/19/2018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98071E-A84A-43E1-82AC-948BA2FE2E97}" type="slidenum">
              <a:rPr lang="en-US" smtClean="0"/>
              <a:t>‹#›</a:t>
            </a:fld>
            <a:endParaRPr lang="en-US"/>
          </a:p>
        </p:txBody>
      </p:sp>
    </p:spTree>
    <p:extLst>
      <p:ext uri="{BB962C8B-B14F-4D97-AF65-F5344CB8AC3E}">
        <p14:creationId xmlns:p14="http://schemas.microsoft.com/office/powerpoint/2010/main" val="6753172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5121"/>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3491" name="Rectangle 5122"/>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3492" name="Rectangle 5123"/>
          <p:cNvSpPr>
            <a:spLocks noGrp="1" noRot="1" noChangeAspect="1" noChangeArrowheads="1" noTextEdit="1"/>
          </p:cNvSpPr>
          <p:nvPr>
            <p:ph type="sldImg" idx="2"/>
          </p:nvPr>
        </p:nvSpPr>
        <p:spPr bwMode="auto">
          <a:xfrm>
            <a:off x="1143000" y="685800"/>
            <a:ext cx="4572000" cy="3429000"/>
          </a:xfrm>
          <a:prstGeom prst="rect">
            <a:avLst/>
          </a:prstGeom>
          <a:noFill/>
          <a:ln w="9525" algn="ctr">
            <a:solidFill>
              <a:srgbClr val="000000"/>
            </a:solidFill>
            <a:miter lim="800000"/>
            <a:headEnd/>
            <a:tailEnd/>
          </a:ln>
        </p:spPr>
      </p:sp>
      <p:sp>
        <p:nvSpPr>
          <p:cNvPr id="5125" name="Notes Placeholder 5124"/>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494" name="Rectangle 5125"/>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127" name="Slide Number Placeholder 5126"/>
          <p:cNvSpPr>
            <a:spLocks noGrp="1" noChangeArrowheads="1"/>
          </p:cNvSpPr>
          <p:nvPr>
            <p:ph type="sldNum" sz="quarter" idx="5"/>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r">
              <a:defRPr sz="1200"/>
            </a:lvl1pPr>
          </a:lstStyle>
          <a:p>
            <a:fld id="{FCA16ACA-BEA9-4113-B004-2C9FC464C5F8}" type="slidenum">
              <a:rPr lang="en-US"/>
              <a:pPr/>
              <a:t>‹#›</a:t>
            </a:fld>
            <a:endParaRPr lang="en-US"/>
          </a:p>
        </p:txBody>
      </p:sp>
    </p:spTree>
    <p:extLst>
      <p:ext uri="{BB962C8B-B14F-4D97-AF65-F5344CB8AC3E}">
        <p14:creationId xmlns:p14="http://schemas.microsoft.com/office/powerpoint/2010/main" val="15749348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Popular form of promotion, especially for consumer packaged goods and services</a:t>
            </a:r>
          </a:p>
          <a:p>
            <a:pPr marL="342900" indent="-342900">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Advertising is seen as an international endeavor</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Promotional spending is divided into:</a:t>
            </a:r>
          </a:p>
          <a:p>
            <a:pPr marL="800100" lvl="1" indent="-342900">
              <a:buFont typeface="Arial" panose="020B0604020202020204" pitchFamily="34" charset="0"/>
              <a:buChar char="•"/>
            </a:pPr>
            <a:r>
              <a:rPr lang="en-US" altLang="en-US" sz="2200" dirty="0">
                <a:solidFill>
                  <a:srgbClr val="00B050"/>
                </a:solidFill>
                <a:latin typeface="Arial" panose="020B0604020202020204" pitchFamily="34" charset="0"/>
                <a:cs typeface="Arial" panose="020B0604020202020204" pitchFamily="34" charset="0"/>
              </a:rPr>
              <a:t>Measured media</a:t>
            </a:r>
            <a:r>
              <a:rPr lang="en-IN" sz="2200" dirty="0">
                <a:solidFill>
                  <a:srgbClr val="00B050"/>
                </a:solidFill>
                <a:latin typeface="Arial" panose="020B0604020202020204" pitchFamily="34" charset="0"/>
                <a:cs typeface="Arial" panose="020B0604020202020204" pitchFamily="34" charset="0"/>
              </a:rPr>
              <a:t>: </a:t>
            </a:r>
            <a:r>
              <a:rPr lang="en-US" altLang="en-US" sz="2200" dirty="0">
                <a:solidFill>
                  <a:srgbClr val="00B050"/>
                </a:solidFill>
                <a:latin typeface="Arial" panose="020B0604020202020204" pitchFamily="34" charset="0"/>
                <a:cs typeface="Arial" panose="020B0604020202020204" pitchFamily="34" charset="0"/>
              </a:rPr>
              <a:t>network and cable TV, newspapers, magazines, radio, outdoor, and the Internet</a:t>
            </a:r>
          </a:p>
          <a:p>
            <a:pPr marL="800100" lvl="1" indent="-342900">
              <a:buFont typeface="Arial" panose="020B0604020202020204" pitchFamily="34" charset="0"/>
              <a:buChar char="•"/>
            </a:pPr>
            <a:r>
              <a:rPr lang="en-US" altLang="en-US" sz="2200" dirty="0">
                <a:solidFill>
                  <a:srgbClr val="00B050"/>
                </a:solidFill>
                <a:latin typeface="Arial" panose="020B0604020202020204" pitchFamily="34" charset="0"/>
                <a:cs typeface="Arial" panose="020B0604020202020204" pitchFamily="34" charset="0"/>
              </a:rPr>
              <a:t>Unmeasured  media</a:t>
            </a:r>
            <a:r>
              <a:rPr lang="en-IN" sz="2200" dirty="0">
                <a:solidFill>
                  <a:srgbClr val="00B050"/>
                </a:solidFill>
                <a:latin typeface="Arial" panose="020B0604020202020204" pitchFamily="34" charset="0"/>
                <a:cs typeface="Arial" panose="020B0604020202020204" pitchFamily="34" charset="0"/>
              </a:rPr>
              <a:t>: </a:t>
            </a:r>
            <a:r>
              <a:rPr lang="en-US" altLang="en-US" sz="2200" dirty="0">
                <a:solidFill>
                  <a:srgbClr val="00B050"/>
                </a:solidFill>
                <a:latin typeface="Arial" panose="020B0604020202020204" pitchFamily="34" charset="0"/>
                <a:cs typeface="Arial" panose="020B0604020202020204" pitchFamily="34" charset="0"/>
              </a:rPr>
              <a:t>direct marketing, promotions, co-op, coupons, catalogs, product placement, and event marketing</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a:t>
            </a:fld>
            <a:endParaRPr lang="en-US"/>
          </a:p>
        </p:txBody>
      </p:sp>
    </p:spTree>
    <p:extLst>
      <p:ext uri="{BB962C8B-B14F-4D97-AF65-F5344CB8AC3E}">
        <p14:creationId xmlns:p14="http://schemas.microsoft.com/office/powerpoint/2010/main" val="3525414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Advertising is utilized for maintaining brand awareness and market share</a:t>
            </a:r>
          </a:p>
          <a:p>
            <a:pPr marL="342900" indent="-342900">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New brands with small market shares spend more on advertising and sales promotion because of the following two reasons:</a:t>
            </a:r>
          </a:p>
          <a:p>
            <a:pPr marL="638810" lvl="1" indent="-319088">
              <a:buFont typeface="Arial" panose="020B0604020202020204" pitchFamily="34" charset="0"/>
              <a:buChar char="•"/>
            </a:pPr>
            <a:r>
              <a:rPr lang="en-US" altLang="en-US" b="1" dirty="0">
                <a:solidFill>
                  <a:schemeClr val="accent1"/>
                </a:solidFill>
                <a:latin typeface="Arial" panose="020B0604020202020204" pitchFamily="34" charset="0"/>
                <a:cs typeface="Arial" panose="020B0604020202020204" pitchFamily="34" charset="0"/>
              </a:rPr>
              <a:t>Advertising response function: </a:t>
            </a:r>
            <a:r>
              <a:rPr lang="en-US" altLang="en-US" dirty="0">
                <a:latin typeface="Arial" panose="020B0604020202020204" pitchFamily="34" charset="0"/>
                <a:cs typeface="Arial" panose="020B0604020202020204" pitchFamily="34" charset="0"/>
              </a:rPr>
              <a:t>a phenomenon in which spending for advertising and sales promotion increases sales or market share to certain level but then produces diminishing returns</a:t>
            </a:r>
            <a:endParaRPr lang="en-US" altLang="en-US" b="1" dirty="0">
              <a:latin typeface="Arial" panose="020B0604020202020204" pitchFamily="34" charset="0"/>
              <a:cs typeface="Arial" panose="020B0604020202020204" pitchFamily="34" charset="0"/>
            </a:endParaRPr>
          </a:p>
          <a:p>
            <a:pPr marL="638810" lvl="1" indent="-319088">
              <a:buFont typeface="Arial" panose="020B0604020202020204" pitchFamily="34" charset="0"/>
              <a:buChar char="•"/>
            </a:pPr>
            <a:r>
              <a:rPr lang="en-US" altLang="en-US" dirty="0">
                <a:latin typeface="Arial" panose="020B0604020202020204" pitchFamily="34" charset="0"/>
                <a:cs typeface="Arial" panose="020B0604020202020204" pitchFamily="34" charset="0"/>
              </a:rPr>
              <a:t>Requirement of a minimum level of exposure to measurably affect purchase habits</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a:t>
            </a:fld>
            <a:endParaRPr lang="en-US"/>
          </a:p>
        </p:txBody>
      </p:sp>
    </p:spTree>
    <p:extLst>
      <p:ext uri="{BB962C8B-B14F-4D97-AF65-F5344CB8AC3E}">
        <p14:creationId xmlns:p14="http://schemas.microsoft.com/office/powerpoint/2010/main" val="3943575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Advertising affects peoples’ daily lives, informing them about products and services and influencing their attitudes, beliefs, and, ultimately, their purchases</a:t>
            </a:r>
            <a:endParaRPr lang="en-US" alt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Helps change a consumer’s negative attitude toward a product into a positive one</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Reinforces positive attitudes toward brands</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Can affect the way a consumer ranks a brand’s attributes</a:t>
            </a:r>
          </a:p>
        </p:txBody>
      </p:sp>
      <p:sp>
        <p:nvSpPr>
          <p:cNvPr id="4" name="Slide Number Placeholder 3"/>
          <p:cNvSpPr>
            <a:spLocks noGrp="1"/>
          </p:cNvSpPr>
          <p:nvPr>
            <p:ph type="sldNum" sz="quarter" idx="10"/>
          </p:nvPr>
        </p:nvSpPr>
        <p:spPr/>
        <p:txBody>
          <a:bodyPr/>
          <a:lstStyle/>
          <a:p>
            <a:fld id="{FCA16ACA-BEA9-4113-B004-2C9FC464C5F8}" type="slidenum">
              <a:rPr lang="en-US" smtClean="0"/>
              <a:pPr/>
              <a:t>5</a:t>
            </a:fld>
            <a:endParaRPr lang="en-US"/>
          </a:p>
        </p:txBody>
      </p:sp>
    </p:spTree>
    <p:extLst>
      <p:ext uri="{BB962C8B-B14F-4D97-AF65-F5344CB8AC3E}">
        <p14:creationId xmlns:p14="http://schemas.microsoft.com/office/powerpoint/2010/main" val="747377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will vary</a:t>
            </a:r>
          </a:p>
        </p:txBody>
      </p:sp>
      <p:sp>
        <p:nvSpPr>
          <p:cNvPr id="4" name="Slide Number Placeholder 3"/>
          <p:cNvSpPr>
            <a:spLocks noGrp="1"/>
          </p:cNvSpPr>
          <p:nvPr>
            <p:ph type="sldNum" sz="quarter" idx="10"/>
          </p:nvPr>
        </p:nvSpPr>
        <p:spPr/>
        <p:txBody>
          <a:bodyPr/>
          <a:lstStyle/>
          <a:p>
            <a:fld id="{FCA16ACA-BEA9-4113-B004-2C9FC464C5F8}" type="slidenum">
              <a:rPr lang="en-US" smtClean="0"/>
              <a:pPr/>
              <a:t>6</a:t>
            </a:fld>
            <a:endParaRPr lang="en-US"/>
          </a:p>
        </p:txBody>
      </p:sp>
    </p:spTree>
    <p:extLst>
      <p:ext uri="{BB962C8B-B14F-4D97-AF65-F5344CB8AC3E}">
        <p14:creationId xmlns:p14="http://schemas.microsoft.com/office/powerpoint/2010/main" val="2809165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b="0" dirty="0">
                <a:latin typeface="Arial" panose="020B0604020202020204" pitchFamily="34" charset="0"/>
              </a:rPr>
              <a:t>Institutional advertising is </a:t>
            </a:r>
            <a:r>
              <a:rPr lang="en-US" altLang="en-US" dirty="0">
                <a:latin typeface="Arial" panose="020B0604020202020204" pitchFamily="34" charset="0"/>
              </a:rPr>
              <a:t>designed to establish, change, or promote the corporation’s identity as a whole.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solidFill>
                  <a:schemeClr val="accent1"/>
                </a:solidFill>
                <a:latin typeface="Arial" panose="020B0604020202020204" pitchFamily="34" charset="0"/>
                <a:cs typeface="Arial" panose="020B0604020202020204" pitchFamily="34" charset="0"/>
              </a:rPr>
              <a:t>Institutional advertising: </a:t>
            </a:r>
            <a:r>
              <a:rPr lang="en-US" altLang="en-US" dirty="0">
                <a:latin typeface="Arial" panose="020B0604020202020204" pitchFamily="34" charset="0"/>
                <a:cs typeface="Arial" panose="020B0604020202020204" pitchFamily="34" charset="0"/>
              </a:rPr>
              <a:t>a form of advertising designed to </a:t>
            </a:r>
            <a:r>
              <a:rPr lang="en-IN" altLang="en-US" dirty="0">
                <a:latin typeface="Arial" panose="020B0604020202020204" pitchFamily="34" charset="0"/>
                <a:cs typeface="Arial" panose="020B0604020202020204" pitchFamily="34" charset="0"/>
              </a:rPr>
              <a:t>enhance a company’s image rather than promote a particular product</a:t>
            </a:r>
          </a:p>
          <a:p>
            <a:pPr marL="628650" lvl="1" indent="-171450" eaLnBrk="1" hangingPunct="1">
              <a:buFont typeface="Arial" panose="020B0604020202020204" pitchFamily="34" charset="0"/>
              <a:buChar char="•"/>
            </a:pPr>
            <a:r>
              <a:rPr lang="en-US" altLang="en-US" dirty="0">
                <a:latin typeface="Arial" panose="020B0604020202020204" pitchFamily="34" charset="0"/>
              </a:rPr>
              <a:t>A form of institutional advertising is advocacy advertising and is typically used to safeguard against negative consumer attitudes and to enhance the company’s credibility among consumers who already favor its position.</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altLang="en-US" b="1" dirty="0">
                <a:solidFill>
                  <a:schemeClr val="accent1"/>
                </a:solidFill>
                <a:latin typeface="Arial" panose="020B0604020202020204" pitchFamily="34" charset="0"/>
                <a:cs typeface="Arial" panose="020B0604020202020204" pitchFamily="34" charset="0"/>
              </a:rPr>
              <a:t>Advocacy advertising: </a:t>
            </a:r>
            <a:r>
              <a:rPr lang="en-IN" altLang="en-US" dirty="0">
                <a:latin typeface="Arial" panose="020B0604020202020204" pitchFamily="34" charset="0"/>
                <a:cs typeface="Arial" panose="020B0604020202020204" pitchFamily="34" charset="0"/>
              </a:rPr>
              <a:t>a form of advertising</a:t>
            </a:r>
            <a:r>
              <a:rPr lang="en-US" altLang="en-US" dirty="0">
                <a:latin typeface="Arial" panose="020B0604020202020204" pitchFamily="34" charset="0"/>
                <a:cs typeface="Arial" panose="020B0604020202020204" pitchFamily="34" charset="0"/>
              </a:rPr>
              <a:t> in which an </a:t>
            </a:r>
            <a:r>
              <a:rPr lang="en-IN" altLang="en-US" dirty="0">
                <a:latin typeface="Arial" panose="020B0604020202020204" pitchFamily="34" charset="0"/>
                <a:cs typeface="Arial" panose="020B0604020202020204" pitchFamily="34" charset="0"/>
              </a:rPr>
              <a:t>organization expresses its views on controversial issues or responds to </a:t>
            </a:r>
            <a:r>
              <a:rPr lang="en-US" altLang="en-US" dirty="0">
                <a:latin typeface="Arial" panose="020B0604020202020204" pitchFamily="34" charset="0"/>
                <a:cs typeface="Arial" panose="020B0604020202020204" pitchFamily="34" charset="0"/>
              </a:rPr>
              <a:t>media attacks</a:t>
            </a:r>
          </a:p>
          <a:p>
            <a:pPr marL="228600" indent="-228600" eaLnBrk="1" hangingPunct="1"/>
            <a:endParaRPr lang="en-US" altLang="en-US" dirty="0">
              <a:latin typeface="Arial" panose="020B0604020202020204" pitchFamily="34" charset="0"/>
            </a:endParaRPr>
          </a:p>
          <a:p>
            <a:pPr marL="228600" indent="-228600" eaLnBrk="1" hangingPunct="1"/>
            <a:r>
              <a:rPr lang="en-US" altLang="en-US" b="0" u="sng" dirty="0">
                <a:latin typeface="Arial" panose="020B0604020202020204" pitchFamily="34" charset="0"/>
              </a:rPr>
              <a:t>Discussion/Team Activity</a:t>
            </a:r>
          </a:p>
          <a:p>
            <a:pPr marL="228600" indent="-228600" eaLnBrk="1" hangingPunct="1">
              <a:buFont typeface="Arial" panose="020B0604020202020204" pitchFamily="34" charset="0"/>
              <a:buChar char="•"/>
            </a:pPr>
            <a:r>
              <a:rPr lang="en-US" altLang="en-US" dirty="0">
                <a:latin typeface="Arial" panose="020B0604020202020204" pitchFamily="34" charset="0"/>
              </a:rPr>
              <a:t>Discuss examples of institutional advertising and the industries that frequently use this form.</a:t>
            </a:r>
          </a:p>
        </p:txBody>
      </p:sp>
      <p:sp>
        <p:nvSpPr>
          <p:cNvPr id="4" name="Slide Number Placeholder 3"/>
          <p:cNvSpPr>
            <a:spLocks noGrp="1"/>
          </p:cNvSpPr>
          <p:nvPr>
            <p:ph type="sldNum" sz="quarter" idx="10"/>
          </p:nvPr>
        </p:nvSpPr>
        <p:spPr/>
        <p:txBody>
          <a:bodyPr/>
          <a:lstStyle/>
          <a:p>
            <a:fld id="{FCA16ACA-BEA9-4113-B004-2C9FC464C5F8}" type="slidenum">
              <a:rPr lang="en-US" smtClean="0"/>
              <a:pPr/>
              <a:t>7</a:t>
            </a:fld>
            <a:endParaRPr lang="en-US"/>
          </a:p>
        </p:txBody>
      </p:sp>
    </p:spTree>
    <p:extLst>
      <p:ext uri="{BB962C8B-B14F-4D97-AF65-F5344CB8AC3E}">
        <p14:creationId xmlns:p14="http://schemas.microsoft.com/office/powerpoint/2010/main" val="692343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IN" altLang="en-US" b="1" dirty="0">
                <a:solidFill>
                  <a:schemeClr val="accent1"/>
                </a:solidFill>
                <a:latin typeface="Arial" panose="020B0604020202020204" pitchFamily="34" charset="0"/>
                <a:cs typeface="Arial" panose="020B0604020202020204" pitchFamily="34" charset="0"/>
              </a:rPr>
              <a:t>Product advertising: </a:t>
            </a:r>
            <a:r>
              <a:rPr lang="en-IN" altLang="en-US" dirty="0">
                <a:latin typeface="Arial" panose="020B0604020202020204" pitchFamily="34" charset="0"/>
                <a:cs typeface="Arial" panose="020B0604020202020204" pitchFamily="34" charset="0"/>
              </a:rPr>
              <a:t>a form of advertising that touts the benefits of a specific good or service</a:t>
            </a:r>
          </a:p>
          <a:p>
            <a:pPr marL="628650" lvl="1" indent="-171450">
              <a:buFont typeface="Arial" panose="020B0604020202020204" pitchFamily="34" charset="0"/>
              <a:buChar char="•"/>
            </a:pPr>
            <a:r>
              <a:rPr lang="en-IN" altLang="en-US" b="1" dirty="0">
                <a:solidFill>
                  <a:schemeClr val="accent1"/>
                </a:solidFill>
                <a:latin typeface="Arial" panose="020B0604020202020204" pitchFamily="34" charset="0"/>
                <a:cs typeface="Arial" panose="020B0604020202020204" pitchFamily="34" charset="0"/>
              </a:rPr>
              <a:t>Pioneering advertising:</a:t>
            </a:r>
            <a:r>
              <a:rPr lang="en-IN" altLang="en-US" dirty="0">
                <a:solidFill>
                  <a:schemeClr val="accent1"/>
                </a:solidFill>
                <a:latin typeface="Arial" panose="020B0604020202020204" pitchFamily="34" charset="0"/>
                <a:cs typeface="Arial" panose="020B0604020202020204" pitchFamily="34" charset="0"/>
              </a:rPr>
              <a:t> </a:t>
            </a:r>
            <a:r>
              <a:rPr lang="en-IN" altLang="en-US" dirty="0"/>
              <a:t>a form of advertising d</a:t>
            </a:r>
            <a:r>
              <a:rPr lang="en-IN" altLang="en-US" dirty="0">
                <a:latin typeface="Arial" panose="020B0604020202020204" pitchFamily="34" charset="0"/>
                <a:cs typeface="Arial" panose="020B0604020202020204" pitchFamily="34" charset="0"/>
              </a:rPr>
              <a:t>esigned to stimulate primary demand for a new product or product category</a:t>
            </a:r>
          </a:p>
          <a:p>
            <a:pPr marL="1085850" lvl="2" indent="-171450">
              <a:buFont typeface="Arial" panose="020B0604020202020204" pitchFamily="34" charset="0"/>
              <a:buChar char="•"/>
            </a:pPr>
            <a:r>
              <a:rPr lang="en-IN" altLang="en-US" dirty="0">
                <a:solidFill>
                  <a:srgbClr val="00B050"/>
                </a:solidFill>
                <a:latin typeface="Arial" panose="020B0604020202020204" pitchFamily="34" charset="0"/>
                <a:cs typeface="Arial" panose="020B0604020202020204" pitchFamily="34" charset="0"/>
              </a:rPr>
              <a:t>Used in the introductory stage of the product life cycle</a:t>
            </a:r>
          </a:p>
          <a:p>
            <a:pPr marL="1085850" lvl="2" indent="-171450">
              <a:buFont typeface="Arial" panose="020B0604020202020204" pitchFamily="34" charset="0"/>
              <a:buChar char="•"/>
            </a:pPr>
            <a:r>
              <a:rPr lang="en-IN" altLang="en-US" dirty="0">
                <a:solidFill>
                  <a:srgbClr val="00B050"/>
                </a:solidFill>
                <a:latin typeface="Arial" panose="020B0604020202020204" pitchFamily="34" charset="0"/>
                <a:cs typeface="Arial" panose="020B0604020202020204" pitchFamily="34" charset="0"/>
              </a:rPr>
              <a:t>Offers consumers’ in-depth information about the benefits of the product class</a:t>
            </a:r>
          </a:p>
          <a:p>
            <a:pPr marL="228600" indent="-228600" eaLnBrk="1" hangingPunct="1"/>
            <a:endParaRPr lang="en-US" altLang="en-US" sz="1200"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8</a:t>
            </a:fld>
            <a:endParaRPr lang="en-US"/>
          </a:p>
        </p:txBody>
      </p:sp>
    </p:spTree>
    <p:extLst>
      <p:ext uri="{BB962C8B-B14F-4D97-AF65-F5344CB8AC3E}">
        <p14:creationId xmlns:p14="http://schemas.microsoft.com/office/powerpoint/2010/main" val="1736895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61987" lvl="1" indent="-342900">
              <a:buFont typeface="Arial" panose="020B0604020202020204" pitchFamily="34" charset="0"/>
              <a:buChar char="•"/>
            </a:pPr>
            <a:r>
              <a:rPr lang="en-IN" altLang="en-US" b="1" dirty="0">
                <a:solidFill>
                  <a:schemeClr val="accent1"/>
                </a:solidFill>
              </a:rPr>
              <a:t>Competitive advertising: </a:t>
            </a:r>
            <a:r>
              <a:rPr lang="en-IN" altLang="en-US" dirty="0"/>
              <a:t>a form of advertising designed to influence demand for a specific brand</a:t>
            </a:r>
          </a:p>
          <a:p>
            <a:pPr marL="1119187" lvl="2" indent="-342900">
              <a:buFont typeface="Arial" panose="020B0604020202020204" pitchFamily="34" charset="0"/>
              <a:buChar char="•"/>
            </a:pPr>
            <a:r>
              <a:rPr lang="en-US" altLang="en-US" dirty="0">
                <a:solidFill>
                  <a:srgbClr val="00B050"/>
                </a:solidFill>
                <a:latin typeface="Arial" panose="020B0604020202020204" pitchFamily="34" charset="0"/>
                <a:cs typeface="Arial" panose="020B0604020202020204" pitchFamily="34" charset="0"/>
              </a:rPr>
              <a:t>Used when product enters its growth phase</a:t>
            </a:r>
          </a:p>
          <a:p>
            <a:pPr marL="1119187" lvl="2" indent="-342900">
              <a:buFont typeface="Arial" panose="020B0604020202020204" pitchFamily="34" charset="0"/>
              <a:buChar char="•"/>
            </a:pPr>
            <a:r>
              <a:rPr lang="en-US" altLang="en-US" dirty="0">
                <a:solidFill>
                  <a:srgbClr val="00B050"/>
                </a:solidFill>
                <a:latin typeface="Arial" panose="020B0604020202020204" pitchFamily="34" charset="0"/>
                <a:cs typeface="Arial" panose="020B0604020202020204" pitchFamily="34" charset="0"/>
              </a:rPr>
              <a:t>Goal</a:t>
            </a:r>
            <a:r>
              <a:rPr lang="en-IN" dirty="0">
                <a:solidFill>
                  <a:srgbClr val="00B050"/>
                </a:solidFill>
                <a:latin typeface="Arial" panose="020B0604020202020204" pitchFamily="34" charset="0"/>
                <a:cs typeface="Arial" panose="020B0604020202020204" pitchFamily="34" charset="0"/>
              </a:rPr>
              <a:t>—</a:t>
            </a:r>
            <a:r>
              <a:rPr lang="en-US" altLang="en-US" dirty="0">
                <a:solidFill>
                  <a:srgbClr val="00B050"/>
                </a:solidFill>
                <a:latin typeface="Arial" panose="020B0604020202020204" pitchFamily="34" charset="0"/>
                <a:cs typeface="Arial" panose="020B0604020202020204" pitchFamily="34" charset="0"/>
              </a:rPr>
              <a:t>Influence demand for a specific brand</a:t>
            </a:r>
          </a:p>
          <a:p>
            <a:pPr marL="661987" lvl="1" indent="-342900">
              <a:buFont typeface="Arial" panose="020B0604020202020204" pitchFamily="34" charset="0"/>
              <a:buChar char="•"/>
            </a:pPr>
            <a:r>
              <a:rPr lang="en-US" altLang="en-US" b="1" dirty="0">
                <a:solidFill>
                  <a:schemeClr val="accent1"/>
                </a:solidFill>
                <a:latin typeface="Arial" panose="020B0604020202020204" pitchFamily="34" charset="0"/>
                <a:cs typeface="Arial" panose="020B0604020202020204" pitchFamily="34" charset="0"/>
              </a:rPr>
              <a:t>Comparative advertising:</a:t>
            </a:r>
            <a:r>
              <a:rPr lang="en-US" altLang="en-US" dirty="0">
                <a:solidFill>
                  <a:schemeClr val="accent1"/>
                </a:solidFill>
                <a:latin typeface="Arial" panose="020B0604020202020204" pitchFamily="34" charset="0"/>
                <a:cs typeface="Arial" panose="020B0604020202020204" pitchFamily="34" charset="0"/>
              </a:rPr>
              <a:t> </a:t>
            </a:r>
            <a:r>
              <a:rPr lang="en-IN" altLang="en-US" dirty="0"/>
              <a:t>a form of advertising that c</a:t>
            </a:r>
            <a:r>
              <a:rPr lang="en-US" altLang="en-US" dirty="0">
                <a:latin typeface="Arial" panose="020B0604020202020204" pitchFamily="34" charset="0"/>
                <a:cs typeface="Arial" panose="020B0604020202020204" pitchFamily="34" charset="0"/>
              </a:rPr>
              <a:t>ompares </a:t>
            </a:r>
            <a:r>
              <a:rPr lang="en-IN" altLang="en-US" dirty="0">
                <a:latin typeface="Arial" panose="020B0604020202020204" pitchFamily="34" charset="0"/>
                <a:cs typeface="Arial" panose="020B0604020202020204" pitchFamily="34" charset="0"/>
              </a:rPr>
              <a:t>two or more specifically named or shown competing brands on one or </a:t>
            </a:r>
            <a:r>
              <a:rPr lang="en-US" altLang="en-US" dirty="0">
                <a:latin typeface="Arial" panose="020B0604020202020204" pitchFamily="34" charset="0"/>
                <a:cs typeface="Arial" panose="020B0604020202020204" pitchFamily="34" charset="0"/>
              </a:rPr>
              <a:t>more specific attributes</a:t>
            </a:r>
          </a:p>
          <a:p>
            <a:pPr marL="1119187" lvl="2" indent="-342900">
              <a:buFont typeface="Arial" panose="020B0604020202020204" pitchFamily="34" charset="0"/>
              <a:buChar char="•"/>
            </a:pPr>
            <a:r>
              <a:rPr lang="en-US" altLang="en-US" dirty="0">
                <a:solidFill>
                  <a:srgbClr val="00B050"/>
                </a:solidFill>
                <a:latin typeface="Arial" panose="020B0604020202020204" pitchFamily="34" charset="0"/>
                <a:cs typeface="Arial" panose="020B0604020202020204" pitchFamily="34" charset="0"/>
              </a:rPr>
              <a:t>Used when products experience slow growth or when competition in the market is strong</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sz="1200" dirty="0">
                <a:latin typeface="Arial" panose="020B0604020202020204" pitchFamily="34" charset="0"/>
              </a:rPr>
              <a:t>Before the 1970s, comparative advertising was allowed only if the competing brand was veiled and unidentified.</a:t>
            </a: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9</a:t>
            </a:fld>
            <a:endParaRPr lang="en-US"/>
          </a:p>
        </p:txBody>
      </p:sp>
    </p:spTree>
    <p:extLst>
      <p:ext uri="{BB962C8B-B14F-4D97-AF65-F5344CB8AC3E}">
        <p14:creationId xmlns:p14="http://schemas.microsoft.com/office/powerpoint/2010/main" val="505437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altLang="en-US" sz="2400" b="1" dirty="0">
                <a:solidFill>
                  <a:schemeClr val="accent1"/>
                </a:solidFill>
                <a:latin typeface="Arial" panose="020B0604020202020204" pitchFamily="34" charset="0"/>
                <a:cs typeface="Arial" panose="020B0604020202020204" pitchFamily="34" charset="0"/>
              </a:rPr>
              <a:t>Advertising campaign: </a:t>
            </a:r>
            <a:r>
              <a:rPr lang="en-US" altLang="en-US" sz="2400" dirty="0">
                <a:latin typeface="Arial" panose="020B0604020202020204" pitchFamily="34" charset="0"/>
                <a:cs typeface="Arial" panose="020B0604020202020204" pitchFamily="34" charset="0"/>
              </a:rPr>
              <a:t>a series of related advertisements </a:t>
            </a:r>
            <a:r>
              <a:rPr lang="en-IN" altLang="en-US" sz="2400" dirty="0">
                <a:latin typeface="Arial" panose="020B0604020202020204" pitchFamily="34" charset="0"/>
                <a:cs typeface="Arial" panose="020B0604020202020204" pitchFamily="34" charset="0"/>
              </a:rPr>
              <a:t>focusing on a common theme, slogan, and set of advertising appeals</a:t>
            </a:r>
          </a:p>
          <a:p>
            <a:pPr marL="342900" indent="-342900">
              <a:buFont typeface="Arial" panose="020B0604020202020204" pitchFamily="34" charset="0"/>
              <a:buChar char="•"/>
            </a:pPr>
            <a:r>
              <a:rPr lang="en-US" altLang="en-US" sz="2400" b="1" dirty="0">
                <a:solidFill>
                  <a:schemeClr val="accent1"/>
                </a:solidFill>
                <a:latin typeface="Arial" panose="020B0604020202020204" pitchFamily="34" charset="0"/>
                <a:cs typeface="Arial" panose="020B0604020202020204" pitchFamily="34" charset="0"/>
              </a:rPr>
              <a:t>Advertising objective:</a:t>
            </a:r>
            <a:r>
              <a:rPr lang="en-US" altLang="en-US" sz="2400" dirty="0">
                <a:solidFill>
                  <a:schemeClr val="accent1"/>
                </a:solidFill>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a specific communication task that a campaign should accomplish for a specified target audience during a specified period</a:t>
            </a:r>
          </a:p>
          <a:p>
            <a:pPr marL="342900" indent="-342900">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DAGMAR approach (defining advertising goals for measured advertising results) helps set objectives that defines:</a:t>
            </a:r>
          </a:p>
          <a:p>
            <a:pPr marL="800100" lvl="1" indent="-342900">
              <a:buFont typeface="Arial" panose="020B0604020202020204" pitchFamily="34" charset="0"/>
              <a:buChar char="•"/>
            </a:pPr>
            <a:r>
              <a:rPr lang="en-US" altLang="en-US" sz="2200" dirty="0">
                <a:solidFill>
                  <a:srgbClr val="00B050"/>
                </a:solidFill>
                <a:latin typeface="Arial" panose="020B0604020202020204" pitchFamily="34" charset="0"/>
                <a:cs typeface="Arial" panose="020B0604020202020204" pitchFamily="34" charset="0"/>
              </a:rPr>
              <a:t>Target audience</a:t>
            </a:r>
          </a:p>
          <a:p>
            <a:pPr marL="800100" lvl="1" indent="-342900">
              <a:buFont typeface="Arial" panose="020B0604020202020204" pitchFamily="34" charset="0"/>
              <a:buChar char="•"/>
            </a:pPr>
            <a:r>
              <a:rPr lang="en-US" altLang="en-US" sz="2200" dirty="0">
                <a:solidFill>
                  <a:srgbClr val="00B050"/>
                </a:solidFill>
                <a:latin typeface="Arial" panose="020B0604020202020204" pitchFamily="34" charset="0"/>
                <a:cs typeface="Arial" panose="020B0604020202020204" pitchFamily="34" charset="0"/>
              </a:rPr>
              <a:t>Desired percentage change in some specified measure </a:t>
            </a:r>
            <a:br>
              <a:rPr lang="en-US" altLang="en-US" sz="2200" dirty="0">
                <a:solidFill>
                  <a:srgbClr val="00B050"/>
                </a:solidFill>
                <a:latin typeface="Arial" panose="020B0604020202020204" pitchFamily="34" charset="0"/>
                <a:cs typeface="Arial" panose="020B0604020202020204" pitchFamily="34" charset="0"/>
              </a:rPr>
            </a:br>
            <a:r>
              <a:rPr lang="en-US" altLang="en-US" sz="2200" dirty="0">
                <a:solidFill>
                  <a:srgbClr val="00B050"/>
                </a:solidFill>
                <a:latin typeface="Arial" panose="020B0604020202020204" pitchFamily="34" charset="0"/>
                <a:cs typeface="Arial" panose="020B0604020202020204" pitchFamily="34" charset="0"/>
              </a:rPr>
              <a:t>of effectiveness</a:t>
            </a:r>
          </a:p>
          <a:p>
            <a:pPr marL="800100" lvl="1" indent="-342900">
              <a:buFont typeface="Arial" panose="020B0604020202020204" pitchFamily="34" charset="0"/>
              <a:buChar char="•"/>
            </a:pPr>
            <a:r>
              <a:rPr lang="en-US" altLang="en-US" sz="2200" dirty="0">
                <a:solidFill>
                  <a:srgbClr val="00B050"/>
                </a:solidFill>
                <a:latin typeface="Arial" panose="020B0604020202020204" pitchFamily="34" charset="0"/>
                <a:cs typeface="Arial" panose="020B0604020202020204" pitchFamily="34" charset="0"/>
              </a:rPr>
              <a:t>Time frame for the change</a:t>
            </a:r>
            <a:endParaRPr lang="en-IN" alt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10</a:t>
            </a:fld>
            <a:endParaRPr lang="en-US"/>
          </a:p>
        </p:txBody>
      </p:sp>
    </p:spTree>
    <p:extLst>
      <p:ext uri="{BB962C8B-B14F-4D97-AF65-F5344CB8AC3E}">
        <p14:creationId xmlns:p14="http://schemas.microsoft.com/office/powerpoint/2010/main" val="625379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Sell the benefits of a product, not its attributes</a:t>
            </a:r>
          </a:p>
          <a:p>
            <a:pPr marL="628650" lvl="1" indent="-171450">
              <a:buFont typeface="Arial" panose="020B0604020202020204" pitchFamily="34" charset="0"/>
              <a:buChar char="•"/>
            </a:pPr>
            <a:r>
              <a:rPr lang="en-US" altLang="en-US" dirty="0">
                <a:solidFill>
                  <a:srgbClr val="00B050"/>
                </a:solidFill>
                <a:latin typeface="Arial" panose="020B0604020202020204" pitchFamily="34" charset="0"/>
                <a:cs typeface="Arial" panose="020B0604020202020204" pitchFamily="34" charset="0"/>
              </a:rPr>
              <a:t>An attribute is simply a feature of the product</a:t>
            </a:r>
          </a:p>
          <a:p>
            <a:pPr marL="628650" lvl="1" indent="-171450">
              <a:buFont typeface="Arial" panose="020B0604020202020204" pitchFamily="34" charset="0"/>
              <a:buChar char="•"/>
            </a:pPr>
            <a:r>
              <a:rPr lang="en-US" altLang="en-US" dirty="0">
                <a:solidFill>
                  <a:srgbClr val="00B050"/>
                </a:solidFill>
                <a:latin typeface="Arial" panose="020B0604020202020204" pitchFamily="34" charset="0"/>
                <a:cs typeface="Arial" panose="020B0604020202020204" pitchFamily="34" charset="0"/>
              </a:rPr>
              <a:t>A benefit is what consumers will receive or achieve by using the product, such as convenience or ease of use</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11</a:t>
            </a:fld>
            <a:endParaRPr lang="en-US"/>
          </a:p>
        </p:txBody>
      </p:sp>
    </p:spTree>
    <p:extLst>
      <p:ext uri="{BB962C8B-B14F-4D97-AF65-F5344CB8AC3E}">
        <p14:creationId xmlns:p14="http://schemas.microsoft.com/office/powerpoint/2010/main" val="1959873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b="1" dirty="0">
                <a:solidFill>
                  <a:schemeClr val="accent1"/>
                </a:solidFill>
                <a:latin typeface="Arial" panose="020B0604020202020204" pitchFamily="34" charset="0"/>
                <a:cs typeface="Arial" panose="020B0604020202020204" pitchFamily="34" charset="0"/>
              </a:rPr>
              <a:t>Advertising appeal:</a:t>
            </a:r>
            <a:r>
              <a:rPr lang="en-US" altLang="en-US" dirty="0">
                <a:solidFill>
                  <a:schemeClr val="accent1"/>
                </a:solidFill>
                <a:latin typeface="Arial" panose="020B0604020202020204" pitchFamily="34" charset="0"/>
                <a:cs typeface="Arial" panose="020B0604020202020204" pitchFamily="34" charset="0"/>
              </a:rPr>
              <a:t> </a:t>
            </a:r>
            <a:r>
              <a:rPr lang="en-US" altLang="en-US" dirty="0"/>
              <a:t>a r</a:t>
            </a:r>
            <a:r>
              <a:rPr lang="en-US" altLang="en-US" dirty="0">
                <a:latin typeface="Arial" panose="020B0604020202020204" pitchFamily="34" charset="0"/>
                <a:cs typeface="Arial" panose="020B0604020202020204" pitchFamily="34" charset="0"/>
              </a:rPr>
              <a:t>eason for a person to buy a product</a:t>
            </a:r>
          </a:p>
          <a:p>
            <a:pPr marL="800100" lvl="1" indent="-342900">
              <a:buFont typeface="Arial" panose="020B0604020202020204" pitchFamily="34" charset="0"/>
              <a:buChar char="•"/>
            </a:pPr>
            <a:r>
              <a:rPr lang="en-US" altLang="en-US" sz="2200" dirty="0">
                <a:solidFill>
                  <a:srgbClr val="00B050"/>
                </a:solidFill>
                <a:latin typeface="Arial" panose="020B0604020202020204" pitchFamily="34" charset="0"/>
                <a:cs typeface="Arial" panose="020B0604020202020204" pitchFamily="34" charset="0"/>
              </a:rPr>
              <a:t>It must make a positive impression and be desirable to the target market</a:t>
            </a:r>
          </a:p>
          <a:p>
            <a:pPr marL="800100" lvl="1" indent="-342900">
              <a:buFont typeface="Arial" panose="020B0604020202020204" pitchFamily="34" charset="0"/>
              <a:buChar char="•"/>
            </a:pPr>
            <a:r>
              <a:rPr lang="en-US" altLang="en-US" sz="2200" dirty="0">
                <a:solidFill>
                  <a:srgbClr val="00B050"/>
                </a:solidFill>
              </a:rPr>
              <a:t>It must be exclusive or unique</a:t>
            </a:r>
          </a:p>
          <a:p>
            <a:pPr marL="342900" indent="-342900">
              <a:buFont typeface="Arial" panose="020B0604020202020204" pitchFamily="34" charset="0"/>
              <a:buChar char="•"/>
            </a:pPr>
            <a:r>
              <a:rPr lang="en-US" altLang="en-US" sz="2400" b="1" dirty="0">
                <a:solidFill>
                  <a:schemeClr val="accent1"/>
                </a:solidFill>
                <a:latin typeface="Arial" panose="020B0604020202020204" pitchFamily="34" charset="0"/>
                <a:cs typeface="Arial" panose="020B0604020202020204" pitchFamily="34" charset="0"/>
              </a:rPr>
              <a:t>Unique selling proposition:</a:t>
            </a:r>
            <a:r>
              <a:rPr lang="en-US" altLang="en-US" sz="2400" dirty="0">
                <a:solidFill>
                  <a:schemeClr val="accent1"/>
                </a:solidFill>
                <a:latin typeface="Arial" panose="020B0604020202020204" pitchFamily="34" charset="0"/>
                <a:cs typeface="Arial" panose="020B0604020202020204" pitchFamily="34" charset="0"/>
              </a:rPr>
              <a:t> </a:t>
            </a:r>
            <a:r>
              <a:rPr lang="en-US" altLang="en-US" sz="2400" dirty="0"/>
              <a:t>a d</a:t>
            </a:r>
            <a:r>
              <a:rPr lang="en-US" altLang="en-US" sz="2400" dirty="0">
                <a:latin typeface="Arial" panose="020B0604020202020204" pitchFamily="34" charset="0"/>
                <a:cs typeface="Arial" panose="020B0604020202020204" pitchFamily="34" charset="0"/>
              </a:rPr>
              <a:t>esirable, exclusive, and believable advertising appeal selected as the theme for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a campaign</a:t>
            </a:r>
          </a:p>
          <a:p>
            <a:pPr marL="800100" lvl="1" indent="-342900">
              <a:buFont typeface="Arial" panose="020B0604020202020204" pitchFamily="34" charset="0"/>
              <a:buChar char="•"/>
            </a:pPr>
            <a:r>
              <a:rPr lang="en-US" altLang="en-US" sz="2200" dirty="0">
                <a:solidFill>
                  <a:srgbClr val="00B050"/>
                </a:solidFill>
              </a:rPr>
              <a:t>Often becomes part of the campaign’s slogan</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12</a:t>
            </a:fld>
            <a:endParaRPr lang="en-US"/>
          </a:p>
        </p:txBody>
      </p:sp>
    </p:spTree>
    <p:extLst>
      <p:ext uri="{BB962C8B-B14F-4D97-AF65-F5344CB8AC3E}">
        <p14:creationId xmlns:p14="http://schemas.microsoft.com/office/powerpoint/2010/main" val="1355690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Answers</a:t>
            </a:r>
          </a:p>
          <a:p>
            <a:pPr marL="228600" indent="-228600">
              <a:buFont typeface="+mj-lt"/>
              <a:buAutoNum type="arabicPeriod"/>
            </a:pPr>
            <a:r>
              <a:rPr lang="en-US" dirty="0"/>
              <a:t>Humor and fear</a:t>
            </a:r>
          </a:p>
          <a:p>
            <a:pPr marL="228600" indent="-228600">
              <a:buFont typeface="+mj-lt"/>
              <a:buAutoNum type="arabicPeriod"/>
            </a:pPr>
            <a:r>
              <a:rPr lang="en-US" dirty="0"/>
              <a:t>Emotional</a:t>
            </a:r>
          </a:p>
          <a:p>
            <a:pPr marL="228600" indent="-228600">
              <a:buFont typeface="+mj-lt"/>
              <a:buAutoNum type="arabicPeriod"/>
            </a:pPr>
            <a:r>
              <a:rPr lang="en-US" dirty="0"/>
              <a:t>Safety and convenience</a:t>
            </a:r>
          </a:p>
          <a:p>
            <a:pPr marL="228600" indent="-228600">
              <a:buFont typeface="+mj-lt"/>
              <a:buAutoNum type="arabicPeriod"/>
            </a:pPr>
            <a:r>
              <a:rPr lang="en-US" dirty="0"/>
              <a:t>Fun and pleasure</a:t>
            </a:r>
          </a:p>
          <a:p>
            <a:pPr marL="228600" indent="-228600">
              <a:buFont typeface="+mj-lt"/>
              <a:buAutoNum type="arabicPeriod"/>
            </a:pPr>
            <a:r>
              <a:rPr lang="en-US" dirty="0"/>
              <a:t>Admiration</a:t>
            </a:r>
          </a:p>
          <a:p>
            <a:pPr marL="0" indent="0">
              <a:buFont typeface="+mj-lt"/>
              <a:buNone/>
            </a:pPr>
            <a:br>
              <a:rPr lang="en-US" dirty="0"/>
            </a:b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14</a:t>
            </a:fld>
            <a:endParaRPr lang="en-US"/>
          </a:p>
        </p:txBody>
      </p:sp>
    </p:spTree>
    <p:extLst>
      <p:ext uri="{BB962C8B-B14F-4D97-AF65-F5344CB8AC3E}">
        <p14:creationId xmlns:p14="http://schemas.microsoft.com/office/powerpoint/2010/main" val="786415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The style in which information is portrayed</a:t>
            </a:r>
          </a:p>
          <a:p>
            <a:pPr marL="171450" indent="-171450">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The AIDA plan is a good blueprint for executing an  advertising message</a:t>
            </a:r>
          </a:p>
          <a:p>
            <a:pPr marL="171450" indent="-171450">
              <a:buFont typeface="Arial" panose="020B0604020202020204" pitchFamily="34" charset="0"/>
              <a:buChar char="•"/>
            </a:pPr>
            <a:r>
              <a:rPr lang="en-US" altLang="en-US" sz="1200" dirty="0"/>
              <a:t>The style in which the message is executed is one of the most creative elements of an advertisement</a:t>
            </a:r>
            <a:endParaRPr lang="en-US" alt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Injecting humor into an advertisement is a popular and effective executional style</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15</a:t>
            </a:fld>
            <a:endParaRPr lang="en-US"/>
          </a:p>
        </p:txBody>
      </p:sp>
    </p:spTree>
    <p:extLst>
      <p:ext uri="{BB962C8B-B14F-4D97-AF65-F5344CB8AC3E}">
        <p14:creationId xmlns:p14="http://schemas.microsoft.com/office/powerpoint/2010/main" val="576790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altLang="en-US" dirty="0"/>
              <a:t>Before a campaign is released, pretests are used to determine the best advertising appeal, layout, and media vehicle.</a:t>
            </a:r>
          </a:p>
          <a:p>
            <a:pPr marL="171450" indent="-171450" eaLnBrk="1" hangingPunct="1">
              <a:buFont typeface="Arial" panose="020B0604020202020204" pitchFamily="34" charset="0"/>
              <a:buChar char="•"/>
            </a:pPr>
            <a:r>
              <a:rPr lang="en-US" altLang="en-US" dirty="0">
                <a:latin typeface="Arial" panose="020B0604020202020204" pitchFamily="34" charset="0"/>
              </a:rPr>
              <a:t>Testing ad effectiveness can be done before and/or after the campaign.</a:t>
            </a:r>
          </a:p>
          <a:p>
            <a:pPr marL="171450" indent="-171450" eaLnBrk="1" hangingPunct="1">
              <a:buFont typeface="Arial" panose="020B0604020202020204" pitchFamily="34" charset="0"/>
              <a:buChar char="•"/>
            </a:pPr>
            <a:r>
              <a:rPr lang="en-US" altLang="en-US" dirty="0">
                <a:latin typeface="Arial" panose="020B0604020202020204" pitchFamily="34" charset="0"/>
              </a:rPr>
              <a:t>Post-campaign evaluation can be the most demanding task facing advertisers.</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16</a:t>
            </a:fld>
            <a:endParaRPr lang="en-US"/>
          </a:p>
        </p:txBody>
      </p:sp>
    </p:spTree>
    <p:extLst>
      <p:ext uri="{BB962C8B-B14F-4D97-AF65-F5344CB8AC3E}">
        <p14:creationId xmlns:p14="http://schemas.microsoft.com/office/powerpoint/2010/main" val="359634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altLang="en-US" sz="2400" b="1" dirty="0">
                <a:solidFill>
                  <a:schemeClr val="accent1"/>
                </a:solidFill>
                <a:latin typeface="Arial" panose="020B0604020202020204" pitchFamily="34" charset="0"/>
                <a:cs typeface="Arial" panose="020B0604020202020204" pitchFamily="34" charset="0"/>
              </a:rPr>
              <a:t>Medium: </a:t>
            </a:r>
            <a:r>
              <a:rPr lang="en-US" altLang="en-US" sz="2400" dirty="0">
                <a:latin typeface="Arial" panose="020B0604020202020204" pitchFamily="34" charset="0"/>
                <a:cs typeface="Arial" panose="020B0604020202020204" pitchFamily="34" charset="0"/>
              </a:rPr>
              <a:t>the channel used to convey a message to a target market</a:t>
            </a:r>
          </a:p>
          <a:p>
            <a:pPr marL="800100" lvl="1" indent="-342900">
              <a:buFont typeface="Arial" panose="020B0604020202020204" pitchFamily="34" charset="0"/>
              <a:buChar char="•"/>
            </a:pPr>
            <a:r>
              <a:rPr lang="en-US" altLang="en-US" sz="2200" dirty="0">
                <a:solidFill>
                  <a:srgbClr val="00B050"/>
                </a:solidFill>
              </a:rPr>
              <a:t>Selection of the medium is determined by promotional objectives and the appeal and executional style of the advertising</a:t>
            </a:r>
          </a:p>
          <a:p>
            <a:pPr marL="342900" indent="-342900">
              <a:buFont typeface="Arial" panose="020B0604020202020204" pitchFamily="34" charset="0"/>
              <a:buChar char="•"/>
            </a:pPr>
            <a:r>
              <a:rPr lang="en-US" altLang="en-US" sz="2400" b="1" dirty="0">
                <a:solidFill>
                  <a:schemeClr val="accent1"/>
                </a:solidFill>
                <a:latin typeface="Arial" panose="020B0604020202020204" pitchFamily="34" charset="0"/>
                <a:cs typeface="Arial" panose="020B0604020202020204" pitchFamily="34" charset="0"/>
              </a:rPr>
              <a:t>Media planning:</a:t>
            </a:r>
            <a:r>
              <a:rPr lang="en-US" altLang="en-US" sz="2400" dirty="0">
                <a:solidFill>
                  <a:schemeClr val="accent1"/>
                </a:solidFill>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the series of decisions advertisers make regarding the selection and use of media, allowing the marketer to optimally and cost-effectively communicate the message to the target audience</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alt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17</a:t>
            </a:fld>
            <a:endParaRPr lang="en-US"/>
          </a:p>
        </p:txBody>
      </p:sp>
    </p:spTree>
    <p:extLst>
      <p:ext uri="{BB962C8B-B14F-4D97-AF65-F5344CB8AC3E}">
        <p14:creationId xmlns:p14="http://schemas.microsoft.com/office/powerpoint/2010/main" val="42401861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Six major advertising media:</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Newspapers </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Advantages: geographic flexibility and timeliness</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Disadvantages: Not good for reaching a narrow market, distractions from competing ads and news stories</a:t>
            </a:r>
          </a:p>
          <a:p>
            <a:pPr marL="1085850" lvl="2"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Cooperative advertising</a:t>
            </a:r>
            <a:r>
              <a:rPr lang="en-IN" b="1" dirty="0">
                <a:solidFill>
                  <a:schemeClr val="accent1"/>
                </a:solidFill>
              </a:rPr>
              <a:t>: </a:t>
            </a:r>
            <a:r>
              <a:rPr lang="en-IN" dirty="0"/>
              <a:t>an arrangement in which </a:t>
            </a:r>
            <a:r>
              <a:rPr lang="en-US" dirty="0">
                <a:latin typeface="Arial" panose="020B0604020202020204" pitchFamily="34" charset="0"/>
                <a:cs typeface="Arial" panose="020B0604020202020204" pitchFamily="34" charset="0"/>
              </a:rPr>
              <a:t>the manufacturer and the retailer split the costs of advertising the manufacturer’s brand</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Magazines</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Cost per contact is high</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Radio </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Advantages: selectivity and audience segmentation, a large out-of-home audience, low unit and production costs, timeliness, and geographic flexibility</a:t>
            </a:r>
          </a:p>
          <a:p>
            <a:pPr marL="628650" lvl="1" indent="-171450">
              <a:buFont typeface="Arial" panose="020B0604020202020204" pitchFamily="34" charset="0"/>
              <a:buChar char="•"/>
            </a:pPr>
            <a:r>
              <a:rPr lang="en-US" dirty="0"/>
              <a:t>Television</a:t>
            </a:r>
          </a:p>
          <a:p>
            <a:pPr marL="1085850" lvl="2" indent="-171450">
              <a:buFont typeface="Arial" panose="020B0604020202020204" pitchFamily="34" charset="0"/>
              <a:buChar char="•"/>
            </a:pPr>
            <a:r>
              <a:rPr lang="en-US" dirty="0"/>
              <a:t>Advertising time can be expensive</a:t>
            </a:r>
          </a:p>
          <a:p>
            <a:pPr marL="1085850" lvl="2"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Infomercial: </a:t>
            </a:r>
            <a:r>
              <a:rPr lang="en-US" dirty="0">
                <a:latin typeface="Arial" panose="020B0604020202020204" pitchFamily="34" charset="0"/>
                <a:cs typeface="Arial" panose="020B0604020202020204" pitchFamily="34" charset="0"/>
              </a:rPr>
              <a:t>a 30-minute or longer advertisement that looks more like a television talk show than a sales pitch</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Concern about the rise in popularity of digital video recorders (DVRs) </a:t>
            </a:r>
          </a:p>
          <a:p>
            <a:pPr marL="228600" indent="-22860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18</a:t>
            </a:fld>
            <a:endParaRPr lang="en-US"/>
          </a:p>
        </p:txBody>
      </p:sp>
    </p:spTree>
    <p:extLst>
      <p:ext uri="{BB962C8B-B14F-4D97-AF65-F5344CB8AC3E}">
        <p14:creationId xmlns:p14="http://schemas.microsoft.com/office/powerpoint/2010/main" val="9820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The Internet </a:t>
            </a:r>
          </a:p>
          <a:p>
            <a:pPr marL="1085850" lvl="2"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Advergaming: </a:t>
            </a:r>
            <a:r>
              <a:rPr lang="en-US" dirty="0">
                <a:latin typeface="Arial" panose="020B0604020202020204" pitchFamily="34" charset="0"/>
                <a:cs typeface="Arial" panose="020B0604020202020204" pitchFamily="34" charset="0"/>
              </a:rPr>
              <a:t>placing advertising messages in web-based, mobile, console, or handheld video games to advertise or promote a product, service, organization,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or issue</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Outdoor media</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Flexible, low-cost medium</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Billboards, skywriting, giant inflatables, mini billboards in malls, signs in sports arenas, etc.</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Reaches a broad and diverse market</a:t>
            </a:r>
            <a:endParaRPr lang="en-IN" dirty="0"/>
          </a:p>
          <a:p>
            <a:pPr marL="628650" lvl="1" indent="-171450">
              <a:buFont typeface="Arial" panose="020B0604020202020204" pitchFamily="34" charset="0"/>
              <a:buChar char="•"/>
            </a:pPr>
            <a:r>
              <a:rPr lang="en-IN" dirty="0">
                <a:latin typeface="Arial" panose="020B0604020202020204" pitchFamily="34" charset="0"/>
                <a:cs typeface="Arial" panose="020B0604020202020204" pitchFamily="34" charset="0"/>
              </a:rPr>
              <a:t>Al</a:t>
            </a:r>
            <a:r>
              <a:rPr lang="en-IN" dirty="0"/>
              <a:t>ternative media</a:t>
            </a:r>
          </a:p>
          <a:p>
            <a:pPr marL="1085850" lvl="2" indent="-171450">
              <a:buFont typeface="Arial" panose="020B0604020202020204" pitchFamily="34" charset="0"/>
              <a:buChar char="•"/>
            </a:pPr>
            <a:r>
              <a:rPr lang="en-IN" dirty="0">
                <a:latin typeface="Arial" panose="020B0604020202020204" pitchFamily="34" charset="0"/>
                <a:cs typeface="Arial" panose="020B0604020202020204" pitchFamily="34" charset="0"/>
              </a:rPr>
              <a:t>Shopping carts, computer screen savers, interactive kiosks, ads before movies at the cinema, etc.</a:t>
            </a:r>
            <a:endParaRPr 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19</a:t>
            </a:fld>
            <a:endParaRPr lang="en-US"/>
          </a:p>
        </p:txBody>
      </p:sp>
    </p:spTree>
    <p:extLst>
      <p:ext uri="{BB962C8B-B14F-4D97-AF65-F5344CB8AC3E}">
        <p14:creationId xmlns:p14="http://schemas.microsoft.com/office/powerpoint/2010/main" val="682420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20</a:t>
            </a:fld>
            <a:endParaRPr lang="en-US"/>
          </a:p>
        </p:txBody>
      </p:sp>
    </p:spTree>
    <p:extLst>
      <p:ext uri="{BB962C8B-B14F-4D97-AF65-F5344CB8AC3E}">
        <p14:creationId xmlns:p14="http://schemas.microsoft.com/office/powerpoint/2010/main" val="952262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dirty="0">
                <a:solidFill>
                  <a:schemeClr val="accent1"/>
                </a:solidFill>
                <a:latin typeface="Arial" panose="020B0604020202020204" pitchFamily="34" charset="0"/>
                <a:cs typeface="Arial" panose="020B0604020202020204" pitchFamily="34" charset="0"/>
              </a:rPr>
              <a:t>Media mix:</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the combination of media to be used for a promotional campaign</a:t>
            </a:r>
          </a:p>
          <a:p>
            <a:pPr marL="628650" lvl="1" indent="-171450">
              <a:buFont typeface="Arial" panose="020B0604020202020204" pitchFamily="34" charset="0"/>
              <a:buChar char="•"/>
            </a:pPr>
            <a:r>
              <a:rPr lang="en-US" sz="1200" b="0" dirty="0">
                <a:latin typeface="Arial" panose="020B0604020202020204" pitchFamily="34" charset="0"/>
                <a:cs typeface="Arial" panose="020B0604020202020204" pitchFamily="34" charset="0"/>
              </a:rPr>
              <a:t>Based on several factors:</a:t>
            </a:r>
          </a:p>
          <a:p>
            <a:pPr marL="1085850" lvl="2" indent="-171450">
              <a:buFont typeface="Arial" panose="020B0604020202020204" pitchFamily="34" charset="0"/>
              <a:buChar char="•"/>
            </a:pPr>
            <a:r>
              <a:rPr lang="en-US" sz="1200" b="1" dirty="0">
                <a:solidFill>
                  <a:schemeClr val="accent1"/>
                </a:solidFill>
                <a:latin typeface="Arial" panose="020B0604020202020204" pitchFamily="34" charset="0"/>
                <a:cs typeface="Arial" panose="020B0604020202020204" pitchFamily="34" charset="0"/>
              </a:rPr>
              <a:t>Cost per contact (cost per thousand or CPM): </a:t>
            </a:r>
            <a:r>
              <a:rPr lang="en-US" sz="1200" dirty="0">
                <a:latin typeface="Arial" panose="020B0604020202020204" pitchFamily="34" charset="0"/>
                <a:cs typeface="Arial" panose="020B0604020202020204" pitchFamily="34" charset="0"/>
              </a:rPr>
              <a:t>the cost of reaching one member of the target market</a:t>
            </a:r>
          </a:p>
          <a:p>
            <a:pPr marL="1543050" lvl="3"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Marketers can compare the cost of different media vehicles</a:t>
            </a:r>
          </a:p>
          <a:p>
            <a:pPr marL="1085850" lvl="2" indent="-171450">
              <a:buFont typeface="Arial" panose="020B0604020202020204" pitchFamily="34" charset="0"/>
              <a:buChar char="•"/>
            </a:pPr>
            <a:r>
              <a:rPr lang="en-US" sz="1200" b="1" dirty="0">
                <a:solidFill>
                  <a:schemeClr val="accent1"/>
                </a:solidFill>
                <a:latin typeface="Arial" panose="020B0604020202020204" pitchFamily="34" charset="0"/>
                <a:cs typeface="Arial" panose="020B0604020202020204" pitchFamily="34" charset="0"/>
              </a:rPr>
              <a:t>Cost per click: </a:t>
            </a:r>
            <a:r>
              <a:rPr lang="en-US" sz="1200" dirty="0">
                <a:latin typeface="Arial" panose="020B0604020202020204" pitchFamily="34" charset="0"/>
                <a:cs typeface="Arial" panose="020B0604020202020204" pitchFamily="34" charset="0"/>
              </a:rPr>
              <a:t>the</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cost associated with a consumer clicking on a display or banner ad</a:t>
            </a:r>
          </a:p>
          <a:p>
            <a:pPr marL="1543050" lvl="3"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Pay for only “engaged” consumers</a:t>
            </a:r>
          </a:p>
          <a:p>
            <a:pPr marL="1085850" lvl="2" indent="-171450">
              <a:buFont typeface="Arial" panose="020B0604020202020204" pitchFamily="34" charset="0"/>
              <a:buChar char="•"/>
            </a:pPr>
            <a:r>
              <a:rPr lang="en-US" sz="1200" b="1" dirty="0">
                <a:solidFill>
                  <a:schemeClr val="accent1"/>
                </a:solidFill>
                <a:latin typeface="Arial" panose="020B0604020202020204" pitchFamily="34" charset="0"/>
                <a:cs typeface="Arial" panose="020B0604020202020204" pitchFamily="34" charset="0"/>
              </a:rPr>
              <a:t>Reach: </a:t>
            </a:r>
            <a:r>
              <a:rPr lang="en-US" sz="1200" dirty="0">
                <a:latin typeface="Arial" panose="020B0604020202020204" pitchFamily="34" charset="0"/>
                <a:cs typeface="Arial" panose="020B0604020202020204" pitchFamily="34" charset="0"/>
              </a:rPr>
              <a:t>the number of target customers who are exposed to commercial at least once during a specific period, usually four weeks</a:t>
            </a:r>
          </a:p>
          <a:p>
            <a:pPr marL="1085850" lvl="2" indent="-171450">
              <a:buFont typeface="Arial" panose="020B0604020202020204" pitchFamily="34" charset="0"/>
              <a:buChar char="•"/>
            </a:pPr>
            <a:r>
              <a:rPr lang="en-US" sz="1200" b="1" dirty="0">
                <a:solidFill>
                  <a:schemeClr val="accent1"/>
                </a:solidFill>
                <a:latin typeface="Arial" panose="020B0604020202020204" pitchFamily="34" charset="0"/>
                <a:cs typeface="Arial" panose="020B0604020202020204" pitchFamily="34" charset="0"/>
              </a:rPr>
              <a:t>Frequency: </a:t>
            </a:r>
            <a:r>
              <a:rPr lang="en-US" sz="1200" dirty="0">
                <a:latin typeface="Arial" panose="020B0604020202020204" pitchFamily="34" charset="0"/>
                <a:cs typeface="Arial" panose="020B0604020202020204" pitchFamily="34" charset="0"/>
              </a:rPr>
              <a:t>the</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number of times an individual is exposed to a given message during a specific period</a:t>
            </a:r>
          </a:p>
        </p:txBody>
      </p:sp>
      <p:sp>
        <p:nvSpPr>
          <p:cNvPr id="4" name="Slide Number Placeholder 3"/>
          <p:cNvSpPr>
            <a:spLocks noGrp="1"/>
          </p:cNvSpPr>
          <p:nvPr>
            <p:ph type="sldNum" sz="quarter" idx="10"/>
          </p:nvPr>
        </p:nvSpPr>
        <p:spPr/>
        <p:txBody>
          <a:bodyPr/>
          <a:lstStyle/>
          <a:p>
            <a:fld id="{FCA16ACA-BEA9-4113-B004-2C9FC464C5F8}" type="slidenum">
              <a:rPr lang="en-US" smtClean="0"/>
              <a:pPr/>
              <a:t>21</a:t>
            </a:fld>
            <a:endParaRPr lang="en-US"/>
          </a:p>
        </p:txBody>
      </p:sp>
    </p:spTree>
    <p:extLst>
      <p:ext uri="{BB962C8B-B14F-4D97-AF65-F5344CB8AC3E}">
        <p14:creationId xmlns:p14="http://schemas.microsoft.com/office/powerpoint/2010/main" val="30519696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Audience selectivity: </a:t>
            </a:r>
            <a:r>
              <a:rPr lang="en-US" dirty="0">
                <a:latin typeface="Arial" panose="020B0604020202020204" pitchFamily="34" charset="0"/>
                <a:cs typeface="Arial" panose="020B0604020202020204" pitchFamily="34" charset="0"/>
              </a:rPr>
              <a:t>the ability to reach a precisely defined market </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General newspapers and network tv appeal to a wide cross section of the population, others appeal to specific groups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Flexibility: ability to change advertisement quickly</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Magazines are less flexible due to long lead time than radio and Internet advertising</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Noise level: the level of distraction experienced by the target audience in a medium</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Newspapers and magazines have a high noise level, direct mail has a low noise level</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Life span</a:t>
            </a:r>
            <a:r>
              <a:rPr lang="en-IN"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messages can either quickly fade or persist as tangible copy to be carefully studied</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Radio commercials are short, but can be repeated</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Media fragmentation</a:t>
            </a:r>
            <a:r>
              <a:rPr lang="en-IN"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resulting from proliferation of media</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Marketers must pay as much attention to where they place their advertising as to how often the ad is repeated</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22</a:t>
            </a:fld>
            <a:endParaRPr lang="en-US"/>
          </a:p>
        </p:txBody>
      </p:sp>
    </p:spTree>
    <p:extLst>
      <p:ext uri="{BB962C8B-B14F-4D97-AF65-F5344CB8AC3E}">
        <p14:creationId xmlns:p14="http://schemas.microsoft.com/office/powerpoint/2010/main" val="39941781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sz="1200" dirty="0">
                <a:latin typeface="Arial" panose="020B0604020202020204" pitchFamily="34" charset="0"/>
              </a:rPr>
              <a:t>After choosing the media for the campaign, advertisers must schedule the ads. </a:t>
            </a:r>
          </a:p>
          <a:p>
            <a:pPr marL="171450" indent="-171450" eaLnBrk="1" hangingPunct="1">
              <a:buFont typeface="Arial" panose="020B0604020202020204" pitchFamily="34" charset="0"/>
              <a:buChar char="•"/>
            </a:pPr>
            <a:r>
              <a:rPr lang="en-US" altLang="en-US" sz="1200" b="0" dirty="0">
                <a:latin typeface="Arial" panose="020B0604020202020204" pitchFamily="34" charset="0"/>
              </a:rPr>
              <a:t>A</a:t>
            </a:r>
            <a:r>
              <a:rPr lang="en-US" altLang="en-US" sz="1200" b="0" baseline="0" dirty="0">
                <a:latin typeface="Arial" panose="020B0604020202020204" pitchFamily="34" charset="0"/>
              </a:rPr>
              <a:t> </a:t>
            </a:r>
            <a:r>
              <a:rPr lang="en-US" altLang="en-US" sz="1200" b="1" dirty="0">
                <a:latin typeface="Arial" panose="020B0604020202020204" pitchFamily="34" charset="0"/>
              </a:rPr>
              <a:t>media schedule </a:t>
            </a:r>
            <a:r>
              <a:rPr lang="en-US" altLang="en-US" sz="1200" dirty="0">
                <a:latin typeface="Arial" panose="020B0604020202020204" pitchFamily="34" charset="0"/>
              </a:rPr>
              <a:t>designates the medium or media to be used, the specific vehicles, and the insertion dates of the advertising.</a:t>
            </a:r>
          </a:p>
          <a:p>
            <a:pPr marL="171450" indent="-171450" eaLnBrk="1" hangingPunct="1">
              <a:buFont typeface="Arial" panose="020B0604020202020204" pitchFamily="34" charset="0"/>
              <a:buChar char="•"/>
            </a:pPr>
            <a:r>
              <a:rPr lang="en-US" altLang="en-US" sz="1200" b="1" dirty="0">
                <a:latin typeface="Arial" panose="020B0604020202020204" pitchFamily="34" charset="0"/>
              </a:rPr>
              <a:t>Continuous media schedule</a:t>
            </a:r>
            <a:r>
              <a:rPr lang="en-US" altLang="en-US" sz="1200" dirty="0">
                <a:latin typeface="Arial" panose="020B0604020202020204" pitchFamily="34" charset="0"/>
              </a:rPr>
              <a:t>: </a:t>
            </a:r>
            <a:r>
              <a:rPr lang="en-US" dirty="0">
                <a:latin typeface="Arial" panose="020B0604020202020204" pitchFamily="34" charset="0"/>
                <a:cs typeface="Arial" panose="020B0604020202020204" pitchFamily="34" charset="0"/>
              </a:rPr>
              <a:t>a media scheduling strategy in which advertising is run steadily throughout the advertising period; used for products in the later stages of the product life cycle</a:t>
            </a:r>
            <a:endParaRPr lang="en-US" altLang="en-US" sz="1200" dirty="0">
              <a:latin typeface="Arial" panose="020B0604020202020204" pitchFamily="34" charset="0"/>
            </a:endParaRPr>
          </a:p>
          <a:p>
            <a:pPr marL="628650" lvl="1" indent="-171450" eaLnBrk="1" hangingPunct="1">
              <a:buFont typeface="Arial" panose="020B0604020202020204" pitchFamily="34" charset="0"/>
              <a:buChar char="•"/>
            </a:pPr>
            <a:r>
              <a:rPr lang="en-US" altLang="en-US" sz="1200" dirty="0">
                <a:latin typeface="Arial" panose="020B0604020202020204" pitchFamily="34" charset="0"/>
              </a:rPr>
              <a:t>Examples include Ivory soap and Charmin toilet tissue.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sz="1200" b="1" dirty="0">
                <a:latin typeface="Arial" panose="020B0604020202020204" pitchFamily="34" charset="0"/>
              </a:rPr>
              <a:t>Flighted media schedule</a:t>
            </a:r>
            <a:r>
              <a:rPr lang="en-US" altLang="en-US" sz="1200" dirty="0">
                <a:latin typeface="Arial" panose="020B0604020202020204" pitchFamily="34" charset="0"/>
              </a:rPr>
              <a:t>: </a:t>
            </a:r>
            <a:r>
              <a:rPr lang="en-US" dirty="0">
                <a:latin typeface="Arial" panose="020B0604020202020204" pitchFamily="34" charset="0"/>
                <a:cs typeface="Arial" panose="020B0604020202020204" pitchFamily="34" charset="0"/>
              </a:rPr>
              <a:t>a media scheduling strategy in which ads are run heavily every other month or every two weeks to achieve a greater impact with an increased frequency and reach at those times</a:t>
            </a:r>
          </a:p>
          <a:p>
            <a:pPr marL="628650" lvl="1" indent="-171450" eaLnBrk="1" hangingPunct="1">
              <a:buFont typeface="Arial" panose="020B0604020202020204" pitchFamily="34" charset="0"/>
              <a:buChar char="•"/>
            </a:pPr>
            <a:r>
              <a:rPr lang="en-US" altLang="en-US" sz="1200" dirty="0">
                <a:latin typeface="Arial" panose="020B0604020202020204" pitchFamily="34" charset="0"/>
              </a:rPr>
              <a:t>Examples include movie ads on Wednesday and Thursday nights.</a:t>
            </a:r>
            <a:endParaRPr lang="en-US" altLang="en-US" sz="1200" dirty="0">
              <a:latin typeface="Arial" charset="0"/>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sz="1200" b="1" dirty="0">
                <a:latin typeface="Arial" panose="020B0604020202020204" pitchFamily="34" charset="0"/>
              </a:rPr>
              <a:t>Pulsing media schedule</a:t>
            </a:r>
            <a:r>
              <a:rPr lang="en-US" altLang="en-US" sz="1200" dirty="0">
                <a:latin typeface="Arial" panose="020B0604020202020204" pitchFamily="34" charset="0"/>
              </a:rPr>
              <a:t>: </a:t>
            </a:r>
            <a:r>
              <a:rPr lang="en-US" dirty="0"/>
              <a:t>a media scheduling strategy in which  that uses </a:t>
            </a:r>
            <a:r>
              <a:rPr lang="en-US" dirty="0">
                <a:latin typeface="Arial" panose="020B0604020202020204" pitchFamily="34" charset="0"/>
                <a:cs typeface="Arial" panose="020B0604020202020204" pitchFamily="34" charset="0"/>
              </a:rPr>
              <a:t>continuous scheduling throughout the year coupled with a flighted schedule during the best sales periods</a:t>
            </a:r>
          </a:p>
          <a:p>
            <a:pPr marL="628650" lvl="1" indent="-171450" eaLnBrk="1" hangingPunct="1">
              <a:buFont typeface="Arial" panose="020B0604020202020204" pitchFamily="34" charset="0"/>
              <a:buChar char="•"/>
            </a:pPr>
            <a:r>
              <a:rPr lang="en-US" altLang="en-US" sz="1200" dirty="0">
                <a:latin typeface="Arial" panose="020B0604020202020204" pitchFamily="34" charset="0"/>
              </a:rPr>
              <a:t>Examples include Thanksgiving, Christmas, and back-to-school sales.  </a:t>
            </a:r>
          </a:p>
          <a:p>
            <a:pPr marL="171450" indent="-171450" eaLnBrk="1" hangingPunct="1">
              <a:buFont typeface="Arial" panose="020B0604020202020204" pitchFamily="34" charset="0"/>
              <a:buChar char="•"/>
            </a:pPr>
            <a:r>
              <a:rPr lang="en-US" altLang="en-US" sz="1200" b="1" dirty="0">
                <a:latin typeface="Arial" panose="020B0604020202020204" pitchFamily="34" charset="0"/>
              </a:rPr>
              <a:t>Seasonal media schedule</a:t>
            </a:r>
            <a:r>
              <a:rPr lang="en-US" altLang="en-US" sz="1200" dirty="0">
                <a:latin typeface="Arial" panose="020B0604020202020204" pitchFamily="34" charset="0"/>
              </a:rPr>
              <a:t>: </a:t>
            </a:r>
            <a:r>
              <a:rPr lang="en-US" dirty="0"/>
              <a:t>a media scheduling strategy that </a:t>
            </a:r>
            <a:r>
              <a:rPr lang="en-US" dirty="0">
                <a:latin typeface="Arial" panose="020B0604020202020204" pitchFamily="34" charset="0"/>
                <a:cs typeface="Arial" panose="020B0604020202020204" pitchFamily="34" charset="0"/>
              </a:rPr>
              <a:t>runs advertising only during times of the year when the product is likely to be used</a:t>
            </a:r>
            <a:endParaRPr lang="en-US" altLang="en-US" sz="1200" dirty="0">
              <a:latin typeface="Arial" panose="020B0604020202020204" pitchFamily="34" charset="0"/>
            </a:endParaRPr>
          </a:p>
          <a:p>
            <a:pPr marL="628650" lvl="1" indent="-171450" eaLnBrk="1" hangingPunct="1">
              <a:buFont typeface="Arial" panose="020B0604020202020204" pitchFamily="34" charset="0"/>
              <a:buChar char="•"/>
            </a:pPr>
            <a:r>
              <a:rPr lang="en-US" altLang="en-US" sz="1200" dirty="0">
                <a:latin typeface="Arial" panose="020B0604020202020204" pitchFamily="34" charset="0"/>
              </a:rPr>
              <a:t>Examples include cold medication and sunscreen lotion.  </a:t>
            </a:r>
          </a:p>
          <a:p>
            <a:pPr marL="171450" indent="-171450" eaLnBrk="1" hangingPunct="1">
              <a:buFont typeface="Arial" panose="020B0604020202020204" pitchFamily="34" charset="0"/>
              <a:buChar char="•"/>
            </a:pPr>
            <a:r>
              <a:rPr lang="en-US" altLang="en-US" sz="1200" dirty="0">
                <a:latin typeface="Arial" panose="020B0604020202020204" pitchFamily="34" charset="0"/>
              </a:rPr>
              <a:t>Recency planning is the theory of scheduling television advertising for frequently purchased products, such as Coca-Cola and Tide detergent. </a:t>
            </a:r>
          </a:p>
          <a:p>
            <a:pPr marL="628650" lvl="1" indent="-171450" eaLnBrk="1" hangingPunct="1">
              <a:buFont typeface="Arial" panose="020B0604020202020204" pitchFamily="34" charset="0"/>
              <a:buChar char="•"/>
            </a:pPr>
            <a:r>
              <a:rPr lang="en-US" altLang="en-US" sz="1200" dirty="0">
                <a:latin typeface="Arial" panose="020B0604020202020204" pitchFamily="34" charset="0"/>
              </a:rPr>
              <a:t>Its main premise is to influence the brand choice of people who are ready to buy.</a:t>
            </a:r>
          </a:p>
        </p:txBody>
      </p:sp>
      <p:sp>
        <p:nvSpPr>
          <p:cNvPr id="4" name="Slide Number Placeholder 3"/>
          <p:cNvSpPr>
            <a:spLocks noGrp="1"/>
          </p:cNvSpPr>
          <p:nvPr>
            <p:ph type="sldNum" sz="quarter" idx="10"/>
          </p:nvPr>
        </p:nvSpPr>
        <p:spPr/>
        <p:txBody>
          <a:bodyPr/>
          <a:lstStyle/>
          <a:p>
            <a:fld id="{FCA16ACA-BEA9-4113-B004-2C9FC464C5F8}" type="slidenum">
              <a:rPr lang="en-US" smtClean="0"/>
              <a:pPr/>
              <a:t>23</a:t>
            </a:fld>
            <a:endParaRPr lang="en-US"/>
          </a:p>
        </p:txBody>
      </p:sp>
    </p:spTree>
    <p:extLst>
      <p:ext uri="{BB962C8B-B14F-4D97-AF65-F5344CB8AC3E}">
        <p14:creationId xmlns:p14="http://schemas.microsoft.com/office/powerpoint/2010/main" val="34553593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sz="1200" b="1" dirty="0">
                <a:solidFill>
                  <a:schemeClr val="accent1"/>
                </a:solidFill>
                <a:latin typeface="Arial" panose="020B0604020202020204" pitchFamily="34" charset="0"/>
                <a:cs typeface="Arial" panose="020B0604020202020204" pitchFamily="34" charset="0"/>
              </a:rPr>
              <a:t>Public relations: </a:t>
            </a:r>
            <a:r>
              <a:rPr lang="en-US" altLang="en-US" sz="1200" dirty="0">
                <a:latin typeface="Arial" panose="020B0604020202020204" pitchFamily="34" charset="0"/>
                <a:cs typeface="Arial" panose="020B0604020202020204" pitchFamily="34" charset="0"/>
              </a:rPr>
              <a:t>the element in the promotional mix that evaluates public attitudes, identifies issues that may elicit public concern, and executes programs to gain public understanding and acceptance</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sz="1200" dirty="0">
                <a:solidFill>
                  <a:srgbClr val="00B050"/>
                </a:solidFill>
              </a:rPr>
              <a:t>Public relations campaigns fit into overall marketing plans and focus on targeted audiences</a:t>
            </a:r>
            <a:endParaRPr lang="en-US" altLang="en-US" sz="12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b="1" dirty="0">
                <a:solidFill>
                  <a:schemeClr val="accent1"/>
                </a:solidFill>
                <a:latin typeface="Arial" panose="020B0604020202020204" pitchFamily="34" charset="0"/>
                <a:cs typeface="Arial" panose="020B0604020202020204" pitchFamily="34" charset="0"/>
              </a:rPr>
              <a:t>Publicity: </a:t>
            </a:r>
            <a:r>
              <a:rPr lang="en-US" sz="1200" dirty="0">
                <a:latin typeface="Arial" panose="020B0604020202020204" pitchFamily="34" charset="0"/>
                <a:cs typeface="Arial" panose="020B0604020202020204" pitchFamily="34" charset="0"/>
              </a:rPr>
              <a:t>the effort to capture media attention, often initiated through press releases that further a corporation’s public relations plans</a:t>
            </a:r>
          </a:p>
          <a:p>
            <a:pPr marL="171450" indent="-17145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24</a:t>
            </a:fld>
            <a:endParaRPr lang="en-US"/>
          </a:p>
        </p:txBody>
      </p:sp>
    </p:spTree>
    <p:extLst>
      <p:ext uri="{BB962C8B-B14F-4D97-AF65-F5344CB8AC3E}">
        <p14:creationId xmlns:p14="http://schemas.microsoft.com/office/powerpoint/2010/main" val="106197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New-product publicity</a:t>
            </a:r>
            <a:r>
              <a:rPr lang="en-IN" sz="1200" dirty="0"/>
              <a:t> </a:t>
            </a:r>
            <a:r>
              <a:rPr lang="en-US" sz="1200" dirty="0">
                <a:latin typeface="Arial" panose="020B0604020202020204" pitchFamily="34" charset="0"/>
                <a:cs typeface="Arial" panose="020B0604020202020204" pitchFamily="34" charset="0"/>
              </a:rPr>
              <a:t>helps advertisers about their new product by prompting free news or positive words</a:t>
            </a:r>
          </a:p>
          <a:p>
            <a:pPr marL="171450" indent="-171450">
              <a:buFont typeface="Arial" panose="020B0604020202020204" pitchFamily="34" charset="0"/>
              <a:buChar char="•"/>
            </a:pPr>
            <a:r>
              <a:rPr lang="en-US" sz="1200" b="1" dirty="0">
                <a:solidFill>
                  <a:schemeClr val="accent1"/>
                </a:solidFill>
                <a:latin typeface="Arial" panose="020B0604020202020204" pitchFamily="34" charset="0"/>
                <a:cs typeface="Arial" panose="020B0604020202020204" pitchFamily="34" charset="0"/>
              </a:rPr>
              <a:t>Product placement:</a:t>
            </a:r>
            <a:r>
              <a:rPr lang="en-US" sz="1200" dirty="0">
                <a:solidFill>
                  <a:schemeClr val="accent1"/>
                </a:solidFill>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a public relations strategy that involves getting a product, service, or company na</a:t>
            </a:r>
            <a:r>
              <a:rPr lang="en-US" sz="1200" dirty="0"/>
              <a:t>me to appear in a movie, television show, radio program, magazine, newspaper, video game, video or audio clip, book, or commercial for another product; on the Internet; or at special events</a:t>
            </a:r>
          </a:p>
          <a:p>
            <a:pPr marL="628650" lvl="1" indent="-171450">
              <a:buFont typeface="Arial" panose="020B0604020202020204" pitchFamily="34" charset="0"/>
              <a:buChar char="•"/>
            </a:pPr>
            <a:r>
              <a:rPr lang="en-US" sz="1200" b="0" dirty="0">
                <a:latin typeface="Arial" panose="020B0604020202020204" pitchFamily="34" charset="0"/>
                <a:cs typeface="Arial" panose="020B0604020202020204" pitchFamily="34" charset="0"/>
              </a:rPr>
              <a:t>Global product placement expenditures total about $10.5 billion annually</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Consumer education</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Example: Financial planning firms may sponsor free seminars on money management, retirement planning, and investing</a:t>
            </a:r>
            <a:endParaRPr lang="en-IN" sz="1200"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25</a:t>
            </a:fld>
            <a:endParaRPr lang="en-US"/>
          </a:p>
        </p:txBody>
      </p:sp>
    </p:spTree>
    <p:extLst>
      <p:ext uri="{BB962C8B-B14F-4D97-AF65-F5344CB8AC3E}">
        <p14:creationId xmlns:p14="http://schemas.microsoft.com/office/powerpoint/2010/main" val="3227458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solidFill>
                  <a:schemeClr val="accent1"/>
                </a:solidFill>
              </a:rPr>
              <a:t>Sponsorship: </a:t>
            </a:r>
            <a:r>
              <a:rPr lang="en-US" dirty="0"/>
              <a:t>a public relations strategy in which a company spends money to support an issue, cause, or event that is consistent with corporate objectives, such as improving brand awareness or enhancing corporate image</a:t>
            </a:r>
          </a:p>
          <a:p>
            <a:pPr marL="628650" lvl="1" indent="-171450">
              <a:buFont typeface="Arial" panose="020B0604020202020204" pitchFamily="34" charset="0"/>
              <a:buChar char="•"/>
            </a:pPr>
            <a:r>
              <a:rPr lang="en-US" dirty="0"/>
              <a:t>Biggest category of sponsorship is sports</a:t>
            </a:r>
          </a:p>
          <a:p>
            <a:pPr marL="628650" lvl="1" indent="-171450">
              <a:buFont typeface="Arial" panose="020B0604020202020204" pitchFamily="34" charset="0"/>
              <a:buChar char="•"/>
            </a:pPr>
            <a:r>
              <a:rPr lang="en-US" dirty="0"/>
              <a:t>Companies can sponsor issues like education, health care, and social programs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Experiential marketing</a:t>
            </a:r>
            <a:r>
              <a:rPr lang="en-IN"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involves engaging with consumers in a way that enables them to feel the brand </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Company websites</a:t>
            </a:r>
            <a:r>
              <a:rPr lang="en-IN"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used to:  </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introduce new products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provide information to the media </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include social media news releases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promote existing products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obtain consumer feedback </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communicate legislative and regulatory information</a:t>
            </a:r>
          </a:p>
          <a:p>
            <a:pPr marL="171450" indent="-1714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26</a:t>
            </a:fld>
            <a:endParaRPr lang="en-US"/>
          </a:p>
        </p:txBody>
      </p:sp>
    </p:spTree>
    <p:extLst>
      <p:ext uri="{BB962C8B-B14F-4D97-AF65-F5344CB8AC3E}">
        <p14:creationId xmlns:p14="http://schemas.microsoft.com/office/powerpoint/2010/main" val="35001763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b="1" dirty="0">
                <a:solidFill>
                  <a:schemeClr val="accent1"/>
                </a:solidFill>
                <a:latin typeface="Arial" panose="020B0604020202020204" pitchFamily="34" charset="0"/>
                <a:cs typeface="Arial" panose="020B0604020202020204" pitchFamily="34" charset="0"/>
              </a:rPr>
              <a:t>Crisis management:</a:t>
            </a:r>
            <a:r>
              <a:rPr lang="en-US" altLang="en-US" dirty="0">
                <a:solidFill>
                  <a:schemeClr val="accent1"/>
                </a:solidFill>
                <a:latin typeface="Arial" panose="020B0604020202020204" pitchFamily="34" charset="0"/>
                <a:cs typeface="Arial" panose="020B0604020202020204" pitchFamily="34" charset="0"/>
              </a:rPr>
              <a:t> </a:t>
            </a:r>
            <a:r>
              <a:rPr lang="en-US" altLang="en-US" dirty="0"/>
              <a:t>a c</a:t>
            </a:r>
            <a:r>
              <a:rPr lang="en-US" altLang="en-US" dirty="0">
                <a:latin typeface="Arial" panose="020B0604020202020204" pitchFamily="34" charset="0"/>
                <a:cs typeface="Arial" panose="020B0604020202020204" pitchFamily="34" charset="0"/>
              </a:rPr>
              <a:t>oordinated effort to handle all the effects of unfavorable publicity or another unexpected unfavorable event</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27</a:t>
            </a:fld>
            <a:endParaRPr lang="en-US"/>
          </a:p>
        </p:txBody>
      </p:sp>
    </p:spTree>
    <p:extLst>
      <p:ext uri="{BB962C8B-B14F-4D97-AF65-F5344CB8AC3E}">
        <p14:creationId xmlns:p14="http://schemas.microsoft.com/office/powerpoint/2010/main" val="1824513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defRPr/>
            </a:pPr>
            <a:r>
              <a:rPr lang="en-US" dirty="0">
                <a:ea typeface="ＭＳ Ｐゴシック" pitchFamily="34" charset="-128"/>
              </a:rPr>
              <a:t>In addition to advertising, public relations, and personal selling, sales promotion is utilized to increase the effectiveness of other promotional efforts.  </a:t>
            </a:r>
          </a:p>
          <a:p>
            <a:pPr marL="171450" indent="-171450" eaLnBrk="1" hangingPunct="1">
              <a:buFont typeface="Arial" panose="020B0604020202020204" pitchFamily="34" charset="0"/>
              <a:buChar char="•"/>
              <a:defRPr/>
            </a:pPr>
            <a:r>
              <a:rPr lang="en-US" sz="2400" b="1" dirty="0">
                <a:solidFill>
                  <a:schemeClr val="accent1"/>
                </a:solidFill>
                <a:latin typeface="Arial" panose="020B0604020202020204" pitchFamily="34" charset="0"/>
                <a:cs typeface="Arial" panose="020B0604020202020204" pitchFamily="34" charset="0"/>
              </a:rPr>
              <a:t>Sales </a:t>
            </a:r>
            <a:r>
              <a:rPr lang="en-US" sz="2400" b="1" dirty="0">
                <a:solidFill>
                  <a:schemeClr val="accent1"/>
                </a:solidFill>
              </a:rPr>
              <a:t>promotion: </a:t>
            </a:r>
            <a:r>
              <a:rPr lang="en-US" sz="2400" dirty="0"/>
              <a:t>m</a:t>
            </a:r>
            <a:r>
              <a:rPr lang="en-US" sz="2400" dirty="0">
                <a:latin typeface="Arial" panose="020B0604020202020204" pitchFamily="34" charset="0"/>
                <a:cs typeface="Arial" panose="020B0604020202020204" pitchFamily="34" charset="0"/>
              </a:rPr>
              <a:t>arketing communication activities other than advertising, personal selling, and public relations, in which a short-term incentive motivates consumers or members of the distribution channel to purchase a good or service immediately, either by lowering the price or by adding value</a:t>
            </a:r>
          </a:p>
          <a:p>
            <a:pPr marL="628650" lvl="1" indent="-171450" eaLnBrk="1" hangingPunct="1">
              <a:buFont typeface="Arial" panose="020B0604020202020204" pitchFamily="34" charset="0"/>
              <a:buChar char="•"/>
              <a:defRPr/>
            </a:pPr>
            <a:r>
              <a:rPr lang="en-US" sz="2200" dirty="0">
                <a:solidFill>
                  <a:srgbClr val="00B050"/>
                </a:solidFill>
                <a:latin typeface="Arial" panose="020B0604020202020204" pitchFamily="34" charset="0"/>
                <a:cs typeface="Arial" panose="020B0604020202020204" pitchFamily="34" charset="0"/>
              </a:rPr>
              <a:t>Goal is to give the consumer an incentive to make an immediate purchase</a:t>
            </a:r>
            <a:endParaRPr lang="en-US" dirty="0">
              <a:ea typeface="ＭＳ Ｐゴシック" pitchFamily="34" charset="-128"/>
            </a:endParaRPr>
          </a:p>
          <a:p>
            <a:pPr marL="628650" lvl="1" indent="-171450">
              <a:buFont typeface="Arial" panose="020B0604020202020204" pitchFamily="34" charset="0"/>
              <a:buChar char="•"/>
            </a:pPr>
            <a:r>
              <a:rPr lang="en-US" sz="1200" b="0" i="0" u="none" strike="noStrike" kern="1200" baseline="0" dirty="0">
                <a:solidFill>
                  <a:schemeClr val="tx1"/>
                </a:solidFill>
                <a:latin typeface="Arial" charset="0"/>
                <a:ea typeface="MS PGothic" panose="020B0600070205080204" pitchFamily="34" charset="-128"/>
                <a:cs typeface="+mn-cs"/>
              </a:rPr>
              <a:t>Sales promotion usually has more effect on behavior than on attitudes.</a:t>
            </a:r>
            <a:endParaRPr lang="en-US" dirty="0">
              <a:ea typeface="ＭＳ Ｐゴシック" pitchFamily="34" charset="-128"/>
            </a:endParaRPr>
          </a:p>
          <a:p>
            <a:pPr marL="628650" lvl="1" indent="-171450" eaLnBrk="1" hangingPunct="1">
              <a:buFont typeface="Arial" panose="020B0604020202020204" pitchFamily="34" charset="0"/>
              <a:buChar char="•"/>
              <a:defRPr/>
            </a:pPr>
            <a:r>
              <a:rPr lang="en-US" dirty="0">
                <a:ea typeface="ＭＳ Ｐゴシック" pitchFamily="34" charset="-128"/>
              </a:rPr>
              <a:t>While advertising offers a reason to buy, sales promotion offers an incentive to buy. Both are important, but sales promotion is usually cheaper and easier to measure.</a:t>
            </a:r>
          </a:p>
          <a:p>
            <a:pPr marL="171450" lvl="0" indent="-171450" eaLnBrk="1" hangingPunct="1">
              <a:buFont typeface="Arial" panose="020B0604020202020204" pitchFamily="34" charset="0"/>
              <a:buChar char="•"/>
              <a:defRPr/>
            </a:pPr>
            <a:r>
              <a:rPr lang="en-US" sz="2400" b="1" dirty="0">
                <a:solidFill>
                  <a:schemeClr val="accent1"/>
                </a:solidFill>
              </a:rPr>
              <a:t>Trade sales promotion: </a:t>
            </a:r>
            <a:r>
              <a:rPr lang="en-US" sz="2400" dirty="0"/>
              <a:t>promotion activities directed to members of the marketing channel, such as wholesalers and retailers</a:t>
            </a:r>
          </a:p>
          <a:p>
            <a:pPr marL="171450" lvl="0" indent="-171450" eaLnBrk="1" hangingPunct="1">
              <a:buFont typeface="Arial" panose="020B0604020202020204" pitchFamily="34" charset="0"/>
              <a:buChar char="•"/>
              <a:defRPr/>
            </a:pPr>
            <a:r>
              <a:rPr lang="en-US" sz="2400" b="1" dirty="0">
                <a:solidFill>
                  <a:schemeClr val="accent1"/>
                </a:solidFill>
                <a:latin typeface="Arial" panose="020B0604020202020204" pitchFamily="34" charset="0"/>
                <a:cs typeface="Arial" panose="020B0604020202020204" pitchFamily="34" charset="0"/>
              </a:rPr>
              <a:t>Consumer sales promotion: </a:t>
            </a:r>
            <a:r>
              <a:rPr lang="en-US" sz="2400" dirty="0">
                <a:latin typeface="Arial" panose="020B0604020202020204" pitchFamily="34" charset="0"/>
                <a:cs typeface="Arial" panose="020B0604020202020204" pitchFamily="34" charset="0"/>
              </a:rPr>
              <a:t>promotion activities targeted to the ultimate consumer market</a:t>
            </a:r>
          </a:p>
          <a:p>
            <a:pPr marL="628650" lvl="1" indent="-171450" eaLnBrk="1" hangingPunct="1">
              <a:buFont typeface="Arial" panose="020B0604020202020204" pitchFamily="34" charset="0"/>
              <a:buChar char="•"/>
              <a:defRPr/>
            </a:pPr>
            <a:endParaRPr lang="en-US" dirty="0">
              <a:ea typeface="ＭＳ Ｐゴシック" pitchFamily="34" charset="-128"/>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28</a:t>
            </a:fld>
            <a:endParaRPr lang="en-US"/>
          </a:p>
        </p:txBody>
      </p:sp>
    </p:spTree>
    <p:extLst>
      <p:ext uri="{BB962C8B-B14F-4D97-AF65-F5344CB8AC3E}">
        <p14:creationId xmlns:p14="http://schemas.microsoft.com/office/powerpoint/2010/main" val="1571799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Tools for trade sale promotion:</a:t>
            </a:r>
          </a:p>
          <a:p>
            <a:pPr marL="628650" lvl="1"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Trade allowance:</a:t>
            </a:r>
            <a:r>
              <a:rPr lang="en-IN" b="1" dirty="0">
                <a:solidFill>
                  <a:schemeClr val="accent1"/>
                </a:solidFill>
              </a:rPr>
              <a:t> </a:t>
            </a:r>
            <a:r>
              <a:rPr lang="en-IN" dirty="0"/>
              <a:t>a </a:t>
            </a:r>
            <a:r>
              <a:rPr lang="en-US" dirty="0">
                <a:latin typeface="Arial" panose="020B0604020202020204" pitchFamily="34" charset="0"/>
                <a:cs typeface="Arial" panose="020B0604020202020204" pitchFamily="34" charset="0"/>
              </a:rPr>
              <a:t>price reduction offered by manufacturers to intermediaries such as wholesalers and retailers</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Given in exchange for doing something specific like allocating space for a new product</a:t>
            </a:r>
          </a:p>
          <a:p>
            <a:pPr marL="628650" lvl="1"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Push money: </a:t>
            </a:r>
            <a:r>
              <a:rPr lang="en-US" dirty="0">
                <a:latin typeface="Arial" panose="020B0604020202020204" pitchFamily="34" charset="0"/>
                <a:cs typeface="Arial" panose="020B0604020202020204" pitchFamily="34" charset="0"/>
              </a:rPr>
              <a:t>money offered to channel intermediaries to encourage them to “push” products—that is, to encourage other members of the channel to sell the products</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Push money is often directed toward a retailer’s salespeople</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Training</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If the product is complex, a manufacturer will train an intermediary’s personnel</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Free merchandise</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May be used as payment for trade allowances</a:t>
            </a:r>
          </a:p>
          <a:p>
            <a:pPr marL="628650" lvl="1" indent="-171450">
              <a:buFont typeface="Arial" panose="020B0604020202020204" pitchFamily="34" charset="0"/>
              <a:buChar char="•"/>
            </a:pPr>
            <a:r>
              <a:rPr lang="en-US" dirty="0"/>
              <a:t>Store demonstrations</a:t>
            </a:r>
          </a:p>
          <a:p>
            <a:pPr marL="1085850" lvl="2" indent="-171450">
              <a:buFont typeface="Arial" panose="020B0604020202020204" pitchFamily="34" charset="0"/>
              <a:buChar char="•"/>
            </a:pPr>
            <a:r>
              <a:rPr lang="en-US" dirty="0"/>
              <a:t>Food manufacturers often send representatives to grocery stores and supermarkets to let customers sample a product</a:t>
            </a:r>
          </a:p>
          <a:p>
            <a:pPr marL="628650" lvl="1" indent="-171450">
              <a:buFont typeface="Arial" panose="020B0604020202020204" pitchFamily="34" charset="0"/>
              <a:buChar char="•"/>
            </a:pPr>
            <a:r>
              <a:rPr lang="en-US" dirty="0"/>
              <a:t>Business meetings, conventions, and trade shows</a:t>
            </a:r>
          </a:p>
          <a:p>
            <a:pPr marL="1085850" lvl="2" indent="-171450">
              <a:buFont typeface="Arial" panose="020B0604020202020204" pitchFamily="34" charset="0"/>
              <a:buChar char="•"/>
            </a:pPr>
            <a:r>
              <a:rPr lang="en-US" dirty="0"/>
              <a:t>Manufacturers, distributors, and other vendors can display their goods or describe their services to potential customers</a:t>
            </a:r>
          </a:p>
          <a:p>
            <a:pPr marL="1085850" lvl="2" indent="-171450">
              <a:buFont typeface="Arial" panose="020B0604020202020204" pitchFamily="34" charset="0"/>
              <a:buChar char="•"/>
            </a:pPr>
            <a:r>
              <a:rPr lang="en-US" dirty="0"/>
              <a:t>Companies can identify new prospects, serve current customers, introduce new products, enhance corporate image, test the market response to new products, enhance corporate morale, and gather competitive information</a:t>
            </a:r>
          </a:p>
          <a:p>
            <a:pPr marL="628650" lvl="1" indent="-1714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30</a:t>
            </a:fld>
            <a:endParaRPr lang="en-US"/>
          </a:p>
        </p:txBody>
      </p:sp>
    </p:spTree>
    <p:extLst>
      <p:ext uri="{BB962C8B-B14F-4D97-AF65-F5344CB8AC3E}">
        <p14:creationId xmlns:p14="http://schemas.microsoft.com/office/powerpoint/2010/main" val="25249063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Help manufacturers gain new distributors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Obtain wholesaler and retailer support for consumer sales promotions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Build or reduce dealer inventories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Improve trade relations</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31</a:t>
            </a:fld>
            <a:endParaRPr lang="en-US"/>
          </a:p>
        </p:txBody>
      </p:sp>
    </p:spTree>
    <p:extLst>
      <p:ext uri="{BB962C8B-B14F-4D97-AF65-F5344CB8AC3E}">
        <p14:creationId xmlns:p14="http://schemas.microsoft.com/office/powerpoint/2010/main" val="820367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rPr>
              <a:t>The tools selected for sales promotion must suit the objectives to ensure success of the overall promotion plan.</a:t>
            </a:r>
          </a:p>
          <a:p>
            <a:pPr marL="171450" marR="0" lvl="0" indent="-171450" algn="l" defTabSz="914400" rtl="0" eaLnBrk="1" fontAlgn="base" latinLnBrk="0" hangingPunct="1">
              <a:lnSpc>
                <a:spcPct val="80000"/>
              </a:lnSpc>
              <a:spcBef>
                <a:spcPct val="30000"/>
              </a:spcBef>
              <a:spcAft>
                <a:spcPct val="0"/>
              </a:spcAft>
              <a:buClrTx/>
              <a:buSzTx/>
              <a:buFont typeface="Arial" panose="020B0604020202020204" pitchFamily="34" charset="0"/>
              <a:buChar char="•"/>
              <a:tabLst/>
              <a:defRPr/>
            </a:pPr>
            <a:r>
              <a:rPr lang="en-US" sz="1000" b="1" dirty="0">
                <a:solidFill>
                  <a:schemeClr val="accent1"/>
                </a:solidFill>
              </a:rPr>
              <a:t>Coupon:</a:t>
            </a:r>
            <a:r>
              <a:rPr lang="en-US" sz="1000" dirty="0">
                <a:solidFill>
                  <a:schemeClr val="accent1"/>
                </a:solidFill>
              </a:rPr>
              <a:t> </a:t>
            </a:r>
            <a:r>
              <a:rPr lang="en-US" sz="1000" dirty="0"/>
              <a:t>a certificate that entitles consumers to an immediate price reduction when the product is purchased</a:t>
            </a:r>
          </a:p>
          <a:p>
            <a:pPr marL="628650" lvl="1" indent="-171450" eaLnBrk="1" hangingPunct="1">
              <a:lnSpc>
                <a:spcPct val="80000"/>
              </a:lnSpc>
              <a:buFont typeface="Arial" panose="020B0604020202020204" pitchFamily="34" charset="0"/>
              <a:buChar char="•"/>
            </a:pPr>
            <a:r>
              <a:rPr lang="en-US" altLang="en-US" sz="1000" dirty="0">
                <a:latin typeface="Arial" panose="020B0604020202020204" pitchFamily="34" charset="0"/>
              </a:rPr>
              <a:t>Coupons encourage product trial and repurchase and are likely to increase the amount of a product purchased.  </a:t>
            </a:r>
          </a:p>
          <a:p>
            <a:pPr marL="628650" lvl="1" indent="-171450" eaLnBrk="1" hangingPunct="1">
              <a:lnSpc>
                <a:spcPct val="80000"/>
              </a:lnSpc>
              <a:buFont typeface="Arial" panose="020B0604020202020204" pitchFamily="34" charset="0"/>
              <a:buChar char="•"/>
            </a:pPr>
            <a:r>
              <a:rPr lang="en-IN" sz="1200" b="0" i="0" u="none" strike="noStrike" kern="1200" baseline="0" dirty="0">
                <a:solidFill>
                  <a:schemeClr val="tx1"/>
                </a:solidFill>
                <a:latin typeface="Arial" charset="0"/>
                <a:ea typeface="MS PGothic" panose="020B0600070205080204" pitchFamily="34" charset="-128"/>
                <a:cs typeface="+mn-cs"/>
              </a:rPr>
              <a:t>Freestanding inserts (</a:t>
            </a:r>
            <a:r>
              <a:rPr lang="en-US" altLang="en-US" sz="1000" dirty="0">
                <a:latin typeface="Arial" panose="020B0604020202020204" pitchFamily="34" charset="0"/>
              </a:rPr>
              <a:t>FSIs) are used to distribute 80 percent of coupons. </a:t>
            </a:r>
          </a:p>
          <a:p>
            <a:pPr marL="628650" lvl="1" indent="-171450" eaLnBrk="1" hangingPunct="1">
              <a:lnSpc>
                <a:spcPct val="80000"/>
              </a:lnSpc>
              <a:buFont typeface="Arial" panose="020B0604020202020204" pitchFamily="34" charset="0"/>
              <a:buChar char="•"/>
            </a:pPr>
            <a:r>
              <a:rPr lang="en-US" altLang="en-US" sz="1000" dirty="0">
                <a:latin typeface="Arial" panose="020B0604020202020204" pitchFamily="34" charset="0"/>
              </a:rPr>
              <a:t>In-store coupons are more likely to influence buying decisions.</a:t>
            </a:r>
          </a:p>
          <a:p>
            <a:pPr marL="171450" marR="0" lvl="0" indent="-171450" algn="l" defTabSz="914400" rtl="0" eaLnBrk="1" fontAlgn="base" latinLnBrk="0" hangingPunct="1">
              <a:lnSpc>
                <a:spcPct val="80000"/>
              </a:lnSpc>
              <a:spcBef>
                <a:spcPct val="30000"/>
              </a:spcBef>
              <a:spcAft>
                <a:spcPct val="0"/>
              </a:spcAft>
              <a:buClrTx/>
              <a:buSzTx/>
              <a:buFont typeface="Arial" panose="020B0604020202020204" pitchFamily="34" charset="0"/>
              <a:buChar char="•"/>
              <a:tabLst/>
              <a:defRPr/>
            </a:pPr>
            <a:r>
              <a:rPr lang="en-US" sz="1000" b="1" dirty="0">
                <a:solidFill>
                  <a:schemeClr val="accent1"/>
                </a:solidFill>
              </a:rPr>
              <a:t>Rebate: </a:t>
            </a:r>
            <a:r>
              <a:rPr lang="en-US" sz="1000" dirty="0"/>
              <a:t>a cash refund given for </a:t>
            </a:r>
            <a:r>
              <a:rPr lang="en-IN" sz="1000" dirty="0"/>
              <a:t>the purchase of a product during a </a:t>
            </a:r>
            <a:r>
              <a:rPr lang="en-US" sz="1000" dirty="0"/>
              <a:t>specific period</a:t>
            </a:r>
          </a:p>
          <a:p>
            <a:pPr marL="628650" lvl="1" indent="-171450" eaLnBrk="1" hangingPunct="1">
              <a:lnSpc>
                <a:spcPct val="80000"/>
              </a:lnSpc>
              <a:buFont typeface="Arial" panose="020B0604020202020204" pitchFamily="34" charset="0"/>
              <a:buChar char="•"/>
            </a:pPr>
            <a:r>
              <a:rPr lang="en-US" altLang="en-US" sz="1000" dirty="0">
                <a:latin typeface="Arial" panose="020B0604020202020204" pitchFamily="34" charset="0"/>
              </a:rPr>
              <a:t>Rebates must be mailed in along with a proof of purchase. Rebates offer price cuts to consumers directly and are more easily controlled. Further, customer databases can be built because of the information forms required for rebates.</a:t>
            </a:r>
          </a:p>
          <a:p>
            <a:pPr marL="628650" lvl="1" indent="-171450" eaLnBrk="1" hangingPunct="1">
              <a:lnSpc>
                <a:spcPct val="80000"/>
              </a:lnSpc>
              <a:buFont typeface="Arial" panose="020B0604020202020204" pitchFamily="34" charset="0"/>
              <a:buChar char="•"/>
            </a:pPr>
            <a:r>
              <a:rPr lang="en-US" dirty="0"/>
              <a:t>Manufacturers prefer rebate because of the following reasons:</a:t>
            </a:r>
          </a:p>
          <a:p>
            <a:pPr marL="1085850" lvl="2" indent="-171450" eaLnBrk="1" hangingPunct="1">
              <a:lnSpc>
                <a:spcPct val="80000"/>
              </a:lnSpc>
              <a:buFont typeface="Arial" panose="020B0604020202020204" pitchFamily="34" charset="0"/>
              <a:buChar char="•"/>
            </a:pPr>
            <a:r>
              <a:rPr lang="en-US" dirty="0"/>
              <a:t>It allows manufacturers to offer price cuts to consumer directly.</a:t>
            </a:r>
          </a:p>
          <a:p>
            <a:pPr marL="1085850" lvl="2" indent="-171450" eaLnBrk="1" hangingPunct="1">
              <a:lnSpc>
                <a:spcPct val="80000"/>
              </a:lnSpc>
              <a:buFont typeface="Arial" panose="020B0604020202020204" pitchFamily="34" charset="0"/>
              <a:buChar char="•"/>
            </a:pPr>
            <a:r>
              <a:rPr lang="en-US" dirty="0"/>
              <a:t>Manufacturers have more control over rebate promotions.</a:t>
            </a:r>
          </a:p>
          <a:p>
            <a:pPr marL="1085850" lvl="2" indent="-171450" eaLnBrk="1" hangingPunct="1">
              <a:lnSpc>
                <a:spcPct val="80000"/>
              </a:lnSpc>
              <a:buFont typeface="Arial" panose="020B0604020202020204" pitchFamily="34" charset="0"/>
              <a:buChar char="•"/>
            </a:pPr>
            <a:r>
              <a:rPr lang="en-US" dirty="0"/>
              <a:t>It can be used to build customer database.</a:t>
            </a:r>
          </a:p>
          <a:p>
            <a:pPr marL="1085850" lvl="2" indent="-171450" eaLnBrk="1" hangingPunct="1">
              <a:lnSpc>
                <a:spcPct val="80000"/>
              </a:lnSpc>
              <a:buFont typeface="Arial" panose="020B0604020202020204" pitchFamily="34" charset="0"/>
              <a:buChar char="•"/>
            </a:pPr>
            <a:r>
              <a:rPr lang="en-US" dirty="0"/>
              <a:t>Most consumers never bother to redeem it.</a:t>
            </a:r>
          </a:p>
          <a:p>
            <a:pPr marL="171450" lvl="0" indent="-171450" eaLnBrk="1" hangingPunct="1">
              <a:lnSpc>
                <a:spcPct val="80000"/>
              </a:lnSpc>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Loyalty marketing program: </a:t>
            </a:r>
            <a:r>
              <a:rPr lang="en-US" dirty="0">
                <a:latin typeface="Arial" panose="020B0604020202020204" pitchFamily="34" charset="0"/>
                <a:cs typeface="Arial" panose="020B0604020202020204" pitchFamily="34" charset="0"/>
              </a:rPr>
              <a:t>a promotional program designed to build long-term, mutually beneficial relationships between a company and its key customers</a:t>
            </a:r>
          </a:p>
          <a:p>
            <a:pPr marL="628650" lvl="1" indent="-171450" eaLnBrk="1" hangingPunct="1">
              <a:lnSpc>
                <a:spcPct val="80000"/>
              </a:lnSpc>
              <a:buFont typeface="Arial" panose="020B0604020202020204" pitchFamily="34" charset="0"/>
              <a:buChar char="•"/>
            </a:pPr>
            <a:r>
              <a:rPr lang="en-US" b="1" dirty="0">
                <a:solidFill>
                  <a:schemeClr val="accent1"/>
                </a:solidFill>
              </a:rPr>
              <a:t>Frequent buyer program: </a:t>
            </a:r>
            <a:r>
              <a:rPr lang="en-US" dirty="0"/>
              <a:t>a loyalty program in which loyal consumers are rewarded for making multiple purchases of a particular good or service</a:t>
            </a:r>
          </a:p>
          <a:p>
            <a:pPr marL="628650" lvl="1" indent="-171450" eaLnBrk="1" hangingPunct="1">
              <a:lnSpc>
                <a:spcPct val="80000"/>
              </a:lnSpc>
              <a:buFont typeface="Arial" panose="020B0604020202020204" pitchFamily="34" charset="0"/>
              <a:buChar char="•"/>
            </a:pPr>
            <a:r>
              <a:rPr lang="en-US" dirty="0">
                <a:latin typeface="Arial" panose="020B0604020202020204" pitchFamily="34" charset="0"/>
                <a:cs typeface="Arial" panose="020B0604020202020204" pitchFamily="34" charset="0"/>
              </a:rPr>
              <a:t>Through loyalty programs, shoppers receive discounts, alerts on new products, and other types of enticing offers.</a:t>
            </a:r>
          </a:p>
          <a:p>
            <a:pPr marL="628650" lvl="1" indent="-171450" eaLnBrk="1" hangingPunct="1">
              <a:lnSpc>
                <a:spcPct val="80000"/>
              </a:lnSpc>
              <a:buFont typeface="Arial" panose="020B0604020202020204" pitchFamily="34" charset="0"/>
              <a:buChar char="•"/>
            </a:pPr>
            <a:r>
              <a:rPr lang="en-US" dirty="0">
                <a:latin typeface="Arial" panose="020B0604020202020204" pitchFamily="34" charset="0"/>
                <a:cs typeface="Arial" panose="020B0604020202020204" pitchFamily="34" charset="0"/>
              </a:rPr>
              <a:t>Retailers are able to build customer databases that help them understand consumer preferences</a:t>
            </a:r>
          </a:p>
          <a:p>
            <a:pPr marL="171450" lvl="0" indent="-171450" eaLnBrk="1" hangingPunct="1">
              <a:lnSpc>
                <a:spcPct val="80000"/>
              </a:lnSpc>
              <a:buFont typeface="Arial" panose="020B0604020202020204" pitchFamily="34" charset="0"/>
              <a:buChar char="•"/>
            </a:pPr>
            <a:endParaRPr lang="en-US" dirty="0"/>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32</a:t>
            </a:fld>
            <a:endParaRPr lang="en-US"/>
          </a:p>
        </p:txBody>
      </p:sp>
    </p:spTree>
    <p:extLst>
      <p:ext uri="{BB962C8B-B14F-4D97-AF65-F5344CB8AC3E}">
        <p14:creationId xmlns:p14="http://schemas.microsoft.com/office/powerpoint/2010/main" val="1400515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Contests and Sweepstakes</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Contests: promotions in which participants use some skill or ability to compete for prizes</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Sweepstakes: depends on chance and participation is free</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Draw interest and publicity, but generally are not effective tools for generating long-term sales</a:t>
            </a:r>
          </a:p>
          <a:p>
            <a:pPr marL="628650" lvl="1" indent="-171450">
              <a:buFont typeface="Arial" panose="020B0604020202020204" pitchFamily="34" charset="0"/>
              <a:buChar char="•"/>
            </a:pPr>
            <a:r>
              <a:rPr lang="en-US" b="1" dirty="0">
                <a:solidFill>
                  <a:schemeClr val="accent1"/>
                </a:solidFill>
              </a:rPr>
              <a:t>Sampling: </a:t>
            </a:r>
            <a:r>
              <a:rPr lang="en-US" dirty="0"/>
              <a:t>a promotional program that allows the consumer the opportunity to try a product or service for free</a:t>
            </a:r>
          </a:p>
          <a:p>
            <a:pPr marL="1085850" lvl="2" indent="-171450">
              <a:buFont typeface="Arial" panose="020B0604020202020204" pitchFamily="34" charset="0"/>
              <a:buChar char="•"/>
            </a:pPr>
            <a:r>
              <a:rPr lang="en-US" dirty="0"/>
              <a:t>May be in-store, mailed to the customer, delivered door-to-door, or packaged with another product</a:t>
            </a:r>
          </a:p>
          <a:p>
            <a:pPr marL="628650" lvl="1"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Po</a:t>
            </a:r>
            <a:r>
              <a:rPr lang="en-US" b="1" dirty="0">
                <a:solidFill>
                  <a:schemeClr val="accent1"/>
                </a:solidFill>
              </a:rPr>
              <a:t>int-of-purchase (POP) display: </a:t>
            </a:r>
            <a:r>
              <a:rPr lang="en-US" dirty="0"/>
              <a:t>a promotional display set up at the retailer’s location to build traffic, advertise the product, or induce impulse buying</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Include signs attached to store shelves, shelf extenders, ads on grocery carts and bags, end-aisle and floor-stand displays, television monitors at supermarket checkout counters, in-store audio messages, and audiovisual displays</a:t>
            </a:r>
          </a:p>
          <a:p>
            <a:pPr marL="228600" indent="-228600" eaLnBrk="1" hangingPunct="1"/>
            <a:endParaRPr lang="en-US" altLang="en-US" b="1" dirty="0">
              <a:latin typeface="Arial" panose="020B0604020202020204" pitchFamily="34" charset="0"/>
            </a:endParaRPr>
          </a:p>
          <a:p>
            <a:pPr marL="228600" indent="-228600" eaLnBrk="1" hangingPunct="1"/>
            <a:r>
              <a:rPr lang="en-US" altLang="en-US" b="0" u="sng" dirty="0">
                <a:latin typeface="Arial" panose="020B0604020202020204" pitchFamily="34" charset="0"/>
              </a:rPr>
              <a:t>Discussion/Team Activity</a:t>
            </a:r>
          </a:p>
          <a:p>
            <a:pPr marL="171450" indent="-171450" eaLnBrk="1" hangingPunct="1">
              <a:buFont typeface="Arial" panose="020B0604020202020204" pitchFamily="34" charset="0"/>
              <a:buChar char="•"/>
            </a:pPr>
            <a:r>
              <a:rPr lang="en-US" altLang="en-US" dirty="0">
                <a:latin typeface="Arial" panose="020B0604020202020204" pitchFamily="34" charset="0"/>
              </a:rPr>
              <a:t>Identify several companies that offer these programs. Discuss the benefits offered by some of the more popular loyalty marketing and frequent buyer programs.</a:t>
            </a:r>
          </a:p>
          <a:p>
            <a:pPr marL="0" indent="0" eaLnBrk="1" hangingPunct="1">
              <a:buFont typeface="Arial" panose="020B0604020202020204" pitchFamily="34" charset="0"/>
              <a:buNone/>
            </a:pPr>
            <a:r>
              <a:rPr lang="en-US" altLang="en-US" b="0" u="sng" dirty="0">
                <a:latin typeface="Arial" panose="020B0604020202020204" pitchFamily="34" charset="0"/>
              </a:rPr>
              <a:t>Discussion/Team Activity</a:t>
            </a:r>
          </a:p>
          <a:p>
            <a:pPr marL="171450" indent="-171450" eaLnBrk="1" hangingPunct="1">
              <a:buFont typeface="Arial" panose="020B0604020202020204" pitchFamily="34" charset="0"/>
              <a:buChar char="•"/>
            </a:pPr>
            <a:r>
              <a:rPr lang="en-US" altLang="en-US" dirty="0">
                <a:latin typeface="Arial" panose="020B0604020202020204" pitchFamily="34" charset="0"/>
              </a:rPr>
              <a:t>Discuss some of the occasions that you have had the opportunity to participate in product sampling. How did this influence your decision to purchase the sampled product?  </a:t>
            </a:r>
          </a:p>
          <a:p>
            <a:pPr marL="171450" indent="-171450" eaLnBrk="1" hangingPunct="1">
              <a:buFont typeface="Arial" panose="020B0604020202020204" pitchFamily="34" charset="0"/>
              <a:buChar char="•"/>
            </a:pPr>
            <a:r>
              <a:rPr lang="en-US" altLang="en-US" dirty="0">
                <a:latin typeface="Arial" panose="020B0604020202020204" pitchFamily="34" charset="0"/>
              </a:rPr>
              <a:t>What methods are most effective in reaching college students?</a:t>
            </a:r>
          </a:p>
          <a:p>
            <a:pPr marL="171450" indent="-17145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33</a:t>
            </a:fld>
            <a:endParaRPr lang="en-US"/>
          </a:p>
        </p:txBody>
      </p:sp>
    </p:spTree>
    <p:extLst>
      <p:ext uri="{BB962C8B-B14F-4D97-AF65-F5344CB8AC3E}">
        <p14:creationId xmlns:p14="http://schemas.microsoft.com/office/powerpoint/2010/main" val="2141394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Answers will vary</a:t>
            </a:r>
            <a:br>
              <a:rPr lang="en-US" dirty="0"/>
            </a:br>
            <a:r>
              <a:rPr lang="en-US" altLang="en-US" sz="1200" dirty="0"/>
              <a:t>Examples include fast food services, cosmetic companies, banks, rental cars, magazines, computer manufacturers, and cell phones</a:t>
            </a:r>
            <a:endParaRPr lang="en-US" sz="1200" dirty="0"/>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34</a:t>
            </a:fld>
            <a:endParaRPr lang="en-US"/>
          </a:p>
        </p:txBody>
      </p:sp>
    </p:spTree>
    <p:extLst>
      <p:ext uri="{BB962C8B-B14F-4D97-AF65-F5344CB8AC3E}">
        <p14:creationId xmlns:p14="http://schemas.microsoft.com/office/powerpoint/2010/main" val="2787605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rPr>
              <a:t>Social media-, email-, and website-based promotions have expanded dramatically in recent years.</a:t>
            </a:r>
          </a:p>
          <a:p>
            <a:pPr marL="1714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Sales promotions online </a:t>
            </a:r>
            <a:r>
              <a:rPr lang="en-IN" dirty="0"/>
              <a:t>generate response rates three to five times higher than off-line </a:t>
            </a:r>
            <a:r>
              <a:rPr lang="en-US" dirty="0"/>
              <a:t>promotions.</a:t>
            </a:r>
          </a:p>
          <a:p>
            <a:pPr marL="171450" indent="-171450" eaLnBrk="1" hangingPunct="1">
              <a:buFont typeface="Arial" panose="020B0604020202020204" pitchFamily="34" charset="0"/>
              <a:buChar char="•"/>
            </a:pPr>
            <a:r>
              <a:rPr lang="en-US" altLang="en-US" dirty="0">
                <a:latin typeface="Arial" panose="020B0604020202020204" pitchFamily="34" charset="0"/>
              </a:rPr>
              <a:t>Online versions of loyalty programs are gaining popularity, and the most successful are those run by hotel and airline companies.</a:t>
            </a:r>
          </a:p>
        </p:txBody>
      </p:sp>
      <p:sp>
        <p:nvSpPr>
          <p:cNvPr id="4" name="Slide Number Placeholder 3"/>
          <p:cNvSpPr>
            <a:spLocks noGrp="1"/>
          </p:cNvSpPr>
          <p:nvPr>
            <p:ph type="sldNum" sz="quarter" idx="10"/>
          </p:nvPr>
        </p:nvSpPr>
        <p:spPr/>
        <p:txBody>
          <a:bodyPr/>
          <a:lstStyle/>
          <a:p>
            <a:fld id="{FCA16ACA-BEA9-4113-B004-2C9FC464C5F8}" type="slidenum">
              <a:rPr lang="en-US" smtClean="0"/>
              <a:pPr/>
              <a:t>35</a:t>
            </a:fld>
            <a:endParaRPr lang="en-US"/>
          </a:p>
        </p:txBody>
      </p:sp>
    </p:spTree>
    <p:extLst>
      <p:ext uri="{BB962C8B-B14F-4D97-AF65-F5344CB8AC3E}">
        <p14:creationId xmlns:p14="http://schemas.microsoft.com/office/powerpoint/2010/main" val="2650501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Rectangle 4"/>
          <p:cNvSpPr/>
          <p:nvPr userDrawn="1"/>
        </p:nvSpPr>
        <p:spPr>
          <a:xfrm>
            <a:off x="-7938" y="-13987"/>
            <a:ext cx="9151938" cy="1244263"/>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132804" y="65560"/>
            <a:ext cx="8887348" cy="1103087"/>
          </a:xfrm>
        </p:spPr>
        <p:txBody>
          <a:bodyPr>
            <a:normAutofit/>
          </a:bodyPr>
          <a:lstStyle>
            <a:lvl1pPr algn="ctr">
              <a:buClr>
                <a:srgbClr val="3A525D"/>
              </a:buClr>
              <a:defRPr sz="3600">
                <a:solidFill>
                  <a:schemeClr val="bg1"/>
                </a:solidFill>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373265" y="1614715"/>
            <a:ext cx="8393364" cy="4481286"/>
          </a:xfrm>
        </p:spPr>
        <p:txBody>
          <a:bodyPr vert="horz" lIns="91440" tIns="45720" rIns="91440" bIns="45720" rtlCol="0">
            <a:normAutofit/>
          </a:bodyPr>
          <a:lstStyle>
            <a:lvl1pPr>
              <a:buClr>
                <a:srgbClr val="5B5C50"/>
              </a:buClr>
              <a:defRPr lang="en-US" dirty="0" smtClean="0"/>
            </a:lvl1pPr>
            <a:lvl2pPr>
              <a:buClr>
                <a:srgbClr val="5B5C50"/>
              </a:buClr>
              <a:defRPr lang="en-US" dirty="0" smtClean="0"/>
            </a:lvl2pPr>
            <a:lvl3pPr>
              <a:buClr>
                <a:srgbClr val="5B5C50"/>
              </a:buClr>
              <a:defRPr lang="en-US" dirty="0" smtClean="0"/>
            </a:lvl3pPr>
            <a:lvl4pPr>
              <a:buClr>
                <a:srgbClr val="5B5C50"/>
              </a:buClr>
              <a:defRPr lang="en-US" dirty="0" smtClean="0"/>
            </a:lvl4pPr>
            <a:lvl5pPr>
              <a:buClr>
                <a:srgbClr val="5B5C50"/>
              </a:buClr>
              <a:defRPr lang="en-US" dirty="0"/>
            </a:lvl5p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77" y="6391056"/>
            <a:ext cx="1644645" cy="36848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txBox="1">
            <a:spLocks/>
          </p:cNvSpPr>
          <p:nvPr userDrawn="1"/>
        </p:nvSpPr>
        <p:spPr>
          <a:xfrm>
            <a:off x="2531010" y="6339481"/>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Tree>
    <p:extLst>
      <p:ext uri="{BB962C8B-B14F-4D97-AF65-F5344CB8AC3E}">
        <p14:creationId xmlns:p14="http://schemas.microsoft.com/office/powerpoint/2010/main" val="3672379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7"/>
          <p:cNvSpPr>
            <a:spLocks noGrp="1"/>
          </p:cNvSpPr>
          <p:nvPr>
            <p:ph type="title"/>
          </p:nvPr>
        </p:nvSpPr>
        <p:spPr>
          <a:xfrm>
            <a:off x="168277" y="2660843"/>
            <a:ext cx="8887348" cy="1103087"/>
          </a:xfrm>
        </p:spPr>
        <p:txBody>
          <a:bodyPr>
            <a:normAutofit/>
          </a:bodyPr>
          <a:lstStyle>
            <a:lvl1pPr algn="ctr">
              <a:buClr>
                <a:srgbClr val="3A525D"/>
              </a:buCl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77" y="6391056"/>
            <a:ext cx="1644645" cy="36848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txBox="1">
            <a:spLocks/>
          </p:cNvSpPr>
          <p:nvPr userDrawn="1"/>
        </p:nvSpPr>
        <p:spPr>
          <a:xfrm>
            <a:off x="2531010" y="6339481"/>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
        <p:nvSpPr>
          <p:cNvPr id="10" name="Rectangle 9"/>
          <p:cNvSpPr/>
          <p:nvPr userDrawn="1"/>
        </p:nvSpPr>
        <p:spPr>
          <a:xfrm>
            <a:off x="-7938" y="-13987"/>
            <a:ext cx="9151938" cy="1244263"/>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5537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Rectangle 9"/>
          <p:cNvSpPr/>
          <p:nvPr userDrawn="1"/>
        </p:nvSpPr>
        <p:spPr>
          <a:xfrm>
            <a:off x="-7938" y="6248400"/>
            <a:ext cx="9151938" cy="629874"/>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7"/>
          <p:cNvSpPr>
            <a:spLocks noGrp="1"/>
          </p:cNvSpPr>
          <p:nvPr>
            <p:ph type="title"/>
          </p:nvPr>
        </p:nvSpPr>
        <p:spPr>
          <a:xfrm>
            <a:off x="118290" y="140125"/>
            <a:ext cx="8887348" cy="1213396"/>
          </a:xfrm>
        </p:spPr>
        <p:txBody>
          <a:bodyPr>
            <a:normAutofit/>
          </a:bodyPr>
          <a:lstStyle>
            <a:lvl1pPr algn="ctr">
              <a:buClr>
                <a:srgbClr val="3A525D"/>
              </a:buCl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11" name="Text Placeholder 3"/>
          <p:cNvSpPr>
            <a:spLocks noGrp="1"/>
          </p:cNvSpPr>
          <p:nvPr>
            <p:ph type="body" sz="half" idx="2"/>
          </p:nvPr>
        </p:nvSpPr>
        <p:spPr>
          <a:xfrm>
            <a:off x="519169" y="5399316"/>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Content Placeholder 3"/>
          <p:cNvSpPr>
            <a:spLocks noGrp="1"/>
          </p:cNvSpPr>
          <p:nvPr>
            <p:ph sz="quarter" idx="11"/>
          </p:nvPr>
        </p:nvSpPr>
        <p:spPr>
          <a:xfrm>
            <a:off x="356788" y="1707244"/>
            <a:ext cx="8589962" cy="47942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461963" lvl="0" indent="-461963">
              <a:buClr>
                <a:srgbClr val="5B5C50"/>
              </a:buClr>
              <a:buSzPct val="100000"/>
            </a:pPr>
            <a:r>
              <a:rPr lang="en-US" dirty="0"/>
              <a:t>Click to edit Master text styles</a:t>
            </a:r>
          </a:p>
          <a:p>
            <a:pPr marL="914400" lvl="1" indent="-457200">
              <a:buClr>
                <a:srgbClr val="5B5C50"/>
              </a:buClr>
            </a:pPr>
            <a:r>
              <a:rPr lang="en-US" dirty="0"/>
              <a:t>Second level</a:t>
            </a:r>
          </a:p>
          <a:p>
            <a:pPr marL="1376363" lvl="2" indent="-461963">
              <a:buClr>
                <a:srgbClr val="5B5C50"/>
              </a:buClr>
            </a:pPr>
            <a:r>
              <a:rPr lang="en-US" dirty="0"/>
              <a:t>Third level</a:t>
            </a:r>
          </a:p>
          <a:p>
            <a:pPr lvl="3">
              <a:buClr>
                <a:srgbClr val="5B5C50"/>
              </a:buClr>
            </a:pPr>
            <a:r>
              <a:rPr lang="en-US" dirty="0"/>
              <a:t>Fourth level</a:t>
            </a:r>
          </a:p>
          <a:p>
            <a:pPr lvl="4">
              <a:buClr>
                <a:srgbClr val="5B5C50"/>
              </a:buClr>
            </a:pPr>
            <a:r>
              <a:rPr lang="en-US" dirty="0"/>
              <a:t>Fifth level</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77" y="6391056"/>
            <a:ext cx="1644645" cy="36848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8"/>
          <p:cNvSpPr txBox="1">
            <a:spLocks/>
          </p:cNvSpPr>
          <p:nvPr userDrawn="1"/>
        </p:nvSpPr>
        <p:spPr>
          <a:xfrm>
            <a:off x="2531010" y="6339481"/>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Tree>
    <p:extLst>
      <p:ext uri="{BB962C8B-B14F-4D97-AF65-F5344CB8AC3E}">
        <p14:creationId xmlns:p14="http://schemas.microsoft.com/office/powerpoint/2010/main" val="1786561692"/>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
        <p:cNvGrpSpPr/>
        <p:nvPr/>
      </p:nvGrpSpPr>
      <p:grpSpPr>
        <a:xfrm>
          <a:off x="0" y="0"/>
          <a:ext cx="0" cy="0"/>
          <a:chOff x="0" y="0"/>
          <a:chExt cx="0" cy="0"/>
        </a:xfrm>
      </p:grpSpPr>
      <p:sp>
        <p:nvSpPr>
          <p:cNvPr id="9" name="Rectangle 8"/>
          <p:cNvSpPr/>
          <p:nvPr userDrawn="1"/>
        </p:nvSpPr>
        <p:spPr>
          <a:xfrm>
            <a:off x="-7938" y="-13987"/>
            <a:ext cx="9151938" cy="1557037"/>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 y="76201"/>
            <a:ext cx="8991600" cy="685800"/>
          </a:xfrm>
        </p:spPr>
        <p:txBody>
          <a:bodyPr/>
          <a:lstStyle>
            <a:lvl1pPr algn="l">
              <a:defRPr lang="en-US" sz="3600" kern="1200" dirty="0" smtClean="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p>
        </p:txBody>
      </p:sp>
      <p:sp>
        <p:nvSpPr>
          <p:cNvPr id="5" name="Content Placeholder 4"/>
          <p:cNvSpPr>
            <a:spLocks noGrp="1"/>
          </p:cNvSpPr>
          <p:nvPr>
            <p:ph sz="quarter" idx="12"/>
          </p:nvPr>
        </p:nvSpPr>
        <p:spPr>
          <a:xfrm>
            <a:off x="0" y="990600"/>
            <a:ext cx="9067800" cy="457200"/>
          </a:xfrm>
        </p:spPr>
        <p:txBody>
          <a:bodyPr vert="horz" lIns="91440" tIns="45720" rIns="91440" bIns="45720" rtlCol="0">
            <a:normAutofit/>
          </a:bodyPr>
          <a:lstStyle>
            <a:lvl1pPr marL="0" indent="0">
              <a:buNone/>
              <a:defRPr lang="en-US" dirty="0" smtClean="0">
                <a:solidFill>
                  <a:schemeClr val="bg1"/>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marL="461963" lvl="0" indent="-461963">
              <a:buClr>
                <a:srgbClr val="295C6C"/>
              </a:buClr>
              <a:buSzPct val="100000"/>
            </a:pPr>
            <a:endParaRPr lang="en-US" dirty="0"/>
          </a:p>
        </p:txBody>
      </p:sp>
      <p:sp>
        <p:nvSpPr>
          <p:cNvPr id="3" name="Subtitle 2"/>
          <p:cNvSpPr>
            <a:spLocks noGrp="1"/>
          </p:cNvSpPr>
          <p:nvPr>
            <p:ph type="subTitle" idx="1"/>
          </p:nvPr>
        </p:nvSpPr>
        <p:spPr>
          <a:xfrm>
            <a:off x="4568031" y="1825171"/>
            <a:ext cx="4385469" cy="4061279"/>
          </a:xfrm>
        </p:spPr>
        <p:txBody>
          <a:bodyPr vert="horz" lIns="91440" tIns="45720" rIns="91440" bIns="45720" rtlCol="0" anchor="ctr">
            <a:normAutofit/>
          </a:bodyPr>
          <a:lstStyle>
            <a:lvl1pPr algn="ctr">
              <a:defRPr lang="en-US" sz="4400">
                <a:solidFill>
                  <a:schemeClr val="tx1"/>
                </a:solidFill>
                <a:latin typeface="Arial" panose="020B0604020202020204" pitchFamily="34" charset="0"/>
                <a:ea typeface="Verdana" pitchFamily="34" charset="0"/>
                <a:cs typeface="Arial" panose="020B0604020202020204" pitchFamily="34" charset="0"/>
              </a:defRPr>
            </a:lvl1pPr>
          </a:lstStyle>
          <a:p>
            <a:pPr lvl="0">
              <a:spcBef>
                <a:spcPct val="0"/>
              </a:spcBef>
              <a:buNone/>
            </a:pPr>
            <a:r>
              <a:rPr lang="en-US" dirty="0"/>
              <a:t>Click to edit Master subtitle style</a:t>
            </a:r>
          </a:p>
        </p:txBody>
      </p:sp>
      <p:sp>
        <p:nvSpPr>
          <p:cNvPr id="10" name="Text Placeholder 9"/>
          <p:cNvSpPr>
            <a:spLocks noGrp="1"/>
          </p:cNvSpPr>
          <p:nvPr>
            <p:ph type="body" sz="quarter" idx="11"/>
          </p:nvPr>
        </p:nvSpPr>
        <p:spPr>
          <a:xfrm>
            <a:off x="914400" y="6305550"/>
            <a:ext cx="7315200" cy="432362"/>
          </a:xfrm>
        </p:spPr>
        <p:txBody>
          <a:bodyPr/>
          <a:lstStyle>
            <a:lvl1pPr marL="0" indent="0">
              <a:buNone/>
              <a:defRPr>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endParaRPr lang="en-US" dirty="0"/>
          </a:p>
        </p:txBody>
      </p:sp>
    </p:spTree>
    <p:extLst>
      <p:ext uri="{BB962C8B-B14F-4D97-AF65-F5344CB8AC3E}">
        <p14:creationId xmlns:p14="http://schemas.microsoft.com/office/powerpoint/2010/main" val="39915476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7938" y="6248400"/>
            <a:ext cx="9151938" cy="629874"/>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type="title"/>
          </p:nvPr>
        </p:nvSpPr>
        <p:spPr>
          <a:xfrm>
            <a:off x="45720" y="56737"/>
            <a:ext cx="9052560" cy="1039091"/>
          </a:xfrm>
          <a:prstGeom prst="rect">
            <a:avLst/>
          </a:prstGeom>
        </p:spPr>
        <p:txBody>
          <a:bodyPr vert="horz" lIns="91440" tIns="45720" rIns="91440" bIns="45720" rtlCol="0" anchor="ctr">
            <a:normAutofit/>
          </a:bodyPr>
          <a:lstStyle/>
          <a:p>
            <a:r>
              <a:rPr lang="en-US" dirty="0"/>
              <a:t>Click to edit Master title style</a:t>
            </a:r>
          </a:p>
        </p:txBody>
      </p:sp>
      <p:sp>
        <p:nvSpPr>
          <p:cNvPr id="3" name="Content Placeholder 2"/>
          <p:cNvSpPr>
            <a:spLocks noGrp="1"/>
          </p:cNvSpPr>
          <p:nvPr>
            <p:ph type="body" idx="1"/>
          </p:nvPr>
        </p:nvSpPr>
        <p:spPr>
          <a:xfrm>
            <a:off x="228600" y="1544008"/>
            <a:ext cx="8763000" cy="4391603"/>
          </a:xfrm>
          <a:prstGeom prst="rect">
            <a:avLst/>
          </a:prstGeom>
        </p:spPr>
        <p:txBody>
          <a:bodyPr vert="horz" lIns="91440" tIns="45720" rIns="91440" bIns="45720" rtlCol="0">
            <a:normAutofit/>
          </a:bodyPr>
          <a:lstStyle/>
          <a:p>
            <a:pPr marL="461963" lvl="0" indent="-461963">
              <a:buClr>
                <a:srgbClr val="5B5C50"/>
              </a:buClr>
              <a:buSzPct val="100000"/>
            </a:pPr>
            <a:r>
              <a:rPr lang="en-US" dirty="0"/>
              <a:t>Click to edit Master text styles</a:t>
            </a:r>
          </a:p>
          <a:p>
            <a:pPr marL="914400" lvl="1" indent="-457200">
              <a:buClr>
                <a:srgbClr val="5B5C50"/>
              </a:buClr>
            </a:pPr>
            <a:r>
              <a:rPr lang="en-US" dirty="0"/>
              <a:t>Second level</a:t>
            </a:r>
          </a:p>
          <a:p>
            <a:pPr marL="1376363" lvl="2" indent="-461963">
              <a:buClr>
                <a:srgbClr val="5B5C50"/>
              </a:buClr>
            </a:pPr>
            <a:r>
              <a:rPr lang="en-US" dirty="0"/>
              <a:t>Third level</a:t>
            </a:r>
          </a:p>
          <a:p>
            <a:pPr lvl="3">
              <a:buClr>
                <a:srgbClr val="5B5C50"/>
              </a:buClr>
            </a:pPr>
            <a:r>
              <a:rPr lang="en-US" dirty="0"/>
              <a:t>Fourth level</a:t>
            </a:r>
          </a:p>
          <a:p>
            <a:pPr lvl="4">
              <a:buClr>
                <a:srgbClr val="5B5C50"/>
              </a:buClr>
            </a:pPr>
            <a:r>
              <a:rPr lang="en-US" dirty="0"/>
              <a:t>Fifth level</a:t>
            </a:r>
          </a:p>
        </p:txBody>
      </p:sp>
    </p:spTree>
    <p:extLst>
      <p:ext uri="{BB962C8B-B14F-4D97-AF65-F5344CB8AC3E}">
        <p14:creationId xmlns:p14="http://schemas.microsoft.com/office/powerpoint/2010/main" val="1792269746"/>
      </p:ext>
    </p:extLst>
  </p:cSld>
  <p:clrMap bg1="lt1" tx1="dk1" bg2="lt2" tx2="dk2" accent1="accent1" accent2="accent2" accent3="accent3" accent4="accent4" accent5="accent5" accent6="accent6" hlink="hlink" folHlink="folHlink"/>
  <p:sldLayoutIdLst>
    <p:sldLayoutId id="2147483673" r:id="rId1"/>
    <p:sldLayoutId id="2147483681" r:id="rId2"/>
    <p:sldLayoutId id="2147483674" r:id="rId3"/>
    <p:sldLayoutId id="2147483680" r:id="rId4"/>
  </p:sldLayoutIdLst>
  <p:hf sldNum="0" hdr="0" dt="0"/>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460" y="35045"/>
            <a:ext cx="8991600" cy="1004080"/>
          </a:xfrm>
        </p:spPr>
        <p:txBody>
          <a:bodyPr vert="horz" lIns="91440" tIns="45720" rIns="91440" bIns="45720" rtlCol="0" anchor="ctr">
            <a:noAutofit/>
          </a:bodyPr>
          <a:lstStyle/>
          <a:p>
            <a:pPr>
              <a:spcBef>
                <a:spcPts val="0"/>
              </a:spcBef>
              <a:spcAft>
                <a:spcPts val="300"/>
              </a:spcAft>
            </a:pPr>
            <a:r>
              <a:rPr lang="en-US" dirty="0">
                <a:latin typeface="Arial" panose="020B0604020202020204" pitchFamily="34" charset="0"/>
                <a:cs typeface="Arial" panose="020B0604020202020204" pitchFamily="34" charset="0"/>
              </a:rPr>
              <a:t>MKTG</a:t>
            </a:r>
            <a:br>
              <a:rPr lang="en-US" sz="40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Principles Of Marketing</a:t>
            </a:r>
            <a:endParaRPr lang="en-US" sz="4000" dirty="0">
              <a:latin typeface="Arial" panose="020B0604020202020204" pitchFamily="34" charset="0"/>
              <a:cs typeface="Arial" panose="020B0604020202020204" pitchFamily="34" charset="0"/>
            </a:endParaRPr>
          </a:p>
        </p:txBody>
      </p:sp>
      <p:sp>
        <p:nvSpPr>
          <p:cNvPr id="2" name="Content Placeholder 1"/>
          <p:cNvSpPr>
            <a:spLocks noGrp="1"/>
          </p:cNvSpPr>
          <p:nvPr>
            <p:ph sz="quarter" idx="12"/>
          </p:nvPr>
        </p:nvSpPr>
        <p:spPr>
          <a:xfrm>
            <a:off x="0" y="1079088"/>
            <a:ext cx="9067800" cy="457200"/>
          </a:xfrm>
        </p:spPr>
        <p:txBody>
          <a:bodyPr anchor="b">
            <a:normAutofit/>
          </a:bodyPr>
          <a:lstStyle/>
          <a:p>
            <a:r>
              <a:rPr lang="en-US" sz="2400" dirty="0"/>
              <a:t>Twelf</a:t>
            </a:r>
            <a:r>
              <a:rPr lang="en-US" sz="2400" dirty="0">
                <a:latin typeface="Arial" panose="020B0604020202020204" pitchFamily="34" charset="0"/>
                <a:cs typeface="Arial" panose="020B0604020202020204" pitchFamily="34" charset="0"/>
              </a:rPr>
              <a:t>th Edition</a:t>
            </a:r>
          </a:p>
        </p:txBody>
      </p:sp>
      <p:sp>
        <p:nvSpPr>
          <p:cNvPr id="7" name="Subtitle 6"/>
          <p:cNvSpPr>
            <a:spLocks noGrp="1"/>
          </p:cNvSpPr>
          <p:nvPr>
            <p:ph type="subTitle" idx="1"/>
          </p:nvPr>
        </p:nvSpPr>
        <p:spPr>
          <a:xfrm>
            <a:off x="4061013" y="1825171"/>
            <a:ext cx="4892488" cy="4061279"/>
          </a:xfrm>
        </p:spPr>
        <p:txBody>
          <a:bodyPr>
            <a:normAutofit/>
          </a:bodyPr>
          <a:lstStyle/>
          <a:p>
            <a:pPr marL="0" indent="0">
              <a:buFont typeface="Calibri" pitchFamily="34" charset="0"/>
              <a:buNone/>
              <a:defRPr/>
            </a:pPr>
            <a:r>
              <a:rPr lang="en-US" altLang="en-US" sz="4000" b="1" dirty="0">
                <a:latin typeface="Arial" panose="020B0604020202020204" pitchFamily="34" charset="0"/>
                <a:cs typeface="Arial" panose="020B0604020202020204" pitchFamily="34" charset="0"/>
              </a:rPr>
              <a:t>Chapter 16</a:t>
            </a:r>
            <a:br>
              <a:rPr lang="en-US" altLang="en-US" sz="4000" b="1" dirty="0">
                <a:latin typeface="Arial" panose="020B0604020202020204" pitchFamily="34" charset="0"/>
                <a:cs typeface="Arial" panose="020B0604020202020204" pitchFamily="34" charset="0"/>
              </a:rPr>
            </a:br>
            <a:r>
              <a:rPr lang="en-US" altLang="en-US" sz="3600" dirty="0">
                <a:latin typeface="Arial" panose="020B0604020202020204" pitchFamily="34" charset="0"/>
                <a:cs typeface="Arial" panose="020B0604020202020204" pitchFamily="34" charset="0"/>
              </a:rPr>
              <a:t>Advertising, Public Relations, and </a:t>
            </a:r>
            <a:br>
              <a:rPr lang="en-US" altLang="en-US" sz="3600" dirty="0">
                <a:latin typeface="Arial" panose="020B0604020202020204" pitchFamily="34" charset="0"/>
                <a:cs typeface="Arial" panose="020B0604020202020204" pitchFamily="34" charset="0"/>
              </a:rPr>
            </a:br>
            <a:r>
              <a:rPr lang="en-US" altLang="en-US" sz="3600" dirty="0">
                <a:latin typeface="Arial" panose="020B0604020202020204" pitchFamily="34" charset="0"/>
                <a:cs typeface="Arial" panose="020B0604020202020204" pitchFamily="34" charset="0"/>
              </a:rPr>
              <a:t>Sales Promotion</a:t>
            </a:r>
            <a:endParaRPr lang="en-US" sz="3600" dirty="0">
              <a:latin typeface="Arial" panose="020B0604020202020204" pitchFamily="34" charset="0"/>
              <a:cs typeface="Arial" panose="020B0604020202020204" pitchFamily="34" charset="0"/>
            </a:endParaRPr>
          </a:p>
        </p:txBody>
      </p:sp>
      <p:pic>
        <p:nvPicPr>
          <p:cNvPr id="8" name="Picture 3" title="Cengag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865" y="6407806"/>
            <a:ext cx="1495132" cy="33498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1"/>
          </p:nvPr>
        </p:nvSpPr>
        <p:spPr>
          <a:xfrm>
            <a:off x="1964102" y="6349794"/>
            <a:ext cx="6045620" cy="432362"/>
          </a:xfrm>
        </p:spPr>
        <p:txBody>
          <a:bodyPr anchor="ctr">
            <a:normAutofit/>
          </a:bodyPr>
          <a:lstStyle/>
          <a:p>
            <a:pPr algn="ctr" eaLnBrk="0" fontAlgn="base" hangingPunct="0">
              <a:spcBef>
                <a:spcPct val="0"/>
              </a:spcBef>
              <a:spcAft>
                <a:spcPct val="0"/>
              </a:spcAft>
              <a:buClrTx/>
              <a:defRPr/>
            </a:pPr>
            <a:r>
              <a:rPr lang="en-US" sz="1200" dirty="0">
                <a:latin typeface="Arial" panose="020B0604020202020204" pitchFamily="34" charset="0"/>
                <a:cs typeface="Arial" panose="020B0604020202020204" pitchFamily="34" charset="0"/>
              </a:rPr>
              <a:t>© 2019 Cengage. All rights reserved</a:t>
            </a:r>
            <a:r>
              <a:rPr lang="en-US" sz="1200" dirty="0">
                <a:latin typeface="Arial" panose="020B0604020202020204" pitchFamily="34" charset="0"/>
                <a:ea typeface="ＭＳ Ｐゴシック" charset="-128"/>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DD29134-7C49-4694-A652-B3024AE6B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977" y="1659594"/>
            <a:ext cx="3770142" cy="4484744"/>
          </a:xfrm>
          <a:prstGeom prst="rect">
            <a:avLst/>
          </a:prstGeom>
        </p:spPr>
      </p:pic>
    </p:spTree>
    <p:extLst>
      <p:ext uri="{BB962C8B-B14F-4D97-AF65-F5344CB8AC3E}">
        <p14:creationId xmlns:p14="http://schemas.microsoft.com/office/powerpoint/2010/main" val="1488655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fontAlgn="base">
              <a:spcAft>
                <a:spcPct val="0"/>
              </a:spcAft>
              <a:defRPr/>
            </a:pPr>
            <a:r>
              <a:rPr lang="en-US" altLang="en-US" dirty="0">
                <a:latin typeface="Arial" panose="020B0604020202020204" pitchFamily="34" charset="0"/>
                <a:ea typeface="ＭＳ Ｐゴシック" pitchFamily="34" charset="-128"/>
                <a:cs typeface="Arial" panose="020B0604020202020204" pitchFamily="34" charset="0"/>
              </a:rPr>
              <a:t>Learning Outcomes</a:t>
            </a:r>
          </a:p>
        </p:txBody>
      </p:sp>
      <p:sp>
        <p:nvSpPr>
          <p:cNvPr id="7" name="Content Placeholder 6"/>
          <p:cNvSpPr>
            <a:spLocks noGrp="1"/>
          </p:cNvSpPr>
          <p:nvPr>
            <p:ph idx="1"/>
          </p:nvPr>
        </p:nvSpPr>
        <p:spPr>
          <a:xfrm>
            <a:off x="373265" y="1511197"/>
            <a:ext cx="8393364" cy="4481286"/>
          </a:xfrm>
        </p:spPr>
        <p:txBody>
          <a:bodyPr>
            <a:normAutofit lnSpcReduction="10000"/>
          </a:bodyPr>
          <a:lstStyle/>
          <a:p>
            <a:pPr marL="793750" indent="-793750">
              <a:buNone/>
            </a:pPr>
            <a:r>
              <a:rPr lang="en-IN" altLang="en-US" b="1" dirty="0">
                <a:solidFill>
                  <a:schemeClr val="accent1"/>
                </a:solidFill>
                <a:latin typeface="Arial" panose="020B0604020202020204" pitchFamily="34" charset="0"/>
                <a:cs typeface="Arial" panose="020B0604020202020204" pitchFamily="34" charset="0"/>
              </a:rPr>
              <a:t>16-1</a:t>
            </a:r>
            <a:r>
              <a:rPr lang="en-IN" altLang="en-US" dirty="0">
                <a:latin typeface="Arial" panose="020B0604020202020204" pitchFamily="34" charset="0"/>
                <a:cs typeface="Arial" panose="020B0604020202020204" pitchFamily="34" charset="0"/>
              </a:rPr>
              <a:t> 		Discuss the effects of advertising on market 	share and consumers</a:t>
            </a:r>
          </a:p>
          <a:p>
            <a:pPr marL="793750" indent="-793750">
              <a:buNone/>
            </a:pPr>
            <a:r>
              <a:rPr lang="en-IN" altLang="en-US" b="1" dirty="0">
                <a:solidFill>
                  <a:schemeClr val="accent1"/>
                </a:solidFill>
                <a:latin typeface="Arial" panose="020B0604020202020204" pitchFamily="34" charset="0"/>
                <a:cs typeface="Arial" panose="020B0604020202020204" pitchFamily="34" charset="0"/>
              </a:rPr>
              <a:t>16-2 	</a:t>
            </a:r>
            <a:r>
              <a:rPr lang="en-IN" altLang="en-US" dirty="0">
                <a:latin typeface="Arial" panose="020B0604020202020204" pitchFamily="34" charset="0"/>
                <a:cs typeface="Arial" panose="020B0604020202020204" pitchFamily="34" charset="0"/>
              </a:rPr>
              <a:t>	Identify the major types of advertising</a:t>
            </a:r>
          </a:p>
          <a:p>
            <a:pPr marL="793750" indent="-793750">
              <a:buNone/>
            </a:pPr>
            <a:r>
              <a:rPr lang="en-IN" altLang="en-US" b="1" dirty="0">
                <a:solidFill>
                  <a:schemeClr val="accent1"/>
                </a:solidFill>
                <a:latin typeface="Arial" panose="020B0604020202020204" pitchFamily="34" charset="0"/>
                <a:cs typeface="Arial" panose="020B0604020202020204" pitchFamily="34" charset="0"/>
              </a:rPr>
              <a:t>16-3</a:t>
            </a:r>
            <a:r>
              <a:rPr lang="en-IN" altLang="en-US" dirty="0">
                <a:latin typeface="Arial" panose="020B0604020202020204" pitchFamily="34" charset="0"/>
                <a:cs typeface="Arial" panose="020B0604020202020204" pitchFamily="34" charset="0"/>
              </a:rPr>
              <a:t> 		Discuss the creative decisions in developing an 	advertising campaign</a:t>
            </a:r>
          </a:p>
          <a:p>
            <a:pPr marL="793750" indent="-793750">
              <a:buNone/>
            </a:pPr>
            <a:r>
              <a:rPr lang="en-US" altLang="en-US" b="1" dirty="0">
                <a:solidFill>
                  <a:schemeClr val="accent1"/>
                </a:solidFill>
                <a:latin typeface="Arial" panose="020B0604020202020204" pitchFamily="34" charset="0"/>
                <a:cs typeface="Arial" panose="020B0604020202020204" pitchFamily="34" charset="0"/>
              </a:rPr>
              <a:t>16-4</a:t>
            </a:r>
            <a:r>
              <a:rPr lang="en-US" altLang="en-US" dirty="0">
                <a:latin typeface="Arial" panose="020B0604020202020204" pitchFamily="34" charset="0"/>
                <a:cs typeface="Arial" panose="020B0604020202020204" pitchFamily="34" charset="0"/>
              </a:rPr>
              <a:t> 		Describe media evaluation and selection 	techniques</a:t>
            </a:r>
          </a:p>
          <a:p>
            <a:pPr marL="793750" indent="-793750">
              <a:buNone/>
            </a:pPr>
            <a:r>
              <a:rPr lang="en-IN" altLang="en-US" b="1" dirty="0">
                <a:solidFill>
                  <a:schemeClr val="accent1"/>
                </a:solidFill>
                <a:latin typeface="Arial" panose="020B0604020202020204" pitchFamily="34" charset="0"/>
                <a:cs typeface="Arial" panose="020B0604020202020204" pitchFamily="34" charset="0"/>
              </a:rPr>
              <a:t>16-5</a:t>
            </a:r>
            <a:r>
              <a:rPr lang="en-IN" altLang="en-US" dirty="0">
                <a:latin typeface="Arial" panose="020B0604020202020204" pitchFamily="34" charset="0"/>
                <a:cs typeface="Arial" panose="020B0604020202020204" pitchFamily="34" charset="0"/>
              </a:rPr>
              <a:t> 		Discuss the role of public relations in the 	promotional mix</a:t>
            </a:r>
          </a:p>
          <a:p>
            <a:pPr marL="793750" indent="-793750">
              <a:buNone/>
            </a:pPr>
            <a:r>
              <a:rPr lang="en-IN" altLang="en-US" b="1" dirty="0">
                <a:solidFill>
                  <a:schemeClr val="accent1"/>
                </a:solidFill>
                <a:latin typeface="Arial" panose="020B0604020202020204" pitchFamily="34" charset="0"/>
                <a:cs typeface="Arial" panose="020B0604020202020204" pitchFamily="34" charset="0"/>
              </a:rPr>
              <a:t>16-6</a:t>
            </a:r>
            <a:r>
              <a:rPr lang="en-IN" altLang="en-US" dirty="0">
                <a:latin typeface="Arial" panose="020B0604020202020204" pitchFamily="34" charset="0"/>
                <a:cs typeface="Arial" panose="020B0604020202020204" pitchFamily="34" charset="0"/>
              </a:rPr>
              <a:t> 		Define and state the objectives of sales 	promotion and the tools used to achieve them</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4843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The Effects of Advertising</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lstStyle/>
          <a:p>
            <a:r>
              <a:rPr lang="en-US" altLang="en-US" sz="2400" dirty="0">
                <a:latin typeface="Arial" panose="020B0604020202020204" pitchFamily="34" charset="0"/>
                <a:cs typeface="Arial" panose="020B0604020202020204" pitchFamily="34" charset="0"/>
              </a:rPr>
              <a:t>Popular form of promotion, especially for consumer packaged goods and services</a:t>
            </a:r>
          </a:p>
          <a:p>
            <a:r>
              <a:rPr lang="en-US" altLang="en-US" sz="2400" dirty="0">
                <a:latin typeface="Arial" panose="020B0604020202020204" pitchFamily="34" charset="0"/>
                <a:cs typeface="Arial" panose="020B0604020202020204" pitchFamily="34" charset="0"/>
              </a:rPr>
              <a:t>Advertising is seen as an international endeavor</a:t>
            </a:r>
          </a:p>
          <a:p>
            <a:r>
              <a:rPr lang="en-US" sz="2400" dirty="0">
                <a:latin typeface="Arial" panose="020B0604020202020204" pitchFamily="34" charset="0"/>
                <a:cs typeface="Arial" panose="020B0604020202020204" pitchFamily="34" charset="0"/>
              </a:rPr>
              <a:t>Promotional spending is divided into:</a:t>
            </a:r>
          </a:p>
          <a:p>
            <a:pPr lvl="1"/>
            <a:r>
              <a:rPr lang="en-US" altLang="en-US" sz="2200" dirty="0">
                <a:solidFill>
                  <a:srgbClr val="00B050"/>
                </a:solidFill>
                <a:latin typeface="Arial" panose="020B0604020202020204" pitchFamily="34" charset="0"/>
                <a:cs typeface="Arial" panose="020B0604020202020204" pitchFamily="34" charset="0"/>
              </a:rPr>
              <a:t>Measured media</a:t>
            </a:r>
            <a:r>
              <a:rPr lang="en-IN" sz="2200" dirty="0">
                <a:solidFill>
                  <a:srgbClr val="00B050"/>
                </a:solidFill>
                <a:latin typeface="Arial" panose="020B0604020202020204" pitchFamily="34" charset="0"/>
                <a:cs typeface="Arial" panose="020B0604020202020204" pitchFamily="34" charset="0"/>
              </a:rPr>
              <a:t>: </a:t>
            </a:r>
            <a:r>
              <a:rPr lang="en-US" altLang="en-US" sz="2200" dirty="0">
                <a:solidFill>
                  <a:srgbClr val="00B050"/>
                </a:solidFill>
                <a:latin typeface="Arial" panose="020B0604020202020204" pitchFamily="34" charset="0"/>
                <a:cs typeface="Arial" panose="020B0604020202020204" pitchFamily="34" charset="0"/>
              </a:rPr>
              <a:t>network and cable TV, newspapers, magazines, radio, outdoor, and the Internet</a:t>
            </a:r>
          </a:p>
          <a:p>
            <a:pPr lvl="1"/>
            <a:r>
              <a:rPr lang="en-US" altLang="en-US" sz="2200" dirty="0">
                <a:solidFill>
                  <a:srgbClr val="00B050"/>
                </a:solidFill>
                <a:latin typeface="Arial" panose="020B0604020202020204" pitchFamily="34" charset="0"/>
                <a:cs typeface="Arial" panose="020B0604020202020204" pitchFamily="34" charset="0"/>
              </a:rPr>
              <a:t>Unmeasured  media</a:t>
            </a:r>
            <a:r>
              <a:rPr lang="en-IN" sz="2200" dirty="0">
                <a:solidFill>
                  <a:srgbClr val="00B050"/>
                </a:solidFill>
                <a:latin typeface="Arial" panose="020B0604020202020204" pitchFamily="34" charset="0"/>
                <a:cs typeface="Arial" panose="020B0604020202020204" pitchFamily="34" charset="0"/>
              </a:rPr>
              <a:t>: </a:t>
            </a:r>
            <a:r>
              <a:rPr lang="en-US" altLang="en-US" sz="2200" dirty="0">
                <a:solidFill>
                  <a:srgbClr val="00B050"/>
                </a:solidFill>
                <a:latin typeface="Arial" panose="020B0604020202020204" pitchFamily="34" charset="0"/>
                <a:cs typeface="Arial" panose="020B0604020202020204" pitchFamily="34" charset="0"/>
              </a:rPr>
              <a:t>direct marketing, promotions, co-op, coupons, catalogs, product placement, and event marketing</a:t>
            </a:r>
          </a:p>
        </p:txBody>
      </p:sp>
    </p:spTree>
    <p:extLst>
      <p:ext uri="{BB962C8B-B14F-4D97-AF65-F5344CB8AC3E}">
        <p14:creationId xmlns:p14="http://schemas.microsoft.com/office/powerpoint/2010/main" val="1596131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Advertising and Market Share</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373265" y="1506071"/>
            <a:ext cx="8393364" cy="4589930"/>
          </a:xfrm>
        </p:spPr>
        <p:txBody>
          <a:bodyPr>
            <a:normAutofit/>
          </a:bodyPr>
          <a:lstStyle/>
          <a:p>
            <a:r>
              <a:rPr lang="en-US" altLang="en-US" sz="2400" dirty="0">
                <a:latin typeface="Arial" panose="020B0604020202020204" pitchFamily="34" charset="0"/>
                <a:cs typeface="Arial" panose="020B0604020202020204" pitchFamily="34" charset="0"/>
              </a:rPr>
              <a:t>Advertising is utilized for maintaining brand awareness and market share</a:t>
            </a:r>
          </a:p>
          <a:p>
            <a:r>
              <a:rPr lang="en-US" altLang="en-US" sz="2400" dirty="0">
                <a:latin typeface="Arial" panose="020B0604020202020204" pitchFamily="34" charset="0"/>
                <a:cs typeface="Arial" panose="020B0604020202020204" pitchFamily="34" charset="0"/>
              </a:rPr>
              <a:t>New brands with small market shares spend more on advertising and sales promotion because of the following two reasons:</a:t>
            </a:r>
          </a:p>
          <a:p>
            <a:pPr marL="638810" lvl="1" indent="-319088"/>
            <a:r>
              <a:rPr lang="en-US" altLang="en-US" b="1" dirty="0">
                <a:solidFill>
                  <a:schemeClr val="accent1"/>
                </a:solidFill>
                <a:latin typeface="Arial" panose="020B0604020202020204" pitchFamily="34" charset="0"/>
                <a:cs typeface="Arial" panose="020B0604020202020204" pitchFamily="34" charset="0"/>
              </a:rPr>
              <a:t>Advertising response function: </a:t>
            </a:r>
            <a:r>
              <a:rPr lang="en-US" altLang="en-US" dirty="0">
                <a:latin typeface="Arial" panose="020B0604020202020204" pitchFamily="34" charset="0"/>
                <a:cs typeface="Arial" panose="020B0604020202020204" pitchFamily="34" charset="0"/>
              </a:rPr>
              <a:t>a phenomenon in which spending for advertising and sales promotion increases sales or market share to certain level but then produces diminishing returns</a:t>
            </a:r>
            <a:endParaRPr lang="en-US" altLang="en-US" b="1" dirty="0">
              <a:latin typeface="Arial" panose="020B0604020202020204" pitchFamily="34" charset="0"/>
              <a:cs typeface="Arial" panose="020B0604020202020204" pitchFamily="34" charset="0"/>
            </a:endParaRPr>
          </a:p>
          <a:p>
            <a:pPr marL="638810" lvl="1" indent="-319088"/>
            <a:r>
              <a:rPr lang="en-US" altLang="en-US" dirty="0">
                <a:latin typeface="Arial" panose="020B0604020202020204" pitchFamily="34" charset="0"/>
                <a:cs typeface="Arial" panose="020B0604020202020204" pitchFamily="34" charset="0"/>
              </a:rPr>
              <a:t>Requirement of a minimum level of exposure to measurably affect purchase habits</a:t>
            </a:r>
          </a:p>
        </p:txBody>
      </p:sp>
    </p:spTree>
    <p:extLst>
      <p:ext uri="{BB962C8B-B14F-4D97-AF65-F5344CB8AC3E}">
        <p14:creationId xmlns:p14="http://schemas.microsoft.com/office/powerpoint/2010/main" val="1800703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The Effects of Advertising on Consumers</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304800" y="1371600"/>
            <a:ext cx="8461829" cy="4724401"/>
          </a:xfrm>
        </p:spPr>
        <p:txBody>
          <a:bodyPr/>
          <a:lstStyle/>
          <a:p>
            <a:r>
              <a:rPr lang="en-US" dirty="0">
                <a:latin typeface="Arial" panose="020B0604020202020204" pitchFamily="34" charset="0"/>
                <a:cs typeface="Arial" panose="020B0604020202020204" pitchFamily="34" charset="0"/>
              </a:rPr>
              <a:t>Advertising affects peoples’ daily lives, informing them about products and services and influencing their attitudes, beliefs, and, ultimately, their purchases</a:t>
            </a:r>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Helps change a consumer’s negative attitude toward a product into a positive one</a:t>
            </a:r>
          </a:p>
          <a:p>
            <a:r>
              <a:rPr lang="en-US" altLang="en-US" dirty="0">
                <a:latin typeface="Arial" panose="020B0604020202020204" pitchFamily="34" charset="0"/>
                <a:cs typeface="Arial" panose="020B0604020202020204" pitchFamily="34" charset="0"/>
              </a:rPr>
              <a:t>Reinforces positive attitudes toward brands</a:t>
            </a:r>
          </a:p>
          <a:p>
            <a:r>
              <a:rPr lang="en-US" altLang="en-US" dirty="0">
                <a:latin typeface="Arial" panose="020B0604020202020204" pitchFamily="34" charset="0"/>
                <a:cs typeface="Arial" panose="020B0604020202020204" pitchFamily="34" charset="0"/>
              </a:rPr>
              <a:t>Can affect the way a consumer ranks a brand’s attributes</a:t>
            </a:r>
          </a:p>
        </p:txBody>
      </p:sp>
    </p:spTree>
    <p:extLst>
      <p:ext uri="{BB962C8B-B14F-4D97-AF65-F5344CB8AC3E}">
        <p14:creationId xmlns:p14="http://schemas.microsoft.com/office/powerpoint/2010/main" val="1800703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6A4547-C885-4507-A6CC-D2FDCF9A301E}"/>
              </a:ext>
            </a:extLst>
          </p:cNvPr>
          <p:cNvSpPr>
            <a:spLocks noGrp="1"/>
          </p:cNvSpPr>
          <p:nvPr>
            <p:ph type="title"/>
          </p:nvPr>
        </p:nvSpPr>
        <p:spPr/>
        <p:txBody>
          <a:bodyPr>
            <a:normAutofit fontScale="90000"/>
          </a:bodyPr>
          <a:lstStyle/>
          <a:p>
            <a:r>
              <a:rPr lang="en-US" b="1" dirty="0"/>
              <a:t>Discussion Point </a:t>
            </a:r>
            <a:br>
              <a:rPr lang="en-US" b="1" dirty="0"/>
            </a:br>
            <a:r>
              <a:rPr lang="en-US" b="1" dirty="0"/>
              <a:t>Advertising</a:t>
            </a:r>
          </a:p>
        </p:txBody>
      </p:sp>
      <p:sp>
        <p:nvSpPr>
          <p:cNvPr id="4" name="Content Placeholder 3">
            <a:extLst>
              <a:ext uri="{FF2B5EF4-FFF2-40B4-BE49-F238E27FC236}">
                <a16:creationId xmlns:a16="http://schemas.microsoft.com/office/drawing/2014/main" id="{82FBA1C7-8488-4FE7-9EC0-9A073F17BC08}"/>
              </a:ext>
            </a:extLst>
          </p:cNvPr>
          <p:cNvSpPr>
            <a:spLocks noGrp="1"/>
          </p:cNvSpPr>
          <p:nvPr>
            <p:ph idx="1"/>
          </p:nvPr>
        </p:nvSpPr>
        <p:spPr/>
        <p:txBody>
          <a:bodyPr/>
          <a:lstStyle/>
          <a:p>
            <a:r>
              <a:rPr lang="en-US" dirty="0"/>
              <a:t>Discuss advertisements that are memorable. What makes them stand out?</a:t>
            </a:r>
          </a:p>
        </p:txBody>
      </p:sp>
    </p:spTree>
    <p:extLst>
      <p:ext uri="{BB962C8B-B14F-4D97-AF65-F5344CB8AC3E}">
        <p14:creationId xmlns:p14="http://schemas.microsoft.com/office/powerpoint/2010/main" val="3590805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Institutional Advertising</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lstStyle/>
          <a:p>
            <a:r>
              <a:rPr lang="en-US" altLang="en-US" b="1" dirty="0">
                <a:solidFill>
                  <a:schemeClr val="accent1"/>
                </a:solidFill>
                <a:latin typeface="Arial" panose="020B0604020202020204" pitchFamily="34" charset="0"/>
                <a:cs typeface="Arial" panose="020B0604020202020204" pitchFamily="34" charset="0"/>
              </a:rPr>
              <a:t>Institutional advertising: </a:t>
            </a:r>
            <a:r>
              <a:rPr lang="en-US" altLang="en-US" dirty="0">
                <a:latin typeface="Arial" panose="020B0604020202020204" pitchFamily="34" charset="0"/>
                <a:cs typeface="Arial" panose="020B0604020202020204" pitchFamily="34" charset="0"/>
              </a:rPr>
              <a:t>a form of advertising designed to </a:t>
            </a:r>
            <a:r>
              <a:rPr lang="en-IN" altLang="en-US" dirty="0">
                <a:latin typeface="Arial" panose="020B0604020202020204" pitchFamily="34" charset="0"/>
                <a:cs typeface="Arial" panose="020B0604020202020204" pitchFamily="34" charset="0"/>
              </a:rPr>
              <a:t>enhance a company’s image rather than promote a particular product</a:t>
            </a:r>
          </a:p>
          <a:p>
            <a:pPr lvl="1"/>
            <a:r>
              <a:rPr lang="en-IN" altLang="en-US" b="1" dirty="0">
                <a:solidFill>
                  <a:schemeClr val="accent1"/>
                </a:solidFill>
                <a:latin typeface="Arial" panose="020B0604020202020204" pitchFamily="34" charset="0"/>
                <a:cs typeface="Arial" panose="020B0604020202020204" pitchFamily="34" charset="0"/>
              </a:rPr>
              <a:t>Advocacy advertising: </a:t>
            </a:r>
            <a:r>
              <a:rPr lang="en-IN" altLang="en-US" dirty="0">
                <a:latin typeface="Arial" panose="020B0604020202020204" pitchFamily="34" charset="0"/>
                <a:cs typeface="Arial" panose="020B0604020202020204" pitchFamily="34" charset="0"/>
              </a:rPr>
              <a:t>a form of advertising</a:t>
            </a:r>
            <a:r>
              <a:rPr lang="en-US" altLang="en-US" dirty="0">
                <a:latin typeface="Arial" panose="020B0604020202020204" pitchFamily="34" charset="0"/>
                <a:cs typeface="Arial" panose="020B0604020202020204" pitchFamily="34" charset="0"/>
              </a:rPr>
              <a:t> in which an </a:t>
            </a:r>
            <a:r>
              <a:rPr lang="en-IN" altLang="en-US" dirty="0">
                <a:latin typeface="Arial" panose="020B0604020202020204" pitchFamily="34" charset="0"/>
                <a:cs typeface="Arial" panose="020B0604020202020204" pitchFamily="34" charset="0"/>
              </a:rPr>
              <a:t>organization expresses its views on controversial issues or responds to </a:t>
            </a:r>
            <a:r>
              <a:rPr lang="en-US" altLang="en-US" dirty="0">
                <a:latin typeface="Arial" panose="020B0604020202020204" pitchFamily="34" charset="0"/>
                <a:cs typeface="Arial" panose="020B0604020202020204" pitchFamily="34" charset="0"/>
              </a:rPr>
              <a:t>media attacks</a:t>
            </a:r>
          </a:p>
        </p:txBody>
      </p:sp>
    </p:spTree>
    <p:extLst>
      <p:ext uri="{BB962C8B-B14F-4D97-AF65-F5344CB8AC3E}">
        <p14:creationId xmlns:p14="http://schemas.microsoft.com/office/powerpoint/2010/main" val="1800703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Product Advertising</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1 of 2)</a:t>
            </a:r>
          </a:p>
        </p:txBody>
      </p:sp>
      <p:sp>
        <p:nvSpPr>
          <p:cNvPr id="4" name="Content Placeholder 3"/>
          <p:cNvSpPr>
            <a:spLocks noGrp="1"/>
          </p:cNvSpPr>
          <p:nvPr>
            <p:ph idx="1"/>
          </p:nvPr>
        </p:nvSpPr>
        <p:spPr/>
        <p:txBody>
          <a:bodyPr/>
          <a:lstStyle/>
          <a:p>
            <a:r>
              <a:rPr lang="en-IN" altLang="en-US" sz="2400" b="1" dirty="0">
                <a:solidFill>
                  <a:schemeClr val="accent1"/>
                </a:solidFill>
                <a:latin typeface="Arial" panose="020B0604020202020204" pitchFamily="34" charset="0"/>
                <a:cs typeface="Arial" panose="020B0604020202020204" pitchFamily="34" charset="0"/>
              </a:rPr>
              <a:t>Product advertising: </a:t>
            </a:r>
            <a:r>
              <a:rPr lang="en-IN" altLang="en-US" sz="2400" dirty="0">
                <a:latin typeface="Arial" panose="020B0604020202020204" pitchFamily="34" charset="0"/>
                <a:cs typeface="Arial" panose="020B0604020202020204" pitchFamily="34" charset="0"/>
              </a:rPr>
              <a:t>a form of advertising that touts the benefits of a specific good or service</a:t>
            </a:r>
          </a:p>
          <a:p>
            <a:pPr lvl="1"/>
            <a:r>
              <a:rPr lang="en-IN" altLang="en-US" b="1" dirty="0">
                <a:solidFill>
                  <a:schemeClr val="accent1"/>
                </a:solidFill>
                <a:latin typeface="Arial" panose="020B0604020202020204" pitchFamily="34" charset="0"/>
                <a:cs typeface="Arial" panose="020B0604020202020204" pitchFamily="34" charset="0"/>
              </a:rPr>
              <a:t>Pioneering advertising:</a:t>
            </a:r>
            <a:r>
              <a:rPr lang="en-IN" altLang="en-US" dirty="0">
                <a:solidFill>
                  <a:schemeClr val="accent1"/>
                </a:solidFill>
                <a:latin typeface="Arial" panose="020B0604020202020204" pitchFamily="34" charset="0"/>
                <a:cs typeface="Arial" panose="020B0604020202020204" pitchFamily="34" charset="0"/>
              </a:rPr>
              <a:t> </a:t>
            </a:r>
            <a:r>
              <a:rPr lang="en-IN" altLang="en-US" dirty="0"/>
              <a:t>a form of advertising d</a:t>
            </a:r>
            <a:r>
              <a:rPr lang="en-IN" altLang="en-US" dirty="0">
                <a:latin typeface="Arial" panose="020B0604020202020204" pitchFamily="34" charset="0"/>
                <a:cs typeface="Arial" panose="020B0604020202020204" pitchFamily="34" charset="0"/>
              </a:rPr>
              <a:t>esigned to stimulate primary demand for a new product or product category</a:t>
            </a:r>
          </a:p>
          <a:p>
            <a:pPr marL="1062037" lvl="2" indent="-342900"/>
            <a:r>
              <a:rPr lang="en-IN" altLang="en-US" dirty="0">
                <a:solidFill>
                  <a:srgbClr val="00B050"/>
                </a:solidFill>
                <a:latin typeface="Arial" panose="020B0604020202020204" pitchFamily="34" charset="0"/>
                <a:cs typeface="Arial" panose="020B0604020202020204" pitchFamily="34" charset="0"/>
              </a:rPr>
              <a:t>Used in the introductory stage of the product life cycle</a:t>
            </a:r>
          </a:p>
          <a:p>
            <a:pPr marL="1062037" lvl="2" indent="-342900"/>
            <a:r>
              <a:rPr lang="en-IN" altLang="en-US" dirty="0">
                <a:solidFill>
                  <a:srgbClr val="00B050"/>
                </a:solidFill>
                <a:latin typeface="Arial" panose="020B0604020202020204" pitchFamily="34" charset="0"/>
                <a:cs typeface="Arial" panose="020B0604020202020204" pitchFamily="34" charset="0"/>
              </a:rPr>
              <a:t>Offers consumers’ in-depth information about the benefits of the product class</a:t>
            </a:r>
          </a:p>
        </p:txBody>
      </p:sp>
    </p:spTree>
    <p:extLst>
      <p:ext uri="{BB962C8B-B14F-4D97-AF65-F5344CB8AC3E}">
        <p14:creationId xmlns:p14="http://schemas.microsoft.com/office/powerpoint/2010/main" val="1800703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Product Advertising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2 of 2)</a:t>
            </a:r>
          </a:p>
        </p:txBody>
      </p:sp>
      <p:sp>
        <p:nvSpPr>
          <p:cNvPr id="4" name="Content Placeholder 3"/>
          <p:cNvSpPr>
            <a:spLocks noGrp="1"/>
          </p:cNvSpPr>
          <p:nvPr>
            <p:ph idx="1"/>
          </p:nvPr>
        </p:nvSpPr>
        <p:spPr/>
        <p:txBody>
          <a:bodyPr/>
          <a:lstStyle/>
          <a:p>
            <a:pPr marL="661987" lvl="1" indent="-342900"/>
            <a:r>
              <a:rPr lang="en-IN" altLang="en-US" b="1" dirty="0">
                <a:solidFill>
                  <a:schemeClr val="accent1"/>
                </a:solidFill>
              </a:rPr>
              <a:t>Competitive advertising: </a:t>
            </a:r>
            <a:r>
              <a:rPr lang="en-IN" altLang="en-US" dirty="0"/>
              <a:t>a form of advertising designed to influence demand for a specific brand</a:t>
            </a:r>
          </a:p>
          <a:p>
            <a:pPr lvl="2"/>
            <a:r>
              <a:rPr lang="en-US" altLang="en-US" dirty="0">
                <a:solidFill>
                  <a:srgbClr val="00B050"/>
                </a:solidFill>
                <a:latin typeface="Arial" panose="020B0604020202020204" pitchFamily="34" charset="0"/>
                <a:cs typeface="Arial" panose="020B0604020202020204" pitchFamily="34" charset="0"/>
              </a:rPr>
              <a:t>Used when product enters its growth phase</a:t>
            </a:r>
          </a:p>
          <a:p>
            <a:pPr lvl="2"/>
            <a:r>
              <a:rPr lang="en-US" altLang="en-US" dirty="0">
                <a:solidFill>
                  <a:srgbClr val="00B050"/>
                </a:solidFill>
                <a:latin typeface="Arial" panose="020B0604020202020204" pitchFamily="34" charset="0"/>
                <a:cs typeface="Arial" panose="020B0604020202020204" pitchFamily="34" charset="0"/>
              </a:rPr>
              <a:t>Goal</a:t>
            </a:r>
            <a:r>
              <a:rPr lang="en-IN" dirty="0">
                <a:solidFill>
                  <a:srgbClr val="00B050"/>
                </a:solidFill>
                <a:latin typeface="Arial" panose="020B0604020202020204" pitchFamily="34" charset="0"/>
                <a:cs typeface="Arial" panose="020B0604020202020204" pitchFamily="34" charset="0"/>
              </a:rPr>
              <a:t>—</a:t>
            </a:r>
            <a:r>
              <a:rPr lang="en-US" altLang="en-US" dirty="0">
                <a:solidFill>
                  <a:srgbClr val="00B050"/>
                </a:solidFill>
                <a:latin typeface="Arial" panose="020B0604020202020204" pitchFamily="34" charset="0"/>
                <a:cs typeface="Arial" panose="020B0604020202020204" pitchFamily="34" charset="0"/>
              </a:rPr>
              <a:t>Influence demand for a specific brand</a:t>
            </a:r>
          </a:p>
          <a:p>
            <a:pPr lvl="1"/>
            <a:r>
              <a:rPr lang="en-US" altLang="en-US" b="1" dirty="0">
                <a:solidFill>
                  <a:schemeClr val="accent1"/>
                </a:solidFill>
                <a:latin typeface="Arial" panose="020B0604020202020204" pitchFamily="34" charset="0"/>
                <a:cs typeface="Arial" panose="020B0604020202020204" pitchFamily="34" charset="0"/>
              </a:rPr>
              <a:t>Comparative advertising:</a:t>
            </a:r>
            <a:r>
              <a:rPr lang="en-US" altLang="en-US" dirty="0">
                <a:solidFill>
                  <a:schemeClr val="accent1"/>
                </a:solidFill>
                <a:latin typeface="Arial" panose="020B0604020202020204" pitchFamily="34" charset="0"/>
                <a:cs typeface="Arial" panose="020B0604020202020204" pitchFamily="34" charset="0"/>
              </a:rPr>
              <a:t> </a:t>
            </a:r>
            <a:r>
              <a:rPr lang="en-IN" altLang="en-US" dirty="0"/>
              <a:t>a form of advertising that c</a:t>
            </a:r>
            <a:r>
              <a:rPr lang="en-US" altLang="en-US" dirty="0">
                <a:latin typeface="Arial" panose="020B0604020202020204" pitchFamily="34" charset="0"/>
                <a:cs typeface="Arial" panose="020B0604020202020204" pitchFamily="34" charset="0"/>
              </a:rPr>
              <a:t>ompares </a:t>
            </a:r>
            <a:r>
              <a:rPr lang="en-IN" altLang="en-US" dirty="0">
                <a:latin typeface="Arial" panose="020B0604020202020204" pitchFamily="34" charset="0"/>
                <a:cs typeface="Arial" panose="020B0604020202020204" pitchFamily="34" charset="0"/>
              </a:rPr>
              <a:t>two or more specifically named or shown competing brands on one or </a:t>
            </a:r>
            <a:r>
              <a:rPr lang="en-US" altLang="en-US" dirty="0">
                <a:latin typeface="Arial" panose="020B0604020202020204" pitchFamily="34" charset="0"/>
                <a:cs typeface="Arial" panose="020B0604020202020204" pitchFamily="34" charset="0"/>
              </a:rPr>
              <a:t>more specific attributes</a:t>
            </a:r>
          </a:p>
          <a:p>
            <a:pPr lvl="2"/>
            <a:r>
              <a:rPr lang="en-US" altLang="en-US" dirty="0">
                <a:solidFill>
                  <a:srgbClr val="00B050"/>
                </a:solidFill>
                <a:latin typeface="Arial" panose="020B0604020202020204" pitchFamily="34" charset="0"/>
                <a:cs typeface="Arial" panose="020B0604020202020204" pitchFamily="34" charset="0"/>
              </a:rPr>
              <a:t>Used when products experience slow growth or when competition in the market is strong</a:t>
            </a:r>
          </a:p>
        </p:txBody>
      </p:sp>
    </p:spTree>
    <p:extLst>
      <p:ext uri="{BB962C8B-B14F-4D97-AF65-F5344CB8AC3E}">
        <p14:creationId xmlns:p14="http://schemas.microsoft.com/office/powerpoint/2010/main" val="1800703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Creative Decisions in Advertising</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373265" y="1479176"/>
            <a:ext cx="8393364" cy="4616825"/>
          </a:xfrm>
        </p:spPr>
        <p:txBody>
          <a:bodyPr>
            <a:normAutofit/>
          </a:bodyPr>
          <a:lstStyle/>
          <a:p>
            <a:r>
              <a:rPr lang="en-US" altLang="en-US" sz="2400" b="1" dirty="0">
                <a:solidFill>
                  <a:schemeClr val="accent1"/>
                </a:solidFill>
                <a:latin typeface="Arial" panose="020B0604020202020204" pitchFamily="34" charset="0"/>
                <a:cs typeface="Arial" panose="020B0604020202020204" pitchFamily="34" charset="0"/>
              </a:rPr>
              <a:t>Advertising campaign: </a:t>
            </a:r>
            <a:r>
              <a:rPr lang="en-US" altLang="en-US" sz="2400" dirty="0">
                <a:latin typeface="Arial" panose="020B0604020202020204" pitchFamily="34" charset="0"/>
                <a:cs typeface="Arial" panose="020B0604020202020204" pitchFamily="34" charset="0"/>
              </a:rPr>
              <a:t>a series of related advertisements </a:t>
            </a:r>
            <a:r>
              <a:rPr lang="en-IN" altLang="en-US" sz="2400" dirty="0">
                <a:latin typeface="Arial" panose="020B0604020202020204" pitchFamily="34" charset="0"/>
                <a:cs typeface="Arial" panose="020B0604020202020204" pitchFamily="34" charset="0"/>
              </a:rPr>
              <a:t>focusing on a common theme, slogan, and set of advertising appeals</a:t>
            </a:r>
          </a:p>
          <a:p>
            <a:r>
              <a:rPr lang="en-US" altLang="en-US" sz="2400" b="1" dirty="0">
                <a:solidFill>
                  <a:schemeClr val="accent1"/>
                </a:solidFill>
                <a:latin typeface="Arial" panose="020B0604020202020204" pitchFamily="34" charset="0"/>
                <a:cs typeface="Arial" panose="020B0604020202020204" pitchFamily="34" charset="0"/>
              </a:rPr>
              <a:t>Advertising objective:</a:t>
            </a:r>
            <a:r>
              <a:rPr lang="en-US" altLang="en-US" sz="2400" dirty="0">
                <a:solidFill>
                  <a:schemeClr val="accent1"/>
                </a:solidFill>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a specific communication task that a campaign should accomplish for a specified target audience during a specified period</a:t>
            </a:r>
          </a:p>
          <a:p>
            <a:r>
              <a:rPr lang="en-US" altLang="en-US" sz="2400" dirty="0">
                <a:latin typeface="Arial" panose="020B0604020202020204" pitchFamily="34" charset="0"/>
                <a:cs typeface="Arial" panose="020B0604020202020204" pitchFamily="34" charset="0"/>
              </a:rPr>
              <a:t>DAGMAR approach helps set objectives that defines:</a:t>
            </a:r>
          </a:p>
          <a:p>
            <a:pPr lvl="1"/>
            <a:r>
              <a:rPr lang="en-US" altLang="en-US" sz="2200" dirty="0">
                <a:solidFill>
                  <a:srgbClr val="00B050"/>
                </a:solidFill>
                <a:latin typeface="Arial" panose="020B0604020202020204" pitchFamily="34" charset="0"/>
                <a:cs typeface="Arial" panose="020B0604020202020204" pitchFamily="34" charset="0"/>
              </a:rPr>
              <a:t>Target audience</a:t>
            </a:r>
          </a:p>
          <a:p>
            <a:pPr lvl="1"/>
            <a:r>
              <a:rPr lang="en-US" altLang="en-US" sz="2200" dirty="0">
                <a:solidFill>
                  <a:srgbClr val="00B050"/>
                </a:solidFill>
                <a:latin typeface="Arial" panose="020B0604020202020204" pitchFamily="34" charset="0"/>
                <a:cs typeface="Arial" panose="020B0604020202020204" pitchFamily="34" charset="0"/>
              </a:rPr>
              <a:t>Desired percentage change in some specified measure </a:t>
            </a:r>
            <a:br>
              <a:rPr lang="en-US" altLang="en-US" sz="2200" dirty="0">
                <a:solidFill>
                  <a:srgbClr val="00B050"/>
                </a:solidFill>
                <a:latin typeface="Arial" panose="020B0604020202020204" pitchFamily="34" charset="0"/>
                <a:cs typeface="Arial" panose="020B0604020202020204" pitchFamily="34" charset="0"/>
              </a:rPr>
            </a:br>
            <a:r>
              <a:rPr lang="en-US" altLang="en-US" sz="2200" dirty="0">
                <a:solidFill>
                  <a:srgbClr val="00B050"/>
                </a:solidFill>
                <a:latin typeface="Arial" panose="020B0604020202020204" pitchFamily="34" charset="0"/>
                <a:cs typeface="Arial" panose="020B0604020202020204" pitchFamily="34" charset="0"/>
              </a:rPr>
              <a:t>of effectiveness</a:t>
            </a:r>
          </a:p>
          <a:p>
            <a:pPr lvl="1"/>
            <a:r>
              <a:rPr lang="en-US" altLang="en-US" sz="2200" dirty="0">
                <a:solidFill>
                  <a:srgbClr val="00B050"/>
                </a:solidFill>
                <a:latin typeface="Arial" panose="020B0604020202020204" pitchFamily="34" charset="0"/>
                <a:cs typeface="Arial" panose="020B0604020202020204" pitchFamily="34" charset="0"/>
              </a:rPr>
              <a:t>Time frame for the change</a:t>
            </a:r>
          </a:p>
        </p:txBody>
      </p:sp>
    </p:spTree>
    <p:extLst>
      <p:ext uri="{BB962C8B-B14F-4D97-AF65-F5344CB8AC3E}">
        <p14:creationId xmlns:p14="http://schemas.microsoft.com/office/powerpoint/2010/main" val="1800703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Identifying Products Benefits</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Sell the benefits of a product, not its attributes</a:t>
            </a:r>
          </a:p>
          <a:p>
            <a:pPr lvl="1"/>
            <a:r>
              <a:rPr lang="en-US" altLang="en-US" dirty="0">
                <a:solidFill>
                  <a:srgbClr val="00B050"/>
                </a:solidFill>
                <a:latin typeface="Arial" panose="020B0604020202020204" pitchFamily="34" charset="0"/>
                <a:cs typeface="Arial" panose="020B0604020202020204" pitchFamily="34" charset="0"/>
              </a:rPr>
              <a:t>An attribute is simply a feature of the product</a:t>
            </a:r>
          </a:p>
          <a:p>
            <a:pPr lvl="1"/>
            <a:r>
              <a:rPr lang="en-US" altLang="en-US" dirty="0">
                <a:solidFill>
                  <a:srgbClr val="00B050"/>
                </a:solidFill>
                <a:latin typeface="Arial" panose="020B0604020202020204" pitchFamily="34" charset="0"/>
                <a:cs typeface="Arial" panose="020B0604020202020204" pitchFamily="34" charset="0"/>
              </a:rPr>
              <a:t>A benefit is what consumers will receive or achieve by using the product, such as convenience or ease of use</a:t>
            </a:r>
          </a:p>
        </p:txBody>
      </p:sp>
    </p:spTree>
    <p:extLst>
      <p:ext uri="{BB962C8B-B14F-4D97-AF65-F5344CB8AC3E}">
        <p14:creationId xmlns:p14="http://schemas.microsoft.com/office/powerpoint/2010/main" val="1800703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altLang="en-US" b="1" dirty="0">
                <a:latin typeface="Arial" panose="020B0604020202020204" pitchFamily="34" charset="0"/>
                <a:cs typeface="Arial" panose="020B0604020202020204" pitchFamily="34" charset="0"/>
              </a:rPr>
              <a:t>Developing </a:t>
            </a:r>
            <a:r>
              <a:rPr lang="en-IN" altLang="en-US" b="1" dirty="0">
                <a:latin typeface="Arial" panose="020B0604020202020204" pitchFamily="34" charset="0"/>
                <a:cs typeface="Arial" panose="020B0604020202020204" pitchFamily="34" charset="0"/>
              </a:rPr>
              <a:t>and Evaluating </a:t>
            </a:r>
            <a:br>
              <a:rPr lang="en-IN" altLang="en-US" b="1" dirty="0">
                <a:latin typeface="Arial" panose="020B0604020202020204" pitchFamily="34" charset="0"/>
                <a:cs typeface="Arial" panose="020B0604020202020204" pitchFamily="34" charset="0"/>
              </a:rPr>
            </a:br>
            <a:r>
              <a:rPr lang="en-IN" altLang="en-US" b="1" dirty="0">
                <a:latin typeface="Arial" panose="020B0604020202020204" pitchFamily="34" charset="0"/>
                <a:cs typeface="Arial" panose="020B0604020202020204" pitchFamily="34" charset="0"/>
              </a:rPr>
              <a:t>Advertising Appeals</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lstStyle/>
          <a:p>
            <a:r>
              <a:rPr lang="en-US" altLang="en-US" b="1" dirty="0">
                <a:solidFill>
                  <a:schemeClr val="accent1"/>
                </a:solidFill>
                <a:latin typeface="Arial" panose="020B0604020202020204" pitchFamily="34" charset="0"/>
                <a:cs typeface="Arial" panose="020B0604020202020204" pitchFamily="34" charset="0"/>
              </a:rPr>
              <a:t>Advertising appeal:</a:t>
            </a:r>
            <a:r>
              <a:rPr lang="en-US" altLang="en-US" dirty="0">
                <a:solidFill>
                  <a:schemeClr val="accent1"/>
                </a:solidFill>
                <a:latin typeface="Arial" panose="020B0604020202020204" pitchFamily="34" charset="0"/>
                <a:cs typeface="Arial" panose="020B0604020202020204" pitchFamily="34" charset="0"/>
              </a:rPr>
              <a:t> </a:t>
            </a:r>
            <a:r>
              <a:rPr lang="en-US" altLang="en-US" dirty="0"/>
              <a:t>a r</a:t>
            </a:r>
            <a:r>
              <a:rPr lang="en-US" altLang="en-US" dirty="0">
                <a:latin typeface="Arial" panose="020B0604020202020204" pitchFamily="34" charset="0"/>
                <a:cs typeface="Arial" panose="020B0604020202020204" pitchFamily="34" charset="0"/>
              </a:rPr>
              <a:t>eason for a person to buy a product</a:t>
            </a:r>
          </a:p>
          <a:p>
            <a:pPr lvl="1"/>
            <a:r>
              <a:rPr lang="en-US" altLang="en-US" sz="2200" dirty="0">
                <a:solidFill>
                  <a:srgbClr val="00B050"/>
                </a:solidFill>
                <a:latin typeface="Arial" panose="020B0604020202020204" pitchFamily="34" charset="0"/>
                <a:cs typeface="Arial" panose="020B0604020202020204" pitchFamily="34" charset="0"/>
              </a:rPr>
              <a:t>It must make a positive impression and be desirable to the target market</a:t>
            </a:r>
          </a:p>
          <a:p>
            <a:pPr lvl="1"/>
            <a:r>
              <a:rPr lang="en-US" altLang="en-US" sz="2200" dirty="0">
                <a:solidFill>
                  <a:srgbClr val="00B050"/>
                </a:solidFill>
              </a:rPr>
              <a:t>It must be exclusive or unique</a:t>
            </a:r>
          </a:p>
          <a:p>
            <a:r>
              <a:rPr lang="en-US" altLang="en-US" sz="2400" b="1" dirty="0">
                <a:solidFill>
                  <a:schemeClr val="accent1"/>
                </a:solidFill>
                <a:latin typeface="Arial" panose="020B0604020202020204" pitchFamily="34" charset="0"/>
                <a:cs typeface="Arial" panose="020B0604020202020204" pitchFamily="34" charset="0"/>
              </a:rPr>
              <a:t>Unique selling proposition:</a:t>
            </a:r>
            <a:r>
              <a:rPr lang="en-US" altLang="en-US" sz="2400" dirty="0">
                <a:solidFill>
                  <a:schemeClr val="accent1"/>
                </a:solidFill>
                <a:latin typeface="Arial" panose="020B0604020202020204" pitchFamily="34" charset="0"/>
                <a:cs typeface="Arial" panose="020B0604020202020204" pitchFamily="34" charset="0"/>
              </a:rPr>
              <a:t> </a:t>
            </a:r>
            <a:r>
              <a:rPr lang="en-US" altLang="en-US" sz="2400" dirty="0"/>
              <a:t>a d</a:t>
            </a:r>
            <a:r>
              <a:rPr lang="en-US" altLang="en-US" sz="2400" dirty="0">
                <a:latin typeface="Arial" panose="020B0604020202020204" pitchFamily="34" charset="0"/>
                <a:cs typeface="Arial" panose="020B0604020202020204" pitchFamily="34" charset="0"/>
              </a:rPr>
              <a:t>esirable, exclusive, and believable advertising appeal selected as the theme for </a:t>
            </a:r>
            <a:br>
              <a:rPr lang="en-US" altLang="en-US" sz="2400" dirty="0">
                <a:latin typeface="Arial" panose="020B0604020202020204" pitchFamily="34" charset="0"/>
                <a:cs typeface="Arial" panose="020B0604020202020204" pitchFamily="34" charset="0"/>
              </a:rPr>
            </a:br>
            <a:r>
              <a:rPr lang="en-US" altLang="en-US" sz="2400" dirty="0">
                <a:latin typeface="Arial" panose="020B0604020202020204" pitchFamily="34" charset="0"/>
                <a:cs typeface="Arial" panose="020B0604020202020204" pitchFamily="34" charset="0"/>
              </a:rPr>
              <a:t>a campaign</a:t>
            </a:r>
          </a:p>
          <a:p>
            <a:pPr lvl="1"/>
            <a:r>
              <a:rPr lang="en-US" altLang="en-US" sz="2200" dirty="0">
                <a:solidFill>
                  <a:srgbClr val="00B050"/>
                </a:solidFill>
              </a:rPr>
              <a:t>Often becomes part of the campaign’s slogan</a:t>
            </a:r>
          </a:p>
        </p:txBody>
      </p:sp>
    </p:spTree>
    <p:extLst>
      <p:ext uri="{BB962C8B-B14F-4D97-AF65-F5344CB8AC3E}">
        <p14:creationId xmlns:p14="http://schemas.microsoft.com/office/powerpoint/2010/main" val="1800703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90" y="0"/>
            <a:ext cx="8887348" cy="1353521"/>
          </a:xfrm>
        </p:spPr>
        <p:txBody>
          <a:bodyPr/>
          <a:lstStyle/>
          <a:p>
            <a:r>
              <a:rPr lang="en-US" altLang="en-US" dirty="0">
                <a:latin typeface="Arial" panose="020B0604020202020204" pitchFamily="34" charset="0"/>
                <a:ea typeface="Franklin Gothic Medium" panose="020B0603020102020204" pitchFamily="34" charset="0"/>
                <a:cs typeface="Arial" panose="020B0604020202020204" pitchFamily="34" charset="0"/>
              </a:rPr>
              <a:t>Exhibit 16.1: Common Advertising Appeals</a:t>
            </a:r>
            <a:endParaRPr lang="en-US" dirty="0">
              <a:latin typeface="Arial" panose="020B0604020202020204" pitchFamily="34" charset="0"/>
              <a:cs typeface="Arial" panose="020B0604020202020204" pitchFamily="34" charset="0"/>
            </a:endParaRPr>
          </a:p>
        </p:txBody>
      </p:sp>
      <p:pic>
        <p:nvPicPr>
          <p:cNvPr id="7" name="Picture 6" descr="The exhibit shows common advertising appeals in the form of a table. The table has two columns and nine rows. The header of column 1 reads appeal, and the header of column 2 reads goal. In row 2, column 1 reads profit and column 2 reads lets consumers know whether the product will save them money, make them money, or keep them from losing money. In row 3, column 1 reads health and column 2 reads appeals to those who are body conscious or who want to be healthy; love or romance is used often in selling cosmetics and perfumes. In row 4, column 1 reads fear and column 2 reads can center around social embarrassment, growing old, or losing one’s health; because of its power, requires advertiser to exercise care in execution. In row 5, column 1 reads admiration and column 2 reads frequently highlights celebrity spokespeople. In row 6, column 1 reads convenience and column 2 reads is often used for fast-food restaurants and microwave foods. In row 7, column 1 reads fun and pleasure and column 2 reads are the keys to advertising vacations, beer, amusement parks, and more. In row 8, column 1 reads vanity and egotism and column 2 reads are used most often for expensive or conspicuous items such as cars and clothing. In row 9, column 1 reads environmental consciousness and column 2 reads centers around protecting the environment and being considerate of others in the community." title="Exhibit 16.1 - Common Advertising Appea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6207" y="1230083"/>
            <a:ext cx="5611585" cy="4690075"/>
          </a:xfrm>
          <a:prstGeom prst="rect">
            <a:avLst/>
          </a:prstGeom>
        </p:spPr>
      </p:pic>
    </p:spTree>
    <p:extLst>
      <p:ext uri="{BB962C8B-B14F-4D97-AF65-F5344CB8AC3E}">
        <p14:creationId xmlns:p14="http://schemas.microsoft.com/office/powerpoint/2010/main" val="1800703446"/>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0731C6-FB96-45A7-A76A-AF6009197D96}"/>
              </a:ext>
            </a:extLst>
          </p:cNvPr>
          <p:cNvSpPr>
            <a:spLocks noGrp="1"/>
          </p:cNvSpPr>
          <p:nvPr>
            <p:ph type="title"/>
          </p:nvPr>
        </p:nvSpPr>
        <p:spPr/>
        <p:txBody>
          <a:bodyPr>
            <a:normAutofit fontScale="90000"/>
          </a:bodyPr>
          <a:lstStyle/>
          <a:p>
            <a:r>
              <a:rPr lang="en-US" b="1" dirty="0"/>
              <a:t>Discussion Point</a:t>
            </a:r>
            <a:br>
              <a:rPr lang="en-US" b="1" dirty="0"/>
            </a:br>
            <a:r>
              <a:rPr lang="en-US" b="1" dirty="0"/>
              <a:t>Advertising Appeal</a:t>
            </a:r>
          </a:p>
        </p:txBody>
      </p:sp>
      <p:sp>
        <p:nvSpPr>
          <p:cNvPr id="6" name="Content Placeholder 5">
            <a:extLst>
              <a:ext uri="{FF2B5EF4-FFF2-40B4-BE49-F238E27FC236}">
                <a16:creationId xmlns:a16="http://schemas.microsoft.com/office/drawing/2014/main" id="{53F1830B-8D44-4429-9393-9AED62E0B1F6}"/>
              </a:ext>
            </a:extLst>
          </p:cNvPr>
          <p:cNvSpPr>
            <a:spLocks noGrp="1"/>
          </p:cNvSpPr>
          <p:nvPr>
            <p:ph idx="1"/>
          </p:nvPr>
        </p:nvSpPr>
        <p:spPr/>
        <p:txBody>
          <a:bodyPr/>
          <a:lstStyle/>
          <a:p>
            <a:r>
              <a:rPr lang="en-US" dirty="0"/>
              <a:t>Consider the following:</a:t>
            </a:r>
          </a:p>
          <a:p>
            <a:pPr lvl="1"/>
            <a:r>
              <a:rPr lang="en-US" dirty="0"/>
              <a:t>Allstate’s Mayhem commercials</a:t>
            </a:r>
          </a:p>
          <a:p>
            <a:pPr lvl="1"/>
            <a:r>
              <a:rPr lang="en-US" dirty="0"/>
              <a:t>Pampers diapers</a:t>
            </a:r>
          </a:p>
          <a:p>
            <a:pPr lvl="1"/>
            <a:r>
              <a:rPr lang="en-US" dirty="0"/>
              <a:t>Ring doorbell system</a:t>
            </a:r>
          </a:p>
          <a:p>
            <a:pPr lvl="1"/>
            <a:r>
              <a:rPr lang="en-US" dirty="0"/>
              <a:t>Universal Studios theme parks</a:t>
            </a:r>
          </a:p>
          <a:p>
            <a:pPr lvl="1"/>
            <a:r>
              <a:rPr lang="en-US" dirty="0"/>
              <a:t>Lincoln commercials with Matthew McConaughey</a:t>
            </a:r>
          </a:p>
          <a:p>
            <a:pPr lvl="1"/>
            <a:endParaRPr lang="en-US" dirty="0"/>
          </a:p>
          <a:p>
            <a:pPr marL="457200" lvl="1" indent="0" algn="ctr">
              <a:buNone/>
            </a:pPr>
            <a:r>
              <a:rPr lang="en-US" b="1" dirty="0"/>
              <a:t>What type of appeal(s) do these companies or</a:t>
            </a:r>
            <a:br>
              <a:rPr lang="en-US" b="1" dirty="0"/>
            </a:br>
            <a:r>
              <a:rPr lang="en-US" b="1" dirty="0"/>
              <a:t>products use in their advertising?</a:t>
            </a:r>
          </a:p>
        </p:txBody>
      </p:sp>
    </p:spTree>
    <p:extLst>
      <p:ext uri="{BB962C8B-B14F-4D97-AF65-F5344CB8AC3E}">
        <p14:creationId xmlns:p14="http://schemas.microsoft.com/office/powerpoint/2010/main" val="1646241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IN" altLang="en-US" b="1" dirty="0">
                <a:latin typeface="Arial" panose="020B0604020202020204" pitchFamily="34" charset="0"/>
                <a:cs typeface="Arial" panose="020B0604020202020204" pitchFamily="34" charset="0"/>
              </a:rPr>
              <a:t>Executing the Message</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normAutofit/>
          </a:bodyPr>
          <a:lstStyle/>
          <a:p>
            <a:r>
              <a:rPr lang="en-US" altLang="en-US" sz="2400" dirty="0">
                <a:latin typeface="Arial" panose="020B0604020202020204" pitchFamily="34" charset="0"/>
                <a:cs typeface="Arial" panose="020B0604020202020204" pitchFamily="34" charset="0"/>
              </a:rPr>
              <a:t>The style in which information is portrayed</a:t>
            </a:r>
          </a:p>
          <a:p>
            <a:r>
              <a:rPr lang="en-US" altLang="en-US" sz="2400" dirty="0">
                <a:latin typeface="Arial" panose="020B0604020202020204" pitchFamily="34" charset="0"/>
                <a:cs typeface="Arial" panose="020B0604020202020204" pitchFamily="34" charset="0"/>
              </a:rPr>
              <a:t>The AIDA plan is a good blueprint for executing an  advertising message</a:t>
            </a:r>
          </a:p>
          <a:p>
            <a:r>
              <a:rPr lang="en-US" altLang="en-US" sz="2400" dirty="0"/>
              <a:t>The style in which the message is executed is one of the most creative elements of an advertisement</a:t>
            </a:r>
            <a:endParaRPr lang="en-US" altLang="en-US" sz="2400" dirty="0">
              <a:latin typeface="Arial" panose="020B0604020202020204" pitchFamily="34" charset="0"/>
              <a:cs typeface="Arial" panose="020B0604020202020204" pitchFamily="34" charset="0"/>
            </a:endParaRPr>
          </a:p>
          <a:p>
            <a:r>
              <a:rPr lang="en-US" altLang="en-US" sz="2400" dirty="0">
                <a:latin typeface="Arial" panose="020B0604020202020204" pitchFamily="34" charset="0"/>
                <a:cs typeface="Arial" panose="020B0604020202020204" pitchFamily="34" charset="0"/>
              </a:rPr>
              <a:t>Injecting humor into an advertisement is a popular and effective executional style</a:t>
            </a:r>
          </a:p>
          <a:p>
            <a:endParaRPr lang="en-US"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Post-Campaign Evaluation</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373265" y="1562956"/>
            <a:ext cx="8393364" cy="4481286"/>
          </a:xfrm>
        </p:spPr>
        <p:txBody>
          <a:bodyPr/>
          <a:lstStyle/>
          <a:p>
            <a:r>
              <a:rPr lang="en-IN" altLang="en-US" sz="2400" dirty="0"/>
              <a:t>Many advertising campaigns aim to create an image for the good instead of asking for action, so their real effect </a:t>
            </a:r>
            <a:br>
              <a:rPr lang="en-IN" altLang="en-US" sz="2400" dirty="0"/>
            </a:br>
            <a:r>
              <a:rPr lang="en-IN" altLang="en-US" sz="2400" dirty="0"/>
              <a:t>is unknown</a:t>
            </a:r>
          </a:p>
          <a:p>
            <a:r>
              <a:rPr lang="en-IN" altLang="en-US" sz="2400" dirty="0"/>
              <a:t>Before a campaign is released, </a:t>
            </a:r>
            <a:r>
              <a:rPr lang="en-IN" altLang="en-US" sz="2400" dirty="0" err="1"/>
              <a:t>pretests</a:t>
            </a:r>
            <a:r>
              <a:rPr lang="en-IN" altLang="en-US" sz="2400" dirty="0"/>
              <a:t> are used to determine the best advertising appeal, layout, and media vehicle</a:t>
            </a:r>
          </a:p>
          <a:p>
            <a:r>
              <a:rPr lang="en-US" altLang="en-US" sz="2400" dirty="0"/>
              <a:t>Testing ad effectiveness can be done before and/or after the campaign</a:t>
            </a:r>
          </a:p>
          <a:p>
            <a:endParaRPr lang="en-I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Media Decisions in Advertising </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lstStyle/>
          <a:p>
            <a:r>
              <a:rPr lang="en-US" altLang="en-US" sz="2400" b="1" dirty="0">
                <a:solidFill>
                  <a:schemeClr val="accent1"/>
                </a:solidFill>
                <a:latin typeface="Arial" panose="020B0604020202020204" pitchFamily="34" charset="0"/>
                <a:cs typeface="Arial" panose="020B0604020202020204" pitchFamily="34" charset="0"/>
              </a:rPr>
              <a:t>Medium: </a:t>
            </a:r>
            <a:r>
              <a:rPr lang="en-US" altLang="en-US" sz="2400" dirty="0">
                <a:latin typeface="Arial" panose="020B0604020202020204" pitchFamily="34" charset="0"/>
                <a:cs typeface="Arial" panose="020B0604020202020204" pitchFamily="34" charset="0"/>
              </a:rPr>
              <a:t>the channel used to convey a message to a target market</a:t>
            </a:r>
          </a:p>
          <a:p>
            <a:pPr lvl="1"/>
            <a:r>
              <a:rPr lang="en-US" altLang="en-US" sz="2200" dirty="0">
                <a:solidFill>
                  <a:srgbClr val="00B050"/>
                </a:solidFill>
              </a:rPr>
              <a:t>Selection of the medium is determined by promotional objectives and the appeal and executional style of the advertising</a:t>
            </a:r>
          </a:p>
          <a:p>
            <a:r>
              <a:rPr lang="en-US" altLang="en-US" sz="2400" b="1" dirty="0">
                <a:solidFill>
                  <a:schemeClr val="accent1"/>
                </a:solidFill>
                <a:latin typeface="Arial" panose="020B0604020202020204" pitchFamily="34" charset="0"/>
                <a:cs typeface="Arial" panose="020B0604020202020204" pitchFamily="34" charset="0"/>
              </a:rPr>
              <a:t>Media planning:</a:t>
            </a:r>
            <a:r>
              <a:rPr lang="en-US" altLang="en-US" sz="2400" dirty="0">
                <a:solidFill>
                  <a:schemeClr val="accent1"/>
                </a:solidFill>
                <a:latin typeface="Arial" panose="020B0604020202020204" pitchFamily="34" charset="0"/>
                <a:cs typeface="Arial" panose="020B0604020202020204" pitchFamily="34" charset="0"/>
              </a:rPr>
              <a:t> </a:t>
            </a:r>
            <a:r>
              <a:rPr lang="en-US" altLang="en-US" sz="2400" dirty="0">
                <a:latin typeface="Arial" panose="020B0604020202020204" pitchFamily="34" charset="0"/>
                <a:cs typeface="Arial" panose="020B0604020202020204" pitchFamily="34" charset="0"/>
              </a:rPr>
              <a:t>the series of decisions advertisers make regarding the selection and use of media, allowing the marketer to optimally and cost-effectively communicate the message to the target audience</a:t>
            </a:r>
          </a:p>
        </p:txBody>
      </p:sp>
    </p:spTree>
    <p:extLst>
      <p:ext uri="{BB962C8B-B14F-4D97-AF65-F5344CB8AC3E}">
        <p14:creationId xmlns:p14="http://schemas.microsoft.com/office/powerpoint/2010/main" val="1800703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Media Types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1 of 3)</a:t>
            </a:r>
          </a:p>
        </p:txBody>
      </p:sp>
      <p:sp>
        <p:nvSpPr>
          <p:cNvPr id="4" name="Content Placeholder 3"/>
          <p:cNvSpPr>
            <a:spLocks noGrp="1"/>
          </p:cNvSpPr>
          <p:nvPr>
            <p:ph idx="1"/>
          </p:nvPr>
        </p:nvSpPr>
        <p:spPr>
          <a:xfrm>
            <a:off x="373265" y="1511197"/>
            <a:ext cx="8393364" cy="4481286"/>
          </a:xfrm>
        </p:spPr>
        <p:txBody>
          <a:bodyPr>
            <a:normAutofit/>
          </a:bodyPr>
          <a:lstStyle/>
          <a:p>
            <a:r>
              <a:rPr lang="en-US" dirty="0">
                <a:latin typeface="Arial" panose="020B0604020202020204" pitchFamily="34" charset="0"/>
                <a:cs typeface="Arial" panose="020B0604020202020204" pitchFamily="34" charset="0"/>
              </a:rPr>
              <a:t>Six major advertising media:</a:t>
            </a:r>
          </a:p>
          <a:p>
            <a:pPr lvl="1"/>
            <a:r>
              <a:rPr lang="en-US" dirty="0">
                <a:latin typeface="Arial" panose="020B0604020202020204" pitchFamily="34" charset="0"/>
                <a:cs typeface="Arial" panose="020B0604020202020204" pitchFamily="34" charset="0"/>
              </a:rPr>
              <a:t>Newspapers </a:t>
            </a:r>
          </a:p>
          <a:p>
            <a:pPr lvl="2"/>
            <a:r>
              <a:rPr lang="en-US" b="1" dirty="0">
                <a:solidFill>
                  <a:schemeClr val="accent1"/>
                </a:solidFill>
                <a:latin typeface="Arial" panose="020B0604020202020204" pitchFamily="34" charset="0"/>
                <a:cs typeface="Arial" panose="020B0604020202020204" pitchFamily="34" charset="0"/>
              </a:rPr>
              <a:t>Cooperative advertising</a:t>
            </a:r>
            <a:r>
              <a:rPr lang="en-IN" b="1" dirty="0">
                <a:solidFill>
                  <a:schemeClr val="accent1"/>
                </a:solidFill>
              </a:rPr>
              <a:t>: </a:t>
            </a:r>
            <a:r>
              <a:rPr lang="en-IN" dirty="0"/>
              <a:t>an arrangement in which </a:t>
            </a:r>
            <a:r>
              <a:rPr lang="en-US" dirty="0">
                <a:latin typeface="Arial" panose="020B0604020202020204" pitchFamily="34" charset="0"/>
                <a:cs typeface="Arial" panose="020B0604020202020204" pitchFamily="34" charset="0"/>
              </a:rPr>
              <a:t>the manufacturer and the retailer split the costs of advertising the manufacturer’s brand</a:t>
            </a:r>
          </a:p>
          <a:p>
            <a:pPr lvl="1"/>
            <a:r>
              <a:rPr lang="en-US" dirty="0">
                <a:latin typeface="Arial" panose="020B0604020202020204" pitchFamily="34" charset="0"/>
                <a:cs typeface="Arial" panose="020B0604020202020204" pitchFamily="34" charset="0"/>
              </a:rPr>
              <a:t>Magazines</a:t>
            </a:r>
          </a:p>
          <a:p>
            <a:pPr lvl="1"/>
            <a:r>
              <a:rPr lang="en-US" dirty="0">
                <a:latin typeface="Arial" panose="020B0604020202020204" pitchFamily="34" charset="0"/>
                <a:cs typeface="Arial" panose="020B0604020202020204" pitchFamily="34" charset="0"/>
              </a:rPr>
              <a:t>Radio </a:t>
            </a:r>
          </a:p>
          <a:p>
            <a:pPr lvl="1"/>
            <a:r>
              <a:rPr lang="en-US" dirty="0"/>
              <a:t>Television</a:t>
            </a:r>
          </a:p>
          <a:p>
            <a:pPr lvl="2"/>
            <a:r>
              <a:rPr lang="en-US" b="1" dirty="0">
                <a:solidFill>
                  <a:schemeClr val="accent1"/>
                </a:solidFill>
                <a:latin typeface="Arial" panose="020B0604020202020204" pitchFamily="34" charset="0"/>
                <a:cs typeface="Arial" panose="020B0604020202020204" pitchFamily="34" charset="0"/>
              </a:rPr>
              <a:t>Infomercial: </a:t>
            </a:r>
            <a:r>
              <a:rPr lang="en-US" dirty="0">
                <a:latin typeface="Arial" panose="020B0604020202020204" pitchFamily="34" charset="0"/>
                <a:cs typeface="Arial" panose="020B0604020202020204" pitchFamily="34" charset="0"/>
              </a:rPr>
              <a:t>a 30-minute or longer advertisement that looks more like a television talk show than a sales pitch</a:t>
            </a:r>
          </a:p>
        </p:txBody>
      </p:sp>
    </p:spTree>
    <p:extLst>
      <p:ext uri="{BB962C8B-B14F-4D97-AF65-F5344CB8AC3E}">
        <p14:creationId xmlns:p14="http://schemas.microsoft.com/office/powerpoint/2010/main" val="1800703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Media Types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2 of 3)</a:t>
            </a:r>
          </a:p>
        </p:txBody>
      </p:sp>
      <p:sp>
        <p:nvSpPr>
          <p:cNvPr id="4" name="Content Placeholder 3"/>
          <p:cNvSpPr>
            <a:spLocks noGrp="1"/>
          </p:cNvSpPr>
          <p:nvPr>
            <p:ph idx="1"/>
          </p:nvPr>
        </p:nvSpPr>
        <p:spPr/>
        <p:txBody>
          <a:bodyPr>
            <a:normAutofit/>
          </a:bodyPr>
          <a:lstStyle/>
          <a:p>
            <a:pPr lvl="1"/>
            <a:r>
              <a:rPr lang="en-US" dirty="0">
                <a:latin typeface="Arial" panose="020B0604020202020204" pitchFamily="34" charset="0"/>
                <a:cs typeface="Arial" panose="020B0604020202020204" pitchFamily="34" charset="0"/>
              </a:rPr>
              <a:t>The Internet </a:t>
            </a:r>
          </a:p>
          <a:p>
            <a:pPr lvl="2"/>
            <a:r>
              <a:rPr lang="en-US" b="1" dirty="0">
                <a:solidFill>
                  <a:schemeClr val="accent1"/>
                </a:solidFill>
                <a:latin typeface="Arial" panose="020B0604020202020204" pitchFamily="34" charset="0"/>
                <a:cs typeface="Arial" panose="020B0604020202020204" pitchFamily="34" charset="0"/>
              </a:rPr>
              <a:t>Advergaming: </a:t>
            </a:r>
            <a:r>
              <a:rPr lang="en-US" dirty="0">
                <a:latin typeface="Arial" panose="020B0604020202020204" pitchFamily="34" charset="0"/>
                <a:cs typeface="Arial" panose="020B0604020202020204" pitchFamily="34" charset="0"/>
              </a:rPr>
              <a:t>placing advertising messages in web-based, mobile, console, or handheld video games to advertise or promote a product, service, organization,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or issue</a:t>
            </a:r>
          </a:p>
          <a:p>
            <a:pPr lvl="1"/>
            <a:r>
              <a:rPr lang="en-US" dirty="0">
                <a:latin typeface="Arial" panose="020B0604020202020204" pitchFamily="34" charset="0"/>
                <a:cs typeface="Arial" panose="020B0604020202020204" pitchFamily="34" charset="0"/>
              </a:rPr>
              <a:t>Outdoor media</a:t>
            </a:r>
            <a:endParaRPr lang="en-IN" dirty="0"/>
          </a:p>
          <a:p>
            <a:pPr lvl="1"/>
            <a:r>
              <a:rPr lang="en-IN" dirty="0">
                <a:latin typeface="Arial" panose="020B0604020202020204" pitchFamily="34" charset="0"/>
                <a:cs typeface="Arial" panose="020B0604020202020204" pitchFamily="34" charset="0"/>
              </a:rPr>
              <a:t>Al</a:t>
            </a:r>
            <a:r>
              <a:rPr lang="en-IN" dirty="0"/>
              <a:t>ternative media</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90" y="126531"/>
            <a:ext cx="8887348" cy="1615031"/>
          </a:xfrm>
        </p:spPr>
        <p:txBody>
          <a:bodyPr>
            <a:noAutofit/>
          </a:bodyPr>
          <a:lstStyle/>
          <a:p>
            <a:r>
              <a:rPr lang="en-US" dirty="0">
                <a:latin typeface="Arial" panose="020B0604020202020204" pitchFamily="34" charset="0"/>
                <a:cs typeface="Arial" panose="020B0604020202020204" pitchFamily="34" charset="0"/>
              </a:rPr>
              <a:t>Exhibit 16.3: Advantages and Disadvantages of Major Advertising Media</a:t>
            </a:r>
          </a:p>
        </p:txBody>
      </p:sp>
      <p:pic>
        <p:nvPicPr>
          <p:cNvPr id="7" name="Picture 6" descr="The exhibit shows the advantages and disadvantages of major advertising media in the form of a table. The table has three columns and seven rows. The header of column 1 reads medium, the header of column 2 reads advantages, and the header of column 3 reads disadvantages. &#10;In row 2, column 1 reads newspapers, column 2 reads geographic selectivity and flexibility; short-term advertiser commitments; news value and immediacy; year-round readership; high individual market coverage; co-op and local tie-in availability; short lead time, and column 3 reads little demographic selectivity; limited color capabilities; low pass-along rate; may be expensive.&#10;In row 3, column 1 reads magazines, column 2 reads good reproduction, especially for color; demographic selectivity; regional selectivity; local market selectivity; relatively long advertising life; high pass-along rate, and column 3 reads long-term advertiser commitments; slow audience buildup; limited demonstration capabilities; lack of urgency; long lead time.&#10;In row 4, column 1 reads radio, column 2 reads low cost; immediacy of message; can be scheduled on short notice; relatively no seasonal change in audience; highly portable; short-term advertiser commitments; entertainment carryover, and column 3 reads no visual treatment; short advertising life of message; high frequency required to generate comprehension and retention; distractions from background sound; commercial clutter.&#10;In row 5, column 1 reads television, column 2 reads ability to reach a wide, diverse audience; low cost per thousand; creative opportunities for demonstration; immediacy of messages; entertainment   carryover; demographic selectivity with cable stations, and column 3 reads short life of message; some consumer skepticism about claims; high campaign cost; little demographic selectivity with network stations; long-term advertiser commitments; long lead times required for production; commercial clutter.&#10;In row 6, column 1 reads Internet, column 2 reads fastest-growing medium; ability to reach a narrow target audience; relatively short lead time required for creating web-based advertising; moderate cost; ability to measure ad effectiveness; ability to engage consumers through search engine marketing, social media, display advertising, and mobile marketing, and column 3 reads most ad exposure relies on “click-through” from display ads; measurement for social media needs much improvement; not all consumers   have access to the Internet, and many consumers are not using social media.&#10;In row 7, column 1 reads outdoor media, column 2 reads repetition; moderate cost; flexibility; geographic selectivity, and column 3 reads short message; lack of demographic selectivity; high “noise” level distracting audience.&#10;" title="Exhibit 16.3 - Advantages and Disadvantages of Major Advertising Medi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485" y="1633985"/>
            <a:ext cx="7267029" cy="4397535"/>
          </a:xfrm>
          <a:prstGeom prst="rect">
            <a:avLst/>
          </a:prstGeom>
        </p:spPr>
      </p:pic>
    </p:spTree>
    <p:extLst>
      <p:ext uri="{BB962C8B-B14F-4D97-AF65-F5344CB8AC3E}">
        <p14:creationId xmlns:p14="http://schemas.microsoft.com/office/powerpoint/2010/main" val="180070344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6775" y="65560"/>
            <a:ext cx="8079407" cy="1103087"/>
          </a:xfrm>
        </p:spPr>
        <p:txBody>
          <a:bodyPr>
            <a:noAutofit/>
          </a:bodyPr>
          <a:lstStyle/>
          <a:p>
            <a:r>
              <a:rPr lang="en-US" b="1" dirty="0">
                <a:latin typeface="Arial" panose="020B0604020202020204" pitchFamily="34" charset="0"/>
                <a:cs typeface="Arial" panose="020B0604020202020204" pitchFamily="34" charset="0"/>
              </a:rPr>
              <a:t>Media Selection Considerations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1 of 2)</a:t>
            </a:r>
          </a:p>
        </p:txBody>
      </p:sp>
      <p:sp>
        <p:nvSpPr>
          <p:cNvPr id="4" name="Content Placeholder 3"/>
          <p:cNvSpPr>
            <a:spLocks noGrp="1"/>
          </p:cNvSpPr>
          <p:nvPr>
            <p:ph idx="1"/>
          </p:nvPr>
        </p:nvSpPr>
        <p:spPr/>
        <p:txBody>
          <a:bodyPr>
            <a:normAutofit/>
          </a:bodyPr>
          <a:lstStyle/>
          <a:p>
            <a:r>
              <a:rPr lang="en-US" sz="2400" b="1" dirty="0">
                <a:solidFill>
                  <a:schemeClr val="accent1"/>
                </a:solidFill>
                <a:latin typeface="Arial" panose="020B0604020202020204" pitchFamily="34" charset="0"/>
                <a:cs typeface="Arial" panose="020B0604020202020204" pitchFamily="34" charset="0"/>
              </a:rPr>
              <a:t>Media mix:</a:t>
            </a:r>
            <a:r>
              <a:rPr lang="en-US" sz="2400" b="1"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the combination of media to be used for a promotional campaign</a:t>
            </a:r>
            <a:endParaRPr lang="en-US" sz="2400" b="1" dirty="0">
              <a:latin typeface="Arial" panose="020B0604020202020204" pitchFamily="34" charset="0"/>
              <a:cs typeface="Arial" panose="020B0604020202020204" pitchFamily="34" charset="0"/>
            </a:endParaRPr>
          </a:p>
          <a:p>
            <a:pPr lvl="1"/>
            <a:r>
              <a:rPr lang="en-US" sz="2200" b="1" dirty="0">
                <a:solidFill>
                  <a:schemeClr val="accent1"/>
                </a:solidFill>
                <a:latin typeface="Arial" panose="020B0604020202020204" pitchFamily="34" charset="0"/>
                <a:cs typeface="Arial" panose="020B0604020202020204" pitchFamily="34" charset="0"/>
              </a:rPr>
              <a:t>Cost per contact (cost per thousand or CPM): </a:t>
            </a:r>
            <a:r>
              <a:rPr lang="en-US" sz="2200" dirty="0">
                <a:latin typeface="Arial" panose="020B0604020202020204" pitchFamily="34" charset="0"/>
                <a:cs typeface="Arial" panose="020B0604020202020204" pitchFamily="34" charset="0"/>
              </a:rPr>
              <a:t>the cost of reaching one member of the target market</a:t>
            </a:r>
          </a:p>
          <a:p>
            <a:pPr lvl="1"/>
            <a:r>
              <a:rPr lang="en-US" sz="2200" b="1" dirty="0">
                <a:solidFill>
                  <a:schemeClr val="accent1"/>
                </a:solidFill>
                <a:latin typeface="Arial" panose="020B0604020202020204" pitchFamily="34" charset="0"/>
                <a:cs typeface="Arial" panose="020B0604020202020204" pitchFamily="34" charset="0"/>
              </a:rPr>
              <a:t>Cost per click: </a:t>
            </a:r>
            <a:r>
              <a:rPr lang="en-US" sz="2200" dirty="0">
                <a:latin typeface="Arial" panose="020B0604020202020204" pitchFamily="34" charset="0"/>
                <a:cs typeface="Arial" panose="020B0604020202020204" pitchFamily="34" charset="0"/>
              </a:rPr>
              <a:t>the</a:t>
            </a:r>
            <a:r>
              <a:rPr lang="en-US" sz="2200" b="1"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cost associated with a consumer clicking on a display or banner ad</a:t>
            </a:r>
          </a:p>
          <a:p>
            <a:pPr lvl="1"/>
            <a:r>
              <a:rPr lang="en-US" sz="2200" b="1" dirty="0">
                <a:solidFill>
                  <a:schemeClr val="accent1"/>
                </a:solidFill>
                <a:latin typeface="Arial" panose="020B0604020202020204" pitchFamily="34" charset="0"/>
                <a:cs typeface="Arial" panose="020B0604020202020204" pitchFamily="34" charset="0"/>
              </a:rPr>
              <a:t>Reach: </a:t>
            </a:r>
            <a:r>
              <a:rPr lang="en-US" sz="2200" dirty="0">
                <a:latin typeface="Arial" panose="020B0604020202020204" pitchFamily="34" charset="0"/>
                <a:cs typeface="Arial" panose="020B0604020202020204" pitchFamily="34" charset="0"/>
              </a:rPr>
              <a:t>the number of target customers who are exposed to commercial at least once during a specific period, usually four weeks</a:t>
            </a:r>
          </a:p>
          <a:p>
            <a:pPr lvl="1"/>
            <a:r>
              <a:rPr lang="en-US" sz="2200" b="1" dirty="0">
                <a:solidFill>
                  <a:schemeClr val="accent1"/>
                </a:solidFill>
                <a:latin typeface="Arial" panose="020B0604020202020204" pitchFamily="34" charset="0"/>
                <a:cs typeface="Arial" panose="020B0604020202020204" pitchFamily="34" charset="0"/>
              </a:rPr>
              <a:t>Frequency: </a:t>
            </a:r>
            <a:r>
              <a:rPr lang="en-US" sz="2200" dirty="0">
                <a:latin typeface="Arial" panose="020B0604020202020204" pitchFamily="34" charset="0"/>
                <a:cs typeface="Arial" panose="020B0604020202020204" pitchFamily="34" charset="0"/>
              </a:rPr>
              <a:t>the</a:t>
            </a:r>
            <a:r>
              <a:rPr lang="en-US" sz="2200" b="1"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number of times an individual is exposed to a given message during a specific period</a:t>
            </a:r>
          </a:p>
        </p:txBody>
      </p:sp>
    </p:spTree>
    <p:extLst>
      <p:ext uri="{BB962C8B-B14F-4D97-AF65-F5344CB8AC3E}">
        <p14:creationId xmlns:p14="http://schemas.microsoft.com/office/powerpoint/2010/main" val="1800703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6775" y="65560"/>
            <a:ext cx="8079407" cy="1103087"/>
          </a:xfrm>
        </p:spPr>
        <p:txBody>
          <a:bodyPr>
            <a:noAutofit/>
          </a:bodyPr>
          <a:lstStyle/>
          <a:p>
            <a:r>
              <a:rPr lang="en-US" b="1" dirty="0"/>
              <a:t>Media Selection Considerations </a:t>
            </a:r>
            <a:br>
              <a:rPr lang="en-US" b="1" dirty="0"/>
            </a:br>
            <a:r>
              <a:rPr lang="en-US" sz="1800" b="1" dirty="0"/>
              <a:t>(slide 2 of 2)</a:t>
            </a:r>
            <a:endParaRPr lang="en-US"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normAutofit/>
          </a:bodyPr>
          <a:lstStyle/>
          <a:p>
            <a:pPr lvl="1"/>
            <a:r>
              <a:rPr lang="en-US" sz="2200" b="1" dirty="0">
                <a:solidFill>
                  <a:schemeClr val="accent1"/>
                </a:solidFill>
                <a:latin typeface="Arial" panose="020B0604020202020204" pitchFamily="34" charset="0"/>
                <a:cs typeface="Arial" panose="020B0604020202020204" pitchFamily="34" charset="0"/>
              </a:rPr>
              <a:t>Audience selectivity: </a:t>
            </a:r>
            <a:r>
              <a:rPr lang="en-US" sz="2200" dirty="0">
                <a:latin typeface="Arial" panose="020B0604020202020204" pitchFamily="34" charset="0"/>
                <a:cs typeface="Arial" panose="020B0604020202020204" pitchFamily="34" charset="0"/>
              </a:rPr>
              <a:t>the ability to reach a precisely defined market </a:t>
            </a:r>
          </a:p>
          <a:p>
            <a:pPr lvl="1"/>
            <a:r>
              <a:rPr lang="en-US" sz="2200" dirty="0">
                <a:latin typeface="Arial" panose="020B0604020202020204" pitchFamily="34" charset="0"/>
                <a:cs typeface="Arial" panose="020B0604020202020204" pitchFamily="34" charset="0"/>
              </a:rPr>
              <a:t>Flexibility: ability to change advertisement quickly</a:t>
            </a:r>
          </a:p>
          <a:p>
            <a:pPr lvl="1"/>
            <a:r>
              <a:rPr lang="en-US" sz="2200" dirty="0">
                <a:latin typeface="Arial" panose="020B0604020202020204" pitchFamily="34" charset="0"/>
                <a:cs typeface="Arial" panose="020B0604020202020204" pitchFamily="34" charset="0"/>
              </a:rPr>
              <a:t>Noise level: the level of distraction experienced by the target audience in a medium</a:t>
            </a:r>
          </a:p>
          <a:p>
            <a:pPr lvl="1"/>
            <a:r>
              <a:rPr lang="en-US" sz="2200" dirty="0">
                <a:latin typeface="Arial" panose="020B0604020202020204" pitchFamily="34" charset="0"/>
                <a:cs typeface="Arial" panose="020B0604020202020204" pitchFamily="34" charset="0"/>
              </a:rPr>
              <a:t>Life span</a:t>
            </a:r>
            <a:r>
              <a:rPr lang="en-IN"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messages can either quickly fade or persist as tangible copy to be carefully studied</a:t>
            </a:r>
          </a:p>
          <a:p>
            <a:pPr lvl="1"/>
            <a:r>
              <a:rPr lang="en-US" sz="2200" dirty="0">
                <a:latin typeface="Arial" panose="020B0604020202020204" pitchFamily="34" charset="0"/>
                <a:cs typeface="Arial" panose="020B0604020202020204" pitchFamily="34" charset="0"/>
              </a:rPr>
              <a:t>Media fragmentation</a:t>
            </a:r>
            <a:r>
              <a:rPr lang="en-IN" sz="22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resulting from proliferation of media</a:t>
            </a:r>
          </a:p>
        </p:txBody>
      </p:sp>
    </p:spTree>
    <p:extLst>
      <p:ext uri="{BB962C8B-B14F-4D97-AF65-F5344CB8AC3E}">
        <p14:creationId xmlns:p14="http://schemas.microsoft.com/office/powerpoint/2010/main" val="1800703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Media Scheduling</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321733" y="1358154"/>
            <a:ext cx="8444896" cy="5015752"/>
          </a:xfrm>
        </p:spPr>
        <p:txBody>
          <a:bodyPr>
            <a:normAutofit fontScale="85000" lnSpcReduction="10000"/>
          </a:bodyPr>
          <a:lstStyle/>
          <a:p>
            <a:r>
              <a:rPr lang="en-US" b="1" dirty="0">
                <a:solidFill>
                  <a:schemeClr val="accent1"/>
                </a:solidFill>
                <a:latin typeface="Arial" panose="020B0604020202020204" pitchFamily="34" charset="0"/>
                <a:cs typeface="Arial" panose="020B0604020202020204" pitchFamily="34" charset="0"/>
              </a:rPr>
              <a:t>Media schedule: </a:t>
            </a:r>
            <a:r>
              <a:rPr lang="en-US" dirty="0">
                <a:latin typeface="Arial" panose="020B0604020202020204" pitchFamily="34" charset="0"/>
                <a:cs typeface="Arial" panose="020B0604020202020204" pitchFamily="34" charset="0"/>
              </a:rPr>
              <a:t>designation of the media, the specific publications or programs, and the insertion dates of advertising</a:t>
            </a:r>
          </a:p>
          <a:p>
            <a:pPr lvl="1"/>
            <a:r>
              <a:rPr lang="en-US" b="1" dirty="0">
                <a:solidFill>
                  <a:schemeClr val="accent1"/>
                </a:solidFill>
                <a:latin typeface="Arial" panose="020B0604020202020204" pitchFamily="34" charset="0"/>
                <a:cs typeface="Arial" panose="020B0604020202020204" pitchFamily="34" charset="0"/>
              </a:rPr>
              <a:t>Continuous media schedule: </a:t>
            </a:r>
            <a:r>
              <a:rPr lang="en-US" dirty="0">
                <a:latin typeface="Arial" panose="020B0604020202020204" pitchFamily="34" charset="0"/>
                <a:cs typeface="Arial" panose="020B0604020202020204" pitchFamily="34" charset="0"/>
              </a:rPr>
              <a:t>a media scheduling strategy in which advertising is run steadily throughout the advertising period; used for products in the later stages of the product life cycle</a:t>
            </a:r>
          </a:p>
          <a:p>
            <a:pPr lvl="1"/>
            <a:r>
              <a:rPr lang="en-US" b="1" dirty="0">
                <a:solidFill>
                  <a:schemeClr val="accent1"/>
                </a:solidFill>
                <a:latin typeface="Arial" panose="020B0604020202020204" pitchFamily="34" charset="0"/>
                <a:cs typeface="Arial" panose="020B0604020202020204" pitchFamily="34" charset="0"/>
              </a:rPr>
              <a:t>Flighted media schedule: </a:t>
            </a:r>
            <a:r>
              <a:rPr lang="en-US" dirty="0">
                <a:latin typeface="Arial" panose="020B0604020202020204" pitchFamily="34" charset="0"/>
                <a:cs typeface="Arial" panose="020B0604020202020204" pitchFamily="34" charset="0"/>
              </a:rPr>
              <a:t>a media scheduling strategy in which ads are run heavily every other month or every two weeks to achieve a greater impact with an increased frequency and reach at those times</a:t>
            </a:r>
          </a:p>
          <a:p>
            <a:pPr lvl="1"/>
            <a:r>
              <a:rPr lang="en-US" b="1" dirty="0">
                <a:solidFill>
                  <a:schemeClr val="accent1"/>
                </a:solidFill>
                <a:latin typeface="Arial" panose="020B0604020202020204" pitchFamily="34" charset="0"/>
                <a:cs typeface="Arial" panose="020B0604020202020204" pitchFamily="34" charset="0"/>
              </a:rPr>
              <a:t>Pulsing media schedule: </a:t>
            </a:r>
            <a:r>
              <a:rPr lang="en-US" dirty="0"/>
              <a:t>a media scheduling strategy in which  that uses </a:t>
            </a:r>
            <a:r>
              <a:rPr lang="en-US" dirty="0">
                <a:latin typeface="Arial" panose="020B0604020202020204" pitchFamily="34" charset="0"/>
                <a:cs typeface="Arial" panose="020B0604020202020204" pitchFamily="34" charset="0"/>
              </a:rPr>
              <a:t>continuous scheduling throughout the year coupled with a flighted schedule during the best sales periods</a:t>
            </a:r>
          </a:p>
          <a:p>
            <a:pPr lvl="1"/>
            <a:r>
              <a:rPr lang="en-US" b="1" dirty="0">
                <a:solidFill>
                  <a:schemeClr val="accent1"/>
                </a:solidFill>
                <a:latin typeface="Arial" panose="020B0604020202020204" pitchFamily="34" charset="0"/>
                <a:cs typeface="Arial" panose="020B0604020202020204" pitchFamily="34" charset="0"/>
              </a:rPr>
              <a:t>Seasonal media schedule: </a:t>
            </a:r>
            <a:r>
              <a:rPr lang="en-US" dirty="0"/>
              <a:t>a media scheduling strategy that </a:t>
            </a:r>
            <a:r>
              <a:rPr lang="en-US" dirty="0">
                <a:latin typeface="Arial" panose="020B0604020202020204" pitchFamily="34" charset="0"/>
                <a:cs typeface="Arial" panose="020B0604020202020204" pitchFamily="34" charset="0"/>
              </a:rPr>
              <a:t>runs advertising only during times of the year when the product is likely to be used</a:t>
            </a:r>
          </a:p>
        </p:txBody>
      </p:sp>
    </p:spTree>
    <p:extLst>
      <p:ext uri="{BB962C8B-B14F-4D97-AF65-F5344CB8AC3E}">
        <p14:creationId xmlns:p14="http://schemas.microsoft.com/office/powerpoint/2010/main" val="1800703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Public Relations </a:t>
            </a:r>
          </a:p>
        </p:txBody>
      </p:sp>
      <p:sp>
        <p:nvSpPr>
          <p:cNvPr id="4" name="Content Placeholder 3"/>
          <p:cNvSpPr>
            <a:spLocks noGrp="1"/>
          </p:cNvSpPr>
          <p:nvPr>
            <p:ph idx="1"/>
          </p:nvPr>
        </p:nvSpPr>
        <p:spPr>
          <a:xfrm>
            <a:off x="373265" y="1385047"/>
            <a:ext cx="8393364" cy="4710954"/>
          </a:xfrm>
        </p:spPr>
        <p:txBody>
          <a:bodyPr>
            <a:normAutofit/>
          </a:bodyPr>
          <a:lstStyle/>
          <a:p>
            <a:r>
              <a:rPr lang="en-US" altLang="en-US" sz="2400" b="1" dirty="0">
                <a:solidFill>
                  <a:schemeClr val="accent1"/>
                </a:solidFill>
                <a:latin typeface="Arial" panose="020B0604020202020204" pitchFamily="34" charset="0"/>
                <a:cs typeface="Arial" panose="020B0604020202020204" pitchFamily="34" charset="0"/>
              </a:rPr>
              <a:t>Public relations: </a:t>
            </a:r>
            <a:r>
              <a:rPr lang="en-US" altLang="en-US" sz="2400" dirty="0">
                <a:latin typeface="Arial" panose="020B0604020202020204" pitchFamily="34" charset="0"/>
                <a:cs typeface="Arial" panose="020B0604020202020204" pitchFamily="34" charset="0"/>
              </a:rPr>
              <a:t>the element in the promotional mix that evaluates public attitudes, identifies issues that may elicit public concern, and executes programs to gain public understanding and acceptance</a:t>
            </a:r>
          </a:p>
          <a:p>
            <a:pPr lvl="1"/>
            <a:r>
              <a:rPr lang="en-US" altLang="en-US" sz="2200" dirty="0">
                <a:solidFill>
                  <a:srgbClr val="00B050"/>
                </a:solidFill>
              </a:rPr>
              <a:t>Public relations campaigns fit into overall marketing plans and focus on targeted audiences</a:t>
            </a:r>
          </a:p>
          <a:p>
            <a:r>
              <a:rPr lang="en-US" sz="2400" b="1" dirty="0">
                <a:solidFill>
                  <a:schemeClr val="accent1"/>
                </a:solidFill>
                <a:latin typeface="Arial" panose="020B0604020202020204" pitchFamily="34" charset="0"/>
                <a:cs typeface="Arial" panose="020B0604020202020204" pitchFamily="34" charset="0"/>
              </a:rPr>
              <a:t>Publicity: </a:t>
            </a:r>
            <a:r>
              <a:rPr lang="en-US" sz="2400" dirty="0">
                <a:latin typeface="Arial" panose="020B0604020202020204" pitchFamily="34" charset="0"/>
                <a:cs typeface="Arial" panose="020B0604020202020204" pitchFamily="34" charset="0"/>
              </a:rPr>
              <a:t>the effort to capture media attention, often initiated through press releases that further a corporation’s public relations plans</a:t>
            </a:r>
          </a:p>
        </p:txBody>
      </p:sp>
    </p:spTree>
    <p:extLst>
      <p:ext uri="{BB962C8B-B14F-4D97-AF65-F5344CB8AC3E}">
        <p14:creationId xmlns:p14="http://schemas.microsoft.com/office/powerpoint/2010/main" val="18007034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Major Public Relations Tools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1 of 2) </a:t>
            </a:r>
          </a:p>
        </p:txBody>
      </p:sp>
      <p:sp>
        <p:nvSpPr>
          <p:cNvPr id="4" name="Content Placeholder 3"/>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New-product publicity</a:t>
            </a:r>
            <a:r>
              <a:rPr lang="en-IN" sz="2400" dirty="0"/>
              <a:t> </a:t>
            </a:r>
            <a:r>
              <a:rPr lang="en-US" sz="2400" dirty="0">
                <a:latin typeface="Arial" panose="020B0604020202020204" pitchFamily="34" charset="0"/>
                <a:cs typeface="Arial" panose="020B0604020202020204" pitchFamily="34" charset="0"/>
              </a:rPr>
              <a:t>helps advertisers about their new product by prompting free news or positive words</a:t>
            </a:r>
          </a:p>
          <a:p>
            <a:r>
              <a:rPr lang="en-US" sz="2400" b="1" dirty="0">
                <a:solidFill>
                  <a:schemeClr val="accent1"/>
                </a:solidFill>
                <a:latin typeface="Arial" panose="020B0604020202020204" pitchFamily="34" charset="0"/>
                <a:cs typeface="Arial" panose="020B0604020202020204" pitchFamily="34" charset="0"/>
              </a:rPr>
              <a:t>Product placement:</a:t>
            </a:r>
            <a:r>
              <a:rPr lang="en-US" sz="2400" dirty="0">
                <a:solidFill>
                  <a:schemeClr val="accent1"/>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 public relations strategy that involves getting a product, service, or company na</a:t>
            </a:r>
            <a:r>
              <a:rPr lang="en-US" sz="2400" dirty="0"/>
              <a:t>me to appear in a movie, television show, radio program, magazine, newspaper, video game, video or audio clip, book, or commercial for another product; on the Internet; or at special events</a:t>
            </a:r>
            <a:endParaRPr lang="en-US" sz="2400" b="1"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Consumer education</a:t>
            </a:r>
            <a:endParaRPr lang="en-IN" sz="2400" dirty="0"/>
          </a:p>
        </p:txBody>
      </p:sp>
    </p:spTree>
    <p:extLst>
      <p:ext uri="{BB962C8B-B14F-4D97-AF65-F5344CB8AC3E}">
        <p14:creationId xmlns:p14="http://schemas.microsoft.com/office/powerpoint/2010/main" val="1800703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Major Public Relations Tools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2 of 2)</a:t>
            </a:r>
          </a:p>
        </p:txBody>
      </p:sp>
      <p:sp>
        <p:nvSpPr>
          <p:cNvPr id="4" name="Content Placeholder 3"/>
          <p:cNvSpPr>
            <a:spLocks noGrp="1"/>
          </p:cNvSpPr>
          <p:nvPr>
            <p:ph idx="1"/>
          </p:nvPr>
        </p:nvSpPr>
        <p:spPr/>
        <p:txBody>
          <a:bodyPr>
            <a:normAutofit/>
          </a:bodyPr>
          <a:lstStyle/>
          <a:p>
            <a:r>
              <a:rPr lang="en-US" sz="2400" b="1" dirty="0">
                <a:solidFill>
                  <a:schemeClr val="accent1"/>
                </a:solidFill>
              </a:rPr>
              <a:t>Sponsorship: </a:t>
            </a:r>
            <a:r>
              <a:rPr lang="en-US" sz="2400" dirty="0"/>
              <a:t>a public relations strategy in which a company spends money to support an issue, cause, or event that is consistent with corporate objectives, such as improving brand awareness or enhancing corporate image</a:t>
            </a:r>
          </a:p>
          <a:p>
            <a:r>
              <a:rPr lang="en-US" sz="2400" dirty="0">
                <a:latin typeface="Arial" panose="020B0604020202020204" pitchFamily="34" charset="0"/>
                <a:cs typeface="Arial" panose="020B0604020202020204" pitchFamily="34" charset="0"/>
              </a:rPr>
              <a:t>Experiential marketing</a:t>
            </a:r>
            <a:endParaRPr lang="en-IN" sz="2400" dirty="0"/>
          </a:p>
          <a:p>
            <a:r>
              <a:rPr lang="en-US" sz="2400" dirty="0">
                <a:latin typeface="Arial" panose="020B0604020202020204" pitchFamily="34" charset="0"/>
                <a:cs typeface="Arial" panose="020B0604020202020204" pitchFamily="34" charset="0"/>
              </a:rPr>
              <a:t>Company websites</a:t>
            </a:r>
          </a:p>
        </p:txBody>
      </p:sp>
    </p:spTree>
    <p:extLst>
      <p:ext uri="{BB962C8B-B14F-4D97-AF65-F5344CB8AC3E}">
        <p14:creationId xmlns:p14="http://schemas.microsoft.com/office/powerpoint/2010/main" val="1800703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Managing Unfavorable Publicity</a:t>
            </a:r>
          </a:p>
        </p:txBody>
      </p:sp>
      <p:sp>
        <p:nvSpPr>
          <p:cNvPr id="4" name="Content Placeholder 3"/>
          <p:cNvSpPr>
            <a:spLocks noGrp="1"/>
          </p:cNvSpPr>
          <p:nvPr>
            <p:ph idx="1"/>
          </p:nvPr>
        </p:nvSpPr>
        <p:spPr/>
        <p:txBody>
          <a:bodyPr/>
          <a:lstStyle/>
          <a:p>
            <a:r>
              <a:rPr lang="en-US" altLang="en-US" b="1" dirty="0">
                <a:solidFill>
                  <a:schemeClr val="accent1"/>
                </a:solidFill>
                <a:latin typeface="Arial" panose="020B0604020202020204" pitchFamily="34" charset="0"/>
                <a:cs typeface="Arial" panose="020B0604020202020204" pitchFamily="34" charset="0"/>
              </a:rPr>
              <a:t>Crisis management:</a:t>
            </a:r>
            <a:r>
              <a:rPr lang="en-US" altLang="en-US" dirty="0">
                <a:solidFill>
                  <a:schemeClr val="accent1"/>
                </a:solidFill>
                <a:latin typeface="Arial" panose="020B0604020202020204" pitchFamily="34" charset="0"/>
                <a:cs typeface="Arial" panose="020B0604020202020204" pitchFamily="34" charset="0"/>
              </a:rPr>
              <a:t> </a:t>
            </a:r>
            <a:r>
              <a:rPr lang="en-US" altLang="en-US" dirty="0"/>
              <a:t>a c</a:t>
            </a:r>
            <a:r>
              <a:rPr lang="en-US" altLang="en-US" dirty="0">
                <a:latin typeface="Arial" panose="020B0604020202020204" pitchFamily="34" charset="0"/>
                <a:cs typeface="Arial" panose="020B0604020202020204" pitchFamily="34" charset="0"/>
              </a:rPr>
              <a:t>oordinated effort to handle all the effects of unfavorable publicity or another unexpected unfavorable event</a:t>
            </a:r>
          </a:p>
          <a:p>
            <a:pPr marL="0" indent="0">
              <a:buNone/>
            </a:pP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Sales Promotion </a:t>
            </a:r>
          </a:p>
        </p:txBody>
      </p:sp>
      <p:sp>
        <p:nvSpPr>
          <p:cNvPr id="4" name="Content Placeholder 3"/>
          <p:cNvSpPr>
            <a:spLocks noGrp="1"/>
          </p:cNvSpPr>
          <p:nvPr>
            <p:ph idx="1"/>
          </p:nvPr>
        </p:nvSpPr>
        <p:spPr/>
        <p:txBody>
          <a:bodyPr>
            <a:normAutofit fontScale="92500"/>
          </a:bodyPr>
          <a:lstStyle/>
          <a:p>
            <a:r>
              <a:rPr lang="en-US" sz="2400" b="1" dirty="0">
                <a:solidFill>
                  <a:schemeClr val="accent1"/>
                </a:solidFill>
                <a:latin typeface="Arial" panose="020B0604020202020204" pitchFamily="34" charset="0"/>
                <a:cs typeface="Arial" panose="020B0604020202020204" pitchFamily="34" charset="0"/>
              </a:rPr>
              <a:t>Sales </a:t>
            </a:r>
            <a:r>
              <a:rPr lang="en-US" sz="2400" b="1" dirty="0">
                <a:solidFill>
                  <a:schemeClr val="accent1"/>
                </a:solidFill>
              </a:rPr>
              <a:t>promotion: </a:t>
            </a:r>
            <a:r>
              <a:rPr lang="en-US" sz="2400" dirty="0"/>
              <a:t>m</a:t>
            </a:r>
            <a:r>
              <a:rPr lang="en-US" sz="2400" dirty="0">
                <a:latin typeface="Arial" panose="020B0604020202020204" pitchFamily="34" charset="0"/>
                <a:cs typeface="Arial" panose="020B0604020202020204" pitchFamily="34" charset="0"/>
              </a:rPr>
              <a:t>arketing communication activities other than advertising, personal selling, and public relations, in which a short-term incentive motivates consumers or members of the distribution channel to purchase a good or service immediately, either by lowering the price or by adding value</a:t>
            </a:r>
          </a:p>
          <a:p>
            <a:pPr lvl="1"/>
            <a:r>
              <a:rPr lang="en-US" sz="2200" dirty="0">
                <a:solidFill>
                  <a:srgbClr val="00B050"/>
                </a:solidFill>
                <a:latin typeface="Arial" panose="020B0604020202020204" pitchFamily="34" charset="0"/>
                <a:cs typeface="Arial" panose="020B0604020202020204" pitchFamily="34" charset="0"/>
              </a:rPr>
              <a:t>Goal is to give the consumer an incentive to make an immediate purchase</a:t>
            </a:r>
          </a:p>
          <a:p>
            <a:r>
              <a:rPr lang="en-US" sz="2400" b="1" dirty="0">
                <a:solidFill>
                  <a:schemeClr val="accent1"/>
                </a:solidFill>
              </a:rPr>
              <a:t>Trade sales promotion: </a:t>
            </a:r>
            <a:r>
              <a:rPr lang="en-US" sz="2400" dirty="0"/>
              <a:t>promotion activities directed to members of the marketing channel, such as wholesalers and retailers</a:t>
            </a:r>
          </a:p>
          <a:p>
            <a:r>
              <a:rPr lang="en-US" sz="2400" b="1" dirty="0">
                <a:solidFill>
                  <a:schemeClr val="accent1"/>
                </a:solidFill>
                <a:latin typeface="Arial" panose="020B0604020202020204" pitchFamily="34" charset="0"/>
                <a:cs typeface="Arial" panose="020B0604020202020204" pitchFamily="34" charset="0"/>
              </a:rPr>
              <a:t>Consumer sales promotion: </a:t>
            </a:r>
            <a:r>
              <a:rPr lang="en-US" sz="2400" dirty="0">
                <a:latin typeface="Arial" panose="020B0604020202020204" pitchFamily="34" charset="0"/>
                <a:cs typeface="Arial" panose="020B0604020202020204" pitchFamily="34" charset="0"/>
              </a:rPr>
              <a:t>promotion activities targeted to the ultimate consumer market</a:t>
            </a:r>
          </a:p>
        </p:txBody>
      </p:sp>
    </p:spTree>
    <p:extLst>
      <p:ext uri="{BB962C8B-B14F-4D97-AF65-F5344CB8AC3E}">
        <p14:creationId xmlns:p14="http://schemas.microsoft.com/office/powerpoint/2010/main" val="18007034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Exhibit 16.4: Types of Consumers and Sales Promotion Goals</a:t>
            </a:r>
          </a:p>
        </p:txBody>
      </p:sp>
      <p:pic>
        <p:nvPicPr>
          <p:cNvPr id="7" name="Picture 6" descr="The exhibit shows the types of consumers and sales promotion goals in the form of a table. The table has three columns and five rows. The header of column 1 reads type of buyer, the header of column 2 reads desired results, and the header of column 3 reads sales promotion examples.&#10; In row 2, column 1 reads loyal customers, who are the people who buy your product most or all of the time; column 2 reads reinforce behavior, increase consumption, change purchase timing; column 3 has two points that read loyalty marketing programs, such as frequent buyer cards or frequent shopper clubs and bonus packs that give loyal consumers an incentive to stock up or premiums offered in return for proofs of purchase. &#10;In row 3, column 1 reads competitor’s customers, who are the people who buy a competitor’s product most or all of the time; column 2 reads break loyalty, persuade to switch to your brand; and column 3 has two points that read sampling to introduce your product’s superior qualities compared to their brand and sweepstakes, contests, or premiums that create interest in the product. &#10;In row 4, column 1 reads brand switchers, who are the people who buy a variety of products in the category; column 2 reads persuade to buy your brand more often; and column 3 has two points that read any promotion that lowers the price of the product, such as coupons, price-off packages, and bonus packs and trade deals that help make the product more readily available than competing products.&#10;In row 5, column 1 reads price buyers, who are the people who consistently buy the least expensive brand; column 2 reads appeal with low prices or supply added value that makes price less important; and column 3 reads coupons, price-off packages, refunds, or trade deals that reduce the price of the brand to match that of the brand that would have been purchased.&#10;" title="Exhibit 16.4 - Types of Consumers and Sales Promotion Goa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070" y="1828800"/>
            <a:ext cx="8711910" cy="3688122"/>
          </a:xfrm>
          <a:prstGeom prst="rect">
            <a:avLst/>
          </a:prstGeom>
        </p:spPr>
      </p:pic>
    </p:spTree>
    <p:extLst>
      <p:ext uri="{BB962C8B-B14F-4D97-AF65-F5344CB8AC3E}">
        <p14:creationId xmlns:p14="http://schemas.microsoft.com/office/powerpoint/2010/main" val="1800703446"/>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Tools for Trade Sales Promotion </a:t>
            </a:r>
            <a:endParaRPr lang="en-US" sz="2000"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373265" y="1452282"/>
            <a:ext cx="8393364" cy="4643719"/>
          </a:xfrm>
        </p:spPr>
        <p:txBody>
          <a:bodyPr>
            <a:normAutofit lnSpcReduction="10000"/>
          </a:bodyPr>
          <a:lstStyle/>
          <a:p>
            <a:r>
              <a:rPr lang="en-US" dirty="0">
                <a:latin typeface="Arial" panose="020B0604020202020204" pitchFamily="34" charset="0"/>
                <a:cs typeface="Arial" panose="020B0604020202020204" pitchFamily="34" charset="0"/>
              </a:rPr>
              <a:t>Tools for trade sale promotion:</a:t>
            </a:r>
          </a:p>
          <a:p>
            <a:pPr lvl="1"/>
            <a:r>
              <a:rPr lang="en-US" b="1" dirty="0">
                <a:solidFill>
                  <a:schemeClr val="accent1"/>
                </a:solidFill>
                <a:latin typeface="Arial" panose="020B0604020202020204" pitchFamily="34" charset="0"/>
                <a:cs typeface="Arial" panose="020B0604020202020204" pitchFamily="34" charset="0"/>
              </a:rPr>
              <a:t>Trade allowance:</a:t>
            </a:r>
            <a:r>
              <a:rPr lang="en-IN" b="1" dirty="0">
                <a:solidFill>
                  <a:schemeClr val="accent1"/>
                </a:solidFill>
              </a:rPr>
              <a:t> </a:t>
            </a:r>
            <a:r>
              <a:rPr lang="en-IN" dirty="0"/>
              <a:t>a </a:t>
            </a:r>
            <a:r>
              <a:rPr lang="en-US" dirty="0">
                <a:latin typeface="Arial" panose="020B0604020202020204" pitchFamily="34" charset="0"/>
                <a:cs typeface="Arial" panose="020B0604020202020204" pitchFamily="34" charset="0"/>
              </a:rPr>
              <a:t>price reduction offered by manufacturers to intermediaries such as wholesalers and retailers</a:t>
            </a:r>
          </a:p>
          <a:p>
            <a:pPr lvl="1"/>
            <a:r>
              <a:rPr lang="en-US" b="1" dirty="0">
                <a:solidFill>
                  <a:schemeClr val="accent1"/>
                </a:solidFill>
                <a:latin typeface="Arial" panose="020B0604020202020204" pitchFamily="34" charset="0"/>
                <a:cs typeface="Arial" panose="020B0604020202020204" pitchFamily="34" charset="0"/>
              </a:rPr>
              <a:t>Push money: </a:t>
            </a:r>
            <a:r>
              <a:rPr lang="en-US" dirty="0">
                <a:latin typeface="Arial" panose="020B0604020202020204" pitchFamily="34" charset="0"/>
                <a:cs typeface="Arial" panose="020B0604020202020204" pitchFamily="34" charset="0"/>
              </a:rPr>
              <a:t>money offered to channel intermediaries to encourage them to “push” products—that is, to encourage other members of the channel to sell the products</a:t>
            </a:r>
          </a:p>
          <a:p>
            <a:pPr lvl="1"/>
            <a:r>
              <a:rPr lang="en-US" dirty="0">
                <a:latin typeface="Arial" panose="020B0604020202020204" pitchFamily="34" charset="0"/>
                <a:cs typeface="Arial" panose="020B0604020202020204" pitchFamily="34" charset="0"/>
              </a:rPr>
              <a:t>Training</a:t>
            </a:r>
          </a:p>
          <a:p>
            <a:pPr lvl="1"/>
            <a:r>
              <a:rPr lang="en-US" dirty="0"/>
              <a:t>Free merchandise</a:t>
            </a:r>
          </a:p>
          <a:p>
            <a:pPr lvl="1"/>
            <a:r>
              <a:rPr lang="en-US" dirty="0"/>
              <a:t>Store demonstrations</a:t>
            </a:r>
          </a:p>
          <a:p>
            <a:pPr lvl="1"/>
            <a:r>
              <a:rPr lang="en-US" dirty="0"/>
              <a:t>Business meetings, conventions, and trade shows</a:t>
            </a:r>
          </a:p>
          <a:p>
            <a:pPr lvl="1"/>
            <a:endParaRPr lang="en-US" dirty="0"/>
          </a:p>
          <a:p>
            <a:pPr lvl="1"/>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Benefits of Trade Promotions</a:t>
            </a:r>
          </a:p>
        </p:txBody>
      </p:sp>
      <p:sp>
        <p:nvSpPr>
          <p:cNvPr id="4" name="Content Placeholder 3"/>
          <p:cNvSpPr>
            <a:spLocks noGrp="1"/>
          </p:cNvSpPr>
          <p:nvPr>
            <p:ph idx="1"/>
          </p:nvPr>
        </p:nvSpPr>
        <p:spPr/>
        <p:txBody>
          <a:bodyPr/>
          <a:lstStyle/>
          <a:p>
            <a:r>
              <a:rPr lang="en-US" dirty="0">
                <a:latin typeface="Arial" panose="020B0604020202020204" pitchFamily="34" charset="0"/>
                <a:cs typeface="Arial" panose="020B0604020202020204" pitchFamily="34" charset="0"/>
              </a:rPr>
              <a:t>Help manufacturers gain new distributors</a:t>
            </a:r>
          </a:p>
          <a:p>
            <a:r>
              <a:rPr lang="en-US" dirty="0">
                <a:latin typeface="Arial" panose="020B0604020202020204" pitchFamily="34" charset="0"/>
                <a:cs typeface="Arial" panose="020B0604020202020204" pitchFamily="34" charset="0"/>
              </a:rPr>
              <a:t>Obtain wholesaler and retailer support for consumer sales promotions</a:t>
            </a:r>
          </a:p>
          <a:p>
            <a:r>
              <a:rPr lang="en-US" dirty="0">
                <a:latin typeface="Arial" panose="020B0604020202020204" pitchFamily="34" charset="0"/>
                <a:cs typeface="Arial" panose="020B0604020202020204" pitchFamily="34" charset="0"/>
              </a:rPr>
              <a:t>Build or reduce dealer inventories</a:t>
            </a:r>
          </a:p>
          <a:p>
            <a:r>
              <a:rPr lang="en-US" dirty="0">
                <a:latin typeface="Arial" panose="020B0604020202020204" pitchFamily="34" charset="0"/>
                <a:cs typeface="Arial" panose="020B0604020202020204" pitchFamily="34" charset="0"/>
              </a:rPr>
              <a:t>Improve trade relations</a:t>
            </a:r>
          </a:p>
        </p:txBody>
      </p:sp>
    </p:spTree>
    <p:extLst>
      <p:ext uri="{BB962C8B-B14F-4D97-AF65-F5344CB8AC3E}">
        <p14:creationId xmlns:p14="http://schemas.microsoft.com/office/powerpoint/2010/main" val="1800703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Tools for Consumer Sales Promotion</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1 of 2)</a:t>
            </a:r>
          </a:p>
        </p:txBody>
      </p:sp>
      <p:sp>
        <p:nvSpPr>
          <p:cNvPr id="4" name="Content Placeholder 3"/>
          <p:cNvSpPr>
            <a:spLocks noGrp="1"/>
          </p:cNvSpPr>
          <p:nvPr>
            <p:ph idx="1"/>
          </p:nvPr>
        </p:nvSpPr>
        <p:spPr/>
        <p:txBody>
          <a:bodyPr>
            <a:normAutofit fontScale="92500" lnSpcReduction="20000"/>
          </a:bodyPr>
          <a:lstStyle/>
          <a:p>
            <a:pPr lvl="0"/>
            <a:r>
              <a:rPr lang="en-US" dirty="0">
                <a:latin typeface="Arial" panose="020B0604020202020204" pitchFamily="34" charset="0"/>
                <a:cs typeface="Arial" panose="020B0604020202020204" pitchFamily="34" charset="0"/>
              </a:rPr>
              <a:t>Tools for consumer sales promotion:</a:t>
            </a:r>
          </a:p>
          <a:p>
            <a:pPr lvl="1"/>
            <a:r>
              <a:rPr lang="en-US" b="1" dirty="0">
                <a:solidFill>
                  <a:schemeClr val="accent1"/>
                </a:solidFill>
              </a:rPr>
              <a:t>Coupon:</a:t>
            </a:r>
            <a:r>
              <a:rPr lang="en-US" dirty="0">
                <a:solidFill>
                  <a:schemeClr val="accent1"/>
                </a:solidFill>
              </a:rPr>
              <a:t> </a:t>
            </a:r>
            <a:r>
              <a:rPr lang="en-US" dirty="0"/>
              <a:t>a certificate that entitles consumers to an immediate price reduction when the product is purchased</a:t>
            </a:r>
          </a:p>
          <a:p>
            <a:pPr lvl="1"/>
            <a:r>
              <a:rPr lang="en-US" b="1" dirty="0">
                <a:solidFill>
                  <a:schemeClr val="accent1"/>
                </a:solidFill>
              </a:rPr>
              <a:t>Rebate: </a:t>
            </a:r>
            <a:r>
              <a:rPr lang="en-US" dirty="0"/>
              <a:t>a cash refund given for </a:t>
            </a:r>
            <a:r>
              <a:rPr lang="en-IN" dirty="0"/>
              <a:t>the purchase of a product during a </a:t>
            </a:r>
            <a:r>
              <a:rPr lang="en-US" dirty="0"/>
              <a:t>specific period</a:t>
            </a:r>
          </a:p>
          <a:p>
            <a:pPr lvl="1"/>
            <a:r>
              <a:rPr lang="en-US" b="1" dirty="0">
                <a:solidFill>
                  <a:schemeClr val="accent1"/>
                </a:solidFill>
              </a:rPr>
              <a:t>Premium:</a:t>
            </a:r>
            <a:r>
              <a:rPr lang="en-US" dirty="0">
                <a:solidFill>
                  <a:schemeClr val="accent1"/>
                </a:solidFill>
              </a:rPr>
              <a:t> </a:t>
            </a:r>
            <a:r>
              <a:rPr lang="en-US" dirty="0"/>
              <a:t>an extra item </a:t>
            </a:r>
            <a:r>
              <a:rPr lang="en-IN" dirty="0"/>
              <a:t>offered to the consumer, usually in exchange for some proof of purchase of the promoted product</a:t>
            </a:r>
          </a:p>
          <a:p>
            <a:pPr lvl="1"/>
            <a:r>
              <a:rPr lang="en-US" b="1" dirty="0">
                <a:solidFill>
                  <a:schemeClr val="accent1"/>
                </a:solidFill>
                <a:latin typeface="Arial" panose="020B0604020202020204" pitchFamily="34" charset="0"/>
                <a:cs typeface="Arial" panose="020B0604020202020204" pitchFamily="34" charset="0"/>
              </a:rPr>
              <a:t>Loyalty marketing program: </a:t>
            </a:r>
            <a:r>
              <a:rPr lang="en-US" dirty="0">
                <a:latin typeface="Arial" panose="020B0604020202020204" pitchFamily="34" charset="0"/>
                <a:cs typeface="Arial" panose="020B0604020202020204" pitchFamily="34" charset="0"/>
              </a:rPr>
              <a:t>a promotional program designed to build long-term, mutually beneficial relationships between a company and its key customers</a:t>
            </a:r>
          </a:p>
          <a:p>
            <a:pPr lvl="2"/>
            <a:r>
              <a:rPr lang="en-US" b="1" dirty="0">
                <a:solidFill>
                  <a:schemeClr val="accent1"/>
                </a:solidFill>
              </a:rPr>
              <a:t>Frequent buyer program: </a:t>
            </a:r>
            <a:r>
              <a:rPr lang="en-US" dirty="0"/>
              <a:t>a loyalty program in which loyal consumers are rewarded for making multiple purchases of a particular good or service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t>Tools for Consumer Sales Promotion</a:t>
            </a:r>
            <a:br>
              <a:rPr lang="en-US" b="1" dirty="0"/>
            </a:br>
            <a:r>
              <a:rPr lang="en-US" sz="1800" b="1" dirty="0"/>
              <a:t>(slide 1 of 2)</a:t>
            </a:r>
            <a:endParaRPr lang="en-US" sz="1800"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lstStyle/>
          <a:p>
            <a:pPr lvl="1"/>
            <a:r>
              <a:rPr lang="en-US" dirty="0">
                <a:latin typeface="Arial" panose="020B0604020202020204" pitchFamily="34" charset="0"/>
                <a:cs typeface="Arial" panose="020B0604020202020204" pitchFamily="34" charset="0"/>
              </a:rPr>
              <a:t>Contests and Sweepstakes</a:t>
            </a:r>
          </a:p>
          <a:p>
            <a:pPr lvl="1"/>
            <a:r>
              <a:rPr lang="en-US" b="1" dirty="0">
                <a:solidFill>
                  <a:schemeClr val="accent1"/>
                </a:solidFill>
              </a:rPr>
              <a:t>Sampling: </a:t>
            </a:r>
            <a:r>
              <a:rPr lang="en-US" dirty="0"/>
              <a:t>a promotional program that allows the consumer the opportunity to try a product or service </a:t>
            </a:r>
            <a:br>
              <a:rPr lang="en-US" dirty="0"/>
            </a:br>
            <a:r>
              <a:rPr lang="en-US" dirty="0"/>
              <a:t>for free</a:t>
            </a:r>
          </a:p>
          <a:p>
            <a:pPr lvl="1"/>
            <a:r>
              <a:rPr lang="en-US" b="1" dirty="0">
                <a:solidFill>
                  <a:schemeClr val="accent1"/>
                </a:solidFill>
                <a:latin typeface="Arial" panose="020B0604020202020204" pitchFamily="34" charset="0"/>
                <a:cs typeface="Arial" panose="020B0604020202020204" pitchFamily="34" charset="0"/>
              </a:rPr>
              <a:t>Po</a:t>
            </a:r>
            <a:r>
              <a:rPr lang="en-US" b="1" dirty="0">
                <a:solidFill>
                  <a:schemeClr val="accent1"/>
                </a:solidFill>
              </a:rPr>
              <a:t>int-of-purchase (POP) display: </a:t>
            </a:r>
            <a:r>
              <a:rPr lang="en-US" dirty="0"/>
              <a:t>a promotional display set up at the retailer’s location to build traffic, advertise the product, or induce impulse buying</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B6188F-526E-434B-90EB-22D662B8099D}"/>
              </a:ext>
            </a:extLst>
          </p:cNvPr>
          <p:cNvSpPr>
            <a:spLocks noGrp="1"/>
          </p:cNvSpPr>
          <p:nvPr>
            <p:ph type="title"/>
          </p:nvPr>
        </p:nvSpPr>
        <p:spPr/>
        <p:txBody>
          <a:bodyPr>
            <a:normAutofit fontScale="90000"/>
          </a:bodyPr>
          <a:lstStyle/>
          <a:p>
            <a:r>
              <a:rPr lang="en-US" b="1" dirty="0"/>
              <a:t>Discussion Point</a:t>
            </a:r>
            <a:br>
              <a:rPr lang="en-US" b="1" dirty="0"/>
            </a:br>
            <a:r>
              <a:rPr lang="en-US" b="1" dirty="0"/>
              <a:t>Sales Promotion Tools</a:t>
            </a:r>
          </a:p>
        </p:txBody>
      </p:sp>
      <p:sp>
        <p:nvSpPr>
          <p:cNvPr id="4" name="Content Placeholder 3">
            <a:extLst>
              <a:ext uri="{FF2B5EF4-FFF2-40B4-BE49-F238E27FC236}">
                <a16:creationId xmlns:a16="http://schemas.microsoft.com/office/drawing/2014/main" id="{D1463772-52DC-4F92-B74A-7F170D2C37F1}"/>
              </a:ext>
            </a:extLst>
          </p:cNvPr>
          <p:cNvSpPr>
            <a:spLocks noGrp="1"/>
          </p:cNvSpPr>
          <p:nvPr>
            <p:ph idx="1"/>
          </p:nvPr>
        </p:nvSpPr>
        <p:spPr/>
        <p:txBody>
          <a:bodyPr/>
          <a:lstStyle/>
          <a:p>
            <a:pPr marL="228600" indent="-228600"/>
            <a:r>
              <a:rPr lang="en-US" altLang="en-US" sz="2400" dirty="0"/>
              <a:t>Identify companies that have utilized these popular sales promotion tools. </a:t>
            </a:r>
            <a:endParaRPr lang="en-US" dirty="0"/>
          </a:p>
        </p:txBody>
      </p:sp>
    </p:spTree>
    <p:extLst>
      <p:ext uri="{BB962C8B-B14F-4D97-AF65-F5344CB8AC3E}">
        <p14:creationId xmlns:p14="http://schemas.microsoft.com/office/powerpoint/2010/main" val="14653733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Trends in Sales Promotion</a:t>
            </a:r>
          </a:p>
        </p:txBody>
      </p:sp>
      <p:sp>
        <p:nvSpPr>
          <p:cNvPr id="4" name="Content Placeholder 3"/>
          <p:cNvSpPr>
            <a:spLocks noGrp="1"/>
          </p:cNvSpPr>
          <p:nvPr>
            <p:ph idx="1"/>
          </p:nvPr>
        </p:nvSpPr>
        <p:spPr/>
        <p:txBody>
          <a:bodyPr>
            <a:normAutofit/>
          </a:bodyPr>
          <a:lstStyle/>
          <a:p>
            <a:r>
              <a:rPr lang="en-US" altLang="en-US" sz="2400" dirty="0">
                <a:latin typeface="Arial" panose="020B0604020202020204" pitchFamily="34" charset="0"/>
                <a:cs typeface="Arial" panose="020B0604020202020204" pitchFamily="34" charset="0"/>
              </a:rPr>
              <a:t>Increased use of the Internet</a:t>
            </a:r>
          </a:p>
          <a:p>
            <a:r>
              <a:rPr lang="en-US" sz="2400" dirty="0">
                <a:latin typeface="Arial" panose="020B0604020202020204" pitchFamily="34" charset="0"/>
                <a:cs typeface="Arial" panose="020B0604020202020204" pitchFamily="34" charset="0"/>
              </a:rPr>
              <a:t>Sales promotions online have </a:t>
            </a:r>
            <a:r>
              <a:rPr lang="en-IN" sz="2400" dirty="0">
                <a:latin typeface="Arial" panose="020B0604020202020204" pitchFamily="34" charset="0"/>
                <a:cs typeface="Arial" panose="020B0604020202020204" pitchFamily="34" charset="0"/>
              </a:rPr>
              <a:t>proved both effective and cost-efficient</a:t>
            </a:r>
          </a:p>
          <a:p>
            <a:r>
              <a:rPr lang="en-US" altLang="en-US" sz="2400" dirty="0">
                <a:latin typeface="Arial" panose="020B0604020202020204" pitchFamily="34" charset="0"/>
                <a:cs typeface="Arial" panose="020B0604020202020204" pitchFamily="34" charset="0"/>
              </a:rPr>
              <a:t>Marketers have discovered that online coupon distribution is another way to promote products</a:t>
            </a:r>
            <a:endParaRPr lang="en-IN" sz="2400" dirty="0">
              <a:latin typeface="Arial" panose="020B0604020202020204" pitchFamily="34" charset="0"/>
              <a:cs typeface="Arial" panose="020B0604020202020204" pitchFamily="34" charset="0"/>
            </a:endParaRPr>
          </a:p>
          <a:p>
            <a:r>
              <a:rPr lang="en-US" altLang="en-US" sz="2400" dirty="0">
                <a:latin typeface="Arial" panose="020B0604020202020204" pitchFamily="34" charset="0"/>
                <a:cs typeface="Arial" panose="020B0604020202020204" pitchFamily="34" charset="0"/>
              </a:rPr>
              <a:t>Major goal of retailers is to add potential customers to databases and expand marketing touch points</a:t>
            </a:r>
          </a:p>
          <a:p>
            <a:r>
              <a:rPr lang="en-IN" sz="2400" dirty="0">
                <a:latin typeface="Arial" panose="020B0604020202020204" pitchFamily="34" charset="0"/>
                <a:cs typeface="Arial" panose="020B0604020202020204" pitchFamily="34" charset="0"/>
              </a:rPr>
              <a:t>Utilization of sales promotions on social media and at the point of purchase</a:t>
            </a:r>
            <a:endParaRPr lang="en-US"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1 of 4)</a:t>
            </a:r>
          </a:p>
        </p:txBody>
      </p:sp>
      <p:sp>
        <p:nvSpPr>
          <p:cNvPr id="4" name="Content Placeholder 3"/>
          <p:cNvSpPr>
            <a:spLocks noGrp="1"/>
          </p:cNvSpPr>
          <p:nvPr>
            <p:ph idx="1"/>
          </p:nvPr>
        </p:nvSpPr>
        <p:spPr>
          <a:xfrm>
            <a:off x="373265" y="1344706"/>
            <a:ext cx="8393364" cy="4751295"/>
          </a:xfrm>
        </p:spPr>
        <p:txBody>
          <a:bodyPr>
            <a:normAutofit/>
          </a:bodyPr>
          <a:lstStyle/>
          <a:p>
            <a:pPr marL="342000" indent="-342000">
              <a:lnSpc>
                <a:spcPct val="120000"/>
              </a:lnSpc>
              <a:spcBef>
                <a:spcPts val="672"/>
              </a:spcBef>
            </a:pPr>
            <a:endParaRPr lang="en-US" sz="5100" dirty="0"/>
          </a:p>
          <a:p>
            <a:pPr marL="342000" indent="-342000">
              <a:spcBef>
                <a:spcPts val="672"/>
              </a:spcBef>
            </a:pPr>
            <a:endParaRPr lang="en-US" dirty="0">
              <a:latin typeface="Arial" panose="020B0604020202020204" pitchFamily="34" charset="0"/>
              <a:cs typeface="Arial" panose="020B0604020202020204" pitchFamily="34" charset="0"/>
            </a:endParaRPr>
          </a:p>
        </p:txBody>
      </p:sp>
      <p:sp>
        <p:nvSpPr>
          <p:cNvPr id="5" name="Content Placeholder 3">
            <a:extLst>
              <a:ext uri="{FF2B5EF4-FFF2-40B4-BE49-F238E27FC236}">
                <a16:creationId xmlns:a16="http://schemas.microsoft.com/office/drawing/2014/main" id="{545AE8D2-1B01-44B6-92E7-65FB4B303965}"/>
              </a:ext>
            </a:extLst>
          </p:cNvPr>
          <p:cNvSpPr txBox="1">
            <a:spLocks/>
          </p:cNvSpPr>
          <p:nvPr/>
        </p:nvSpPr>
        <p:spPr>
          <a:xfrm>
            <a:off x="373265" y="1343458"/>
            <a:ext cx="8393364" cy="4846672"/>
          </a:xfrm>
          <a:prstGeom prst="rect">
            <a:avLst/>
          </a:prstGeom>
        </p:spPr>
        <p:txBody>
          <a:bodyPr vert="horz" lIns="91440" tIns="45720" rIns="91440" bIns="45720" rtlCol="0">
            <a:normAutofit fontScale="85000" lnSpcReduction="20000"/>
          </a:bodyPr>
          <a:lstStyle>
            <a:lvl1pPr marL="347663" indent="-347663" algn="l" defTabSz="914400" rtl="0" eaLnBrk="1" latinLnBrk="0" hangingPunct="1">
              <a:spcBef>
                <a:spcPct val="20000"/>
              </a:spcBef>
              <a:buClr>
                <a:srgbClr val="5B5C50"/>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5B5C50"/>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5B5C50"/>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5B5C50"/>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5B5C50"/>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38328" lvl="0" indent="-342000" fontAlgn="auto">
              <a:lnSpc>
                <a:spcPct val="120000"/>
              </a:lnSpc>
              <a:spcBef>
                <a:spcPts val="672"/>
              </a:spcBef>
              <a:spcAft>
                <a:spcPts val="0"/>
              </a:spcAft>
            </a:pPr>
            <a:r>
              <a:rPr lang="en-US" dirty="0">
                <a:solidFill>
                  <a:prstClr val="black"/>
                </a:solidFill>
              </a:rPr>
              <a:t>Advertising response function</a:t>
            </a:r>
          </a:p>
          <a:p>
            <a:pPr marL="338328" lvl="0" indent="-342000" fontAlgn="auto">
              <a:lnSpc>
                <a:spcPct val="120000"/>
              </a:lnSpc>
              <a:spcBef>
                <a:spcPts val="672"/>
              </a:spcBef>
              <a:spcAft>
                <a:spcPts val="0"/>
              </a:spcAft>
            </a:pPr>
            <a:r>
              <a:rPr lang="en-US" dirty="0">
                <a:solidFill>
                  <a:prstClr val="black"/>
                </a:solidFill>
              </a:rPr>
              <a:t>Institutional advertising </a:t>
            </a:r>
          </a:p>
          <a:p>
            <a:pPr marL="338328" lvl="0" indent="-342000" fontAlgn="auto">
              <a:lnSpc>
                <a:spcPct val="120000"/>
              </a:lnSpc>
              <a:spcBef>
                <a:spcPts val="672"/>
              </a:spcBef>
              <a:spcAft>
                <a:spcPts val="0"/>
              </a:spcAft>
            </a:pPr>
            <a:r>
              <a:rPr lang="en-US" dirty="0">
                <a:solidFill>
                  <a:prstClr val="black"/>
                </a:solidFill>
              </a:rPr>
              <a:t>Product advertising</a:t>
            </a:r>
          </a:p>
          <a:p>
            <a:pPr marL="338328" lvl="0" indent="-342000" fontAlgn="auto">
              <a:lnSpc>
                <a:spcPct val="120000"/>
              </a:lnSpc>
              <a:spcBef>
                <a:spcPts val="672"/>
              </a:spcBef>
              <a:spcAft>
                <a:spcPts val="0"/>
              </a:spcAft>
            </a:pPr>
            <a:r>
              <a:rPr lang="en-US" dirty="0">
                <a:solidFill>
                  <a:prstClr val="black"/>
                </a:solidFill>
              </a:rPr>
              <a:t>Advocacy advertising</a:t>
            </a:r>
          </a:p>
          <a:p>
            <a:pPr marL="338328" lvl="0" indent="-342000" fontAlgn="auto">
              <a:lnSpc>
                <a:spcPct val="120000"/>
              </a:lnSpc>
              <a:spcBef>
                <a:spcPts val="672"/>
              </a:spcBef>
              <a:spcAft>
                <a:spcPts val="0"/>
              </a:spcAft>
            </a:pPr>
            <a:r>
              <a:rPr lang="en-US" dirty="0">
                <a:solidFill>
                  <a:prstClr val="black"/>
                </a:solidFill>
              </a:rPr>
              <a:t>Pioneering advertising</a:t>
            </a:r>
          </a:p>
          <a:p>
            <a:pPr marL="338328" lvl="0" indent="-342000" fontAlgn="auto">
              <a:lnSpc>
                <a:spcPct val="120000"/>
              </a:lnSpc>
              <a:spcBef>
                <a:spcPts val="672"/>
              </a:spcBef>
              <a:spcAft>
                <a:spcPts val="0"/>
              </a:spcAft>
            </a:pPr>
            <a:r>
              <a:rPr lang="en-US" dirty="0">
                <a:solidFill>
                  <a:prstClr val="black"/>
                </a:solidFill>
              </a:rPr>
              <a:t>Competitive advertising</a:t>
            </a:r>
          </a:p>
          <a:p>
            <a:pPr marL="338328" lvl="0" indent="-342000" fontAlgn="auto">
              <a:lnSpc>
                <a:spcPct val="120000"/>
              </a:lnSpc>
              <a:spcBef>
                <a:spcPts val="672"/>
              </a:spcBef>
              <a:spcAft>
                <a:spcPts val="0"/>
              </a:spcAft>
            </a:pPr>
            <a:r>
              <a:rPr lang="en-US" dirty="0">
                <a:solidFill>
                  <a:prstClr val="black"/>
                </a:solidFill>
              </a:rPr>
              <a:t>Comparative advertising</a:t>
            </a:r>
          </a:p>
          <a:p>
            <a:pPr marL="338328" lvl="0" indent="-342000" fontAlgn="auto">
              <a:lnSpc>
                <a:spcPct val="120000"/>
              </a:lnSpc>
              <a:spcBef>
                <a:spcPts val="672"/>
              </a:spcBef>
              <a:spcAft>
                <a:spcPts val="0"/>
              </a:spcAft>
            </a:pPr>
            <a:r>
              <a:rPr lang="en-US" dirty="0">
                <a:solidFill>
                  <a:prstClr val="black"/>
                </a:solidFill>
              </a:rPr>
              <a:t>Advertising campaign</a:t>
            </a:r>
          </a:p>
          <a:p>
            <a:pPr marL="338328" lvl="0" indent="-342000" fontAlgn="auto">
              <a:lnSpc>
                <a:spcPct val="120000"/>
              </a:lnSpc>
              <a:spcBef>
                <a:spcPts val="672"/>
              </a:spcBef>
              <a:spcAft>
                <a:spcPts val="0"/>
              </a:spcAft>
            </a:pPr>
            <a:r>
              <a:rPr lang="en-US" dirty="0">
                <a:solidFill>
                  <a:prstClr val="black"/>
                </a:solidFill>
              </a:rPr>
              <a:t>Advertising objective</a:t>
            </a:r>
          </a:p>
          <a:p>
            <a:pPr marL="338328" lvl="0" indent="-342000" fontAlgn="auto">
              <a:lnSpc>
                <a:spcPct val="120000"/>
              </a:lnSpc>
              <a:spcBef>
                <a:spcPts val="672"/>
              </a:spcBef>
              <a:spcAft>
                <a:spcPts val="0"/>
              </a:spcAft>
            </a:pPr>
            <a:r>
              <a:rPr lang="en-US" dirty="0">
                <a:solidFill>
                  <a:prstClr val="black"/>
                </a:solidFill>
              </a:rPr>
              <a:t>Advertising appeal</a:t>
            </a:r>
          </a:p>
          <a:p>
            <a:pPr marL="338328" lvl="0" indent="-342000" fontAlgn="auto">
              <a:lnSpc>
                <a:spcPct val="120000"/>
              </a:lnSpc>
              <a:spcBef>
                <a:spcPts val="672"/>
              </a:spcBef>
              <a:spcAft>
                <a:spcPts val="0"/>
              </a:spcAft>
            </a:pPr>
            <a:r>
              <a:rPr lang="en-US" dirty="0">
                <a:solidFill>
                  <a:prstClr val="black"/>
                </a:solidFill>
              </a:rPr>
              <a:t>Unique selling proposition</a:t>
            </a:r>
          </a:p>
          <a:p>
            <a:pPr marL="342000" indent="-342000" fontAlgn="auto">
              <a:spcBef>
                <a:spcPts val="672"/>
              </a:spcBef>
              <a:spcAft>
                <a:spcPts val="0"/>
              </a:spcAft>
            </a:pPr>
            <a:endParaRPr lang="en-US" dirty="0"/>
          </a:p>
        </p:txBody>
      </p:sp>
    </p:spTree>
    <p:extLst>
      <p:ext uri="{BB962C8B-B14F-4D97-AF65-F5344CB8AC3E}">
        <p14:creationId xmlns:p14="http://schemas.microsoft.com/office/powerpoint/2010/main" val="1800703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2 of 4)</a:t>
            </a:r>
          </a:p>
        </p:txBody>
      </p:sp>
      <p:sp>
        <p:nvSpPr>
          <p:cNvPr id="4" name="Content Placeholder 3"/>
          <p:cNvSpPr>
            <a:spLocks noGrp="1"/>
          </p:cNvSpPr>
          <p:nvPr>
            <p:ph idx="1"/>
          </p:nvPr>
        </p:nvSpPr>
        <p:spPr>
          <a:xfrm>
            <a:off x="373265" y="1358153"/>
            <a:ext cx="8393364" cy="4737848"/>
          </a:xfrm>
        </p:spPr>
        <p:txBody>
          <a:bodyPr>
            <a:normAutofit fontScale="92500" lnSpcReduction="10000"/>
          </a:bodyPr>
          <a:lstStyle/>
          <a:p>
            <a:pPr marL="342000" indent="-342000">
              <a:lnSpc>
                <a:spcPct val="110000"/>
              </a:lnSpc>
              <a:spcBef>
                <a:spcPts val="672"/>
              </a:spcBef>
            </a:pPr>
            <a:r>
              <a:rPr lang="en-US" sz="2400" dirty="0"/>
              <a:t>Medium</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Media planning</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Cooperative advertising</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Infomercial</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Advergaming</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Media mix</a:t>
            </a:r>
          </a:p>
          <a:p>
            <a:pPr marL="342000" indent="-342000">
              <a:lnSpc>
                <a:spcPct val="110000"/>
              </a:lnSpc>
              <a:spcBef>
                <a:spcPts val="672"/>
              </a:spcBef>
            </a:pPr>
            <a:r>
              <a:rPr lang="en-US" sz="2400" dirty="0"/>
              <a:t>Cost per contact (cost per thousand or CPM)</a:t>
            </a:r>
          </a:p>
          <a:p>
            <a:pPr marL="342000" indent="-342000">
              <a:lnSpc>
                <a:spcPct val="110000"/>
              </a:lnSpc>
              <a:spcBef>
                <a:spcPts val="672"/>
              </a:spcBef>
            </a:pPr>
            <a:r>
              <a:rPr lang="en-US" sz="2400" dirty="0"/>
              <a:t>Cost per click</a:t>
            </a:r>
          </a:p>
          <a:p>
            <a:pPr marL="342000" indent="-342000">
              <a:lnSpc>
                <a:spcPct val="110000"/>
              </a:lnSpc>
              <a:spcBef>
                <a:spcPts val="672"/>
              </a:spcBef>
            </a:pPr>
            <a:r>
              <a:rPr lang="en-US" sz="2400" dirty="0"/>
              <a:t>Reach</a:t>
            </a:r>
          </a:p>
          <a:p>
            <a:pPr marL="342000" indent="-342000">
              <a:lnSpc>
                <a:spcPct val="110000"/>
              </a:lnSpc>
              <a:spcBef>
                <a:spcPts val="672"/>
              </a:spcBef>
            </a:pPr>
            <a:r>
              <a:rPr lang="en-US" sz="2400" dirty="0"/>
              <a:t>Frequency</a:t>
            </a:r>
          </a:p>
          <a:p>
            <a:pPr marL="342000" indent="-342000">
              <a:lnSpc>
                <a:spcPct val="110000"/>
              </a:lnSpc>
              <a:spcBef>
                <a:spcPts val="672"/>
              </a:spcBef>
            </a:pPr>
            <a:r>
              <a:rPr lang="en-US" sz="2400" dirty="0"/>
              <a:t>Audience selectivity</a:t>
            </a:r>
          </a:p>
          <a:p>
            <a:pPr marL="342000" indent="-342000">
              <a:spcBef>
                <a:spcPts val="672"/>
              </a:spcBef>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3 of 4)</a:t>
            </a:r>
          </a:p>
        </p:txBody>
      </p:sp>
      <p:sp>
        <p:nvSpPr>
          <p:cNvPr id="4" name="Content Placeholder 3"/>
          <p:cNvSpPr>
            <a:spLocks noGrp="1"/>
          </p:cNvSpPr>
          <p:nvPr>
            <p:ph idx="1"/>
          </p:nvPr>
        </p:nvSpPr>
        <p:spPr>
          <a:xfrm>
            <a:off x="375318" y="1330012"/>
            <a:ext cx="8393364" cy="5003552"/>
          </a:xfrm>
        </p:spPr>
        <p:txBody>
          <a:bodyPr>
            <a:normAutofit fontScale="85000" lnSpcReduction="20000"/>
          </a:bodyPr>
          <a:lstStyle/>
          <a:p>
            <a:pPr marL="342000" indent="-342000">
              <a:lnSpc>
                <a:spcPct val="120000"/>
              </a:lnSpc>
              <a:spcBef>
                <a:spcPts val="672"/>
              </a:spcBef>
            </a:pPr>
            <a:r>
              <a:rPr lang="en-US" dirty="0">
                <a:latin typeface="Arial" panose="020B0604020202020204" pitchFamily="34" charset="0"/>
                <a:cs typeface="Arial" panose="020B0604020202020204" pitchFamily="34" charset="0"/>
              </a:rPr>
              <a:t>Media schedule</a:t>
            </a:r>
          </a:p>
          <a:p>
            <a:pPr marL="342000" indent="-342000">
              <a:lnSpc>
                <a:spcPct val="120000"/>
              </a:lnSpc>
              <a:spcBef>
                <a:spcPts val="672"/>
              </a:spcBef>
            </a:pPr>
            <a:r>
              <a:rPr lang="en-US" dirty="0">
                <a:latin typeface="Arial" panose="020B0604020202020204" pitchFamily="34" charset="0"/>
                <a:cs typeface="Arial" panose="020B0604020202020204" pitchFamily="34" charset="0"/>
              </a:rPr>
              <a:t>Continuous media schedule</a:t>
            </a:r>
          </a:p>
          <a:p>
            <a:pPr marL="342000" indent="-342000">
              <a:lnSpc>
                <a:spcPct val="120000"/>
              </a:lnSpc>
              <a:spcBef>
                <a:spcPts val="672"/>
              </a:spcBef>
            </a:pPr>
            <a:r>
              <a:rPr lang="en-US" dirty="0">
                <a:latin typeface="Arial" panose="020B0604020202020204" pitchFamily="34" charset="0"/>
                <a:cs typeface="Arial" panose="020B0604020202020204" pitchFamily="34" charset="0"/>
              </a:rPr>
              <a:t>Flighted media schedule</a:t>
            </a:r>
          </a:p>
          <a:p>
            <a:pPr marL="342000" indent="-342000">
              <a:lnSpc>
                <a:spcPct val="120000"/>
              </a:lnSpc>
              <a:spcBef>
                <a:spcPts val="672"/>
              </a:spcBef>
            </a:pPr>
            <a:r>
              <a:rPr lang="en-US" dirty="0"/>
              <a:t>Pulsing media schedule</a:t>
            </a:r>
          </a:p>
          <a:p>
            <a:pPr marL="342000" indent="-342000">
              <a:lnSpc>
                <a:spcPct val="120000"/>
              </a:lnSpc>
              <a:spcBef>
                <a:spcPts val="672"/>
              </a:spcBef>
            </a:pPr>
            <a:r>
              <a:rPr lang="en-US" dirty="0"/>
              <a:t>Seasonal media schedule</a:t>
            </a:r>
          </a:p>
          <a:p>
            <a:pPr marL="342000" indent="-342000">
              <a:lnSpc>
                <a:spcPct val="120000"/>
              </a:lnSpc>
              <a:spcBef>
                <a:spcPts val="672"/>
              </a:spcBef>
            </a:pPr>
            <a:r>
              <a:rPr lang="en-US" dirty="0"/>
              <a:t>Public relations</a:t>
            </a:r>
          </a:p>
          <a:p>
            <a:pPr marL="342000" indent="-342000">
              <a:lnSpc>
                <a:spcPct val="120000"/>
              </a:lnSpc>
              <a:spcBef>
                <a:spcPts val="672"/>
              </a:spcBef>
            </a:pPr>
            <a:r>
              <a:rPr lang="en-US" dirty="0"/>
              <a:t>Publicity</a:t>
            </a:r>
          </a:p>
          <a:p>
            <a:pPr marL="342000" indent="-342000">
              <a:lnSpc>
                <a:spcPct val="120000"/>
              </a:lnSpc>
              <a:spcBef>
                <a:spcPts val="672"/>
              </a:spcBef>
            </a:pPr>
            <a:r>
              <a:rPr lang="en-US" dirty="0"/>
              <a:t>Product placement</a:t>
            </a:r>
          </a:p>
          <a:p>
            <a:pPr marL="342000" indent="-342000">
              <a:lnSpc>
                <a:spcPct val="120000"/>
              </a:lnSpc>
              <a:spcBef>
                <a:spcPts val="672"/>
              </a:spcBef>
            </a:pPr>
            <a:r>
              <a:rPr lang="en-US" dirty="0"/>
              <a:t>Sponsorship</a:t>
            </a:r>
          </a:p>
          <a:p>
            <a:pPr marL="342000" indent="-342000">
              <a:lnSpc>
                <a:spcPct val="120000"/>
              </a:lnSpc>
              <a:spcBef>
                <a:spcPts val="672"/>
              </a:spcBef>
            </a:pPr>
            <a:r>
              <a:rPr lang="en-US" dirty="0"/>
              <a:t>Crisis management</a:t>
            </a:r>
          </a:p>
          <a:p>
            <a:pPr marL="342000" indent="-342000">
              <a:lnSpc>
                <a:spcPct val="120000"/>
              </a:lnSpc>
              <a:spcBef>
                <a:spcPts val="672"/>
              </a:spcBef>
            </a:pPr>
            <a:r>
              <a:rPr lang="en-US" dirty="0"/>
              <a:t>Sales promotion</a:t>
            </a:r>
          </a:p>
          <a:p>
            <a:pPr marL="342000" indent="-342000">
              <a:spcBef>
                <a:spcPts val="672"/>
              </a:spcBef>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07034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4 of 4)</a:t>
            </a:r>
          </a:p>
        </p:txBody>
      </p:sp>
      <p:sp>
        <p:nvSpPr>
          <p:cNvPr id="4" name="Content Placeholder 3"/>
          <p:cNvSpPr>
            <a:spLocks noGrp="1"/>
          </p:cNvSpPr>
          <p:nvPr>
            <p:ph idx="1"/>
          </p:nvPr>
        </p:nvSpPr>
        <p:spPr>
          <a:xfrm>
            <a:off x="373265" y="1344706"/>
            <a:ext cx="8393364" cy="4831977"/>
          </a:xfrm>
        </p:spPr>
        <p:txBody>
          <a:bodyPr>
            <a:normAutofit fontScale="92500" lnSpcReduction="10000"/>
          </a:bodyPr>
          <a:lstStyle/>
          <a:p>
            <a:pPr marL="342000" indent="-342000">
              <a:lnSpc>
                <a:spcPct val="110000"/>
              </a:lnSpc>
              <a:spcBef>
                <a:spcPts val="672"/>
              </a:spcBef>
            </a:pPr>
            <a:r>
              <a:rPr lang="en-US" sz="2400" dirty="0">
                <a:latin typeface="Arial" panose="020B0604020202020204" pitchFamily="34" charset="0"/>
                <a:cs typeface="Arial" panose="020B0604020202020204" pitchFamily="34" charset="0"/>
              </a:rPr>
              <a:t>Trade sales promotion</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Consumer sales promotion</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Trade allowance</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Push money</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Coupon</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Rebate</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Premium</a:t>
            </a:r>
          </a:p>
          <a:p>
            <a:pPr marL="342000" indent="-342000">
              <a:lnSpc>
                <a:spcPct val="110000"/>
              </a:lnSpc>
              <a:spcBef>
                <a:spcPts val="672"/>
              </a:spcBef>
            </a:pPr>
            <a:r>
              <a:rPr lang="en-US" sz="2400" dirty="0">
                <a:latin typeface="Arial" panose="020B0604020202020204" pitchFamily="34" charset="0"/>
                <a:cs typeface="Arial" panose="020B0604020202020204" pitchFamily="34" charset="0"/>
              </a:rPr>
              <a:t>Loyalty marketing program</a:t>
            </a:r>
          </a:p>
          <a:p>
            <a:pPr marL="342000" indent="-342000">
              <a:lnSpc>
                <a:spcPct val="110000"/>
              </a:lnSpc>
              <a:spcBef>
                <a:spcPts val="672"/>
              </a:spcBef>
            </a:pPr>
            <a:r>
              <a:rPr lang="en-US" sz="2400" dirty="0"/>
              <a:t>Frequent buyer program</a:t>
            </a:r>
          </a:p>
          <a:p>
            <a:pPr marL="342000" indent="-342000">
              <a:lnSpc>
                <a:spcPct val="110000"/>
              </a:lnSpc>
              <a:spcBef>
                <a:spcPts val="672"/>
              </a:spcBef>
            </a:pPr>
            <a:r>
              <a:rPr lang="en-US" sz="2400" dirty="0"/>
              <a:t>Sampling</a:t>
            </a:r>
          </a:p>
          <a:p>
            <a:pPr marL="342000" indent="-342000">
              <a:lnSpc>
                <a:spcPct val="110000"/>
              </a:lnSpc>
              <a:spcBef>
                <a:spcPts val="672"/>
              </a:spcBef>
            </a:pPr>
            <a:r>
              <a:rPr lang="en-US" sz="2400" dirty="0"/>
              <a:t>Point of purchase (P-O-P) display</a:t>
            </a:r>
          </a:p>
        </p:txBody>
      </p:sp>
    </p:spTree>
    <p:extLst>
      <p:ext uri="{BB962C8B-B14F-4D97-AF65-F5344CB8AC3E}">
        <p14:creationId xmlns:p14="http://schemas.microsoft.com/office/powerpoint/2010/main" val="1434983136"/>
      </p:ext>
    </p:extLst>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4466</Words>
  <Application>Microsoft Office PowerPoint</Application>
  <PresentationFormat>On-screen Show (4:3)</PresentationFormat>
  <Paragraphs>438</Paragraphs>
  <Slides>39</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ＭＳ Ｐゴシック</vt:lpstr>
      <vt:lpstr>ＭＳ Ｐゴシック</vt:lpstr>
      <vt:lpstr>Arial</vt:lpstr>
      <vt:lpstr>Calibri</vt:lpstr>
      <vt:lpstr>Courier New</vt:lpstr>
      <vt:lpstr>Franklin Gothic Medium</vt:lpstr>
      <vt:lpstr>Verdana</vt:lpstr>
      <vt:lpstr>Wingdings</vt:lpstr>
      <vt:lpstr>Sample</vt:lpstr>
      <vt:lpstr>MKTG Principles Of Marketing</vt:lpstr>
      <vt:lpstr>Learning Outcomes</vt:lpstr>
      <vt:lpstr>The Effects of Advertising</vt:lpstr>
      <vt:lpstr>Advertising and Market Share</vt:lpstr>
      <vt:lpstr>The Effects of Advertising on Consumers</vt:lpstr>
      <vt:lpstr>Discussion Point  Advertising</vt:lpstr>
      <vt:lpstr>Institutional Advertising</vt:lpstr>
      <vt:lpstr>Product Advertising (slide 1 of 2)</vt:lpstr>
      <vt:lpstr>Product Advertising  (slide 2 of 2)</vt:lpstr>
      <vt:lpstr>Creative Decisions in Advertising</vt:lpstr>
      <vt:lpstr>Identifying Products Benefits</vt:lpstr>
      <vt:lpstr>Developing and Evaluating  Advertising Appeals</vt:lpstr>
      <vt:lpstr>Exhibit 16.1: Common Advertising Appeals</vt:lpstr>
      <vt:lpstr>Discussion Point Advertising Appeal</vt:lpstr>
      <vt:lpstr>Executing the Message</vt:lpstr>
      <vt:lpstr>Post-Campaign Evaluation</vt:lpstr>
      <vt:lpstr>Media Decisions in Advertising </vt:lpstr>
      <vt:lpstr>Media Types  (slide 1 of 3)</vt:lpstr>
      <vt:lpstr>Media Types  (slide 2 of 3)</vt:lpstr>
      <vt:lpstr>Exhibit 16.3: Advantages and Disadvantages of Major Advertising Media</vt:lpstr>
      <vt:lpstr>Media Selection Considerations  (slide 1 of 2)</vt:lpstr>
      <vt:lpstr>Media Selection Considerations  (slide 2 of 2)</vt:lpstr>
      <vt:lpstr>Media Scheduling</vt:lpstr>
      <vt:lpstr>Public Relations </vt:lpstr>
      <vt:lpstr>Major Public Relations Tools  (slide 1 of 2) </vt:lpstr>
      <vt:lpstr>Major Public Relations Tools  (slide 2 of 2)</vt:lpstr>
      <vt:lpstr>Managing Unfavorable Publicity</vt:lpstr>
      <vt:lpstr>Sales Promotion </vt:lpstr>
      <vt:lpstr>Exhibit 16.4: Types of Consumers and Sales Promotion Goals</vt:lpstr>
      <vt:lpstr>Tools for Trade Sales Promotion </vt:lpstr>
      <vt:lpstr>Benefits of Trade Promotions</vt:lpstr>
      <vt:lpstr>Tools for Consumer Sales Promotion (slide 1 of 2)</vt:lpstr>
      <vt:lpstr>Tools for Consumer Sales Promotion (slide 1 of 2)</vt:lpstr>
      <vt:lpstr>Discussion Point Sales Promotion Tools</vt:lpstr>
      <vt:lpstr>Trends in Sales Promotion</vt:lpstr>
      <vt:lpstr>Key Terms  (slide 1 of 4)</vt:lpstr>
      <vt:lpstr>Key Terms  (slide 2 of 4)</vt:lpstr>
      <vt:lpstr>Key Terms  (slide 3 of 4)</vt:lpstr>
      <vt:lpstr>Key Terms  (slide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Advertising, Public Relations, and Sales Promotion</dc:title>
  <dc:creator/>
  <cp:lastModifiedBy/>
  <cp:revision>1</cp:revision>
  <dcterms:created xsi:type="dcterms:W3CDTF">2015-05-25T16:19:52Z</dcterms:created>
  <dcterms:modified xsi:type="dcterms:W3CDTF">2018-12-19T18:38:40Z</dcterms:modified>
</cp:coreProperties>
</file>