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removePersonalInfoOnSave="1" strictFirstAndLastChars="0" saveSubsetFonts="1">
  <p:sldMasterIdLst>
    <p:sldMasterId id="2147483671" r:id="rId1"/>
  </p:sldMasterIdLst>
  <p:notesMasterIdLst>
    <p:notesMasterId r:id="rId53"/>
  </p:notesMasterIdLst>
  <p:handoutMasterIdLst>
    <p:handoutMasterId r:id="rId54"/>
  </p:handoutMasterIdLst>
  <p:sldIdLst>
    <p:sldId id="513" r:id="rId2"/>
    <p:sldId id="514" r:id="rId3"/>
    <p:sldId id="542" r:id="rId4"/>
    <p:sldId id="516" r:id="rId5"/>
    <p:sldId id="517" r:id="rId6"/>
    <p:sldId id="541" r:id="rId7"/>
    <p:sldId id="543" r:id="rId8"/>
    <p:sldId id="544" r:id="rId9"/>
    <p:sldId id="545" r:id="rId10"/>
    <p:sldId id="546" r:id="rId11"/>
    <p:sldId id="548" r:id="rId12"/>
    <p:sldId id="549" r:id="rId13"/>
    <p:sldId id="609" r:id="rId14"/>
    <p:sldId id="550" r:id="rId15"/>
    <p:sldId id="552" r:id="rId16"/>
    <p:sldId id="554" r:id="rId17"/>
    <p:sldId id="555" r:id="rId18"/>
    <p:sldId id="557" r:id="rId19"/>
    <p:sldId id="559" r:id="rId20"/>
    <p:sldId id="560" r:id="rId21"/>
    <p:sldId id="563" r:id="rId22"/>
    <p:sldId id="564" r:id="rId23"/>
    <p:sldId id="565" r:id="rId24"/>
    <p:sldId id="566" r:id="rId25"/>
    <p:sldId id="605" r:id="rId26"/>
    <p:sldId id="567" r:id="rId27"/>
    <p:sldId id="568" r:id="rId28"/>
    <p:sldId id="606" r:id="rId29"/>
    <p:sldId id="573" r:id="rId30"/>
    <p:sldId id="570" r:id="rId31"/>
    <p:sldId id="571" r:id="rId32"/>
    <p:sldId id="572" r:id="rId33"/>
    <p:sldId id="575" r:id="rId34"/>
    <p:sldId id="576" r:id="rId35"/>
    <p:sldId id="577" r:id="rId36"/>
    <p:sldId id="610" r:id="rId37"/>
    <p:sldId id="579" r:id="rId38"/>
    <p:sldId id="585" r:id="rId39"/>
    <p:sldId id="586" r:id="rId40"/>
    <p:sldId id="587" r:id="rId41"/>
    <p:sldId id="588" r:id="rId42"/>
    <p:sldId id="590" r:id="rId43"/>
    <p:sldId id="591" r:id="rId44"/>
    <p:sldId id="593" r:id="rId45"/>
    <p:sldId id="607" r:id="rId46"/>
    <p:sldId id="608" r:id="rId47"/>
    <p:sldId id="598" r:id="rId48"/>
    <p:sldId id="599" r:id="rId49"/>
    <p:sldId id="600" r:id="rId50"/>
    <p:sldId id="601" r:id="rId51"/>
    <p:sldId id="602" r:id="rId5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5C50"/>
    <a:srgbClr val="354B97"/>
    <a:srgbClr val="B54901"/>
    <a:srgbClr val="295C6C"/>
    <a:srgbClr val="641218"/>
    <a:srgbClr val="2C1A1A"/>
    <a:srgbClr val="71705E"/>
    <a:srgbClr val="3A525D"/>
    <a:srgbClr val="3E7684"/>
    <a:srgbClr val="C9252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7028" autoAdjust="0"/>
    <p:restoredTop sz="78586" autoAdjust="0"/>
  </p:normalViewPr>
  <p:slideViewPr>
    <p:cSldViewPr snapToGrid="0">
      <p:cViewPr varScale="1">
        <p:scale>
          <a:sx n="52" d="100"/>
          <a:sy n="52" d="100"/>
        </p:scale>
        <p:origin x="1650" y="66"/>
      </p:cViewPr>
      <p:guideLst>
        <p:guide orient="horz" pos="2160"/>
        <p:guide pos="2880"/>
      </p:guideLst>
    </p:cSldViewPr>
  </p:slideViewPr>
  <p:outlineViewPr>
    <p:cViewPr>
      <p:scale>
        <a:sx n="33" d="100"/>
        <a:sy n="33" d="100"/>
      </p:scale>
      <p:origin x="0" y="-4368"/>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55" d="100"/>
          <a:sy n="55" d="100"/>
        </p:scale>
        <p:origin x="2016" y="42"/>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handoutMaster" Target="handoutMasters/handout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notesMaster" Target="notesMasters/notesMaster1.xml"/><Relationship Id="rId58"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3.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2F32CDC-6A96-4C79-9ACD-67A700FDCAD9}" type="datetimeFigureOut">
              <a:rPr lang="en-US" smtClean="0"/>
              <a:t>12/18/2018</a:t>
            </a:fld>
            <a:endParaRPr lang="en-US" dirty="0"/>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A398071E-A84A-43E1-82AC-948BA2FE2E97}" type="slidenum">
              <a:rPr lang="en-US" smtClean="0"/>
              <a:t>‹#›</a:t>
            </a:fld>
            <a:endParaRPr lang="en-US" dirty="0"/>
          </a:p>
        </p:txBody>
      </p:sp>
    </p:spTree>
    <p:extLst>
      <p:ext uri="{BB962C8B-B14F-4D97-AF65-F5344CB8AC3E}">
        <p14:creationId xmlns:p14="http://schemas.microsoft.com/office/powerpoint/2010/main" val="67531729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3490" name="Rectangle 5121"/>
          <p:cNvSpPr>
            <a:spLocks noGrp="1" noChangeArrowheads="1"/>
          </p:cNvSpPr>
          <p:nvPr>
            <p:ph type="hdr" sz="quarter"/>
          </p:nvPr>
        </p:nvSpPr>
        <p:spPr bwMode="auto">
          <a:xfrm>
            <a:off x="0"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defRPr sz="1200"/>
            </a:lvl1pPr>
          </a:lstStyle>
          <a:p>
            <a:endParaRPr lang="en-US" dirty="0"/>
          </a:p>
        </p:txBody>
      </p:sp>
      <p:sp>
        <p:nvSpPr>
          <p:cNvPr id="63491" name="Rectangle 5122"/>
          <p:cNvSpPr>
            <a:spLocks noGrp="1" noChangeArrowheads="1"/>
          </p:cNvSpPr>
          <p:nvPr>
            <p:ph type="dt" idx="1"/>
          </p:nvPr>
        </p:nvSpPr>
        <p:spPr bwMode="auto">
          <a:xfrm>
            <a:off x="3884613" y="0"/>
            <a:ext cx="2971800" cy="457200"/>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lvl1pPr algn="r">
              <a:defRPr sz="1200"/>
            </a:lvl1pPr>
          </a:lstStyle>
          <a:p>
            <a:endParaRPr lang="en-US" dirty="0"/>
          </a:p>
        </p:txBody>
      </p:sp>
      <p:sp>
        <p:nvSpPr>
          <p:cNvPr id="63492" name="Rectangle 5123"/>
          <p:cNvSpPr>
            <a:spLocks noGrp="1" noRot="1" noChangeAspect="1" noChangeArrowheads="1" noTextEdit="1"/>
          </p:cNvSpPr>
          <p:nvPr>
            <p:ph type="sldImg" idx="2"/>
          </p:nvPr>
        </p:nvSpPr>
        <p:spPr bwMode="auto">
          <a:xfrm>
            <a:off x="1143000" y="685800"/>
            <a:ext cx="4572000" cy="3429000"/>
          </a:xfrm>
          <a:prstGeom prst="rect">
            <a:avLst/>
          </a:prstGeom>
          <a:noFill/>
          <a:ln w="9525" algn="ctr">
            <a:solidFill>
              <a:srgbClr val="000000"/>
            </a:solidFill>
            <a:miter lim="800000"/>
            <a:headEnd/>
            <a:tailEnd/>
          </a:ln>
        </p:spPr>
      </p:sp>
      <p:sp>
        <p:nvSpPr>
          <p:cNvPr id="5125" name="Notes Placeholder 5124"/>
          <p:cNvSpPr>
            <a:spLocks noGrp="1" noChangeArrowheads="1"/>
          </p:cNvSpPr>
          <p:nvPr>
            <p:ph type="body" sz="quarter" idx="3"/>
          </p:nvPr>
        </p:nvSpPr>
        <p:spPr bwMode="auto">
          <a:xfrm>
            <a:off x="685800" y="4343400"/>
            <a:ext cx="5486400" cy="41148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3494" name="Rectangle 5125"/>
          <p:cNvSpPr>
            <a:spLocks noGrp="1" noChangeArrowheads="1"/>
          </p:cNvSpPr>
          <p:nvPr>
            <p:ph type="ftr" sz="quarter" idx="4"/>
          </p:nvPr>
        </p:nvSpPr>
        <p:spPr bwMode="auto">
          <a:xfrm>
            <a:off x="0" y="8685213"/>
            <a:ext cx="2971800" cy="4572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defRPr sz="1200"/>
            </a:lvl1pPr>
          </a:lstStyle>
          <a:p>
            <a:endParaRPr lang="en-US" dirty="0"/>
          </a:p>
        </p:txBody>
      </p:sp>
      <p:sp>
        <p:nvSpPr>
          <p:cNvPr id="5127" name="Slide Number Placeholder 5126"/>
          <p:cNvSpPr>
            <a:spLocks noGrp="1" noChangeArrowheads="1"/>
          </p:cNvSpPr>
          <p:nvPr>
            <p:ph type="sldNum" sz="quarter" idx="5"/>
          </p:nvPr>
        </p:nvSpPr>
        <p:spPr bwMode="auto">
          <a:xfrm>
            <a:off x="3884613" y="8685213"/>
            <a:ext cx="2971800" cy="457200"/>
          </a:xfrm>
          <a:prstGeom prst="rect">
            <a:avLst/>
          </a:prstGeom>
          <a:noFill/>
          <a:ln w="9525" cap="flat" cmpd="sng" algn="ctr">
            <a:noFill/>
            <a:prstDash val="solid"/>
            <a:miter lim="800000"/>
            <a:headEnd type="none" w="med" len="med"/>
            <a:tailEnd type="none" w="med" len="med"/>
          </a:ln>
          <a:effectLst/>
        </p:spPr>
        <p:txBody>
          <a:bodyPr vert="horz" wrap="square" lIns="91440" tIns="45720" rIns="91440" bIns="45720" numCol="1" anchor="b" anchorCtr="0" compatLnSpc="1">
            <a:prstTxWarp prst="textNoShape">
              <a:avLst/>
            </a:prstTxWarp>
          </a:bodyPr>
          <a:lstStyle>
            <a:lvl1pPr algn="r">
              <a:defRPr sz="1200"/>
            </a:lvl1pPr>
          </a:lstStyle>
          <a:p>
            <a:fld id="{FCA16ACA-BEA9-4113-B004-2C9FC464C5F8}" type="slidenum">
              <a:rPr lang="en-US"/>
              <a:pPr/>
              <a:t>‹#›</a:t>
            </a:fld>
            <a:endParaRPr lang="en-US" dirty="0"/>
          </a:p>
        </p:txBody>
      </p:sp>
    </p:spTree>
    <p:extLst>
      <p:ext uri="{BB962C8B-B14F-4D97-AF65-F5344CB8AC3E}">
        <p14:creationId xmlns:p14="http://schemas.microsoft.com/office/powerpoint/2010/main" val="157493484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t>Price</a:t>
            </a:r>
            <a:r>
              <a:rPr lang="en-US" dirty="0"/>
              <a:t> means one thing to the consumer and another to the seller. To the consumer, the price is the cost of something; to the seller, price is the source of profits.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Marketing mangers find the task of setting prices a challenge.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Price plays two roles in the evaluation</a:t>
            </a:r>
            <a:r>
              <a:rPr lang="en-US" baseline="0" dirty="0"/>
              <a:t> of product alternatives: as a measure of sacrifice and as an information cue.</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Sacrifice</a:t>
            </a:r>
            <a:r>
              <a:rPr lang="en-US" baseline="0" dirty="0"/>
              <a:t> can be money used to get a good or service or the time lost while waiting to acquire the good or service, what is given up</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aseline="0" dirty="0"/>
              <a:t>Higher price can convey higher product quality and the prominence and status of the purchaser.</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rPr>
              <a:t>Consumers are interested in obtaining a reasonable price, which means a perceived reasonable value at the time of the transaction. </a:t>
            </a:r>
            <a:r>
              <a:rPr lang="en-US" baseline="0" dirty="0"/>
              <a:t>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4</a:t>
            </a:fld>
            <a:endParaRPr lang="en-US" dirty="0"/>
          </a:p>
        </p:txBody>
      </p:sp>
    </p:spTree>
    <p:extLst>
      <p:ext uri="{BB962C8B-B14F-4D97-AF65-F5344CB8AC3E}">
        <p14:creationId xmlns:p14="http://schemas.microsoft.com/office/powerpoint/2010/main" val="18656987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Prices are the key to revenues, which in turn are the key to profits for an organization</a:t>
            </a:r>
          </a:p>
          <a:p>
            <a:pPr marL="17145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Revenue: </a:t>
            </a:r>
            <a:r>
              <a:rPr lang="en-US" dirty="0"/>
              <a:t>the p</a:t>
            </a:r>
            <a:r>
              <a:rPr lang="en-US" dirty="0">
                <a:latin typeface="Arial" panose="020B0604020202020204" pitchFamily="34" charset="0"/>
                <a:cs typeface="Arial" panose="020B0604020202020204" pitchFamily="34" charset="0"/>
              </a:rPr>
              <a:t>rice charged to customers multiplied by the number of units sold</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Price × Units = Revenue</a:t>
            </a:r>
          </a:p>
          <a:p>
            <a:pPr marL="171450" lvl="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Profit:</a:t>
            </a:r>
            <a:r>
              <a:rPr lang="en-US" dirty="0">
                <a:solidFill>
                  <a:schemeClr val="accent1"/>
                </a:solidFill>
                <a:latin typeface="Arial" panose="020B0604020202020204" pitchFamily="34" charset="0"/>
                <a:cs typeface="Arial" panose="020B0604020202020204" pitchFamily="34" charset="0"/>
              </a:rPr>
              <a:t> </a:t>
            </a:r>
            <a:r>
              <a:rPr lang="en-US" dirty="0"/>
              <a:t>r</a:t>
            </a:r>
            <a:r>
              <a:rPr lang="en-US" dirty="0">
                <a:latin typeface="Arial" panose="020B0604020202020204" pitchFamily="34" charset="0"/>
                <a:cs typeface="Arial" panose="020B0604020202020204" pitchFamily="34" charset="0"/>
              </a:rPr>
              <a:t>evenue minus expenses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5</a:t>
            </a:fld>
            <a:endParaRPr lang="en-US" dirty="0"/>
          </a:p>
        </p:txBody>
      </p:sp>
    </p:spTree>
    <p:extLst>
      <p:ext uri="{BB962C8B-B14F-4D97-AF65-F5344CB8AC3E}">
        <p14:creationId xmlns:p14="http://schemas.microsoft.com/office/powerpoint/2010/main" val="15860140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Need to be specific, attainable, and measurable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Categories of pricing objectives</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Profit oriented</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Sales oriented</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Status quo</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6</a:t>
            </a:fld>
            <a:endParaRPr lang="en-US" dirty="0"/>
          </a:p>
        </p:txBody>
      </p:sp>
    </p:spTree>
    <p:extLst>
      <p:ext uri="{BB962C8B-B14F-4D97-AF65-F5344CB8AC3E}">
        <p14:creationId xmlns:p14="http://schemas.microsoft.com/office/powerpoint/2010/main" val="179625179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61963" indent="-461963">
              <a:buFont typeface="Arial" panose="020B0604020202020204" pitchFamily="34" charset="0"/>
              <a:buChar char="•"/>
            </a:pPr>
            <a:r>
              <a:rPr lang="en-US" dirty="0">
                <a:latin typeface="Arial" panose="020B0604020202020204" pitchFamily="34" charset="0"/>
                <a:cs typeface="Arial" panose="020B0604020202020204" pitchFamily="34" charset="0"/>
              </a:rPr>
              <a:t>Profit maximization means setting prices so that total revenue is as large as possible relative to total cost</a:t>
            </a:r>
          </a:p>
          <a:p>
            <a:pPr marL="461963" indent="-461963">
              <a:buFont typeface="Arial" panose="020B0604020202020204" pitchFamily="34" charset="0"/>
              <a:buChar char="•"/>
            </a:pPr>
            <a:r>
              <a:rPr lang="en-US" dirty="0">
                <a:latin typeface="Arial" panose="020B0604020202020204" pitchFamily="34" charset="0"/>
                <a:cs typeface="Arial" panose="020B0604020202020204" pitchFamily="34" charset="0"/>
              </a:rPr>
              <a:t>Satisfactory profits are profits that are satisfactory to the stockholders and management</a:t>
            </a:r>
          </a:p>
          <a:p>
            <a:pPr marL="461963" indent="-461963">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Return on investment (ROI): </a:t>
            </a:r>
            <a:r>
              <a:rPr lang="en-US" dirty="0">
                <a:latin typeface="Arial" panose="020B0604020202020204" pitchFamily="34" charset="0"/>
                <a:cs typeface="Arial" panose="020B0604020202020204" pitchFamily="34" charset="0"/>
              </a:rPr>
              <a:t>net profit after taxes divided by total assets</a:t>
            </a:r>
          </a:p>
          <a:p>
            <a:pPr marL="919163" lvl="1" indent="-461963">
              <a:buFont typeface="Arial" panose="020B0604020202020204" pitchFamily="34" charset="0"/>
              <a:buChar char="•"/>
            </a:pPr>
            <a:r>
              <a:rPr lang="en-US" dirty="0">
                <a:latin typeface="Arial" panose="020B0604020202020204" pitchFamily="34" charset="0"/>
                <a:cs typeface="Arial" panose="020B0604020202020204" pitchFamily="34" charset="0"/>
              </a:rPr>
              <a:t>ROI = Net profits after taxes/Total assets</a:t>
            </a:r>
          </a:p>
          <a:p>
            <a:pPr marL="628650" lvl="1" indent="-171450">
              <a:buFont typeface="Arial" panose="020B0604020202020204" pitchFamily="34" charset="0"/>
              <a:buChar char="•"/>
            </a:pPr>
            <a:r>
              <a:rPr lang="en-US" altLang="en-US" dirty="0">
                <a:latin typeface="Arial" panose="020B0604020202020204" pitchFamily="34" charset="0"/>
              </a:rPr>
              <a:t>Generally, firms seek ROIs in the 10 to 30 percent range</a:t>
            </a:r>
          </a:p>
          <a:p>
            <a:pPr marL="628650" lvl="1" indent="-171450">
              <a:buFont typeface="Arial" panose="020B0604020202020204" pitchFamily="34" charset="0"/>
              <a:buChar char="•"/>
            </a:pPr>
            <a:r>
              <a:rPr lang="en-US" altLang="en-US" dirty="0">
                <a:latin typeface="Arial" panose="020B0604020202020204" pitchFamily="34" charset="0"/>
              </a:rPr>
              <a:t>In addition, the manager must weigh the risk of a given strategy even if the return is in the acceptable range</a:t>
            </a:r>
          </a:p>
        </p:txBody>
      </p:sp>
      <p:sp>
        <p:nvSpPr>
          <p:cNvPr id="4" name="Slide Number Placeholder 3"/>
          <p:cNvSpPr>
            <a:spLocks noGrp="1"/>
          </p:cNvSpPr>
          <p:nvPr>
            <p:ph type="sldNum" sz="quarter" idx="10"/>
          </p:nvPr>
        </p:nvSpPr>
        <p:spPr/>
        <p:txBody>
          <a:bodyPr/>
          <a:lstStyle/>
          <a:p>
            <a:fld id="{FCA16ACA-BEA9-4113-B004-2C9FC464C5F8}" type="slidenum">
              <a:rPr lang="en-US" smtClean="0"/>
              <a:pPr/>
              <a:t>7</a:t>
            </a:fld>
            <a:endParaRPr lang="en-US" dirty="0"/>
          </a:p>
        </p:txBody>
      </p:sp>
    </p:spTree>
    <p:extLst>
      <p:ext uri="{BB962C8B-B14F-4D97-AF65-F5344CB8AC3E}">
        <p14:creationId xmlns:p14="http://schemas.microsoft.com/office/powerpoint/2010/main" val="2296358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buFont typeface="Arial" panose="020B0604020202020204" pitchFamily="34" charset="0"/>
              <a:buChar char="•"/>
            </a:pPr>
            <a:r>
              <a:rPr lang="en-US" altLang="en-US" dirty="0">
                <a:latin typeface="Arial" panose="020B0604020202020204" pitchFamily="34" charset="0"/>
              </a:rPr>
              <a:t>Sales-oriented pricing objectives are based either on market share or maximizing sales.</a:t>
            </a:r>
          </a:p>
          <a:p>
            <a:pPr marL="685800" lvl="1" indent="-228600" eaLnBrk="1" hangingPunct="1">
              <a:buFont typeface="Arial" panose="020B0604020202020204" pitchFamily="34" charset="0"/>
              <a:buChar char="•"/>
            </a:pPr>
            <a:r>
              <a:rPr lang="en-US" altLang="en-US" b="1" dirty="0">
                <a:latin typeface="Arial" panose="020B0604020202020204" pitchFamily="34" charset="0"/>
              </a:rPr>
              <a:t>Market share </a:t>
            </a:r>
            <a:r>
              <a:rPr lang="en-US" altLang="en-US" b="0" dirty="0">
                <a:latin typeface="Arial" panose="020B0604020202020204" pitchFamily="34" charset="0"/>
              </a:rPr>
              <a:t>is a company’s product sales</a:t>
            </a:r>
            <a:r>
              <a:rPr lang="en-US" altLang="en-US" b="0" baseline="0" dirty="0">
                <a:latin typeface="Arial" panose="020B0604020202020204" pitchFamily="34" charset="0"/>
              </a:rPr>
              <a:t> as a percentage of total sales for that industry. </a:t>
            </a:r>
            <a:r>
              <a:rPr lang="en-US" altLang="en-US" dirty="0">
                <a:latin typeface="Arial" panose="020B0604020202020204" pitchFamily="34" charset="0"/>
              </a:rPr>
              <a:t>Many companies believe that maintaining or increasing </a:t>
            </a:r>
            <a:r>
              <a:rPr lang="en-US" altLang="en-US" b="0" dirty="0">
                <a:latin typeface="Arial" panose="020B0604020202020204" pitchFamily="34" charset="0"/>
              </a:rPr>
              <a:t>market share </a:t>
            </a:r>
            <a:r>
              <a:rPr lang="en-US" altLang="en-US" dirty="0">
                <a:latin typeface="Arial" panose="020B0604020202020204" pitchFamily="34" charset="0"/>
              </a:rPr>
              <a:t>is an indicator of the effectiveness of their marketing mix.</a:t>
            </a:r>
          </a:p>
          <a:p>
            <a:pPr marL="685800" lvl="1" indent="-228600" eaLnBrk="1" hangingPunct="1">
              <a:buFont typeface="Arial" panose="020B0604020202020204" pitchFamily="34" charset="0"/>
              <a:buChar char="•"/>
            </a:pPr>
            <a:r>
              <a:rPr lang="en-US" altLang="en-US" dirty="0">
                <a:latin typeface="Arial" panose="020B0604020202020204" pitchFamily="34" charset="0"/>
              </a:rPr>
              <a:t>Companies with</a:t>
            </a:r>
            <a:r>
              <a:rPr lang="en-US" altLang="en-US" baseline="0" dirty="0">
                <a:latin typeface="Arial" panose="020B0604020202020204" pitchFamily="34" charset="0"/>
              </a:rPr>
              <a:t> the objective of maximizing sales ignore profits, competition, and the marketing environment as long as sales are increasing.</a:t>
            </a:r>
          </a:p>
          <a:p>
            <a:pPr marL="1143000" marR="0" lvl="2"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Maximization of cash should never be a long-run objective,  because cash maximization may mean little or no profitability. Without profits, a company cannot survive.  </a:t>
            </a:r>
          </a:p>
          <a:p>
            <a:pPr marL="914400" lvl="2" indent="0" eaLnBrk="1" hangingPunct="1">
              <a:buFont typeface="Arial" panose="020B0604020202020204" pitchFamily="34" charset="0"/>
              <a:buNone/>
            </a:pPr>
            <a:endParaRPr lang="en-US" altLang="en-US" b="0" dirty="0">
              <a:latin typeface="Arial" panose="020B0604020202020204" pitchFamily="34" charset="0"/>
            </a:endParaRPr>
          </a:p>
          <a:p>
            <a:pPr marL="0" indent="0" eaLnBrk="1" hangingPunct="1">
              <a:buFont typeface="Arial" panose="020B0604020202020204" pitchFamily="34" charset="0"/>
              <a:buNone/>
            </a:pPr>
            <a:r>
              <a:rPr lang="en-US" altLang="en-US" b="0" dirty="0">
                <a:latin typeface="Arial" panose="020B0604020202020204" pitchFamily="34" charset="0"/>
              </a:rPr>
              <a:t>Online</a:t>
            </a:r>
          </a:p>
          <a:p>
            <a:pPr marL="228600" indent="-228600" eaLnBrk="1" hangingPunct="1"/>
            <a:r>
              <a:rPr lang="en-US" altLang="en-US" b="0" dirty="0">
                <a:latin typeface="Arial" panose="020B0604020202020204" pitchFamily="34" charset="0"/>
              </a:rPr>
              <a:t>Target vs. Walmart vs. JC Penney</a:t>
            </a:r>
          </a:p>
          <a:p>
            <a:pPr marL="0" indent="0" eaLnBrk="1" hangingPunct="1">
              <a:buFont typeface="Arial" panose="020B0604020202020204" pitchFamily="34" charset="0"/>
              <a:buNone/>
            </a:pPr>
            <a:r>
              <a:rPr lang="en-US" altLang="en-US" dirty="0">
                <a:latin typeface="Arial" panose="020B0604020202020204" pitchFamily="34" charset="0"/>
              </a:rPr>
              <a:t>Shop for some kind of electronic device (such as a Blu-ray player, digital camera, or MP3 player) on the Target, Walmart, and JCPenney websites. Compare the prices of the same device on</a:t>
            </a:r>
            <a:r>
              <a:rPr lang="en-US" altLang="en-US" baseline="0" dirty="0">
                <a:latin typeface="Arial" panose="020B0604020202020204" pitchFamily="34" charset="0"/>
              </a:rPr>
              <a:t> the </a:t>
            </a:r>
            <a:r>
              <a:rPr lang="en-US" altLang="en-US" dirty="0">
                <a:latin typeface="Arial" panose="020B0604020202020204" pitchFamily="34" charset="0"/>
              </a:rPr>
              <a:t>three websites. Do they all even carry the same product? Compare the price on the Web with the price offered at the physical store and explain the discrepancies, if any.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8</a:t>
            </a:fld>
            <a:endParaRPr lang="en-US" dirty="0"/>
          </a:p>
        </p:txBody>
      </p:sp>
    </p:spTree>
    <p:extLst>
      <p:ext uri="{BB962C8B-B14F-4D97-AF65-F5344CB8AC3E}">
        <p14:creationId xmlns:p14="http://schemas.microsoft.com/office/powerpoint/2010/main" val="353973601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b="1" dirty="0">
                <a:latin typeface="Arial" panose="020B0604020202020204" pitchFamily="34" charset="0"/>
              </a:rPr>
              <a:t>Status quo pricing </a:t>
            </a:r>
            <a:r>
              <a:rPr lang="en-US" altLang="en-US" dirty="0">
                <a:latin typeface="Arial" panose="020B0604020202020204" pitchFamily="34" charset="0"/>
              </a:rPr>
              <a:t>seeks to maintain existing prices or to meet the competition’s prices. </a:t>
            </a:r>
          </a:p>
          <a:p>
            <a:pPr marL="628650" lvl="1" indent="-171450" eaLnBrk="1" hangingPunct="1">
              <a:buFont typeface="Arial" panose="020B0604020202020204" pitchFamily="34" charset="0"/>
              <a:buChar char="•"/>
            </a:pPr>
            <a:r>
              <a:rPr lang="en-US" altLang="en-US" dirty="0">
                <a:latin typeface="Arial" panose="020B0604020202020204" pitchFamily="34" charset="0"/>
              </a:rPr>
              <a:t>This category requires little planning and is essentially a passive policy. </a:t>
            </a:r>
          </a:p>
          <a:p>
            <a:pPr marL="628650" lvl="1" indent="-171450" eaLnBrk="1" hangingPunct="1">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Leads to suboptimal pricing as it ignores</a:t>
            </a:r>
            <a:r>
              <a:rPr lang="en-US" dirty="0">
                <a:solidFill>
                  <a:srgbClr val="00B050"/>
                </a:solidFill>
              </a:rPr>
              <a:t> cu</a:t>
            </a:r>
            <a:r>
              <a:rPr lang="en-US" dirty="0">
                <a:solidFill>
                  <a:srgbClr val="00B050"/>
                </a:solidFill>
                <a:latin typeface="Arial" panose="020B0604020202020204" pitchFamily="34" charset="0"/>
                <a:cs typeface="Arial" panose="020B0604020202020204" pitchFamily="34" charset="0"/>
              </a:rPr>
              <a:t>stomers’ perceived value of the firm’s goods or services and goods or services offered by the competitors</a:t>
            </a:r>
          </a:p>
          <a:p>
            <a:pPr marL="628650" lvl="1" indent="-171450" eaLnBrk="1" hangingPunct="1">
              <a:buFont typeface="Arial" panose="020B0604020202020204" pitchFamily="34" charset="0"/>
              <a:buChar char="•"/>
            </a:pPr>
            <a:r>
              <a:rPr lang="en-US" dirty="0">
                <a:solidFill>
                  <a:srgbClr val="00B050"/>
                </a:solidFill>
              </a:rPr>
              <a:t>Ignores demand and costs</a:t>
            </a:r>
          </a:p>
          <a:p>
            <a:pPr marL="628650" lvl="1" indent="-17145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10</a:t>
            </a:fld>
            <a:endParaRPr lang="en-US" dirty="0"/>
          </a:p>
        </p:txBody>
      </p:sp>
    </p:spTree>
    <p:extLst>
      <p:ext uri="{BB962C8B-B14F-4D97-AF65-F5344CB8AC3E}">
        <p14:creationId xmlns:p14="http://schemas.microsoft.com/office/powerpoint/2010/main" val="8100199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After pricing goals are established, specific prices are set.  </a:t>
            </a:r>
          </a:p>
          <a:p>
            <a:pPr marL="628650" lvl="1" indent="-171450" eaLnBrk="1" hangingPunct="1">
              <a:buFont typeface="Arial" panose="020B0604020202020204" pitchFamily="34" charset="0"/>
              <a:buChar char="•"/>
            </a:pPr>
            <a:r>
              <a:rPr lang="en-US" altLang="en-US" dirty="0">
                <a:latin typeface="Arial" panose="020B0604020202020204" pitchFamily="34" charset="0"/>
              </a:rPr>
              <a:t>Pricing</a:t>
            </a:r>
            <a:r>
              <a:rPr lang="en-US" altLang="en-US" baseline="0" dirty="0">
                <a:latin typeface="Arial" panose="020B0604020202020204" pitchFamily="34" charset="0"/>
              </a:rPr>
              <a:t> </a:t>
            </a:r>
            <a:r>
              <a:rPr lang="en-US" altLang="en-US" dirty="0">
                <a:latin typeface="Arial" panose="020B0604020202020204" pitchFamily="34" charset="0"/>
              </a:rPr>
              <a:t>depends on the demand for a good or service and the cost to the seller for that good or service.  </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latin typeface="Arial" panose="020B0604020202020204" pitchFamily="34" charset="0"/>
              </a:rPr>
              <a:t>Demand </a:t>
            </a:r>
            <a:r>
              <a:rPr lang="en-US" altLang="en-US" dirty="0">
                <a:latin typeface="Arial" panose="020B0604020202020204" pitchFamily="34" charset="0"/>
              </a:rPr>
              <a:t>is the </a:t>
            </a:r>
            <a:r>
              <a:rPr lang="en-US" dirty="0"/>
              <a:t>quantity of a product that will be sold in the market at various prices for a specified period.</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solidFill>
                  <a:srgbClr val="00B050"/>
                </a:solidFill>
              </a:rPr>
              <a:t>The l</a:t>
            </a:r>
            <a:r>
              <a:rPr lang="en-US" dirty="0">
                <a:solidFill>
                  <a:srgbClr val="00B050"/>
                </a:solidFill>
                <a:latin typeface="Arial" panose="020B0604020202020204" pitchFamily="34" charset="0"/>
                <a:cs typeface="Arial" panose="020B0604020202020204" pitchFamily="34" charset="0"/>
              </a:rPr>
              <a:t>ower the price, the higher the demand for a product or service and vice versa</a:t>
            </a:r>
            <a:endParaRPr lang="en-US" dirty="0"/>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t>Supply</a:t>
            </a:r>
            <a:r>
              <a:rPr lang="en-US" dirty="0"/>
              <a:t> is the quantity of a product that will be offered to the market by a supplier at various prices for a specified period.</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solidFill>
                  <a:srgbClr val="00B050"/>
                </a:solidFill>
                <a:latin typeface="Arial" panose="020B0604020202020204" pitchFamily="34" charset="0"/>
                <a:cs typeface="Arial" panose="020B0604020202020204" pitchFamily="34" charset="0"/>
              </a:rPr>
              <a:t>At higher prices, supply</a:t>
            </a:r>
            <a:r>
              <a:rPr lang="en-US" b="1" dirty="0">
                <a:solidFill>
                  <a:srgbClr val="00B050"/>
                </a:solidFill>
                <a:latin typeface="Arial" panose="020B0604020202020204" pitchFamily="34" charset="0"/>
                <a:cs typeface="Arial" panose="020B0604020202020204" pitchFamily="34" charset="0"/>
              </a:rPr>
              <a:t> </a:t>
            </a:r>
            <a:r>
              <a:rPr lang="en-US" dirty="0">
                <a:solidFill>
                  <a:srgbClr val="00B050"/>
                </a:solidFill>
                <a:latin typeface="Arial" panose="020B0604020202020204" pitchFamily="34" charset="0"/>
                <a:cs typeface="Arial" panose="020B0604020202020204" pitchFamily="34" charset="0"/>
              </a:rPr>
              <a:t>increases as manufacturers earn more capital and vice versa</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11</a:t>
            </a:fld>
            <a:endParaRPr lang="en-US" dirty="0"/>
          </a:p>
        </p:txBody>
      </p:sp>
    </p:spTree>
    <p:extLst>
      <p:ext uri="{BB962C8B-B14F-4D97-AF65-F5344CB8AC3E}">
        <p14:creationId xmlns:p14="http://schemas.microsoft.com/office/powerpoint/2010/main" val="146439423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solidFill>
                  <a:schemeClr val="accent1"/>
                </a:solidFill>
              </a:rPr>
              <a:t>Elasticity of demand: </a:t>
            </a:r>
            <a:r>
              <a:rPr lang="en-US" dirty="0"/>
              <a:t>c</a:t>
            </a:r>
            <a:r>
              <a:rPr lang="en-US" dirty="0">
                <a:latin typeface="Arial" panose="020B0604020202020204" pitchFamily="34" charset="0"/>
                <a:cs typeface="Arial" panose="020B0604020202020204" pitchFamily="34" charset="0"/>
              </a:rPr>
              <a:t>onsumers’ responsiveness or sensitivity to changes in price</a:t>
            </a:r>
          </a:p>
          <a:p>
            <a:pPr marL="17145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Elastic demand: </a:t>
            </a:r>
            <a:r>
              <a:rPr lang="en-US" dirty="0">
                <a:latin typeface="Arial" panose="020B0604020202020204" pitchFamily="34" charset="0"/>
                <a:cs typeface="Arial" panose="020B0604020202020204" pitchFamily="34" charset="0"/>
              </a:rPr>
              <a:t>a situation in which consumer demand is sensitive to changes in price</a:t>
            </a:r>
          </a:p>
          <a:p>
            <a:pPr marL="17145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Inelastic demand:</a:t>
            </a:r>
            <a:r>
              <a:rPr lang="en-US" b="1" dirty="0">
                <a:solidFill>
                  <a:schemeClr val="accent1"/>
                </a:solidFill>
              </a:rPr>
              <a:t> </a:t>
            </a:r>
            <a:r>
              <a:rPr lang="en-US" dirty="0"/>
              <a:t>a s</a:t>
            </a:r>
            <a:r>
              <a:rPr lang="en-US" dirty="0">
                <a:latin typeface="Arial" panose="020B0604020202020204" pitchFamily="34" charset="0"/>
                <a:cs typeface="Arial" panose="020B0604020202020204" pitchFamily="34" charset="0"/>
              </a:rPr>
              <a:t>ituation in which an increase or a decrease in price will not significantly affect the demand for a product</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12</a:t>
            </a:fld>
            <a:endParaRPr lang="en-US" dirty="0"/>
          </a:p>
        </p:txBody>
      </p:sp>
    </p:spTree>
    <p:extLst>
      <p:ext uri="{BB962C8B-B14F-4D97-AF65-F5344CB8AC3E}">
        <p14:creationId xmlns:p14="http://schemas.microsoft.com/office/powerpoint/2010/main" val="126843477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u="sng" dirty="0"/>
              <a:t>Answers:</a:t>
            </a:r>
          </a:p>
          <a:p>
            <a:pPr marL="228600" indent="-228600">
              <a:buFont typeface="+mj-lt"/>
              <a:buAutoNum type="arabicPeriod"/>
            </a:pPr>
            <a:r>
              <a:rPr lang="en-US" u="none" dirty="0"/>
              <a:t>Inelastic, people will continue to buy milk regardless of the price</a:t>
            </a:r>
          </a:p>
          <a:p>
            <a:pPr marL="228600" indent="-228600">
              <a:buFont typeface="+mj-lt"/>
              <a:buAutoNum type="arabicPeriod"/>
            </a:pPr>
            <a:r>
              <a:rPr lang="en-US" dirty="0"/>
              <a:t>Inelastic, most people will still pay high prices for gasoline to get to work or school</a:t>
            </a:r>
          </a:p>
          <a:p>
            <a:pPr marL="228600" indent="-228600">
              <a:buFont typeface="+mj-lt"/>
              <a:buAutoNum type="arabicPeriod"/>
            </a:pPr>
            <a:r>
              <a:rPr lang="en-US" dirty="0"/>
              <a:t>Elastic, people will purchase other meats such as chicken or pork</a:t>
            </a:r>
          </a:p>
          <a:p>
            <a:pPr marL="228600" indent="-228600">
              <a:buFont typeface="+mj-lt"/>
              <a:buAutoNum type="arabicPeriod"/>
            </a:pPr>
            <a:r>
              <a:rPr lang="en-US" dirty="0"/>
              <a:t>Elastic, people may choose another form of entertainment, or rent movies at home</a:t>
            </a:r>
          </a:p>
          <a:p>
            <a:pPr marL="228600" indent="-228600">
              <a:buFont typeface="+mj-lt"/>
              <a:buAutoNum type="arabicPeriod"/>
            </a:pPr>
            <a:r>
              <a:rPr lang="en-US" dirty="0"/>
              <a:t>Inelastic, people will likely continue to pay for cellular service despite changes in price</a:t>
            </a:r>
          </a:p>
          <a:p>
            <a:pPr marL="228600" indent="-228600">
              <a:buFont typeface="+mj-lt"/>
              <a:buAutoNum type="arabicPeriod"/>
            </a:pPr>
            <a:r>
              <a:rPr lang="en-US" dirty="0"/>
              <a:t>Elastic, people will cancel cable services or look for alternatives</a:t>
            </a:r>
          </a:p>
          <a:p>
            <a:pPr marL="228600" indent="-228600">
              <a:buFont typeface="+mj-lt"/>
              <a:buAutoNum type="arabicPeriod"/>
            </a:pPr>
            <a:r>
              <a:rPr lang="en-US" dirty="0"/>
              <a:t>Elastic, people will find other travel alternatives</a:t>
            </a:r>
            <a:br>
              <a:rPr lang="en-US" dirty="0"/>
            </a:b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13</a:t>
            </a:fld>
            <a:endParaRPr lang="en-US" dirty="0"/>
          </a:p>
        </p:txBody>
      </p:sp>
    </p:spTree>
    <p:extLst>
      <p:ext uri="{BB962C8B-B14F-4D97-AF65-F5344CB8AC3E}">
        <p14:creationId xmlns:p14="http://schemas.microsoft.com/office/powerpoint/2010/main" val="320911690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lnSpc>
                <a:spcPct val="80000"/>
              </a:lnSpc>
              <a:buFont typeface="Arial" panose="020B0604020202020204" pitchFamily="34" charset="0"/>
              <a:buChar char="•"/>
            </a:pPr>
            <a:r>
              <a:rPr lang="en-US" altLang="en-US" dirty="0">
                <a:latin typeface="Arial" panose="020B0604020202020204" pitchFamily="34" charset="0"/>
              </a:rPr>
              <a:t>Factors that affect elasticity of demand </a:t>
            </a:r>
          </a:p>
          <a:p>
            <a:pPr marL="685800" lvl="1" indent="-228600" eaLnBrk="1" hangingPunct="1">
              <a:lnSpc>
                <a:spcPct val="80000"/>
              </a:lnSpc>
              <a:buFont typeface="Arial" panose="020B0604020202020204" pitchFamily="34" charset="0"/>
              <a:buChar char="•"/>
            </a:pPr>
            <a:r>
              <a:rPr lang="en-US" altLang="en-US" dirty="0">
                <a:latin typeface="Arial" panose="020B0604020202020204" pitchFamily="34" charset="0"/>
              </a:rPr>
              <a:t>Availability of substitutes</a:t>
            </a:r>
            <a:r>
              <a:rPr lang="en-IN" sz="1200" kern="1200" dirty="0">
                <a:solidFill>
                  <a:schemeClr val="tx1"/>
                </a:solidFill>
                <a:effectLst/>
                <a:latin typeface="Arial" charset="0"/>
                <a:ea typeface="+mn-ea"/>
                <a:cs typeface="+mn-cs"/>
              </a:rPr>
              <a:t>—</a:t>
            </a:r>
            <a:r>
              <a:rPr lang="en-US" altLang="en-US" dirty="0">
                <a:latin typeface="Arial" panose="020B0604020202020204" pitchFamily="34" charset="0"/>
              </a:rPr>
              <a:t>When many substitutes are available, it is easy to switch products.</a:t>
            </a:r>
            <a:r>
              <a:rPr lang="en-US" altLang="en-US" baseline="0" dirty="0">
                <a:latin typeface="Arial" panose="020B0604020202020204" pitchFamily="34" charset="0"/>
              </a:rPr>
              <a:t> This </a:t>
            </a:r>
            <a:r>
              <a:rPr lang="en-US" altLang="en-US" dirty="0">
                <a:latin typeface="Arial" panose="020B0604020202020204" pitchFamily="34" charset="0"/>
              </a:rPr>
              <a:t>makes demand elastic. </a:t>
            </a:r>
          </a:p>
          <a:p>
            <a:pPr marL="685800" lvl="1" indent="-228600" eaLnBrk="1" hangingPunct="1">
              <a:lnSpc>
                <a:spcPct val="80000"/>
              </a:lnSpc>
              <a:buFont typeface="Arial" panose="020B0604020202020204" pitchFamily="34" charset="0"/>
              <a:buChar char="•"/>
            </a:pPr>
            <a:r>
              <a:rPr lang="en-US" altLang="en-US" dirty="0">
                <a:latin typeface="Arial" panose="020B0604020202020204" pitchFamily="34" charset="0"/>
              </a:rPr>
              <a:t>Price relative to purchasing power - If a price is so low that it is an inconsequential part of an individual’s budget, demand will be inelastic.</a:t>
            </a:r>
          </a:p>
          <a:p>
            <a:pPr marL="685800" lvl="1" indent="-228600" eaLnBrk="1" hangingPunct="1">
              <a:lnSpc>
                <a:spcPct val="80000"/>
              </a:lnSpc>
              <a:buFont typeface="Arial" panose="020B0604020202020204" pitchFamily="34" charset="0"/>
              <a:buChar char="•"/>
            </a:pPr>
            <a:r>
              <a:rPr lang="en-US" altLang="en-US" dirty="0">
                <a:latin typeface="Arial" panose="020B0604020202020204" pitchFamily="34" charset="0"/>
              </a:rPr>
              <a:t>Product durability</a:t>
            </a:r>
            <a:r>
              <a:rPr lang="en-IN" sz="1200" kern="1200" dirty="0">
                <a:solidFill>
                  <a:schemeClr val="tx1"/>
                </a:solidFill>
                <a:effectLst/>
                <a:latin typeface="Arial" charset="0"/>
                <a:ea typeface="+mn-ea"/>
                <a:cs typeface="+mn-cs"/>
              </a:rPr>
              <a:t>—</a:t>
            </a:r>
            <a:r>
              <a:rPr lang="en-US" altLang="en-US" dirty="0">
                <a:latin typeface="Arial" panose="020B0604020202020204" pitchFamily="34" charset="0"/>
              </a:rPr>
              <a:t>Repairing durable products rather than replacing them prolongs their useful life. Thus, people are sensitive to the price increase, and the demand is elastic.</a:t>
            </a:r>
          </a:p>
          <a:p>
            <a:pPr marL="685800" lvl="1" indent="-228600" eaLnBrk="1" hangingPunct="1">
              <a:lnSpc>
                <a:spcPct val="80000"/>
              </a:lnSpc>
              <a:buFont typeface="Arial" panose="020B0604020202020204" pitchFamily="34" charset="0"/>
              <a:buChar char="•"/>
            </a:pPr>
            <a:r>
              <a:rPr lang="en-US" altLang="en-US" dirty="0">
                <a:latin typeface="Arial" panose="020B0604020202020204" pitchFamily="34" charset="0"/>
              </a:rPr>
              <a:t>Product’s other uses</a:t>
            </a:r>
            <a:r>
              <a:rPr lang="en-IN" sz="1200" kern="1200" dirty="0">
                <a:solidFill>
                  <a:schemeClr val="tx1"/>
                </a:solidFill>
                <a:effectLst/>
                <a:latin typeface="Arial" charset="0"/>
                <a:ea typeface="+mn-ea"/>
                <a:cs typeface="+mn-cs"/>
              </a:rPr>
              <a:t>—</a:t>
            </a:r>
            <a:r>
              <a:rPr lang="en-US" altLang="en-US" dirty="0">
                <a:latin typeface="Arial" panose="020B0604020202020204" pitchFamily="34" charset="0"/>
              </a:rPr>
              <a:t>The greater the number of uses for a product, the more elastic demand tends to be. If a product has only one use, the quantity purchased probably will not vary as price varies. </a:t>
            </a:r>
          </a:p>
          <a:p>
            <a:pPr marL="228600" indent="-228600" eaLnBrk="1" hangingPunct="1">
              <a:lnSpc>
                <a:spcPct val="80000"/>
              </a:lnSpc>
              <a:buFontTx/>
              <a:buAutoNum type="arabicPeriod"/>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14</a:t>
            </a:fld>
            <a:endParaRPr lang="en-US" dirty="0"/>
          </a:p>
        </p:txBody>
      </p:sp>
    </p:spTree>
    <p:extLst>
      <p:ext uri="{BB962C8B-B14F-4D97-AF65-F5344CB8AC3E}">
        <p14:creationId xmlns:p14="http://schemas.microsoft.com/office/powerpoint/2010/main" val="346780336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When competitive pressures are high, a company must know when it should raise or lower prices to maximize its revenues</a:t>
            </a:r>
          </a:p>
          <a:p>
            <a:pPr marL="17145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Dynamic pricing:</a:t>
            </a:r>
            <a:r>
              <a:rPr lang="en-US" dirty="0">
                <a:solidFill>
                  <a:schemeClr val="accent1"/>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 ability to change prices very quickly, often in real time</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Aids brick-and-mortar retailers to compete more efficiently with online alternatives</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15</a:t>
            </a:fld>
            <a:endParaRPr lang="en-US" dirty="0"/>
          </a:p>
        </p:txBody>
      </p:sp>
    </p:spTree>
    <p:extLst>
      <p:ext uri="{BB962C8B-B14F-4D97-AF65-F5344CB8AC3E}">
        <p14:creationId xmlns:p14="http://schemas.microsoft.com/office/powerpoint/2010/main" val="278764207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Sometimes the importance of demand is ignored when prices are decided largely or solely on the basis of costs.</a:t>
            </a:r>
          </a:p>
          <a:p>
            <a:pPr marL="628650" lvl="1" indent="-171450" eaLnBrk="1" hangingPunct="1">
              <a:buFont typeface="Arial" panose="020B0604020202020204" pitchFamily="34" charset="0"/>
              <a:buChar char="•"/>
            </a:pPr>
            <a:r>
              <a:rPr lang="en-US" altLang="en-US" dirty="0">
                <a:latin typeface="Arial" panose="020B0604020202020204" pitchFamily="34" charset="0"/>
              </a:rPr>
              <a:t>Prices set on the basis of cost may be too high for the target market, and if prices are set too low, the firm will earn a lower return than it should.  </a:t>
            </a:r>
          </a:p>
          <a:p>
            <a:pPr marL="171450" indent="-171450" eaLnBrk="1" hangingPunct="1">
              <a:buFont typeface="Arial" panose="020B0604020202020204" pitchFamily="34" charset="0"/>
              <a:buChar char="•"/>
            </a:pPr>
            <a:r>
              <a:rPr lang="en-US" altLang="en-US" b="1" dirty="0">
                <a:latin typeface="Arial" panose="020B0604020202020204" pitchFamily="34" charset="0"/>
              </a:rPr>
              <a:t>Variable </a:t>
            </a:r>
            <a:r>
              <a:rPr lang="en-US" altLang="en-US" dirty="0">
                <a:latin typeface="Arial" panose="020B0604020202020204" pitchFamily="34" charset="0"/>
              </a:rPr>
              <a:t>and </a:t>
            </a:r>
            <a:r>
              <a:rPr lang="en-US" altLang="en-US" b="1" dirty="0">
                <a:latin typeface="Arial" panose="020B0604020202020204" pitchFamily="34" charset="0"/>
              </a:rPr>
              <a:t>fixed costs </a:t>
            </a:r>
            <a:r>
              <a:rPr lang="en-US" altLang="en-US" dirty="0">
                <a:latin typeface="Arial" panose="020B0604020202020204" pitchFamily="34" charset="0"/>
              </a:rPr>
              <a:t>are important aspects of price determination.</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16</a:t>
            </a:fld>
            <a:endParaRPr lang="en-US" dirty="0"/>
          </a:p>
        </p:txBody>
      </p:sp>
    </p:spTree>
    <p:extLst>
      <p:ext uri="{BB962C8B-B14F-4D97-AF65-F5344CB8AC3E}">
        <p14:creationId xmlns:p14="http://schemas.microsoft.com/office/powerpoint/2010/main" val="206438328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b="1" dirty="0">
                <a:latin typeface="Arial" panose="020B0604020202020204" pitchFamily="34" charset="0"/>
              </a:rPr>
              <a:t>Markup pricing </a:t>
            </a:r>
            <a:r>
              <a:rPr lang="en-US" altLang="en-US" dirty="0">
                <a:latin typeface="Arial" panose="020B0604020202020204" pitchFamily="34" charset="0"/>
              </a:rPr>
              <a:t>is the most popular method to establish a selling price. Instead of using the costs of production to set price, markup pricing uses the costs of buying the product from the producer, plus amounts for profit and expenses. The total determines the selling price.</a:t>
            </a:r>
          </a:p>
          <a:p>
            <a:pPr marL="628650" lvl="1" indent="-171450" eaLnBrk="1" hangingPunct="1">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Margin must provide adequate funds to cover selling expenses and profit</a:t>
            </a:r>
          </a:p>
          <a:p>
            <a:pPr marL="171450" lvl="0" indent="-171450" eaLnBrk="1" hangingPunct="1">
              <a:buFont typeface="Arial" panose="020B0604020202020204" pitchFamily="34" charset="0"/>
              <a:buChar char="•"/>
            </a:pPr>
            <a:r>
              <a:rPr lang="en-US" dirty="0"/>
              <a:t>Markups often based on experience</a:t>
            </a:r>
          </a:p>
          <a:p>
            <a:pPr marL="628650" lvl="1" indent="-171450" eaLnBrk="1" hangingPunct="1">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Keystoning: </a:t>
            </a:r>
            <a:r>
              <a:rPr lang="en-US" dirty="0">
                <a:latin typeface="Arial" panose="020B0604020202020204" pitchFamily="34" charset="0"/>
                <a:cs typeface="Arial" panose="020B0604020202020204" pitchFamily="34" charset="0"/>
              </a:rPr>
              <a:t>the practice of marking up prices by 100 percent, or doubling the cost</a:t>
            </a:r>
          </a:p>
          <a:p>
            <a:pPr marL="171450" indent="-17145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17</a:t>
            </a:fld>
            <a:endParaRPr lang="en-US" dirty="0"/>
          </a:p>
        </p:txBody>
      </p:sp>
    </p:spTree>
    <p:extLst>
      <p:ext uri="{BB962C8B-B14F-4D97-AF65-F5344CB8AC3E}">
        <p14:creationId xmlns:p14="http://schemas.microsoft.com/office/powerpoint/2010/main" val="210850784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Break-even analysis: </a:t>
            </a:r>
            <a:r>
              <a:rPr lang="en-US" dirty="0">
                <a:latin typeface="Arial" panose="020B0604020202020204" pitchFamily="34" charset="0"/>
                <a:cs typeface="Arial" panose="020B0604020202020204" pitchFamily="34" charset="0"/>
              </a:rPr>
              <a:t>a method of determining what sales volume must be reached before total revenue equals total costs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Provides a quick estimate of:</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How much the firm must sell to break even</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How much profit can be earned if a higher sales volume is obtained</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Limitations </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Hard to determine if a cost is fixed or variable</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Ignores demand</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18</a:t>
            </a:fld>
            <a:endParaRPr lang="en-US" dirty="0"/>
          </a:p>
        </p:txBody>
      </p:sp>
    </p:spTree>
    <p:extLst>
      <p:ext uri="{BB962C8B-B14F-4D97-AF65-F5344CB8AC3E}">
        <p14:creationId xmlns:p14="http://schemas.microsoft.com/office/powerpoint/2010/main" val="5928158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Following are the other determinants of</a:t>
            </a:r>
            <a:r>
              <a:rPr lang="en-US" baseline="0" dirty="0"/>
              <a:t> price: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demand for a product and the competitive conditions tend to change as a product moves through its life cycle. This leads to price changes.</a:t>
            </a:r>
          </a:p>
          <a:p>
            <a:pPr marL="628650" lvl="1" indent="-171450" eaLnBrk="1" hangingPunct="1">
              <a:buFont typeface="Arial" panose="020B0604020202020204" pitchFamily="34" charset="0"/>
              <a:buChar char="•"/>
            </a:pPr>
            <a:r>
              <a:rPr lang="en-US" altLang="en-US" dirty="0">
                <a:latin typeface="Arial" panose="020B0604020202020204" pitchFamily="34" charset="0"/>
              </a:rPr>
              <a:t>Competition varies during the product life cycle. Although a firm may not have competition at first, the high prices it</a:t>
            </a:r>
            <a:r>
              <a:rPr lang="en-US" altLang="en-US" baseline="0" dirty="0">
                <a:latin typeface="Arial" panose="020B0604020202020204" pitchFamily="34" charset="0"/>
              </a:rPr>
              <a:t> charges </a:t>
            </a:r>
            <a:r>
              <a:rPr lang="en-US" altLang="en-US" dirty="0">
                <a:latin typeface="Arial" panose="020B0604020202020204" pitchFamily="34" charset="0"/>
              </a:rPr>
              <a:t>may induce other firms to enter the market</a:t>
            </a:r>
            <a:r>
              <a:rPr lang="en-US" altLang="en-US" baseline="0" dirty="0">
                <a:latin typeface="Arial" panose="020B0604020202020204" pitchFamily="34" charset="0"/>
              </a:rPr>
              <a:t> and </a:t>
            </a:r>
            <a:r>
              <a:rPr lang="en-US" altLang="en-US" dirty="0">
                <a:latin typeface="Arial" panose="020B0604020202020204" pitchFamily="34" charset="0"/>
              </a:rPr>
              <a:t>sometimes competition can lead to price wars. </a:t>
            </a:r>
          </a:p>
          <a:p>
            <a:pPr marL="1085850" lvl="2" indent="-171450" eaLnBrk="1" hangingPunct="1">
              <a:buFont typeface="Arial" panose="020B0604020202020204" pitchFamily="34" charset="0"/>
              <a:buChar char="•"/>
            </a:pPr>
            <a:r>
              <a:rPr lang="en-US" altLang="en-US" dirty="0">
                <a:latin typeface="Arial" panose="020B0604020202020204" pitchFamily="34" charset="0"/>
              </a:rPr>
              <a:t>A competitor’s prices can be countered using price matching. Price matching can also be a tool for building customer loyalty.</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An effective distribution network helps overcome minor flaws in the marketing mix.</a:t>
            </a:r>
          </a:p>
          <a:p>
            <a:pPr marL="628650" lvl="1" indent="-171450" eaLnBrk="1" hangingPunct="1">
              <a:buFont typeface="Arial" panose="020B0604020202020204" pitchFamily="34" charset="0"/>
              <a:buChar char="•"/>
            </a:pPr>
            <a:r>
              <a:rPr lang="en-US" altLang="en-US" dirty="0">
                <a:latin typeface="Arial" panose="020B0604020202020204" pitchFamily="34" charset="0"/>
              </a:rPr>
              <a:t>The Internet, </a:t>
            </a:r>
            <a:r>
              <a:rPr lang="en-US" altLang="en-US" b="1" dirty="0">
                <a:latin typeface="Arial" panose="020B0604020202020204" pitchFamily="34" charset="0"/>
              </a:rPr>
              <a:t>extranets </a:t>
            </a:r>
            <a:r>
              <a:rPr lang="en-US" altLang="en-US" dirty="0">
                <a:latin typeface="Arial" panose="020B0604020202020204" pitchFamily="34" charset="0"/>
              </a:rPr>
              <a:t>(private electronic networks), and wireless setups</a:t>
            </a:r>
            <a:r>
              <a:rPr lang="en-US" altLang="en-US" baseline="0" dirty="0">
                <a:latin typeface="Arial" panose="020B0604020202020204" pitchFamily="34" charset="0"/>
              </a:rPr>
              <a:t> allow sellers to collect detailed data about customers, which enable them to tailor products and prices.</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t>Pricing is used as a promotional tool to increase consumer interest.</a:t>
            </a:r>
          </a:p>
          <a:p>
            <a:pPr marL="628650" lvl="1" indent="-171450" eaLnBrk="1" hangingPunct="1">
              <a:buFont typeface="Arial" panose="020B0604020202020204" pitchFamily="34" charset="0"/>
              <a:buChar char="•"/>
            </a:pPr>
            <a:r>
              <a:rPr lang="en-US" altLang="en-US" baseline="0" dirty="0">
                <a:latin typeface="Arial" panose="020B0604020202020204" pitchFamily="34" charset="0"/>
              </a:rPr>
              <a:t>Specific pricing demands from large customers such as department stores may affect the profits of the manufacturers.</a:t>
            </a:r>
          </a:p>
          <a:p>
            <a:pPr marL="628650" lvl="1" indent="-171450" eaLnBrk="1" hangingPunct="1">
              <a:buFont typeface="Arial" panose="020B0604020202020204" pitchFamily="34" charset="0"/>
              <a:buChar char="•"/>
            </a:pPr>
            <a:r>
              <a:rPr lang="en-US" altLang="en-US" dirty="0">
                <a:latin typeface="Arial" panose="020B0604020202020204" pitchFamily="34" charset="0"/>
              </a:rPr>
              <a:t>Price promotions of higher priced, higher quality brands and products</a:t>
            </a:r>
            <a:r>
              <a:rPr lang="en-US" altLang="en-US" baseline="0" dirty="0">
                <a:latin typeface="Arial" panose="020B0604020202020204" pitchFamily="34" charset="0"/>
              </a:rPr>
              <a:t> such as perfumes and fine watches </a:t>
            </a:r>
            <a:r>
              <a:rPr lang="en-US" altLang="en-US" dirty="0">
                <a:latin typeface="Arial" panose="020B0604020202020204" pitchFamily="34" charset="0"/>
              </a:rPr>
              <a:t>tend to attract more business.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19</a:t>
            </a:fld>
            <a:endParaRPr lang="en-US" dirty="0"/>
          </a:p>
        </p:txBody>
      </p:sp>
    </p:spTree>
    <p:extLst>
      <p:ext uri="{BB962C8B-B14F-4D97-AF65-F5344CB8AC3E}">
        <p14:creationId xmlns:p14="http://schemas.microsoft.com/office/powerpoint/2010/main" val="375664485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Introductory stage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Usually prices are high in hopes to recover development costs quickly</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Demand originates in the core of the market and is relatively inelastic</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If the target market is price sensitive, prices should be lower</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Growth stage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Prices begin to stabilize because: competitors have entered the market, increasing the supply; the product appeals to a broader market; economies of scale economies of scale are lowering costs and savings are passed on to the customer in the form of lower prices</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Maturity stage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Further price decreases as competition increases and inefficient, high-cost firms are eliminated</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Distribution channels become a significant cost factor</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Price increases are cost initiated, not demand initiated</a:t>
            </a:r>
          </a:p>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Decline stage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Further price decreases as few remaining competitors try to salvage the last vestiges of demand</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When only one firm is left in the market, prices stabilize</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Prices may eventually rise dramatically if product survives and moves into specialty goods category</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20</a:t>
            </a:fld>
            <a:endParaRPr lang="en-US" dirty="0"/>
          </a:p>
        </p:txBody>
      </p:sp>
    </p:spTree>
    <p:extLst>
      <p:ext uri="{BB962C8B-B14F-4D97-AF65-F5344CB8AC3E}">
        <p14:creationId xmlns:p14="http://schemas.microsoft.com/office/powerpoint/2010/main" val="206827468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sz="1200" dirty="0">
                <a:latin typeface="Arial" panose="020B0604020202020204" pitchFamily="34" charset="0"/>
                <a:cs typeface="Arial" panose="020B0604020202020204" pitchFamily="34" charset="0"/>
              </a:rPr>
              <a:t>Competition varies during the product life cycle, of course, and so at times it may strongly affect pricing decisions</a:t>
            </a:r>
          </a:p>
          <a:p>
            <a:pPr marL="457200" indent="-457200">
              <a:buFont typeface="Arial" panose="020B0604020202020204" pitchFamily="34" charset="0"/>
              <a:buChar char="•"/>
            </a:pPr>
            <a:r>
              <a:rPr lang="en-US" sz="1200" dirty="0"/>
              <a:t>A</a:t>
            </a:r>
            <a:r>
              <a:rPr lang="en-US" sz="1200" dirty="0">
                <a:latin typeface="Arial" panose="020B0604020202020204" pitchFamily="34" charset="0"/>
                <a:cs typeface="Arial" panose="020B0604020202020204" pitchFamily="34" charset="0"/>
              </a:rPr>
              <a:t>lthough a firm may not have any competition at first, the high prices it charges may eventually induce another firm to enter the market</a:t>
            </a:r>
          </a:p>
          <a:p>
            <a:pPr marL="457200" indent="-457200">
              <a:buFont typeface="Arial" panose="020B0604020202020204" pitchFamily="34" charset="0"/>
              <a:buChar char="•"/>
            </a:pPr>
            <a:r>
              <a:rPr lang="en-US" sz="1200" dirty="0">
                <a:latin typeface="Arial" panose="020B0604020202020204" pitchFamily="34" charset="0"/>
                <a:cs typeface="Arial" panose="020B0604020202020204" pitchFamily="34" charset="0"/>
              </a:rPr>
              <a:t>Companies attempt to build customer loyalty in many ways. One approach is to offer discounts to regular patrons</a:t>
            </a:r>
          </a:p>
          <a:p>
            <a:pPr marL="457200" indent="-457200">
              <a:buFont typeface="Arial" panose="020B0604020202020204" pitchFamily="34" charset="0"/>
              <a:buChar char="•"/>
            </a:pPr>
            <a:r>
              <a:rPr lang="en-US" sz="1200" dirty="0">
                <a:latin typeface="Arial" panose="020B0604020202020204" pitchFamily="34" charset="0"/>
                <a:cs typeface="Arial" panose="020B0604020202020204" pitchFamily="34" charset="0"/>
              </a:rPr>
              <a:t>Discounts can be an excellent tool to build customer loyalty, but care must be taken not to compromise profit goals</a:t>
            </a:r>
          </a:p>
          <a:p>
            <a:pPr marL="171450" indent="-171450" eaLnBrk="1" hangingPunct="1">
              <a:buFont typeface="Arial" panose="020B0604020202020204" pitchFamily="34" charset="0"/>
              <a:buChar char="•"/>
            </a:pPr>
            <a:endParaRPr lang="en-US" altLang="en-US" sz="1200"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21</a:t>
            </a:fld>
            <a:endParaRPr lang="en-US" dirty="0"/>
          </a:p>
        </p:txBody>
      </p:sp>
    </p:spTree>
    <p:extLst>
      <p:ext uri="{BB962C8B-B14F-4D97-AF65-F5344CB8AC3E}">
        <p14:creationId xmlns:p14="http://schemas.microsoft.com/office/powerpoint/2010/main" val="41641338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Adequate distribution for a new product can be attained by: </a:t>
            </a:r>
          </a:p>
          <a:p>
            <a:pPr marL="852487" lvl="1" indent="-4572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Offering a larger-than-usual profit margin to distributors</a:t>
            </a:r>
          </a:p>
          <a:p>
            <a:pPr marL="519113" indent="-457200">
              <a:buFont typeface="Arial" panose="020B0604020202020204" pitchFamily="34" charset="0"/>
              <a:buChar char="•"/>
            </a:pPr>
            <a:r>
              <a:rPr lang="en-US" dirty="0">
                <a:latin typeface="Arial" panose="020B0604020202020204" pitchFamily="34" charset="0"/>
                <a:cs typeface="Arial" panose="020B0604020202020204" pitchFamily="34" charset="0"/>
              </a:rPr>
              <a:t>Giving distributors a large trade allowance to help:</a:t>
            </a:r>
          </a:p>
          <a:p>
            <a:pPr marL="914400" lvl="1" indent="-4572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Offset the costs of promotion</a:t>
            </a:r>
          </a:p>
          <a:p>
            <a:pPr marL="914400" lvl="1" indent="-45720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Stimulate demand at the retail level</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22</a:t>
            </a:fld>
            <a:endParaRPr lang="en-US" dirty="0"/>
          </a:p>
        </p:txBody>
      </p:sp>
    </p:spTree>
    <p:extLst>
      <p:ext uri="{BB962C8B-B14F-4D97-AF65-F5344CB8AC3E}">
        <p14:creationId xmlns:p14="http://schemas.microsoft.com/office/powerpoint/2010/main" val="94166278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The Internet connects sellers and buyers quickly and allows product and price comparison, putting them in a better bargaining position.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b="1" dirty="0">
                <a:latin typeface="Arial" panose="020B0604020202020204" pitchFamily="34" charset="0"/>
              </a:rPr>
              <a:t>Extranets </a:t>
            </a:r>
            <a:r>
              <a:rPr lang="en-US" altLang="en-US" dirty="0">
                <a:latin typeface="Arial" panose="020B0604020202020204" pitchFamily="34" charset="0"/>
              </a:rPr>
              <a:t>are private electronic networks that link companies with their suppliers and customers.</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A shopping bot searches the web for the best prices for a particular item that one wishes to purchase</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rPr>
              <a:t>The two types of shopping bots are broad-based types and niche-oriented types. The broad-based type searches a wide range of product categories, and the niche-oriented type searches for prices for only one type of product.</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Internet auctions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solidFill>
                  <a:srgbClr val="00B050"/>
                </a:solidFill>
                <a:latin typeface="Arial" panose="020B0604020202020204" pitchFamily="34" charset="0"/>
                <a:cs typeface="Arial" panose="020B0604020202020204" pitchFamily="34" charset="0"/>
              </a:rPr>
              <a:t>Business-to-business auctions may be the dominant form in the future </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23</a:t>
            </a:fld>
            <a:endParaRPr lang="en-US" dirty="0"/>
          </a:p>
        </p:txBody>
      </p:sp>
    </p:spTree>
    <p:extLst>
      <p:ext uri="{BB962C8B-B14F-4D97-AF65-F5344CB8AC3E}">
        <p14:creationId xmlns:p14="http://schemas.microsoft.com/office/powerpoint/2010/main" val="353277783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Price is often used as a promotional tool to increase consumer interest</a:t>
            </a:r>
          </a:p>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Price promotion alone does not always create a low price image</a:t>
            </a:r>
          </a:p>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Upscale ambiance, expensive specialty offerings, premier locations, a high level of service, and a lack of price matching contribute to a high price image as well</a:t>
            </a:r>
          </a:p>
          <a:p>
            <a:pPr marL="171450" indent="-17145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24</a:t>
            </a:fld>
            <a:endParaRPr lang="en-US" dirty="0"/>
          </a:p>
        </p:txBody>
      </p:sp>
    </p:spTree>
    <p:extLst>
      <p:ext uri="{BB962C8B-B14F-4D97-AF65-F5344CB8AC3E}">
        <p14:creationId xmlns:p14="http://schemas.microsoft.com/office/powerpoint/2010/main" val="402828348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growth of the Internet has resulted in an increase in price transparency</a:t>
            </a:r>
          </a:p>
          <a:p>
            <a:pPr marL="628650" lvl="1" indent="-171450">
              <a:buFont typeface="Arial" panose="020B0604020202020204" pitchFamily="34" charset="0"/>
              <a:buChar char="•"/>
            </a:pPr>
            <a:r>
              <a:rPr lang="en-US" dirty="0">
                <a:solidFill>
                  <a:srgbClr val="00B050"/>
                </a:solidFill>
              </a:rPr>
              <a:t>Allows consumers to compare prices in real time online</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25</a:t>
            </a:fld>
            <a:endParaRPr lang="en-US" dirty="0"/>
          </a:p>
        </p:txBody>
      </p:sp>
    </p:spTree>
    <p:extLst>
      <p:ext uri="{BB962C8B-B14F-4D97-AF65-F5344CB8AC3E}">
        <p14:creationId xmlns:p14="http://schemas.microsoft.com/office/powerpoint/2010/main" val="15384310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Manufacturers find that their large customers such as department stores often make specific pricing demands that the suppliers must agree to</a:t>
            </a:r>
          </a:p>
          <a:p>
            <a:pPr marL="457200" indent="-457200">
              <a:buFont typeface="Arial" panose="020B0604020202020204" pitchFamily="34" charset="0"/>
              <a:buChar char="•"/>
            </a:pPr>
            <a:r>
              <a:rPr lang="en-US" dirty="0">
                <a:latin typeface="Arial" panose="020B0604020202020204" pitchFamily="34" charset="0"/>
                <a:cs typeface="Arial" panose="020B0604020202020204" pitchFamily="34" charset="0"/>
              </a:rPr>
              <a:t>Walmart is the largest retailer in the world and uses its size to encourage companies to meet its needs</a:t>
            </a:r>
          </a:p>
          <a:p>
            <a:pPr marL="852487" lvl="1" indent="-457200">
              <a:buFont typeface="Arial" panose="020B0604020202020204" pitchFamily="34" charset="0"/>
              <a:buChar char="•"/>
            </a:pPr>
            <a:r>
              <a:rPr lang="en-US" dirty="0">
                <a:solidFill>
                  <a:srgbClr val="00B050"/>
                </a:solidFill>
              </a:rPr>
              <a:t>The company </a:t>
            </a:r>
            <a:r>
              <a:rPr lang="en-US" dirty="0">
                <a:solidFill>
                  <a:srgbClr val="00B050"/>
                </a:solidFill>
                <a:latin typeface="Arial" panose="020B0604020202020204" pitchFamily="34" charset="0"/>
                <a:cs typeface="Arial" panose="020B0604020202020204" pitchFamily="34" charset="0"/>
              </a:rPr>
              <a:t>recently instituted a policy requiring suppliers to evaluate and disclose the full environmental costs of their products</a:t>
            </a:r>
          </a:p>
          <a:p>
            <a:pPr marL="171450" indent="-171450" eaLnBrk="1" hangingPunct="1">
              <a:buFont typeface="Arial" panose="020B0604020202020204" pitchFamily="34" charset="0"/>
              <a:buChar char="•"/>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26</a:t>
            </a:fld>
            <a:endParaRPr lang="en-US" dirty="0"/>
          </a:p>
        </p:txBody>
      </p:sp>
    </p:spTree>
    <p:extLst>
      <p:ext uri="{BB962C8B-B14F-4D97-AF65-F5344CB8AC3E}">
        <p14:creationId xmlns:p14="http://schemas.microsoft.com/office/powerpoint/2010/main" val="27303744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Consumers tend to rely on high price as a predictor of good quality when a purchase decision involves uncertainty</a:t>
            </a:r>
          </a:p>
          <a:p>
            <a:pPr marL="171450" indent="-171450">
              <a:buFont typeface="Arial" panose="020B0604020202020204" pitchFamily="34" charset="0"/>
              <a:buChar char="•"/>
            </a:pPr>
            <a:r>
              <a:rPr lang="en-US" altLang="en-US" dirty="0">
                <a:latin typeface="Arial" panose="020B0604020202020204" pitchFamily="34" charset="0"/>
                <a:cs typeface="Arial" panose="020B0604020202020204" pitchFamily="34" charset="0"/>
              </a:rPr>
              <a:t>Higher prices increase expectation and set a reference point against which people can evaluate their consumption experiences</a:t>
            </a:r>
          </a:p>
          <a:p>
            <a:pPr marL="171450" indent="-171450" eaLnBrk="1" hangingPunct="1">
              <a:buFont typeface="Arial" panose="020B0604020202020204" pitchFamily="34" charset="0"/>
              <a:buChar char="•"/>
            </a:pPr>
            <a:endParaRPr lang="en-US" altLang="en-US" b="0" u="sng" dirty="0">
              <a:latin typeface="Arial" panose="020B0604020202020204" pitchFamily="34" charset="0"/>
            </a:endParaRPr>
          </a:p>
          <a:p>
            <a:pPr marL="0" indent="0" eaLnBrk="1" hangingPunct="1">
              <a:buFont typeface="Arial" panose="020B0604020202020204" pitchFamily="34" charset="0"/>
              <a:buNone/>
            </a:pPr>
            <a:endParaRPr lang="en-US" altLang="en-US" b="0" u="sng"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27</a:t>
            </a:fld>
            <a:endParaRPr lang="en-US" dirty="0"/>
          </a:p>
        </p:txBody>
      </p:sp>
    </p:spTree>
    <p:extLst>
      <p:ext uri="{BB962C8B-B14F-4D97-AF65-F5344CB8AC3E}">
        <p14:creationId xmlns:p14="http://schemas.microsoft.com/office/powerpoint/2010/main" val="1203251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Setting a price on a product is a four-step process:</a:t>
            </a:r>
          </a:p>
          <a:p>
            <a:pPr marL="914400" lvl="1" indent="-457200">
              <a:buFont typeface="+mj-lt"/>
              <a:buAutoNum type="arabicPeriod"/>
            </a:pPr>
            <a:r>
              <a:rPr lang="en-US" dirty="0"/>
              <a:t>Establish pricing goals</a:t>
            </a:r>
          </a:p>
          <a:p>
            <a:pPr marL="914400" lvl="1" indent="-457200">
              <a:buFont typeface="+mj-lt"/>
              <a:buAutoNum type="arabicPeriod"/>
            </a:pPr>
            <a:r>
              <a:rPr lang="en-US" dirty="0"/>
              <a:t>Estimate demand, costs, and profits</a:t>
            </a:r>
          </a:p>
          <a:p>
            <a:pPr marL="914400" lvl="1" indent="-457200">
              <a:buFont typeface="+mj-lt"/>
              <a:buAutoNum type="arabicPeriod"/>
            </a:pPr>
            <a:r>
              <a:rPr lang="en-US" dirty="0"/>
              <a:t>Choose a price strategy to help determine a base price</a:t>
            </a:r>
          </a:p>
          <a:p>
            <a:pPr marL="914400" lvl="1" indent="-457200">
              <a:buFont typeface="+mj-lt"/>
              <a:buAutoNum type="arabicPeriod"/>
            </a:pPr>
            <a:r>
              <a:rPr lang="en-US" dirty="0"/>
              <a:t>Fine-tune the base price with pricing tactics</a:t>
            </a:r>
          </a:p>
        </p:txBody>
      </p:sp>
      <p:sp>
        <p:nvSpPr>
          <p:cNvPr id="4" name="Slide Number Placeholder 3"/>
          <p:cNvSpPr>
            <a:spLocks noGrp="1"/>
          </p:cNvSpPr>
          <p:nvPr>
            <p:ph type="sldNum" sz="quarter" idx="10"/>
          </p:nvPr>
        </p:nvSpPr>
        <p:spPr/>
        <p:txBody>
          <a:bodyPr/>
          <a:lstStyle/>
          <a:p>
            <a:fld id="{FCA16ACA-BEA9-4113-B004-2C9FC464C5F8}" type="slidenum">
              <a:rPr lang="en-US" smtClean="0"/>
              <a:pPr/>
              <a:t>28</a:t>
            </a:fld>
            <a:endParaRPr lang="en-US" dirty="0"/>
          </a:p>
        </p:txBody>
      </p:sp>
    </p:spTree>
    <p:extLst>
      <p:ext uri="{BB962C8B-B14F-4D97-AF65-F5344CB8AC3E}">
        <p14:creationId xmlns:p14="http://schemas.microsoft.com/office/powerpoint/2010/main" val="8713087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first step in setting the right price is to establish pricing goals</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A good understanding of the marketplace and of the consumer can sometimes tell a manager very quickly whether a goal is realistic</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Trade-offs for each pricing objective that managers must consider in light of the target customer, the environment, and the company’s overall objectives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A profit maximization objective may require a bigger initial investment than the firm can or wants to commit to</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Reaching the desired market share often means sacrificing short-term profit because without careful management, long-term profit goals may not be met</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Meeting the competition is the easiest pricing goal to implement, but requires that managers ignore demand and costs, the life cycle stage, and other considerations</a:t>
            </a:r>
          </a:p>
          <a:p>
            <a:pPr marL="0" indent="0" eaLnBrk="1" hangingPunct="1">
              <a:buFont typeface="Arial" panose="020B0604020202020204" pitchFamily="34" charset="0"/>
              <a:buNone/>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30</a:t>
            </a:fld>
            <a:endParaRPr lang="en-US" dirty="0"/>
          </a:p>
        </p:txBody>
      </p:sp>
    </p:spTree>
    <p:extLst>
      <p:ext uri="{BB962C8B-B14F-4D97-AF65-F5344CB8AC3E}">
        <p14:creationId xmlns:p14="http://schemas.microsoft.com/office/powerpoint/2010/main" val="386584392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Elasticity is a function of the perceived value to the buyer relative to the price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types of questions managers consider when conducting marketing research on demand and elasticity are key</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After establishing pricing goals, managers should estimate total revenue at a variety of prices</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dirty="0"/>
              <a:t>Next, they should determine corresponding costs for each price and then estimate how much profit and market share can be earned at each possible price</a:t>
            </a: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endParaRPr lang="en-US" b="1"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31</a:t>
            </a:fld>
            <a:endParaRPr lang="en-US" dirty="0"/>
          </a:p>
        </p:txBody>
      </p:sp>
    </p:spTree>
    <p:extLst>
      <p:ext uri="{BB962C8B-B14F-4D97-AF65-F5344CB8AC3E}">
        <p14:creationId xmlns:p14="http://schemas.microsoft.com/office/powerpoint/2010/main" val="263171303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Price strategy: </a:t>
            </a:r>
            <a:r>
              <a:rPr lang="en-US" dirty="0">
                <a:latin typeface="Arial" panose="020B0604020202020204" pitchFamily="34" charset="0"/>
                <a:cs typeface="Arial" panose="020B0604020202020204" pitchFamily="34" charset="0"/>
              </a:rPr>
              <a:t>a basic, long-term pricing framework that establishes the initial price for a product and the intended direction for price movements over the product life cycle</a:t>
            </a:r>
          </a:p>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The price strategy sets a competitive price in a specific market segment based on a well-defined positioning strategy</a:t>
            </a:r>
          </a:p>
          <a:p>
            <a:pPr marL="171450" indent="-171450">
              <a:buFont typeface="Arial" panose="020B0604020202020204" pitchFamily="34" charset="0"/>
              <a:buChar char="•"/>
            </a:pPr>
            <a:r>
              <a:rPr lang="en-US" dirty="0"/>
              <a:t>A company’s freedom in pricing a new product and devising a price strategy depends on the market conditions and other elements of the marketing mix</a:t>
            </a:r>
            <a:endParaRPr lang="en-US" dirty="0">
              <a:latin typeface="Arial" panose="020B0604020202020204" pitchFamily="34" charset="0"/>
              <a:cs typeface="Arial" panose="020B0604020202020204" pitchFamily="34" charset="0"/>
            </a:endParaRPr>
          </a:p>
          <a:p>
            <a:pPr marL="0" indent="0" eaLnBrk="1" hangingPunct="1">
              <a:buFont typeface="Arial" panose="020B0604020202020204" pitchFamily="34" charset="0"/>
              <a:buNone/>
            </a:pPr>
            <a:endParaRPr lang="en-US" altLang="en-US"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32</a:t>
            </a:fld>
            <a:endParaRPr lang="en-US" dirty="0"/>
          </a:p>
        </p:txBody>
      </p:sp>
    </p:spTree>
    <p:extLst>
      <p:ext uri="{BB962C8B-B14F-4D97-AF65-F5344CB8AC3E}">
        <p14:creationId xmlns:p14="http://schemas.microsoft.com/office/powerpoint/2010/main" val="368352901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Companies often use </a:t>
            </a:r>
            <a:r>
              <a:rPr lang="en-US" altLang="en-US" b="1" dirty="0">
                <a:latin typeface="Arial" panose="020B0604020202020204" pitchFamily="34" charset="0"/>
              </a:rPr>
              <a:t>price skimming </a:t>
            </a:r>
            <a:r>
              <a:rPr lang="en-US" altLang="en-US" dirty="0">
                <a:latin typeface="Arial" panose="020B0604020202020204" pitchFamily="34" charset="0"/>
              </a:rPr>
              <a:t>for new products when the product is perceived as having unique advantages. Over time, the price will be lowered.</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latin typeface="Arial" panose="020B0604020202020204" pitchFamily="34" charset="0"/>
                <a:cs typeface="Arial" panose="020B0604020202020204" pitchFamily="34" charset="0"/>
              </a:rPr>
              <a:t>Price skimming: </a:t>
            </a:r>
            <a:r>
              <a:rPr lang="en-US" dirty="0">
                <a:latin typeface="Arial" panose="020B0604020202020204" pitchFamily="34" charset="0"/>
                <a:cs typeface="Arial" panose="020B0604020202020204" pitchFamily="34" charset="0"/>
              </a:rPr>
              <a:t>a pricing policy whereby a firm charges a high introductory price, often coupled with heavy promotion</a:t>
            </a:r>
          </a:p>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latin typeface="Arial" panose="020B0604020202020204" pitchFamily="34" charset="0"/>
                <a:cs typeface="Arial" panose="020B0604020202020204" pitchFamily="34" charset="0"/>
              </a:rPr>
              <a:t>Price skimming is successful when:</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solidFill>
                  <a:srgbClr val="00B050"/>
                </a:solidFill>
                <a:latin typeface="Arial" panose="020B0604020202020204" pitchFamily="34" charset="0"/>
                <a:cs typeface="Arial" panose="020B0604020202020204" pitchFamily="34" charset="0"/>
              </a:rPr>
              <a:t>There is strong demand for a good or service</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solidFill>
                  <a:srgbClr val="00B050"/>
                </a:solidFill>
                <a:latin typeface="Arial" panose="020B0604020202020204" pitchFamily="34" charset="0"/>
                <a:cs typeface="Arial" panose="020B0604020202020204" pitchFamily="34" charset="0"/>
              </a:rPr>
              <a:t>Product is legally well protected, represents a technological breakthrough, or has blocked the entry to competitors</a:t>
            </a:r>
            <a:endParaRPr lang="en-US" altLang="en-US" dirty="0">
              <a:latin typeface="Arial" panose="020B0604020202020204" pitchFamily="34" charset="0"/>
            </a:endParaRPr>
          </a:p>
          <a:p>
            <a:pPr marL="628650" lvl="1" indent="-171450" eaLnBrk="1" hangingPunct="1">
              <a:buFont typeface="Arial" panose="020B0604020202020204" pitchFamily="34" charset="0"/>
              <a:buChar char="•"/>
            </a:pPr>
            <a:r>
              <a:rPr lang="en-US" altLang="en-US" b="0" dirty="0">
                <a:latin typeface="Arial" panose="020B0604020202020204" pitchFamily="34" charset="0"/>
              </a:rPr>
              <a:t>This strategy enables the management to recover</a:t>
            </a:r>
            <a:r>
              <a:rPr lang="en-US" altLang="en-US" b="0" baseline="0" dirty="0">
                <a:latin typeface="Arial" panose="020B0604020202020204" pitchFamily="34" charset="0"/>
              </a:rPr>
              <a:t> </a:t>
            </a:r>
            <a:r>
              <a:rPr lang="en-US" altLang="en-US" b="0" dirty="0">
                <a:latin typeface="Arial" panose="020B0604020202020204" pitchFamily="34" charset="0"/>
              </a:rPr>
              <a:t>product development costs quickly.</a:t>
            </a:r>
          </a:p>
          <a:p>
            <a:pPr marL="0" indent="0" eaLnBrk="1" hangingPunct="1">
              <a:buFont typeface="Arial" panose="020B0604020202020204" pitchFamily="34" charset="0"/>
              <a:buNone/>
            </a:pPr>
            <a:endParaRPr lang="en-US" altLang="en-US" b="0" u="sng" dirty="0">
              <a:latin typeface="Arial" panose="020B0604020202020204" pitchFamily="34" charset="0"/>
            </a:endParaRPr>
          </a:p>
        </p:txBody>
      </p:sp>
      <p:sp>
        <p:nvSpPr>
          <p:cNvPr id="4" name="Slide Number Placeholder 3"/>
          <p:cNvSpPr>
            <a:spLocks noGrp="1"/>
          </p:cNvSpPr>
          <p:nvPr>
            <p:ph type="sldNum" sz="quarter" idx="10"/>
          </p:nvPr>
        </p:nvSpPr>
        <p:spPr/>
        <p:txBody>
          <a:bodyPr/>
          <a:lstStyle/>
          <a:p>
            <a:fld id="{FCA16ACA-BEA9-4113-B004-2C9FC464C5F8}" type="slidenum">
              <a:rPr lang="en-US" smtClean="0"/>
              <a:pPr/>
              <a:t>33</a:t>
            </a:fld>
            <a:endParaRPr lang="en-US" dirty="0"/>
          </a:p>
        </p:txBody>
      </p:sp>
    </p:spTree>
    <p:extLst>
      <p:ext uri="{BB962C8B-B14F-4D97-AF65-F5344CB8AC3E}">
        <p14:creationId xmlns:p14="http://schemas.microsoft.com/office/powerpoint/2010/main" val="84908832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latin typeface="Arial" panose="020B0604020202020204" pitchFamily="34" charset="0"/>
                <a:cs typeface="Arial" panose="020B0604020202020204" pitchFamily="34" charset="0"/>
              </a:rPr>
              <a:t>Penetration pricing: </a:t>
            </a:r>
            <a:r>
              <a:rPr lang="en-US" dirty="0">
                <a:latin typeface="Arial" panose="020B0604020202020204" pitchFamily="34" charset="0"/>
                <a:cs typeface="Arial" panose="020B0604020202020204" pitchFamily="34" charset="0"/>
              </a:rPr>
              <a:t>a pricing policy whereby a firm charges a relatively low price for a product when it is first rolled out as a way to reach the mass market</a:t>
            </a:r>
          </a:p>
          <a:p>
            <a:pPr marL="171450" indent="-171450" eaLnBrk="1" hangingPunct="1">
              <a:buFont typeface="Arial" panose="020B0604020202020204" pitchFamily="34" charset="0"/>
              <a:buChar char="•"/>
            </a:pPr>
            <a:r>
              <a:rPr lang="en-US" altLang="en-US" dirty="0">
                <a:latin typeface="Arial" panose="020B0604020202020204" pitchFamily="34" charset="0"/>
              </a:rPr>
              <a:t>Penetration pricing is at the opposite end of the spectrum from price skimming. By charging a low price for a product, a larger share of the market is captured, resulting in lower production costs.  </a:t>
            </a:r>
          </a:p>
          <a:p>
            <a:pPr marL="628650" lvl="1" indent="-171450" eaLnBrk="1" hangingPunct="1">
              <a:buFont typeface="Arial" panose="020B0604020202020204" pitchFamily="34" charset="0"/>
              <a:buChar char="•"/>
            </a:pPr>
            <a:r>
              <a:rPr lang="en-US" altLang="en-US" dirty="0">
                <a:latin typeface="Arial" panose="020B0604020202020204" pitchFamily="34" charset="0"/>
              </a:rPr>
              <a:t>This pricing</a:t>
            </a:r>
            <a:r>
              <a:rPr lang="en-US" altLang="en-US" baseline="0" dirty="0">
                <a:latin typeface="Arial" panose="020B0604020202020204" pitchFamily="34" charset="0"/>
              </a:rPr>
              <a:t> strategy does </a:t>
            </a:r>
            <a:r>
              <a:rPr lang="en-US" altLang="en-US" dirty="0">
                <a:latin typeface="Arial" panose="020B0604020202020204" pitchFamily="34" charset="0"/>
              </a:rPr>
              <a:t>tend to discourage competition and is effective in a price-sensitive market. </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The disadvantage of penetration pricing is that penetration means gearing up for mass production to sell a large volume at a low price.</a:t>
            </a:r>
          </a:p>
          <a:p>
            <a:pPr marL="628650" marR="0" lvl="1" indent="-17145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altLang="en-US" dirty="0">
                <a:latin typeface="Arial" panose="020B0604020202020204" pitchFamily="34" charset="0"/>
              </a:rPr>
              <a:t>An advantage is that is typically discourages or blocks competition from entering a market</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34</a:t>
            </a:fld>
            <a:endParaRPr lang="en-US" dirty="0"/>
          </a:p>
        </p:txBody>
      </p:sp>
    </p:spTree>
    <p:extLst>
      <p:ext uri="{BB962C8B-B14F-4D97-AF65-F5344CB8AC3E}">
        <p14:creationId xmlns:p14="http://schemas.microsoft.com/office/powerpoint/2010/main" val="131066380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latin typeface="Arial" panose="020B0604020202020204" pitchFamily="34" charset="0"/>
                <a:cs typeface="Arial" panose="020B0604020202020204" pitchFamily="34" charset="0"/>
              </a:rPr>
              <a:t>Status quo means charging a price identical to or very close to the competition’s price</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Simplicity is an advantage</a:t>
            </a:r>
          </a:p>
          <a:p>
            <a:pPr marL="628650" lvl="1" indent="-171450">
              <a:buFont typeface="Arial" panose="020B0604020202020204" pitchFamily="34" charset="0"/>
              <a:buChar char="•"/>
            </a:pPr>
            <a:r>
              <a:rPr lang="en-US" dirty="0">
                <a:solidFill>
                  <a:srgbClr val="00B050"/>
                </a:solidFill>
                <a:latin typeface="Arial" panose="020B0604020202020204" pitchFamily="34" charset="0"/>
                <a:cs typeface="Arial" panose="020B0604020202020204" pitchFamily="34" charset="0"/>
              </a:rPr>
              <a:t>A disadvantage is that this strategy ignores demand or cost or both</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35</a:t>
            </a:fld>
            <a:endParaRPr lang="en-US" dirty="0"/>
          </a:p>
        </p:txBody>
      </p:sp>
    </p:spTree>
    <p:extLst>
      <p:ext uri="{BB962C8B-B14F-4D97-AF65-F5344CB8AC3E}">
        <p14:creationId xmlns:p14="http://schemas.microsoft.com/office/powerpoint/2010/main" val="26331259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Answers will vary.</a:t>
            </a:r>
            <a:br>
              <a:rPr lang="en-US" dirty="0"/>
            </a:br>
            <a:r>
              <a:rPr lang="en-US" dirty="0"/>
              <a:t>Apple, Tesla, and makers of 4K televisions are examples of companies using a price skimming strategy.</a:t>
            </a:r>
          </a:p>
          <a:p>
            <a:r>
              <a:rPr lang="en-US" dirty="0"/>
              <a:t>Spirit Airlines, cable and internet providers, and Samsung are examples of companies using a penetration pricing strategy.</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36</a:t>
            </a:fld>
            <a:endParaRPr lang="en-US" dirty="0"/>
          </a:p>
        </p:txBody>
      </p:sp>
    </p:spTree>
    <p:extLst>
      <p:ext uri="{BB962C8B-B14F-4D97-AF65-F5344CB8AC3E}">
        <p14:creationId xmlns:p14="http://schemas.microsoft.com/office/powerpoint/2010/main" val="21464701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dirty="0">
                <a:latin typeface="Arial" panose="020B0604020202020204" pitchFamily="34" charset="0"/>
                <a:cs typeface="Arial" panose="020B0604020202020204" pitchFamily="34" charset="0"/>
              </a:rPr>
              <a:t>Some pricing decisions are subject to government regulation:</a:t>
            </a:r>
          </a:p>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Unfair trade practices: </a:t>
            </a:r>
            <a:r>
              <a:rPr lang="en-US" dirty="0">
                <a:latin typeface="Arial" panose="020B0604020202020204" pitchFamily="34" charset="0"/>
                <a:cs typeface="Arial" panose="020B0604020202020204" pitchFamily="34" charset="0"/>
              </a:rPr>
              <a:t>laws that prohibit wholesalers and retailers from selling below cost</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In more than half of the United States, selling below cost is illegal</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Wholesalers and retailers need to take a minimum percentage markup on their combined merchandise cost and transportation cost</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Intent is to protect small local firms from giants like Walmart</a:t>
            </a:r>
          </a:p>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Price fixing: </a:t>
            </a:r>
            <a:r>
              <a:rPr lang="en-US" dirty="0">
                <a:latin typeface="Arial" panose="020B0604020202020204" pitchFamily="34" charset="0"/>
                <a:cs typeface="Arial" panose="020B0604020202020204" pitchFamily="34" charset="0"/>
              </a:rPr>
              <a:t>an agreement between two or more firms on the price they will charge for a product</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Illegal under the Sherman Act and the Federal Trade Commission Act</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Fines and prison terms are penalties</a:t>
            </a:r>
          </a:p>
          <a:p>
            <a:pPr marL="628650" lvl="1" indent="-171450">
              <a:buFont typeface="Arial" panose="020B0604020202020204" pitchFamily="34" charset="0"/>
              <a:buChar char="•"/>
            </a:pPr>
            <a:r>
              <a:rPr lang="en-US" dirty="0">
                <a:latin typeface="Arial" panose="020B0604020202020204" pitchFamily="34" charset="0"/>
                <a:cs typeface="Arial" panose="020B0604020202020204" pitchFamily="34" charset="0"/>
              </a:rPr>
              <a:t>Price discrimination</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The Robinson-Patman Act of 1936 prohibits any firm from selling to two or more different buyers, within a reasonably short time, commodities of like grade and quality at different prices where the result would be to substantially lessen competition</a:t>
            </a:r>
          </a:p>
          <a:p>
            <a:pPr marL="628650" lvl="1" indent="-171450">
              <a:buFont typeface="Arial" panose="020B0604020202020204" pitchFamily="34" charset="0"/>
              <a:buChar char="•"/>
            </a:pPr>
            <a:r>
              <a:rPr lang="en-US" b="1" dirty="0">
                <a:solidFill>
                  <a:schemeClr val="accent1"/>
                </a:solidFill>
                <a:latin typeface="Arial" panose="020B0604020202020204" pitchFamily="34" charset="0"/>
                <a:cs typeface="Arial" panose="020B0604020202020204" pitchFamily="34" charset="0"/>
              </a:rPr>
              <a:t>Predatory pricing: </a:t>
            </a:r>
            <a:r>
              <a:rPr lang="en-US" dirty="0">
                <a:latin typeface="Arial" panose="020B0604020202020204" pitchFamily="34" charset="0"/>
                <a:cs typeface="Arial" panose="020B0604020202020204" pitchFamily="34" charset="0"/>
              </a:rPr>
              <a:t>the practice of charging a very low price for a product with the intent of driving competitors out of business or out of a market</a:t>
            </a:r>
          </a:p>
          <a:p>
            <a:pPr marL="1085850" lvl="2" indent="-171450">
              <a:buFont typeface="Arial" panose="020B0604020202020204" pitchFamily="34" charset="0"/>
              <a:buChar char="•"/>
            </a:pPr>
            <a:r>
              <a:rPr lang="en-US" dirty="0">
                <a:latin typeface="Arial" panose="020B0604020202020204" pitchFamily="34" charset="0"/>
                <a:cs typeface="Arial" panose="020B0604020202020204" pitchFamily="34" charset="0"/>
              </a:rPr>
              <a:t>Illegal under the Sherman Act and the Federal Trade Commission Act</a:t>
            </a:r>
          </a:p>
          <a:p>
            <a:pPr marL="1085850" lvl="2" indent="-171450">
              <a:buFont typeface="Arial" panose="020B0604020202020204" pitchFamily="34" charset="0"/>
              <a:buChar char="•"/>
            </a:pPr>
            <a:endParaRPr lang="en-US"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37</a:t>
            </a:fld>
            <a:endParaRPr lang="en-US" dirty="0"/>
          </a:p>
        </p:txBody>
      </p:sp>
    </p:spTree>
    <p:extLst>
      <p:ext uri="{BB962C8B-B14F-4D97-AF65-F5344CB8AC3E}">
        <p14:creationId xmlns:p14="http://schemas.microsoft.com/office/powerpoint/2010/main" val="31312105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eaLnBrk="1" hangingPunct="1">
              <a:buFont typeface="Arial" panose="020B0604020202020204" pitchFamily="34" charset="0"/>
              <a:buChar char="•"/>
            </a:pPr>
            <a:r>
              <a:rPr lang="en-US" altLang="en-US" dirty="0">
                <a:latin typeface="Arial" panose="020B0604020202020204" pitchFamily="34" charset="0"/>
              </a:rPr>
              <a:t>The </a:t>
            </a:r>
            <a:r>
              <a:rPr lang="en-US" altLang="en-US" b="1" dirty="0">
                <a:latin typeface="Arial" panose="020B0604020202020204" pitchFamily="34" charset="0"/>
              </a:rPr>
              <a:t>base price </a:t>
            </a:r>
            <a:r>
              <a:rPr lang="en-US" altLang="en-US" dirty="0">
                <a:latin typeface="Arial" panose="020B0604020202020204" pitchFamily="34" charset="0"/>
              </a:rPr>
              <a:t>is the general price level at which the company expects to sell a good or service. The general price level is correlated with the pricing policy: above the market, at the market, or below the market. The final step is to fine-tune the base price.</a:t>
            </a:r>
          </a:p>
          <a:p>
            <a:pPr marL="628650" lvl="1" indent="-171450" eaLnBrk="1" hangingPunct="1">
              <a:buFont typeface="Arial" panose="020B0604020202020204" pitchFamily="34" charset="0"/>
              <a:buChar char="•"/>
            </a:pPr>
            <a:r>
              <a:rPr lang="en-US" altLang="en-US" dirty="0">
                <a:latin typeface="Arial" panose="020B0604020202020204" pitchFamily="34" charset="0"/>
              </a:rPr>
              <a:t>Fine-tuning techniques include discounts, geographic pricing, and other pricing tactics.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38</a:t>
            </a:fld>
            <a:endParaRPr lang="en-US" dirty="0"/>
          </a:p>
        </p:txBody>
      </p:sp>
    </p:spTree>
    <p:extLst>
      <p:ext uri="{BB962C8B-B14F-4D97-AF65-F5344CB8AC3E}">
        <p14:creationId xmlns:p14="http://schemas.microsoft.com/office/powerpoint/2010/main" val="359104748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altLang="en-US" sz="1200" dirty="0">
                <a:latin typeface="Arial" panose="020B0604020202020204" pitchFamily="34" charset="0"/>
                <a:cs typeface="Arial" panose="020B0604020202020204" pitchFamily="34" charset="0"/>
              </a:rPr>
              <a:t>A base price can be lowered through the use of discounts and the related tactics of allowances, rebates, low or zero percent financing, and value-based pricing.</a:t>
            </a:r>
            <a:r>
              <a:rPr lang="en-US" altLang="en-US" sz="1200" b="1" dirty="0">
                <a:latin typeface="Arial" panose="020B0604020202020204" pitchFamily="34" charset="0"/>
                <a:cs typeface="Arial" panose="020B0604020202020204" pitchFamily="34" charset="0"/>
              </a:rPr>
              <a:t> </a:t>
            </a:r>
            <a:r>
              <a:rPr lang="en-US" altLang="en-US" sz="1200" dirty="0">
                <a:latin typeface="Arial" panose="020B0604020202020204" pitchFamily="34" charset="0"/>
                <a:cs typeface="Arial" panose="020B0604020202020204" pitchFamily="34" charset="0"/>
              </a:rPr>
              <a:t>Discounts are used to encourage customers to do what they would not ordinarily do, such as pay cash, take delivery out of season, or performing certain functions within a distribution channel. </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rPr>
              <a:t>Quantity discount: </a:t>
            </a:r>
            <a:r>
              <a:rPr lang="en-US" dirty="0"/>
              <a:t>a price reduction offered to buyers buying in multiple units or above a specified dollar amount</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rPr>
              <a:t>Cumulative quantity discount: </a:t>
            </a:r>
            <a:r>
              <a:rPr lang="en-US" dirty="0"/>
              <a:t>a deduction from list price that applies to the buyer’s total purchases made during a specific period</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solidFill>
                  <a:schemeClr val="accent1"/>
                </a:solidFill>
              </a:rPr>
              <a:t>Noncumulative quantity discount: </a:t>
            </a:r>
            <a:r>
              <a:rPr lang="en-US" dirty="0"/>
              <a:t>a deduction from list price that applies to a single order rather than to the total volume of orders placed during a certain period</a:t>
            </a:r>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sz="1200" b="1" dirty="0">
                <a:solidFill>
                  <a:schemeClr val="accent1"/>
                </a:solidFill>
              </a:rPr>
              <a:t>Cash discount: </a:t>
            </a:r>
            <a:r>
              <a:rPr lang="en-US" sz="1200" dirty="0"/>
              <a:t>a price reduction offered to a consumer, an industrial user, or a marketing intermediary in return for prompt payment of a bill</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pPr marL="171450" marR="0" lvl="0"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altLang="en-US" sz="1200" dirty="0">
              <a:latin typeface="Arial" panose="020B0604020202020204" pitchFamily="34" charset="0"/>
              <a:cs typeface="Arial" panose="020B0604020202020204" pitchFamily="34" charset="0"/>
            </a:endParaRP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39</a:t>
            </a:fld>
            <a:endParaRPr lang="en-US" dirty="0"/>
          </a:p>
        </p:txBody>
      </p:sp>
    </p:spTree>
    <p:extLst>
      <p:ext uri="{BB962C8B-B14F-4D97-AF65-F5344CB8AC3E}">
        <p14:creationId xmlns:p14="http://schemas.microsoft.com/office/powerpoint/2010/main" val="325703836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1" dirty="0">
                <a:solidFill>
                  <a:schemeClr val="accent1"/>
                </a:solidFill>
              </a:rPr>
              <a:t>Functional discount (trade discount): </a:t>
            </a:r>
            <a:r>
              <a:rPr lang="en-US" sz="1200" dirty="0"/>
              <a:t>a discount to wholesalers and retailers for performing channel functions </a:t>
            </a:r>
          </a:p>
          <a:p>
            <a:pPr marL="171450" indent="-171450">
              <a:buFont typeface="Arial" panose="020B0604020202020204" pitchFamily="34" charset="0"/>
              <a:buChar char="•"/>
            </a:pPr>
            <a:r>
              <a:rPr lang="en-US" sz="1200" b="1" dirty="0">
                <a:solidFill>
                  <a:schemeClr val="accent1"/>
                </a:solidFill>
              </a:rPr>
              <a:t>Seasonal discount: </a:t>
            </a:r>
            <a:r>
              <a:rPr lang="en-US" sz="1200" dirty="0"/>
              <a:t>a price reduction for buying merchandise out of season</a:t>
            </a:r>
          </a:p>
          <a:p>
            <a:pPr marL="171450" indent="-171450">
              <a:buFont typeface="Arial" panose="020B0604020202020204" pitchFamily="34" charset="0"/>
              <a:buChar char="•"/>
            </a:pPr>
            <a:r>
              <a:rPr lang="en-US" sz="1200" b="1" dirty="0">
                <a:solidFill>
                  <a:schemeClr val="accent1"/>
                </a:solidFill>
              </a:rPr>
              <a:t>Promotional allowance (trade allowance): </a:t>
            </a:r>
            <a:r>
              <a:rPr lang="en-US" sz="1200" dirty="0"/>
              <a:t>a payment to a dealer for promoting the manufacturer’s products</a:t>
            </a:r>
          </a:p>
          <a:p>
            <a:pPr marL="171450" indent="-171450">
              <a:buFont typeface="Arial" panose="020B0604020202020204" pitchFamily="34" charset="0"/>
              <a:buChar char="•"/>
            </a:pPr>
            <a:r>
              <a:rPr lang="en-US" sz="1200" b="1" dirty="0">
                <a:solidFill>
                  <a:schemeClr val="accent1"/>
                </a:solidFill>
              </a:rPr>
              <a:t>Rebate: </a:t>
            </a:r>
            <a:r>
              <a:rPr lang="en-US" sz="1200" dirty="0"/>
              <a:t>a cash refund given for the purchase of a product during a specific period</a:t>
            </a:r>
          </a:p>
          <a:p>
            <a:pPr marL="171450" indent="-171450">
              <a:buFont typeface="Arial" panose="020B0604020202020204" pitchFamily="34" charset="0"/>
              <a:buChar char="•"/>
            </a:pPr>
            <a:r>
              <a:rPr lang="en-US" altLang="en-US" sz="1200" dirty="0"/>
              <a:t>Coupons are discounts offered via paper, a printable web page, or an electronic code</a:t>
            </a:r>
            <a:endParaRPr lang="en-US" sz="1200"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40</a:t>
            </a:fld>
            <a:endParaRPr lang="en-US" dirty="0"/>
          </a:p>
        </p:txBody>
      </p:sp>
    </p:spTree>
    <p:extLst>
      <p:ext uri="{BB962C8B-B14F-4D97-AF65-F5344CB8AC3E}">
        <p14:creationId xmlns:p14="http://schemas.microsoft.com/office/powerpoint/2010/main" val="1997248933"/>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342900" lvl="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Zero percent financing offers no interest charge in order to increase sales</a:t>
            </a:r>
          </a:p>
          <a:p>
            <a:pPr marL="342900" lvl="0" indent="-342900">
              <a:buFont typeface="Arial" panose="020B0604020202020204" pitchFamily="34" charset="0"/>
              <a:buChar char="•"/>
            </a:pPr>
            <a:r>
              <a:rPr lang="en-US" altLang="en-US" sz="2400" dirty="0">
                <a:latin typeface="Arial" panose="020B0604020202020204" pitchFamily="34" charset="0"/>
                <a:cs typeface="Arial" panose="020B0604020202020204" pitchFamily="34" charset="0"/>
              </a:rPr>
              <a:t>Free shipping helps to lower the price for the consumer</a:t>
            </a:r>
          </a:p>
          <a:p>
            <a:pPr marL="342900" lvl="0" indent="-342900">
              <a:buFont typeface="Arial" panose="020B0604020202020204" pitchFamily="34" charset="0"/>
              <a:buChar char="•"/>
            </a:pPr>
            <a:r>
              <a:rPr lang="en-US" altLang="en-US" sz="2400" dirty="0"/>
              <a:t>Shipping through Amazon can provide shipping discounts for merchants</a:t>
            </a:r>
          </a:p>
          <a:p>
            <a:pPr marL="342900" lvl="0" indent="-342900">
              <a:buFont typeface="Arial" panose="020B0604020202020204" pitchFamily="34" charset="0"/>
              <a:buChar char="•"/>
            </a:pPr>
            <a:r>
              <a:rPr lang="en-US" altLang="en-US" sz="2400" b="1" dirty="0">
                <a:solidFill>
                  <a:schemeClr val="accent1"/>
                </a:solidFill>
              </a:rPr>
              <a:t>Value-based pricing: </a:t>
            </a:r>
            <a:r>
              <a:rPr lang="en-US" altLang="en-US" sz="2400" dirty="0"/>
              <a:t>setting the price at a level that seems to the customer to be a good price compared to the prices of other options</a:t>
            </a:r>
          </a:p>
          <a:p>
            <a:pPr marL="800100" lvl="1" indent="-342900">
              <a:buFont typeface="Arial" panose="020B0604020202020204" pitchFamily="34" charset="0"/>
              <a:buChar char="•"/>
            </a:pPr>
            <a:r>
              <a:rPr lang="en-US" altLang="en-US" sz="2200" dirty="0">
                <a:solidFill>
                  <a:srgbClr val="00B050"/>
                </a:solidFill>
              </a:rPr>
              <a:t>The basic assumption is that the firm is customer driven, seeking to understand the attributes customers want in the goods and services they buy and the value of that bundle of attributes to customers</a:t>
            </a:r>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41</a:t>
            </a:fld>
            <a:endParaRPr lang="en-US" dirty="0"/>
          </a:p>
        </p:txBody>
      </p:sp>
    </p:spTree>
    <p:extLst>
      <p:ext uri="{BB962C8B-B14F-4D97-AF65-F5344CB8AC3E}">
        <p14:creationId xmlns:p14="http://schemas.microsoft.com/office/powerpoint/2010/main" val="33763811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b="0" dirty="0"/>
              <a:t>In </a:t>
            </a:r>
            <a:r>
              <a:rPr lang="en-IN" b="1" dirty="0"/>
              <a:t>FOB origin pricing</a:t>
            </a:r>
            <a:r>
              <a:rPr lang="en-IN" b="0" dirty="0"/>
              <a:t>,</a:t>
            </a:r>
            <a:r>
              <a:rPr lang="en-IN" b="0" baseline="0" dirty="0"/>
              <a:t> </a:t>
            </a:r>
            <a:r>
              <a:rPr lang="en-IN" dirty="0"/>
              <a:t>the buyer is required to absorb the freight costs from the shipping point.</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dirty="0"/>
              <a:t>The farther buyers are from sellers, the more they pay</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dirty="0"/>
              <a:t>In</a:t>
            </a:r>
            <a:r>
              <a:rPr lang="en-IN" baseline="0" dirty="0"/>
              <a:t> </a:t>
            </a:r>
            <a:r>
              <a:rPr lang="en-IN" b="1" baseline="0" dirty="0"/>
              <a:t>uniform delivered pricing</a:t>
            </a:r>
            <a:r>
              <a:rPr lang="en-IN" baseline="0" dirty="0"/>
              <a:t>, </a:t>
            </a:r>
            <a:r>
              <a:rPr lang="en-IN" dirty="0"/>
              <a:t>the seller pays the actual freight charges and bills every purchaser an </a:t>
            </a:r>
            <a:r>
              <a:rPr lang="en-US" dirty="0"/>
              <a:t>identical, flat freight charge.</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Makes total costs, including freight, equal for all purchasers of identical products</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Sometimes called postage stamp pricing</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t>Zone pricing </a:t>
            </a:r>
            <a:r>
              <a:rPr lang="en-US" b="0" dirty="0"/>
              <a:t>is</a:t>
            </a:r>
            <a:r>
              <a:rPr lang="en-US" dirty="0"/>
              <a:t> a modification of uniform delivered pricing. It divides the United States into segments or zones and charges a flat freight rate to all customers in a given zone.</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Used to equalize total costs among buyers within large geographic areas—but not necessarily all of the seller’s market area</a:t>
            </a:r>
          </a:p>
        </p:txBody>
      </p:sp>
      <p:sp>
        <p:nvSpPr>
          <p:cNvPr id="4" name="Slide Number Placeholder 3"/>
          <p:cNvSpPr>
            <a:spLocks noGrp="1"/>
          </p:cNvSpPr>
          <p:nvPr>
            <p:ph type="sldNum" sz="quarter" idx="10"/>
          </p:nvPr>
        </p:nvSpPr>
        <p:spPr/>
        <p:txBody>
          <a:bodyPr/>
          <a:lstStyle/>
          <a:p>
            <a:fld id="{FCA16ACA-BEA9-4113-B004-2C9FC464C5F8}" type="slidenum">
              <a:rPr lang="en-US" smtClean="0"/>
              <a:pPr/>
              <a:t>42</a:t>
            </a:fld>
            <a:endParaRPr lang="en-US" dirty="0"/>
          </a:p>
        </p:txBody>
      </p:sp>
    </p:spTree>
    <p:extLst>
      <p:ext uri="{BB962C8B-B14F-4D97-AF65-F5344CB8AC3E}">
        <p14:creationId xmlns:p14="http://schemas.microsoft.com/office/powerpoint/2010/main" val="25343336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0" dirty="0"/>
              <a:t>In </a:t>
            </a:r>
            <a:r>
              <a:rPr lang="en-US" b="1" dirty="0"/>
              <a:t>freight absorption </a:t>
            </a:r>
            <a:r>
              <a:rPr lang="en-IN" b="1" dirty="0"/>
              <a:t>pricing</a:t>
            </a:r>
            <a:r>
              <a:rPr lang="en-IN" b="0" dirty="0"/>
              <a:t>, t</a:t>
            </a:r>
            <a:r>
              <a:rPr lang="en-IN" dirty="0"/>
              <a:t>he seller pays all or part of the actual freight charges and does not pass them on to the buyer.</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IN" dirty="0"/>
              <a:t>May be used in intensely competitive areas or as a way to break into new markets</a:t>
            </a:r>
          </a:p>
          <a:p>
            <a:pPr marL="228600" marR="0" lvl="0"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b="1" dirty="0"/>
              <a:t>Basing-point pricing</a:t>
            </a:r>
            <a:r>
              <a:rPr lang="en-US" b="0" baseline="0" dirty="0"/>
              <a:t> involves </a:t>
            </a:r>
            <a:r>
              <a:rPr lang="en-IN" dirty="0"/>
              <a:t>charging freight from a given point, regardless of the city from which the goods are </a:t>
            </a:r>
            <a:r>
              <a:rPr lang="en-US" dirty="0"/>
              <a:t>shipped.</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Has waned in popularity</a:t>
            </a:r>
          </a:p>
          <a:p>
            <a:pPr marL="685800" marR="0" lvl="1" indent="-228600" algn="l" defTabSz="914400" rtl="0" eaLnBrk="1" fontAlgn="base" latinLnBrk="0" hangingPunct="1">
              <a:lnSpc>
                <a:spcPct val="100000"/>
              </a:lnSpc>
              <a:spcBef>
                <a:spcPct val="30000"/>
              </a:spcBef>
              <a:spcAft>
                <a:spcPct val="0"/>
              </a:spcAft>
              <a:buClrTx/>
              <a:buSzTx/>
              <a:buFont typeface="Arial" panose="020B0604020202020204" pitchFamily="34" charset="0"/>
              <a:buChar char="•"/>
              <a:tabLst/>
              <a:defRPr/>
            </a:pPr>
            <a:r>
              <a:rPr lang="en-US" dirty="0"/>
              <a:t>Freight fees charged when none were actually incurred, called phantom freight, have been declared illegal</a:t>
            </a:r>
            <a:endParaRPr lang="en-IN"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43</a:t>
            </a:fld>
            <a:endParaRPr lang="en-US" dirty="0"/>
          </a:p>
        </p:txBody>
      </p:sp>
    </p:spTree>
    <p:extLst>
      <p:ext uri="{BB962C8B-B14F-4D97-AF65-F5344CB8AC3E}">
        <p14:creationId xmlns:p14="http://schemas.microsoft.com/office/powerpoint/2010/main" val="967408250"/>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Other pricing tactics are unique and defy neat categorization. Managers use these tactics to stimulate demand for specific products, to increase store patronage, and to offer a wider variety of merchandise at a specific price point.</a:t>
            </a:r>
          </a:p>
          <a:p>
            <a:pPr marL="628650" lvl="1" indent="-171450">
              <a:buFont typeface="Arial" panose="020B0604020202020204" pitchFamily="34" charset="0"/>
              <a:buChar char="•"/>
            </a:pPr>
            <a:r>
              <a:rPr lang="en-US" b="0" dirty="0"/>
              <a:t>A merchant using </a:t>
            </a:r>
            <a:r>
              <a:rPr lang="en-US" b="1" dirty="0"/>
              <a:t>single-price tactic</a:t>
            </a:r>
            <a:r>
              <a:rPr lang="en-US" b="1" baseline="0" dirty="0"/>
              <a:t> </a:t>
            </a:r>
            <a:r>
              <a:rPr lang="en-IN" dirty="0"/>
              <a:t>offers all goods and services at the same price.</a:t>
            </a:r>
          </a:p>
          <a:p>
            <a:pPr marL="1085850" lvl="2" indent="-171450">
              <a:buFont typeface="Arial" panose="020B0604020202020204" pitchFamily="34" charset="0"/>
              <a:buChar char="•"/>
            </a:pPr>
            <a:r>
              <a:rPr lang="en-IN" dirty="0"/>
              <a:t>Dollar General  and Dollar Tree sell everything for $1</a:t>
            </a:r>
          </a:p>
          <a:p>
            <a:pPr marL="628650" lvl="1" indent="-171450">
              <a:buFont typeface="Arial" panose="020B0604020202020204" pitchFamily="34" charset="0"/>
              <a:buChar char="•"/>
            </a:pPr>
            <a:r>
              <a:rPr lang="en-IN" b="0" dirty="0"/>
              <a:t>With</a:t>
            </a:r>
            <a:r>
              <a:rPr lang="en-IN" b="0" baseline="0" dirty="0"/>
              <a:t> </a:t>
            </a:r>
            <a:r>
              <a:rPr lang="en-US" b="1" dirty="0"/>
              <a:t>flexible pricing (variable </a:t>
            </a:r>
            <a:r>
              <a:rPr lang="en-IN" b="1" dirty="0"/>
              <a:t>pricing)</a:t>
            </a:r>
            <a:r>
              <a:rPr lang="en-IN" b="0" dirty="0"/>
              <a:t>, </a:t>
            </a:r>
            <a:r>
              <a:rPr lang="en-US" dirty="0"/>
              <a:t>different customers pay different </a:t>
            </a:r>
            <a:r>
              <a:rPr lang="en-IN" dirty="0"/>
              <a:t>prices for essentially the same </a:t>
            </a:r>
            <a:r>
              <a:rPr lang="en-US" dirty="0"/>
              <a:t>merchandise bought in equal quantities.</a:t>
            </a:r>
          </a:p>
          <a:p>
            <a:pPr marL="1085850" lvl="2" indent="-171450">
              <a:buFont typeface="Arial" panose="020B0604020202020204" pitchFamily="34" charset="0"/>
              <a:buChar char="•"/>
            </a:pPr>
            <a:r>
              <a:rPr lang="en-US" dirty="0"/>
              <a:t>Found in the sale of shopping goods, specialty merchandise, and most industrial goods except supply items</a:t>
            </a:r>
          </a:p>
          <a:p>
            <a:pPr marL="1085850" lvl="2" indent="-171450">
              <a:buFont typeface="Arial" panose="020B0604020202020204" pitchFamily="34" charset="0"/>
              <a:buChar char="•"/>
            </a:pPr>
            <a:r>
              <a:rPr lang="en-US" dirty="0"/>
              <a:t>Car dealers and appliance retailers use this tactic</a:t>
            </a:r>
          </a:p>
          <a:p>
            <a:pPr marL="1085850" lvl="2" indent="-171450">
              <a:buFont typeface="Arial" panose="020B0604020202020204" pitchFamily="34" charset="0"/>
              <a:buChar char="•"/>
            </a:pPr>
            <a:r>
              <a:rPr lang="en-US" dirty="0"/>
              <a:t>Lack of consistent profit margins, potential ill will of high-paying purchasers, the tendency for salespeople to automatically lower the price to make a sale, and the possibility of a price war among sellers are all disadvantages of this tactic</a:t>
            </a:r>
          </a:p>
          <a:p>
            <a:pPr marL="628650" lvl="1" indent="-171450">
              <a:buFont typeface="Arial" panose="020B0604020202020204" pitchFamily="34" charset="0"/>
              <a:buChar char="•"/>
            </a:pPr>
            <a:r>
              <a:rPr lang="en-US" dirty="0"/>
              <a:t>Professional services pricing is used by people with lengthy experience, training, and often certification by a licensing board.</a:t>
            </a:r>
          </a:p>
          <a:p>
            <a:pPr marL="1085850" lvl="2" indent="-171450">
              <a:buFont typeface="Arial" panose="020B0604020202020204" pitchFamily="34" charset="0"/>
              <a:buChar char="•"/>
            </a:pPr>
            <a:r>
              <a:rPr lang="en-US" dirty="0"/>
              <a:t>Lawyers, physicians, and family counselors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b="1" dirty="0"/>
              <a:t>Price lining</a:t>
            </a:r>
            <a:r>
              <a:rPr lang="en-IN" dirty="0"/>
              <a:t> is the practice of offering a product line with several items at specific price points.</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Wireless providers use price lining for cell phones that are purchased with a two-year contract</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Reduces confusion for both salesperson and consumer</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dirty="0"/>
              <a:t>Enable a seller to reach several market segments</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IN" dirty="0"/>
          </a:p>
          <a:p>
            <a:pPr marL="228600" indent="-228600" eaLnBrk="1" hangingPunct="1">
              <a:defRPr/>
            </a:pPr>
            <a:r>
              <a:rPr lang="en-US" b="0" u="sng" dirty="0"/>
              <a:t>Discussion/Team Activity</a:t>
            </a:r>
          </a:p>
          <a:p>
            <a:pPr eaLnBrk="1" hangingPunct="1">
              <a:defRPr/>
            </a:pPr>
            <a:r>
              <a:rPr lang="en-US" dirty="0"/>
              <a:t>Discuss products and/or businesses that utilize these pricing tactics.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44</a:t>
            </a:fld>
            <a:endParaRPr lang="en-US" dirty="0"/>
          </a:p>
        </p:txBody>
      </p:sp>
    </p:spTree>
    <p:extLst>
      <p:ext uri="{BB962C8B-B14F-4D97-AF65-F5344CB8AC3E}">
        <p14:creationId xmlns:p14="http://schemas.microsoft.com/office/powerpoint/2010/main" val="419949989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In </a:t>
            </a:r>
            <a:r>
              <a:rPr lang="en-US" b="1" dirty="0"/>
              <a:t>leader pricing (loss-leader pricing)</a:t>
            </a:r>
            <a:r>
              <a:rPr lang="en-US" b="0" dirty="0"/>
              <a:t>, </a:t>
            </a:r>
            <a:r>
              <a:rPr lang="en-US" dirty="0"/>
              <a:t>a product is sold near or even below cost in the hope that shoppers will buy other items once they are in the store.</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Appears weekly in the newspaper advertising of supermarkets</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IN" b="1" dirty="0"/>
              <a:t>Bait pricing </a:t>
            </a:r>
            <a:r>
              <a:rPr lang="en-IN" dirty="0"/>
              <a:t>tries to get consumers into a store through false or misleading price advertising and uses high-pressure selling to persuade consumers to buy more </a:t>
            </a:r>
            <a:r>
              <a:rPr lang="en-US" dirty="0"/>
              <a:t>expensive merchandise.</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FTC considers bait pricing a deceptive act and has banned its use in interstate commerce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a:t>
            </a:r>
            <a:r>
              <a:rPr lang="en-US" baseline="0" dirty="0"/>
              <a:t> </a:t>
            </a:r>
            <a:r>
              <a:rPr lang="en-US" b="1" dirty="0"/>
              <a:t>odd–even pricing </a:t>
            </a:r>
            <a:r>
              <a:rPr lang="en-US" dirty="0"/>
              <a:t>tactic uses odd-numbered prices to connote bargains and even numbered prices to imply quality.</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45</a:t>
            </a:fld>
            <a:endParaRPr lang="en-US" dirty="0"/>
          </a:p>
        </p:txBody>
      </p:sp>
    </p:spTree>
    <p:extLst>
      <p:ext uri="{BB962C8B-B14F-4D97-AF65-F5344CB8AC3E}">
        <p14:creationId xmlns:p14="http://schemas.microsoft.com/office/powerpoint/2010/main" val="2257965159"/>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b="1" dirty="0"/>
              <a:t>Price bundling</a:t>
            </a:r>
            <a:r>
              <a:rPr lang="en-US" dirty="0"/>
              <a:t> involves marketing two or more products in a single package for a special price.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The </a:t>
            </a:r>
            <a:r>
              <a:rPr lang="en-US" b="1" dirty="0"/>
              <a:t>two-part pricing </a:t>
            </a:r>
            <a:r>
              <a:rPr lang="en-US" dirty="0"/>
              <a:t>strategy charges two separate amounts to consume a single good or service.</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May attract consumers who would not pay a high fee for unlimited use</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Pay what you want is a risky tactic that people use to pay for something what they think it is worth.</a:t>
            </a:r>
          </a:p>
          <a:p>
            <a:pPr marL="1085850" marR="0" lvl="2"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Social pressures can come into play because people do not want to appear poor or cheap</a:t>
            </a:r>
          </a:p>
          <a:p>
            <a:pPr marL="628650" marR="0" lvl="1" indent="-171450" algn="l" defTabSz="914400" rtl="0" eaLnBrk="0" fontAlgn="base" latinLnBrk="0" hangingPunct="0">
              <a:lnSpc>
                <a:spcPct val="100000"/>
              </a:lnSpc>
              <a:spcBef>
                <a:spcPct val="30000"/>
              </a:spcBef>
              <a:spcAft>
                <a:spcPct val="0"/>
              </a:spcAft>
              <a:buClrTx/>
              <a:buSzTx/>
              <a:buFont typeface="Arial" panose="020B0604020202020204" pitchFamily="34" charset="0"/>
              <a:buChar char="•"/>
              <a:tabLst/>
              <a:defRPr/>
            </a:pPr>
            <a:r>
              <a:rPr lang="en-US" dirty="0"/>
              <a:t>Package content reduction: Manufacturers keep the price and package size the same while reducing the amount of content.</a:t>
            </a:r>
          </a:p>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46</a:t>
            </a:fld>
            <a:endParaRPr lang="en-US" dirty="0"/>
          </a:p>
        </p:txBody>
      </p:sp>
    </p:spTree>
    <p:extLst>
      <p:ext uri="{BB962C8B-B14F-4D97-AF65-F5344CB8AC3E}">
        <p14:creationId xmlns:p14="http://schemas.microsoft.com/office/powerpoint/2010/main" val="3707377425"/>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228600" indent="-228600" eaLnBrk="1" hangingPunct="1"/>
            <a:r>
              <a:rPr lang="en-US" altLang="en-US" dirty="0">
                <a:latin typeface="Arial" panose="020B0604020202020204" pitchFamily="34" charset="0"/>
              </a:rPr>
              <a:t>More businesses are adopting </a:t>
            </a:r>
            <a:r>
              <a:rPr lang="en-US" altLang="en-US" b="1" dirty="0">
                <a:latin typeface="Arial" panose="020B0604020202020204" pitchFamily="34" charset="0"/>
              </a:rPr>
              <a:t>consumer penalties</a:t>
            </a:r>
            <a:r>
              <a:rPr lang="en-US" altLang="en-US" dirty="0">
                <a:latin typeface="Arial" panose="020B0604020202020204" pitchFamily="34" charset="0"/>
              </a:rPr>
              <a:t>—extra fees paid by consumers for violating the terms of a purchase agreement.  </a:t>
            </a:r>
          </a:p>
          <a:p>
            <a:pPr marL="228600" indent="-228600" eaLnBrk="1" hangingPunct="1"/>
            <a:endParaRPr lang="en-US" altLang="en-US" dirty="0">
              <a:latin typeface="Arial" panose="020B0604020202020204" pitchFamily="34" charset="0"/>
            </a:endParaRPr>
          </a:p>
          <a:p>
            <a:pPr marL="228600" indent="-228600" eaLnBrk="1" hangingPunct="1"/>
            <a:r>
              <a:rPr lang="en-US" altLang="en-US" b="0" u="sng" dirty="0">
                <a:latin typeface="Arial" panose="020B0604020202020204" pitchFamily="34" charset="0"/>
              </a:rPr>
              <a:t>Discussion Question/Team Activity</a:t>
            </a:r>
          </a:p>
          <a:p>
            <a:pPr marL="228600" indent="-228600" eaLnBrk="1" hangingPunct="1"/>
            <a:r>
              <a:rPr lang="en-US" altLang="en-US" dirty="0">
                <a:latin typeface="Arial" panose="020B0604020202020204" pitchFamily="34" charset="0"/>
              </a:rPr>
              <a:t>Have your students brainstorm a list of common consumer penalties in different industries.  </a:t>
            </a:r>
          </a:p>
        </p:txBody>
      </p:sp>
      <p:sp>
        <p:nvSpPr>
          <p:cNvPr id="4" name="Slide Number Placeholder 3"/>
          <p:cNvSpPr>
            <a:spLocks noGrp="1"/>
          </p:cNvSpPr>
          <p:nvPr>
            <p:ph type="sldNum" sz="quarter" idx="10"/>
          </p:nvPr>
        </p:nvSpPr>
        <p:spPr/>
        <p:txBody>
          <a:bodyPr/>
          <a:lstStyle/>
          <a:p>
            <a:fld id="{FCA16ACA-BEA9-4113-B004-2C9FC464C5F8}" type="slidenum">
              <a:rPr lang="en-US" smtClean="0"/>
              <a:pPr/>
              <a:t>47</a:t>
            </a:fld>
            <a:endParaRPr lang="en-US" dirty="0"/>
          </a:p>
        </p:txBody>
      </p:sp>
    </p:spTree>
    <p:extLst>
      <p:ext uri="{BB962C8B-B14F-4D97-AF65-F5344CB8AC3E}">
        <p14:creationId xmlns:p14="http://schemas.microsoft.com/office/powerpoint/2010/main" val="1171332131"/>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48</a:t>
            </a:fld>
            <a:endParaRPr lang="en-US" dirty="0"/>
          </a:p>
        </p:txBody>
      </p:sp>
    </p:spTree>
    <p:extLst>
      <p:ext uri="{BB962C8B-B14F-4D97-AF65-F5344CB8AC3E}">
        <p14:creationId xmlns:p14="http://schemas.microsoft.com/office/powerpoint/2010/main" val="231713959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50</a:t>
            </a:fld>
            <a:endParaRPr lang="en-US" dirty="0"/>
          </a:p>
        </p:txBody>
      </p:sp>
    </p:spTree>
    <p:extLst>
      <p:ext uri="{BB962C8B-B14F-4D97-AF65-F5344CB8AC3E}">
        <p14:creationId xmlns:p14="http://schemas.microsoft.com/office/powerpoint/2010/main" val="239362306"/>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CA16ACA-BEA9-4113-B004-2C9FC464C5F8}" type="slidenum">
              <a:rPr lang="en-US" smtClean="0"/>
              <a:pPr/>
              <a:t>51</a:t>
            </a:fld>
            <a:endParaRPr lang="en-US" dirty="0"/>
          </a:p>
        </p:txBody>
      </p:sp>
    </p:spTree>
    <p:extLst>
      <p:ext uri="{BB962C8B-B14F-4D97-AF65-F5344CB8AC3E}">
        <p14:creationId xmlns:p14="http://schemas.microsoft.com/office/powerpoint/2010/main" val="3134002178"/>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5" name="Rectangle 4"/>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7"/>
          <p:cNvSpPr>
            <a:spLocks noGrp="1"/>
          </p:cNvSpPr>
          <p:nvPr>
            <p:ph type="title"/>
          </p:nvPr>
        </p:nvSpPr>
        <p:spPr>
          <a:xfrm>
            <a:off x="132804" y="65560"/>
            <a:ext cx="8887348" cy="1103087"/>
          </a:xfrm>
        </p:spPr>
        <p:txBody>
          <a:bodyPr>
            <a:normAutofit/>
          </a:bodyPr>
          <a:lstStyle>
            <a:lvl1pPr algn="ctr">
              <a:buClr>
                <a:srgbClr val="3A525D"/>
              </a:buClr>
              <a:defRPr sz="3600">
                <a:solidFill>
                  <a:schemeClr val="bg1"/>
                </a:solidFill>
                <a:latin typeface="Arial" pitchFamily="34" charset="0"/>
                <a:ea typeface="Verdana" pitchFamily="34" charset="0"/>
                <a:cs typeface="Arial" pitchFamily="34" charset="0"/>
              </a:defRPr>
            </a:lvl1pPr>
          </a:lstStyle>
          <a:p>
            <a:r>
              <a:rPr lang="en-US" dirty="0"/>
              <a:t>Click to edit Master title style</a:t>
            </a:r>
          </a:p>
        </p:txBody>
      </p:sp>
      <p:sp>
        <p:nvSpPr>
          <p:cNvPr id="3" name="Content Placeholder 2"/>
          <p:cNvSpPr>
            <a:spLocks noGrp="1"/>
          </p:cNvSpPr>
          <p:nvPr>
            <p:ph idx="1"/>
          </p:nvPr>
        </p:nvSpPr>
        <p:spPr>
          <a:xfrm>
            <a:off x="373265" y="1614715"/>
            <a:ext cx="8393364" cy="4481286"/>
          </a:xfrm>
        </p:spPr>
        <p:txBody>
          <a:bodyPr vert="horz" lIns="91440" tIns="45720" rIns="91440" bIns="45720" rtlCol="0">
            <a:normAutofit/>
          </a:bodyPr>
          <a:lstStyle>
            <a:lvl1pPr>
              <a:buClr>
                <a:srgbClr val="5B5C50"/>
              </a:buClr>
              <a:defRPr lang="en-US" dirty="0" smtClean="0"/>
            </a:lvl1pPr>
            <a:lvl2pPr>
              <a:buClr>
                <a:srgbClr val="5B5C50"/>
              </a:buClr>
              <a:defRPr lang="en-US" dirty="0" smtClean="0"/>
            </a:lvl2pPr>
            <a:lvl3pPr>
              <a:buClr>
                <a:srgbClr val="5B5C50"/>
              </a:buClr>
              <a:defRPr lang="en-US" dirty="0" smtClean="0"/>
            </a:lvl3pPr>
            <a:lvl4pPr>
              <a:buClr>
                <a:srgbClr val="5B5C50"/>
              </a:buClr>
              <a:defRPr lang="en-US" dirty="0" smtClean="0"/>
            </a:lvl4pPr>
            <a:lvl5pPr>
              <a:buClr>
                <a:srgbClr val="5B5C50"/>
              </a:buClr>
              <a:defRPr lang="en-US" dirty="0"/>
            </a:lvl5pPr>
          </a:lstStyle>
          <a:p>
            <a:pPr marL="461963" lvl="0" indent="-461963">
              <a:buSzPct val="100000"/>
            </a:pPr>
            <a:r>
              <a:rPr lang="en-US" dirty="0"/>
              <a:t>Click to edit Master text styles</a:t>
            </a:r>
          </a:p>
          <a:p>
            <a:pPr marL="914400" lvl="1" indent="-457200"/>
            <a:r>
              <a:rPr lang="en-US" dirty="0"/>
              <a:t>Second level</a:t>
            </a:r>
          </a:p>
          <a:p>
            <a:pPr marL="1376363" lvl="2" indent="-461963"/>
            <a:r>
              <a:rPr lang="en-US" dirty="0"/>
              <a:t>Third level</a:t>
            </a:r>
          </a:p>
          <a:p>
            <a:pPr lvl="3"/>
            <a:r>
              <a:rPr lang="en-US" dirty="0"/>
              <a:t>Fourth level</a:t>
            </a:r>
          </a:p>
          <a:p>
            <a:pPr lvl="4"/>
            <a:r>
              <a:rPr lang="en-US" dirty="0"/>
              <a:t>Fifth level</a:t>
            </a:r>
          </a:p>
        </p:txBody>
      </p:sp>
      <p:pic>
        <p:nvPicPr>
          <p:cNvPr id="7"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19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9" name="Text Placeholder 8"/>
          <p:cNvSpPr txBox="1">
            <a:spLocks/>
          </p:cNvSpPr>
          <p:nvPr userDrawn="1"/>
        </p:nvSpPr>
        <p:spPr>
          <a:xfrm>
            <a:off x="2493432" y="6377059"/>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
        <p:nvSpPr>
          <p:cNvPr id="4" name="Content Placeholder 3"/>
          <p:cNvSpPr>
            <a:spLocks noGrp="1"/>
          </p:cNvSpPr>
          <p:nvPr>
            <p:ph sz="quarter" idx="10"/>
          </p:nvPr>
        </p:nvSpPr>
        <p:spPr>
          <a:xfrm>
            <a:off x="300038" y="4529138"/>
            <a:ext cx="8543925" cy="108585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723791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8" name="Title 7"/>
          <p:cNvSpPr>
            <a:spLocks noGrp="1"/>
          </p:cNvSpPr>
          <p:nvPr>
            <p:ph type="title"/>
          </p:nvPr>
        </p:nvSpPr>
        <p:spPr>
          <a:xfrm>
            <a:off x="168277" y="2660843"/>
            <a:ext cx="8887348" cy="1103087"/>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10" name="Rectangle 9"/>
          <p:cNvSpPr/>
          <p:nvPr userDrawn="1"/>
        </p:nvSpPr>
        <p:spPr>
          <a:xfrm>
            <a:off x="-7938" y="-13987"/>
            <a:ext cx="9151938" cy="1244263"/>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6"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19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11" name="Text Placeholder 8"/>
          <p:cNvSpPr txBox="1">
            <a:spLocks/>
          </p:cNvSpPr>
          <p:nvPr userDrawn="1"/>
        </p:nvSpPr>
        <p:spPr>
          <a:xfrm>
            <a:off x="2493432" y="6377059"/>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13655375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igure + Caption Layout">
    <p:bg>
      <p:bgPr>
        <a:pattFill prst="pct5">
          <a:fgClr>
            <a:schemeClr val="bg1"/>
          </a:fgClr>
          <a:bgClr>
            <a:schemeClr val="bg1"/>
          </a:bgClr>
        </a:pattFill>
        <a:effectLst/>
      </p:bgPr>
    </p:bg>
    <p:spTree>
      <p:nvGrpSpPr>
        <p:cNvPr id="1" name=""/>
        <p:cNvGrpSpPr/>
        <p:nvPr/>
      </p:nvGrpSpPr>
      <p:grpSpPr>
        <a:xfrm>
          <a:off x="0" y="0"/>
          <a:ext cx="0" cy="0"/>
          <a:chOff x="0" y="0"/>
          <a:chExt cx="0" cy="0"/>
        </a:xfrm>
      </p:grpSpPr>
      <p:sp>
        <p:nvSpPr>
          <p:cNvPr id="10" name="Rectangle 9"/>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7"/>
          <p:cNvSpPr>
            <a:spLocks noGrp="1"/>
          </p:cNvSpPr>
          <p:nvPr>
            <p:ph type="title"/>
          </p:nvPr>
        </p:nvSpPr>
        <p:spPr>
          <a:xfrm>
            <a:off x="118290" y="140125"/>
            <a:ext cx="8887348" cy="1213396"/>
          </a:xfrm>
        </p:spPr>
        <p:txBody>
          <a:bodyPr>
            <a:normAutofit/>
          </a:bodyPr>
          <a:lstStyle>
            <a:lvl1pPr algn="ctr">
              <a:buClr>
                <a:srgbClr val="3A525D"/>
              </a:buClr>
              <a:defRPr sz="3600">
                <a:solidFill>
                  <a:schemeClr val="tx1"/>
                </a:solidFill>
                <a:latin typeface="Arial" pitchFamily="34" charset="0"/>
                <a:ea typeface="Verdana" pitchFamily="34" charset="0"/>
                <a:cs typeface="Arial" pitchFamily="34" charset="0"/>
              </a:defRPr>
            </a:lvl1pPr>
          </a:lstStyle>
          <a:p>
            <a:r>
              <a:rPr lang="en-US" dirty="0"/>
              <a:t>Click to edit Master title style</a:t>
            </a:r>
          </a:p>
        </p:txBody>
      </p:sp>
      <p:sp>
        <p:nvSpPr>
          <p:cNvPr id="11" name="Text Placeholder 3"/>
          <p:cNvSpPr>
            <a:spLocks noGrp="1"/>
          </p:cNvSpPr>
          <p:nvPr>
            <p:ph type="body" sz="half" idx="2"/>
          </p:nvPr>
        </p:nvSpPr>
        <p:spPr>
          <a:xfrm>
            <a:off x="519169" y="5399316"/>
            <a:ext cx="8032638" cy="665175"/>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dirty="0"/>
              <a:t>Click to edit Master text styles</a:t>
            </a:r>
          </a:p>
        </p:txBody>
      </p:sp>
      <p:sp>
        <p:nvSpPr>
          <p:cNvPr id="4" name="Content Placeholder 3"/>
          <p:cNvSpPr>
            <a:spLocks noGrp="1"/>
          </p:cNvSpPr>
          <p:nvPr>
            <p:ph sz="quarter" idx="11"/>
          </p:nvPr>
        </p:nvSpPr>
        <p:spPr>
          <a:xfrm>
            <a:off x="356788" y="1707244"/>
            <a:ext cx="8589962" cy="479425"/>
          </a:xfrm>
        </p:spPr>
        <p:txBody>
          <a:bodyPr vert="horz" lIns="91440" tIns="45720" rIns="91440" bIns="45720" rtlCol="0">
            <a:normAutofit/>
          </a:bodyPr>
          <a:lstStyle>
            <a:lvl1pPr>
              <a:defRPr lang="en-US" dirty="0" smtClean="0"/>
            </a:lvl1pPr>
            <a:lvl2pPr>
              <a:defRPr lang="en-US" dirty="0" smtClean="0"/>
            </a:lvl2pPr>
            <a:lvl3pPr>
              <a:defRPr lang="en-US" dirty="0" smtClean="0"/>
            </a:lvl3pPr>
            <a:lvl4pPr>
              <a:defRPr lang="en-US" dirty="0" smtClean="0"/>
            </a:lvl4pPr>
            <a:lvl5pPr>
              <a:defRPr lang="en-US" dirty="0"/>
            </a:lvl5p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pic>
        <p:nvPicPr>
          <p:cNvPr id="9" name="Picture 3" descr="Z:\PDF Accessibility\Cengage Logo\Cengage_Logo_White.png"/>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8019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12" name="Text Placeholder 8"/>
          <p:cNvSpPr txBox="1">
            <a:spLocks/>
          </p:cNvSpPr>
          <p:nvPr userDrawn="1"/>
        </p:nvSpPr>
        <p:spPr>
          <a:xfrm>
            <a:off x="2493432" y="6377059"/>
            <a:ext cx="4996380" cy="404979"/>
          </a:xfrm>
          <a:prstGeom prst="rect">
            <a:avLst/>
          </a:prstGeom>
        </p:spPr>
        <p:txBody>
          <a:bodyPr anchor="ctr">
            <a:noAutofit/>
          </a:bodyPr>
          <a:lst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lgn="ctr" eaLnBrk="0" fontAlgn="base" hangingPunct="0">
              <a:spcBef>
                <a:spcPct val="0"/>
              </a:spcBef>
              <a:spcAft>
                <a:spcPct val="0"/>
              </a:spcAft>
              <a:buClrTx/>
              <a:buFont typeface="Arial" pitchFamily="34" charset="0"/>
              <a:buNone/>
              <a:defRPr/>
            </a:pPr>
            <a:r>
              <a:rPr lang="en-US" sz="1200" dirty="0">
                <a:solidFill>
                  <a:schemeClr val="bg1"/>
                </a:solidFill>
              </a:rPr>
              <a:t>© 2019 Cengage. All rights reserved</a:t>
            </a:r>
            <a:r>
              <a:rPr lang="en-US" sz="1200" dirty="0">
                <a:solidFill>
                  <a:schemeClr val="bg1"/>
                </a:solidFill>
                <a:ea typeface="ＭＳ Ｐゴシック" charset="-128"/>
              </a:rPr>
              <a:t>.</a:t>
            </a:r>
            <a:endParaRPr lang="en-US" sz="1200" dirty="0">
              <a:solidFill>
                <a:schemeClr val="bg1"/>
              </a:solidFill>
            </a:endParaRPr>
          </a:p>
        </p:txBody>
      </p:sp>
    </p:spTree>
    <p:extLst>
      <p:ext uri="{BB962C8B-B14F-4D97-AF65-F5344CB8AC3E}">
        <p14:creationId xmlns:p14="http://schemas.microsoft.com/office/powerpoint/2010/main" val="1786561692"/>
      </p:ext>
    </p:extLst>
  </p:cSld>
  <p:clrMapOvr>
    <a:masterClrMapping/>
  </p:clrMapOvr>
  <p:transition spd="slow"/>
  <p:hf sldNum="0" hdr="0" dt="0"/>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Chapter Opener">
    <p:spTree>
      <p:nvGrpSpPr>
        <p:cNvPr id="1" name=""/>
        <p:cNvGrpSpPr/>
        <p:nvPr/>
      </p:nvGrpSpPr>
      <p:grpSpPr>
        <a:xfrm>
          <a:off x="0" y="0"/>
          <a:ext cx="0" cy="0"/>
          <a:chOff x="0" y="0"/>
          <a:chExt cx="0" cy="0"/>
        </a:xfrm>
      </p:grpSpPr>
      <p:sp>
        <p:nvSpPr>
          <p:cNvPr id="9" name="Rectangle 8"/>
          <p:cNvSpPr/>
          <p:nvPr userDrawn="1"/>
        </p:nvSpPr>
        <p:spPr>
          <a:xfrm>
            <a:off x="-7938" y="-13987"/>
            <a:ext cx="9151938" cy="1557037"/>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p:cNvSpPr>
            <a:spLocks noGrp="1"/>
          </p:cNvSpPr>
          <p:nvPr>
            <p:ph type="ctrTitle"/>
          </p:nvPr>
        </p:nvSpPr>
        <p:spPr>
          <a:xfrm>
            <a:off x="76200" y="76201"/>
            <a:ext cx="8991600" cy="685800"/>
          </a:xfrm>
        </p:spPr>
        <p:txBody>
          <a:bodyPr/>
          <a:lstStyle>
            <a:lvl1pPr algn="l">
              <a:defRPr lang="en-US" sz="3600" kern="1200" dirty="0" smtClean="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US" dirty="0"/>
              <a:t>Click to edit Master title style</a:t>
            </a:r>
          </a:p>
        </p:txBody>
      </p:sp>
      <p:sp>
        <p:nvSpPr>
          <p:cNvPr id="5" name="Content Placeholder 4"/>
          <p:cNvSpPr>
            <a:spLocks noGrp="1"/>
          </p:cNvSpPr>
          <p:nvPr>
            <p:ph sz="quarter" idx="12"/>
          </p:nvPr>
        </p:nvSpPr>
        <p:spPr>
          <a:xfrm>
            <a:off x="0" y="990600"/>
            <a:ext cx="9067800" cy="457200"/>
          </a:xfrm>
        </p:spPr>
        <p:txBody>
          <a:bodyPr vert="horz" lIns="91440" tIns="45720" rIns="91440" bIns="45720" rtlCol="0">
            <a:normAutofit/>
          </a:bodyPr>
          <a:lstStyle>
            <a:lvl1pPr marL="0" indent="0">
              <a:buNone/>
              <a:defRPr lang="en-US" dirty="0" smtClean="0">
                <a:solidFill>
                  <a:schemeClr val="bg1"/>
                </a:solidFill>
              </a:defRPr>
            </a:lvl1pPr>
            <a:lvl2pPr>
              <a:defRPr lang="en-US" dirty="0" smtClean="0">
                <a:solidFill>
                  <a:schemeClr val="bg1"/>
                </a:solidFill>
              </a:defRPr>
            </a:lvl2pPr>
            <a:lvl3pPr>
              <a:defRPr lang="en-US" dirty="0" smtClean="0">
                <a:solidFill>
                  <a:schemeClr val="bg1"/>
                </a:solidFill>
              </a:defRPr>
            </a:lvl3pPr>
            <a:lvl4pPr>
              <a:defRPr lang="en-US" dirty="0" smtClean="0">
                <a:solidFill>
                  <a:schemeClr val="bg1"/>
                </a:solidFill>
              </a:defRPr>
            </a:lvl4pPr>
            <a:lvl5pPr>
              <a:defRPr lang="en-US" dirty="0">
                <a:solidFill>
                  <a:schemeClr val="bg1"/>
                </a:solidFill>
              </a:defRPr>
            </a:lvl5pPr>
          </a:lstStyle>
          <a:p>
            <a:pPr marL="461963" lvl="0" indent="-461963">
              <a:buClr>
                <a:srgbClr val="295C6C"/>
              </a:buClr>
              <a:buSzPct val="100000"/>
            </a:pPr>
            <a:endParaRPr lang="en-US" dirty="0"/>
          </a:p>
        </p:txBody>
      </p:sp>
      <p:sp>
        <p:nvSpPr>
          <p:cNvPr id="3" name="Subtitle 2"/>
          <p:cNvSpPr>
            <a:spLocks noGrp="1"/>
          </p:cNvSpPr>
          <p:nvPr>
            <p:ph type="subTitle" idx="1"/>
          </p:nvPr>
        </p:nvSpPr>
        <p:spPr>
          <a:xfrm>
            <a:off x="4568031" y="1825171"/>
            <a:ext cx="4385469" cy="4061279"/>
          </a:xfrm>
        </p:spPr>
        <p:txBody>
          <a:bodyPr vert="horz" lIns="91440" tIns="45720" rIns="91440" bIns="45720" rtlCol="0" anchor="ctr">
            <a:normAutofit/>
          </a:bodyPr>
          <a:lstStyle>
            <a:lvl1pPr algn="ctr">
              <a:defRPr lang="en-US" sz="4400">
                <a:solidFill>
                  <a:schemeClr val="tx1"/>
                </a:solidFill>
                <a:latin typeface="Arial" panose="020B0604020202020204" pitchFamily="34" charset="0"/>
                <a:ea typeface="Verdana" pitchFamily="34" charset="0"/>
                <a:cs typeface="Arial" panose="020B0604020202020204" pitchFamily="34" charset="0"/>
              </a:defRPr>
            </a:lvl1pPr>
          </a:lstStyle>
          <a:p>
            <a:pPr lvl="0">
              <a:spcBef>
                <a:spcPct val="0"/>
              </a:spcBef>
              <a:buNone/>
            </a:pPr>
            <a:r>
              <a:rPr lang="en-US" dirty="0"/>
              <a:t>Click to edit Master subtitle style</a:t>
            </a:r>
          </a:p>
        </p:txBody>
      </p:sp>
      <p:sp>
        <p:nvSpPr>
          <p:cNvPr id="10" name="Text Placeholder 9"/>
          <p:cNvSpPr>
            <a:spLocks noGrp="1"/>
          </p:cNvSpPr>
          <p:nvPr>
            <p:ph type="body" sz="quarter" idx="11"/>
          </p:nvPr>
        </p:nvSpPr>
        <p:spPr>
          <a:xfrm>
            <a:off x="914400" y="6305550"/>
            <a:ext cx="7315200" cy="432362"/>
          </a:xfrm>
        </p:spPr>
        <p:txBody>
          <a:bodyPr/>
          <a:lstStyle>
            <a:lvl1pPr marL="0" indent="0">
              <a:buNone/>
              <a:defRPr>
                <a:solidFill>
                  <a:schemeClr val="bg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endParaRPr lang="en-US" dirty="0"/>
          </a:p>
        </p:txBody>
      </p:sp>
    </p:spTree>
    <p:extLst>
      <p:ext uri="{BB962C8B-B14F-4D97-AF65-F5344CB8AC3E}">
        <p14:creationId xmlns:p14="http://schemas.microsoft.com/office/powerpoint/2010/main" val="3991547621"/>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5" name="Rectangle 4"/>
          <p:cNvSpPr/>
          <p:nvPr userDrawn="1"/>
        </p:nvSpPr>
        <p:spPr>
          <a:xfrm>
            <a:off x="-7938" y="6248400"/>
            <a:ext cx="9151938" cy="629874"/>
          </a:xfrm>
          <a:prstGeom prst="rect">
            <a:avLst/>
          </a:prstGeom>
          <a:solidFill>
            <a:srgbClr val="5B5C5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Content Placeholder 1"/>
          <p:cNvSpPr>
            <a:spLocks noGrp="1"/>
          </p:cNvSpPr>
          <p:nvPr>
            <p:ph type="title"/>
          </p:nvPr>
        </p:nvSpPr>
        <p:spPr>
          <a:xfrm>
            <a:off x="45720" y="56737"/>
            <a:ext cx="9052560" cy="1039091"/>
          </a:xfrm>
          <a:prstGeom prst="rect">
            <a:avLst/>
          </a:prstGeom>
        </p:spPr>
        <p:txBody>
          <a:bodyPr vert="horz" lIns="91440" tIns="45720" rIns="91440" bIns="45720" rtlCol="0" anchor="ctr">
            <a:normAutofit/>
          </a:bodyPr>
          <a:lstStyle/>
          <a:p>
            <a:r>
              <a:rPr lang="en-US" dirty="0"/>
              <a:t>Click to edit Master title style</a:t>
            </a:r>
          </a:p>
        </p:txBody>
      </p:sp>
      <p:sp>
        <p:nvSpPr>
          <p:cNvPr id="3" name="Content Placeholder 2"/>
          <p:cNvSpPr>
            <a:spLocks noGrp="1"/>
          </p:cNvSpPr>
          <p:nvPr>
            <p:ph type="body" idx="1"/>
          </p:nvPr>
        </p:nvSpPr>
        <p:spPr>
          <a:xfrm>
            <a:off x="228600" y="1544008"/>
            <a:ext cx="8763000" cy="4391603"/>
          </a:xfrm>
          <a:prstGeom prst="rect">
            <a:avLst/>
          </a:prstGeom>
        </p:spPr>
        <p:txBody>
          <a:bodyPr vert="horz" lIns="91440" tIns="45720" rIns="91440" bIns="45720" rtlCol="0">
            <a:normAutofit/>
          </a:bodyPr>
          <a:lstStyle/>
          <a:p>
            <a:pPr marL="461963" lvl="0" indent="-461963">
              <a:buClr>
                <a:srgbClr val="5B5C50"/>
              </a:buClr>
              <a:buSzPct val="100000"/>
            </a:pPr>
            <a:r>
              <a:rPr lang="en-US" dirty="0"/>
              <a:t>Click to edit Master text styles</a:t>
            </a:r>
          </a:p>
          <a:p>
            <a:pPr marL="914400" lvl="1" indent="-457200">
              <a:buClr>
                <a:srgbClr val="5B5C50"/>
              </a:buClr>
            </a:pPr>
            <a:r>
              <a:rPr lang="en-US" dirty="0"/>
              <a:t>Second level</a:t>
            </a:r>
          </a:p>
          <a:p>
            <a:pPr marL="1376363" lvl="2" indent="-461963">
              <a:buClr>
                <a:srgbClr val="5B5C50"/>
              </a:buClr>
            </a:pPr>
            <a:r>
              <a:rPr lang="en-US" dirty="0"/>
              <a:t>Third level</a:t>
            </a:r>
          </a:p>
          <a:p>
            <a:pPr lvl="3">
              <a:buClr>
                <a:srgbClr val="5B5C50"/>
              </a:buClr>
            </a:pPr>
            <a:r>
              <a:rPr lang="en-US" dirty="0"/>
              <a:t>Fourth level</a:t>
            </a:r>
          </a:p>
          <a:p>
            <a:pPr lvl="4">
              <a:buClr>
                <a:srgbClr val="5B5C50"/>
              </a:buClr>
            </a:pPr>
            <a:r>
              <a:rPr lang="en-US" dirty="0"/>
              <a:t>Fifth level</a:t>
            </a:r>
          </a:p>
        </p:txBody>
      </p:sp>
    </p:spTree>
    <p:extLst>
      <p:ext uri="{BB962C8B-B14F-4D97-AF65-F5344CB8AC3E}">
        <p14:creationId xmlns:p14="http://schemas.microsoft.com/office/powerpoint/2010/main" val="1792269746"/>
      </p:ext>
    </p:extLst>
  </p:cSld>
  <p:clrMap bg1="lt1" tx1="dk1" bg2="lt2" tx2="dk2" accent1="accent1" accent2="accent2" accent3="accent3" accent4="accent4" accent5="accent5" accent6="accent6" hlink="hlink" folHlink="folHlink"/>
  <p:sldLayoutIdLst>
    <p:sldLayoutId id="2147483673" r:id="rId1"/>
    <p:sldLayoutId id="2147483681" r:id="rId2"/>
    <p:sldLayoutId id="2147483674" r:id="rId3"/>
    <p:sldLayoutId id="2147483680" r:id="rId4"/>
  </p:sldLayoutIdLst>
  <p:hf sldNum="0" hdr="0" dt="0"/>
  <p:txStyles>
    <p:titleStyle>
      <a:lvl1pPr algn="ctr" defTabSz="914400" rtl="0" eaLnBrk="1" latinLnBrk="0" hangingPunct="1">
        <a:spcBef>
          <a:spcPct val="0"/>
        </a:spcBef>
        <a:buNone/>
        <a:defRPr sz="3600" kern="1200">
          <a:solidFill>
            <a:schemeClr val="tx1"/>
          </a:solidFill>
          <a:latin typeface="Arial" pitchFamily="34" charset="0"/>
          <a:ea typeface="+mj-ea"/>
          <a:cs typeface="Arial" pitchFamily="34" charset="0"/>
        </a:defRPr>
      </a:lvl1pPr>
    </p:titleStyle>
    <p:bodyStyle>
      <a:lvl1pPr marL="347663" indent="-347663" algn="l" defTabSz="914400" rtl="0" eaLnBrk="1" latinLnBrk="0" hangingPunct="1">
        <a:spcBef>
          <a:spcPct val="20000"/>
        </a:spcBef>
        <a:buClr>
          <a:srgbClr val="B54901"/>
        </a:buClr>
        <a:buFont typeface="Arial" pitchFamily="34" charset="0"/>
        <a:buChar char="•"/>
        <a:defRPr lang="en-US" sz="2600" kern="1200" dirty="0" smtClean="0">
          <a:solidFill>
            <a:schemeClr val="tx1"/>
          </a:solidFill>
          <a:latin typeface="Arial" pitchFamily="34" charset="0"/>
          <a:ea typeface="Verdana" pitchFamily="34" charset="0"/>
          <a:cs typeface="Arial" pitchFamily="34" charset="0"/>
        </a:defRPr>
      </a:lvl1pPr>
      <a:lvl2pPr marL="742950" indent="-285750" algn="l" defTabSz="914400" rtl="0" eaLnBrk="1" latinLnBrk="0" hangingPunct="1">
        <a:spcBef>
          <a:spcPct val="20000"/>
        </a:spcBef>
        <a:buClr>
          <a:srgbClr val="B54901"/>
        </a:buClr>
        <a:buFont typeface="Arial" pitchFamily="34" charset="0"/>
        <a:buChar char="–"/>
        <a:defRPr lang="en-US" sz="2400" kern="1200" dirty="0" smtClean="0">
          <a:solidFill>
            <a:schemeClr val="tx1"/>
          </a:solidFill>
          <a:latin typeface="Arial" pitchFamily="34" charset="0"/>
          <a:ea typeface="Verdana" pitchFamily="34" charset="0"/>
          <a:cs typeface="Arial" pitchFamily="34" charset="0"/>
        </a:defRPr>
      </a:lvl2pPr>
      <a:lvl3pPr marL="1143000" indent="-228600" algn="l" defTabSz="914400" rtl="0" eaLnBrk="1" latinLnBrk="0" hangingPunct="1">
        <a:spcBef>
          <a:spcPct val="20000"/>
        </a:spcBef>
        <a:buClr>
          <a:srgbClr val="B54901"/>
        </a:buClr>
        <a:buFont typeface="Wingdings" pitchFamily="2" charset="2"/>
        <a:buChar char="§"/>
        <a:defRPr lang="en-US" sz="2200" kern="1200" dirty="0" smtClean="0">
          <a:solidFill>
            <a:schemeClr val="tx1"/>
          </a:solidFill>
          <a:latin typeface="Arial" pitchFamily="34" charset="0"/>
          <a:ea typeface="Verdana" pitchFamily="34" charset="0"/>
          <a:cs typeface="Arial" pitchFamily="34" charset="0"/>
        </a:defRPr>
      </a:lvl3pPr>
      <a:lvl4pPr marL="1828800" indent="-457200" algn="l" defTabSz="914400" rtl="0" eaLnBrk="1" latinLnBrk="0" hangingPunct="1">
        <a:spcBef>
          <a:spcPct val="20000"/>
        </a:spcBef>
        <a:buClr>
          <a:srgbClr val="B54901"/>
        </a:buClr>
        <a:buFont typeface="Courier New" pitchFamily="49" charset="0"/>
        <a:buChar char="o"/>
        <a:defRPr lang="en-US" sz="2000" kern="1200" dirty="0" smtClean="0">
          <a:solidFill>
            <a:schemeClr val="tx1"/>
          </a:solidFill>
          <a:latin typeface="Arial" pitchFamily="34" charset="0"/>
          <a:ea typeface="Verdana" pitchFamily="34" charset="0"/>
          <a:cs typeface="Arial" pitchFamily="34" charset="0"/>
        </a:defRPr>
      </a:lvl4pPr>
      <a:lvl5pPr marL="2293938" indent="-465138" algn="l" defTabSz="914400" rtl="0" eaLnBrk="1" latinLnBrk="0" hangingPunct="1">
        <a:spcBef>
          <a:spcPct val="20000"/>
        </a:spcBef>
        <a:buClr>
          <a:srgbClr val="B54901"/>
        </a:buClr>
        <a:buFont typeface="Wingdings" panose="05000000000000000000" pitchFamily="2" charset="2"/>
        <a:buChar char="Ø"/>
        <a:defRPr lang="en-US" sz="1800" kern="1200" dirty="0">
          <a:solidFill>
            <a:schemeClr val="tx1"/>
          </a:solidFill>
          <a:latin typeface="Arial" pitchFamily="34" charset="0"/>
          <a:ea typeface="Verdana" pitchFamily="34" charset="0"/>
          <a:cs typeface="Arial" pitchFamily="34"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1.xml"/><Relationship Id="rId1" Type="http://schemas.openxmlformats.org/officeDocument/2006/relationships/vmlDrawing" Target="../drawings/vmlDrawing1.vml"/><Relationship Id="rId5" Type="http://schemas.openxmlformats.org/officeDocument/2006/relationships/image" Target="../media/image3.wmf"/><Relationship Id="rId4" Type="http://schemas.openxmlformats.org/officeDocument/2006/relationships/oleObject" Target="../embeddings/oleObject1.bin"/></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2460" y="35045"/>
            <a:ext cx="8991600" cy="1004080"/>
          </a:xfrm>
        </p:spPr>
        <p:txBody>
          <a:bodyPr vert="horz" lIns="91440" tIns="45720" rIns="91440" bIns="45720" rtlCol="0" anchor="ctr">
            <a:noAutofit/>
          </a:bodyPr>
          <a:lstStyle/>
          <a:p>
            <a:pPr>
              <a:spcBef>
                <a:spcPts val="0"/>
              </a:spcBef>
              <a:spcAft>
                <a:spcPts val="300"/>
              </a:spcAft>
            </a:pPr>
            <a:r>
              <a:rPr lang="en-US" dirty="0">
                <a:latin typeface="Arial" panose="020B0604020202020204" pitchFamily="34" charset="0"/>
                <a:cs typeface="Arial" panose="020B0604020202020204" pitchFamily="34" charset="0"/>
              </a:rPr>
              <a:t>MKTG</a:t>
            </a:r>
            <a:br>
              <a:rPr lang="en-US" sz="4000" dirty="0">
                <a:latin typeface="Arial" panose="020B0604020202020204" pitchFamily="34" charset="0"/>
                <a:cs typeface="Arial" panose="020B0604020202020204" pitchFamily="34" charset="0"/>
              </a:rPr>
            </a:br>
            <a:r>
              <a:rPr lang="en-US" sz="3200" dirty="0">
                <a:latin typeface="Arial" panose="020B0604020202020204" pitchFamily="34" charset="0"/>
                <a:cs typeface="Arial" panose="020B0604020202020204" pitchFamily="34" charset="0"/>
              </a:rPr>
              <a:t>Principles Of Marketing</a:t>
            </a:r>
            <a:endParaRPr lang="en-US" sz="4000" dirty="0">
              <a:latin typeface="Arial" panose="020B0604020202020204" pitchFamily="34" charset="0"/>
              <a:cs typeface="Arial" panose="020B0604020202020204" pitchFamily="34" charset="0"/>
            </a:endParaRPr>
          </a:p>
        </p:txBody>
      </p:sp>
      <p:sp>
        <p:nvSpPr>
          <p:cNvPr id="2" name="Content Placeholder 1"/>
          <p:cNvSpPr>
            <a:spLocks noGrp="1"/>
          </p:cNvSpPr>
          <p:nvPr>
            <p:ph sz="quarter" idx="12"/>
          </p:nvPr>
        </p:nvSpPr>
        <p:spPr>
          <a:xfrm>
            <a:off x="0" y="1079088"/>
            <a:ext cx="9067800" cy="457200"/>
          </a:xfrm>
        </p:spPr>
        <p:txBody>
          <a:bodyPr anchor="b">
            <a:normAutofit/>
          </a:bodyPr>
          <a:lstStyle/>
          <a:p>
            <a:r>
              <a:rPr lang="en-US" sz="2400" dirty="0"/>
              <a:t>Twelf</a:t>
            </a:r>
            <a:r>
              <a:rPr lang="en-US" sz="2400" dirty="0">
                <a:latin typeface="Arial" panose="020B0604020202020204" pitchFamily="34" charset="0"/>
                <a:cs typeface="Arial" panose="020B0604020202020204" pitchFamily="34" charset="0"/>
              </a:rPr>
              <a:t>th Edition</a:t>
            </a:r>
          </a:p>
        </p:txBody>
      </p:sp>
      <p:sp>
        <p:nvSpPr>
          <p:cNvPr id="7" name="Subtitle 6"/>
          <p:cNvSpPr>
            <a:spLocks noGrp="1"/>
          </p:cNvSpPr>
          <p:nvPr>
            <p:ph type="subTitle" idx="1"/>
          </p:nvPr>
        </p:nvSpPr>
        <p:spPr>
          <a:xfrm>
            <a:off x="3924887" y="1825171"/>
            <a:ext cx="5028613" cy="4061279"/>
          </a:xfrm>
        </p:spPr>
        <p:txBody>
          <a:bodyPr>
            <a:normAutofit/>
          </a:bodyPr>
          <a:lstStyle/>
          <a:p>
            <a:pPr marL="0" indent="0">
              <a:buFont typeface="Calibri" pitchFamily="34" charset="0"/>
              <a:buNone/>
              <a:defRPr/>
            </a:pPr>
            <a:r>
              <a:rPr lang="en-US" altLang="en-US" sz="4000" b="1" dirty="0">
                <a:latin typeface="Arial" panose="020B0604020202020204" pitchFamily="34" charset="0"/>
                <a:cs typeface="Arial" panose="020B0604020202020204" pitchFamily="34" charset="0"/>
              </a:rPr>
              <a:t>Chapter 19</a:t>
            </a:r>
            <a:br>
              <a:rPr lang="en-US" altLang="en-US" sz="4000" b="1" dirty="0">
                <a:latin typeface="Arial" panose="020B0604020202020204" pitchFamily="34" charset="0"/>
                <a:cs typeface="Arial" panose="020B0604020202020204" pitchFamily="34" charset="0"/>
              </a:rPr>
            </a:br>
            <a:r>
              <a:rPr lang="en-US" altLang="en-US" sz="3600" dirty="0">
                <a:latin typeface="Arial" panose="020B0604020202020204" pitchFamily="34" charset="0"/>
                <a:cs typeface="Arial" panose="020B0604020202020204" pitchFamily="34" charset="0"/>
              </a:rPr>
              <a:t>Pricing Concepts</a:t>
            </a:r>
            <a:endParaRPr lang="en-US" sz="3200" dirty="0">
              <a:latin typeface="Arial" panose="020B0604020202020204" pitchFamily="34" charset="0"/>
              <a:cs typeface="Arial" panose="020B0604020202020204" pitchFamily="34" charset="0"/>
            </a:endParaRPr>
          </a:p>
        </p:txBody>
      </p:sp>
      <p:pic>
        <p:nvPicPr>
          <p:cNvPr id="8" name="Picture 3" title="Cengage Logo"/>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8865" y="6407806"/>
            <a:ext cx="1495132" cy="334985"/>
          </a:xfrm>
          <a:prstGeom prst="rect">
            <a:avLst/>
          </a:prstGeom>
          <a:noFill/>
          <a:extLst>
            <a:ext uri="{909E8E84-426E-40DD-AFC4-6F175D3DCCD1}">
              <a14:hiddenFill xmlns:a14="http://schemas.microsoft.com/office/drawing/2010/main">
                <a:solidFill>
                  <a:srgbClr val="FFFFFF"/>
                </a:solidFill>
              </a14:hiddenFill>
            </a:ext>
          </a:extLst>
        </p:spPr>
      </p:pic>
      <p:sp>
        <p:nvSpPr>
          <p:cNvPr id="3" name="Text Placeholder 2"/>
          <p:cNvSpPr>
            <a:spLocks noGrp="1"/>
          </p:cNvSpPr>
          <p:nvPr>
            <p:ph type="body" sz="quarter" idx="11"/>
          </p:nvPr>
        </p:nvSpPr>
        <p:spPr>
          <a:xfrm>
            <a:off x="1964102" y="6349794"/>
            <a:ext cx="6045620" cy="432362"/>
          </a:xfrm>
        </p:spPr>
        <p:txBody>
          <a:bodyPr anchor="ctr">
            <a:normAutofit/>
          </a:bodyPr>
          <a:lstStyle/>
          <a:p>
            <a:pPr algn="ctr" eaLnBrk="0" fontAlgn="base" hangingPunct="0">
              <a:spcBef>
                <a:spcPct val="0"/>
              </a:spcBef>
              <a:spcAft>
                <a:spcPct val="0"/>
              </a:spcAft>
              <a:buClrTx/>
              <a:defRPr/>
            </a:pPr>
            <a:r>
              <a:rPr lang="en-US" sz="1200" dirty="0">
                <a:latin typeface="Arial" panose="020B0604020202020204" pitchFamily="34" charset="0"/>
                <a:cs typeface="Arial" panose="020B0604020202020204" pitchFamily="34" charset="0"/>
              </a:rPr>
              <a:t>© 2019 Cengage. All rights reserved</a:t>
            </a:r>
            <a:r>
              <a:rPr lang="en-US" sz="1200" dirty="0">
                <a:latin typeface="Arial" panose="020B0604020202020204" pitchFamily="34" charset="0"/>
                <a:ea typeface="ＭＳ Ｐゴシック" charset="-128"/>
                <a:cs typeface="Arial" panose="020B0604020202020204" pitchFamily="34" charset="0"/>
              </a:rPr>
              <a:t>.</a:t>
            </a:r>
            <a:endParaRPr lang="en-US" sz="1200" dirty="0">
              <a:latin typeface="Arial" panose="020B0604020202020204" pitchFamily="34" charset="0"/>
              <a:cs typeface="Arial" panose="020B0604020202020204" pitchFamily="34" charset="0"/>
            </a:endParaRPr>
          </a:p>
        </p:txBody>
      </p:sp>
      <p:pic>
        <p:nvPicPr>
          <p:cNvPr id="10" name="Picture 9">
            <a:extLst>
              <a:ext uri="{FF2B5EF4-FFF2-40B4-BE49-F238E27FC236}">
                <a16:creationId xmlns:a16="http://schemas.microsoft.com/office/drawing/2014/main" id="{CDD29134-7C49-4694-A652-B3024AE6B80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4745" y="1664930"/>
            <a:ext cx="3770142" cy="4484744"/>
          </a:xfrm>
          <a:prstGeom prst="rect">
            <a:avLst/>
          </a:prstGeom>
        </p:spPr>
      </p:pic>
    </p:spTree>
    <p:extLst>
      <p:ext uri="{BB962C8B-B14F-4D97-AF65-F5344CB8AC3E}">
        <p14:creationId xmlns:p14="http://schemas.microsoft.com/office/powerpoint/2010/main" val="3795793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rmAutofit/>
          </a:bodyPr>
          <a:lstStyle/>
          <a:p>
            <a:pPr fontAlgn="base">
              <a:spcAft>
                <a:spcPct val="0"/>
              </a:spcAft>
              <a:defRPr/>
            </a:pPr>
            <a:r>
              <a:rPr lang="en-US" altLang="en-US" b="1" dirty="0">
                <a:latin typeface="Arial" panose="020B0604020202020204" pitchFamily="34" charset="0"/>
                <a:ea typeface="ＭＳ Ｐゴシック" pitchFamily="34" charset="-128"/>
                <a:cs typeface="Arial" panose="020B0604020202020204" pitchFamily="34" charset="0"/>
              </a:rPr>
              <a:t>Learning Outcomes </a:t>
            </a:r>
            <a:br>
              <a:rPr lang="en-US" altLang="en-US" b="1" dirty="0">
                <a:latin typeface="Arial" panose="020B0604020202020204" pitchFamily="34" charset="0"/>
                <a:ea typeface="ＭＳ Ｐゴシック" pitchFamily="34" charset="-128"/>
                <a:cs typeface="Arial" panose="020B0604020202020204" pitchFamily="34" charset="0"/>
              </a:rPr>
            </a:br>
            <a:r>
              <a:rPr lang="en-US" altLang="en-US" sz="1800" b="1" dirty="0">
                <a:latin typeface="Arial" panose="020B0604020202020204" pitchFamily="34" charset="0"/>
                <a:ea typeface="ＭＳ Ｐゴシック" pitchFamily="34" charset="-128"/>
                <a:cs typeface="Arial" panose="020B0604020202020204" pitchFamily="34" charset="0"/>
              </a:rPr>
              <a:t>(slide 1 of 2)</a:t>
            </a:r>
          </a:p>
        </p:txBody>
      </p:sp>
      <p:sp>
        <p:nvSpPr>
          <p:cNvPr id="7" name="Content Placeholder 6"/>
          <p:cNvSpPr>
            <a:spLocks noGrp="1"/>
          </p:cNvSpPr>
          <p:nvPr>
            <p:ph idx="1"/>
          </p:nvPr>
        </p:nvSpPr>
        <p:spPr/>
        <p:txBody>
          <a:bodyPr/>
          <a:lstStyle/>
          <a:p>
            <a:pPr marL="800100" indent="-800100">
              <a:buNone/>
            </a:pPr>
            <a:r>
              <a:rPr lang="en-US" b="1" dirty="0">
                <a:solidFill>
                  <a:schemeClr val="accent1"/>
                </a:solidFill>
                <a:latin typeface="Arial" panose="020B0604020202020204" pitchFamily="34" charset="0"/>
                <a:cs typeface="Arial" panose="020B0604020202020204" pitchFamily="34" charset="0"/>
              </a:rPr>
              <a:t>19-1</a:t>
            </a:r>
            <a:r>
              <a:rPr lang="en-US" dirty="0">
                <a:latin typeface="Arial" panose="020B0604020202020204" pitchFamily="34" charset="0"/>
                <a:cs typeface="Arial" panose="020B0604020202020204" pitchFamily="34" charset="0"/>
              </a:rPr>
              <a:t> 		Discuss the importance of pricing decisions to the 	economy and to the individual firm</a:t>
            </a:r>
          </a:p>
          <a:p>
            <a:pPr marL="800100" indent="-800100">
              <a:buNone/>
            </a:pPr>
            <a:r>
              <a:rPr lang="en-US" b="1" dirty="0">
                <a:solidFill>
                  <a:schemeClr val="accent1"/>
                </a:solidFill>
                <a:latin typeface="Arial" panose="020B0604020202020204" pitchFamily="34" charset="0"/>
                <a:cs typeface="Arial" panose="020B0604020202020204" pitchFamily="34" charset="0"/>
              </a:rPr>
              <a:t>19-2 </a:t>
            </a:r>
            <a:r>
              <a:rPr lang="en-US" dirty="0">
                <a:latin typeface="Arial" panose="020B0604020202020204" pitchFamily="34" charset="0"/>
                <a:cs typeface="Arial" panose="020B0604020202020204" pitchFamily="34" charset="0"/>
              </a:rPr>
              <a:t>		List and explain a variety of pricing objectives</a:t>
            </a:r>
          </a:p>
          <a:p>
            <a:pPr marL="800100" indent="-800100">
              <a:buNone/>
            </a:pPr>
            <a:r>
              <a:rPr lang="en-US" b="1" dirty="0">
                <a:solidFill>
                  <a:schemeClr val="accent1"/>
                </a:solidFill>
                <a:latin typeface="Arial" panose="020B0604020202020204" pitchFamily="34" charset="0"/>
                <a:cs typeface="Arial" panose="020B0604020202020204" pitchFamily="34" charset="0"/>
              </a:rPr>
              <a:t>19-3</a:t>
            </a:r>
            <a:r>
              <a:rPr lang="en-US" dirty="0">
                <a:latin typeface="Arial" panose="020B0604020202020204" pitchFamily="34" charset="0"/>
                <a:cs typeface="Arial" panose="020B0604020202020204" pitchFamily="34" charset="0"/>
              </a:rPr>
              <a:t> 		Explain the role of demand in price determination</a:t>
            </a:r>
          </a:p>
          <a:p>
            <a:pPr marL="800100" indent="-800100">
              <a:buNone/>
            </a:pPr>
            <a:r>
              <a:rPr lang="en-US" b="1" dirty="0">
                <a:solidFill>
                  <a:schemeClr val="accent1"/>
                </a:solidFill>
                <a:latin typeface="Arial" panose="020B0604020202020204" pitchFamily="34" charset="0"/>
                <a:cs typeface="Arial" panose="020B0604020202020204" pitchFamily="34" charset="0"/>
              </a:rPr>
              <a:t>19-4 </a:t>
            </a:r>
            <a:r>
              <a:rPr lang="en-US" dirty="0">
                <a:latin typeface="Arial" panose="020B0604020202020204" pitchFamily="34" charset="0"/>
                <a:cs typeface="Arial" panose="020B0604020202020204" pitchFamily="34" charset="0"/>
              </a:rPr>
              <a:t>		Understand the concepts of dynamic pricing and 	yield management systems</a:t>
            </a:r>
          </a:p>
          <a:p>
            <a:pPr marL="800100" indent="-800100">
              <a:buNone/>
            </a:pPr>
            <a:r>
              <a:rPr lang="en-US" b="1" dirty="0">
                <a:solidFill>
                  <a:schemeClr val="accent1"/>
                </a:solidFill>
                <a:latin typeface="Arial" panose="020B0604020202020204" pitchFamily="34" charset="0"/>
                <a:cs typeface="Arial" panose="020B0604020202020204" pitchFamily="34" charset="0"/>
              </a:rPr>
              <a:t>19-5</a:t>
            </a:r>
            <a:r>
              <a:rPr lang="en-US" dirty="0">
                <a:latin typeface="Arial" panose="020B0604020202020204" pitchFamily="34" charset="0"/>
                <a:cs typeface="Arial" panose="020B0604020202020204" pitchFamily="34" charset="0"/>
              </a:rPr>
              <a:t> 		Describe cost-oriented pricing strategies</a:t>
            </a:r>
          </a:p>
        </p:txBody>
      </p:sp>
    </p:spTree>
    <p:extLst>
      <p:ext uri="{BB962C8B-B14F-4D97-AF65-F5344CB8AC3E}">
        <p14:creationId xmlns:p14="http://schemas.microsoft.com/office/powerpoint/2010/main" val="294484368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tLang="en-US" b="1" dirty="0">
                <a:latin typeface="Arial" panose="020B0604020202020204" pitchFamily="34" charset="0"/>
                <a:ea typeface="ＭＳ Ｐゴシック" pitchFamily="34" charset="-128"/>
                <a:cs typeface="Arial" panose="020B0604020202020204" pitchFamily="34" charset="0"/>
              </a:rPr>
              <a:t>Learning Outcomes </a:t>
            </a:r>
            <a:br>
              <a:rPr lang="en-US" altLang="en-US" b="1" dirty="0">
                <a:latin typeface="Arial" panose="020B0604020202020204" pitchFamily="34" charset="0"/>
                <a:ea typeface="ＭＳ Ｐゴシック" pitchFamily="34" charset="-128"/>
                <a:cs typeface="Arial" panose="020B0604020202020204" pitchFamily="34" charset="0"/>
              </a:rPr>
            </a:br>
            <a:r>
              <a:rPr lang="en-US" altLang="en-US" sz="1800" b="1" dirty="0">
                <a:latin typeface="Arial" panose="020B0604020202020204" pitchFamily="34" charset="0"/>
                <a:ea typeface="ＭＳ Ｐゴシック" pitchFamily="34" charset="-128"/>
                <a:cs typeface="Arial" panose="020B0604020202020204" pitchFamily="34" charset="0"/>
              </a:rPr>
              <a:t>(slide 2 of 2)</a:t>
            </a:r>
            <a:endParaRPr lang="en-US" sz="1800"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288912" y="1443268"/>
            <a:ext cx="8562071" cy="4709877"/>
          </a:xfrm>
        </p:spPr>
        <p:txBody>
          <a:bodyPr/>
          <a:lstStyle/>
          <a:p>
            <a:pPr marL="742950" indent="-742950">
              <a:buNone/>
            </a:pPr>
            <a:r>
              <a:rPr lang="en-US" b="1" dirty="0">
                <a:solidFill>
                  <a:schemeClr val="accent1"/>
                </a:solidFill>
                <a:latin typeface="Arial" panose="020B0604020202020204" pitchFamily="34" charset="0"/>
                <a:cs typeface="Arial" panose="020B0604020202020204" pitchFamily="34" charset="0"/>
              </a:rPr>
              <a:t>19-6</a:t>
            </a:r>
            <a:r>
              <a:rPr lang="en-US" dirty="0">
                <a:latin typeface="Arial" panose="020B0604020202020204" pitchFamily="34" charset="0"/>
                <a:cs typeface="Arial" panose="020B0604020202020204" pitchFamily="34" charset="0"/>
              </a:rPr>
              <a:t> 	Demonstrate how the product life cycle, 	competition, distribution and promotion strategies, 	customer demands, the Internet and extranets, 	and perceptions of quality can affect price</a:t>
            </a:r>
          </a:p>
          <a:p>
            <a:pPr marL="742950" indent="-742950">
              <a:buNone/>
            </a:pPr>
            <a:r>
              <a:rPr lang="en-US" b="1" dirty="0">
                <a:solidFill>
                  <a:schemeClr val="accent1"/>
                </a:solidFill>
                <a:latin typeface="Arial" panose="020B0604020202020204" pitchFamily="34" charset="0"/>
                <a:cs typeface="Arial" panose="020B0604020202020204" pitchFamily="34" charset="0"/>
              </a:rPr>
              <a:t>19-7</a:t>
            </a:r>
            <a:r>
              <a:rPr lang="en-US" dirty="0">
                <a:latin typeface="Arial" panose="020B0604020202020204" pitchFamily="34" charset="0"/>
                <a:cs typeface="Arial" panose="020B0604020202020204" pitchFamily="34" charset="0"/>
              </a:rPr>
              <a:t> 	Describe the procedure for setting the right price</a:t>
            </a:r>
          </a:p>
          <a:p>
            <a:pPr marL="742950" indent="-742950">
              <a:buNone/>
            </a:pPr>
            <a:r>
              <a:rPr lang="en-US" b="1" dirty="0">
                <a:solidFill>
                  <a:schemeClr val="accent1"/>
                </a:solidFill>
                <a:latin typeface="Arial" panose="020B0604020202020204" pitchFamily="34" charset="0"/>
                <a:cs typeface="Arial" panose="020B0604020202020204" pitchFamily="34" charset="0"/>
              </a:rPr>
              <a:t>19-8</a:t>
            </a:r>
            <a:r>
              <a:rPr lang="en-US" dirty="0">
                <a:latin typeface="Arial" panose="020B0604020202020204" pitchFamily="34" charset="0"/>
                <a:cs typeface="Arial" panose="020B0604020202020204" pitchFamily="34" charset="0"/>
              </a:rPr>
              <a:t> 	Identify the legal constraints on pricing decisions</a:t>
            </a:r>
          </a:p>
          <a:p>
            <a:pPr marL="742950" indent="-742950">
              <a:buNone/>
            </a:pPr>
            <a:r>
              <a:rPr lang="en-US" b="1" dirty="0">
                <a:solidFill>
                  <a:schemeClr val="accent1"/>
                </a:solidFill>
                <a:latin typeface="Arial" panose="020B0604020202020204" pitchFamily="34" charset="0"/>
                <a:cs typeface="Arial" panose="020B0604020202020204" pitchFamily="34" charset="0"/>
              </a:rPr>
              <a:t>19-9</a:t>
            </a:r>
            <a:r>
              <a:rPr lang="en-US" dirty="0">
                <a:latin typeface="Arial" panose="020B0604020202020204" pitchFamily="34" charset="0"/>
                <a:cs typeface="Arial" panose="020B0604020202020204" pitchFamily="34" charset="0"/>
              </a:rPr>
              <a:t> 	Explain how discounts, geographic pricing, and 	other pricing tactics can be used to fine-tune a 	base price</a:t>
            </a:r>
          </a:p>
        </p:txBody>
      </p:sp>
    </p:spTree>
    <p:extLst>
      <p:ext uri="{BB962C8B-B14F-4D97-AF65-F5344CB8AC3E}">
        <p14:creationId xmlns:p14="http://schemas.microsoft.com/office/powerpoint/2010/main" val="27516088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lstStyle/>
          <a:p>
            <a:pPr fontAlgn="base">
              <a:spcAft>
                <a:spcPct val="0"/>
              </a:spcAft>
              <a:defRPr/>
            </a:pPr>
            <a:r>
              <a:rPr lang="en-US" altLang="en-US" dirty="0">
                <a:ea typeface="ＭＳ Ｐゴシック" pitchFamily="34" charset="-128"/>
              </a:rPr>
              <a:t>What is Price?</a:t>
            </a:r>
            <a:endParaRPr lang="en-US" altLang="en-US" dirty="0">
              <a:latin typeface="Arial" panose="020B0604020202020204" pitchFamily="34" charset="0"/>
              <a:ea typeface="ＭＳ Ｐゴシック" pitchFamily="34" charset="-128"/>
              <a:cs typeface="Arial" panose="020B0604020202020204" pitchFamily="34" charset="0"/>
            </a:endParaRPr>
          </a:p>
        </p:txBody>
      </p:sp>
      <p:sp>
        <p:nvSpPr>
          <p:cNvPr id="7" name="Content Placeholder 6"/>
          <p:cNvSpPr>
            <a:spLocks noGrp="1"/>
          </p:cNvSpPr>
          <p:nvPr>
            <p:ph idx="1"/>
          </p:nvPr>
        </p:nvSpPr>
        <p:spPr>
          <a:xfrm>
            <a:off x="373265" y="1477926"/>
            <a:ext cx="8393364" cy="4618075"/>
          </a:xfrm>
        </p:spPr>
        <p:txBody>
          <a:bodyPr/>
          <a:lstStyle/>
          <a:p>
            <a:pPr marL="457200" indent="-457200"/>
            <a:r>
              <a:rPr lang="en-US" b="1" dirty="0">
                <a:solidFill>
                  <a:schemeClr val="accent1"/>
                </a:solidFill>
                <a:latin typeface="Arial" panose="020B0604020202020204" pitchFamily="34" charset="0"/>
                <a:cs typeface="Arial" panose="020B0604020202020204" pitchFamily="34" charset="0"/>
              </a:rPr>
              <a:t>Price: </a:t>
            </a:r>
            <a:r>
              <a:rPr lang="en-US" dirty="0">
                <a:latin typeface="Arial" panose="020B0604020202020204" pitchFamily="34" charset="0"/>
                <a:cs typeface="Arial" panose="020B0604020202020204" pitchFamily="34" charset="0"/>
              </a:rPr>
              <a:t>that which is given up in an exchange to acquire a good or service</a:t>
            </a:r>
          </a:p>
          <a:p>
            <a:pPr marL="457200" indent="-457200"/>
            <a:r>
              <a:rPr lang="en-US" altLang="en-US" dirty="0">
                <a:latin typeface="Arial" panose="020B0604020202020204" pitchFamily="34" charset="0"/>
                <a:cs typeface="Arial" panose="020B0604020202020204" pitchFamily="34" charset="0"/>
              </a:rPr>
              <a:t>Opposing effects</a:t>
            </a:r>
          </a:p>
          <a:p>
            <a:pPr marL="914400" lvl="1" indent="-457200"/>
            <a:r>
              <a:rPr lang="en-US" dirty="0">
                <a:solidFill>
                  <a:srgbClr val="00B050"/>
                </a:solidFill>
                <a:latin typeface="Arial" panose="020B0604020202020204" pitchFamily="34" charset="0"/>
                <a:cs typeface="Arial" panose="020B0604020202020204" pitchFamily="34" charset="0"/>
              </a:rPr>
              <a:t>The sacrifice effect of price </a:t>
            </a:r>
          </a:p>
          <a:p>
            <a:pPr marL="914400" lvl="1" indent="-457200"/>
            <a:r>
              <a:rPr lang="en-US" altLang="en-US" dirty="0">
                <a:solidFill>
                  <a:srgbClr val="00B050"/>
                </a:solidFill>
                <a:latin typeface="Arial" panose="020B0604020202020204" pitchFamily="34" charset="0"/>
                <a:cs typeface="Arial" panose="020B0604020202020204" pitchFamily="34" charset="0"/>
              </a:rPr>
              <a:t>The information effect of price</a:t>
            </a:r>
          </a:p>
          <a:p>
            <a:r>
              <a:rPr lang="en-US" altLang="en-US" dirty="0">
                <a:latin typeface="Arial" panose="020B0604020202020204" pitchFamily="34" charset="0"/>
                <a:cs typeface="Arial" panose="020B0604020202020204" pitchFamily="34" charset="0"/>
              </a:rPr>
              <a:t>Value is based upon perceived satisfaction</a:t>
            </a:r>
          </a:p>
          <a:p>
            <a:pPr marL="914400" lvl="1" indent="-457200"/>
            <a:r>
              <a:rPr lang="en-US" altLang="en-US" dirty="0">
                <a:solidFill>
                  <a:srgbClr val="00B050"/>
                </a:solidFill>
                <a:latin typeface="Arial" panose="020B0604020202020204" pitchFamily="34" charset="0"/>
                <a:cs typeface="Arial" panose="020B0604020202020204" pitchFamily="34" charset="0"/>
              </a:rPr>
              <a:t>“Reasonable price” means “perceived reasonable value” at the time of the transaction</a:t>
            </a:r>
          </a:p>
        </p:txBody>
      </p:sp>
    </p:spTree>
    <p:extLst>
      <p:ext uri="{BB962C8B-B14F-4D97-AF65-F5344CB8AC3E}">
        <p14:creationId xmlns:p14="http://schemas.microsoft.com/office/powerpoint/2010/main" val="382157034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fontAlgn="base">
              <a:spcAft>
                <a:spcPct val="0"/>
              </a:spcAft>
              <a:defRPr/>
            </a:pPr>
            <a:r>
              <a:rPr lang="en-US" b="1" dirty="0">
                <a:latin typeface="Arial" panose="020B0604020202020204" pitchFamily="34" charset="0"/>
                <a:cs typeface="Arial" panose="020B0604020202020204" pitchFamily="34" charset="0"/>
              </a:rPr>
              <a:t>Importance of Price to </a:t>
            </a:r>
            <a:br>
              <a:rPr lang="en-US" b="1" dirty="0">
                <a:latin typeface="Arial" panose="020B0604020202020204" pitchFamily="34" charset="0"/>
                <a:cs typeface="Arial" panose="020B0604020202020204" pitchFamily="34" charset="0"/>
              </a:rPr>
            </a:br>
            <a:r>
              <a:rPr lang="en-US" b="1" dirty="0">
                <a:latin typeface="Arial" panose="020B0604020202020204" pitchFamily="34" charset="0"/>
                <a:cs typeface="Arial" panose="020B0604020202020204" pitchFamily="34" charset="0"/>
              </a:rPr>
              <a:t>Marketing Managers</a:t>
            </a:r>
            <a:endParaRPr lang="en-US" altLang="en-US" b="1" dirty="0">
              <a:latin typeface="Arial" panose="020B0604020202020204" pitchFamily="34" charset="0"/>
              <a:ea typeface="ＭＳ Ｐゴシック" pitchFamily="34" charset="-128"/>
              <a:cs typeface="Arial" panose="020B0604020202020204" pitchFamily="34" charset="0"/>
            </a:endParaRPr>
          </a:p>
        </p:txBody>
      </p:sp>
      <p:sp>
        <p:nvSpPr>
          <p:cNvPr id="7" name="Content Placeholder 6"/>
          <p:cNvSpPr>
            <a:spLocks noGrp="1"/>
          </p:cNvSpPr>
          <p:nvPr>
            <p:ph idx="1"/>
          </p:nvPr>
        </p:nvSpPr>
        <p:spPr>
          <a:xfrm>
            <a:off x="373265" y="1460310"/>
            <a:ext cx="8393364" cy="4635691"/>
          </a:xfrm>
        </p:spPr>
        <p:txBody>
          <a:bodyPr vert="horz" lIns="91440" tIns="45720" rIns="91440" bIns="45720" rtlCol="0">
            <a:normAutofit/>
          </a:bodyPr>
          <a:lstStyle/>
          <a:p>
            <a:pPr marL="457200" indent="-457200"/>
            <a:r>
              <a:rPr lang="en-US" dirty="0">
                <a:latin typeface="Arial" panose="020B0604020202020204" pitchFamily="34" charset="0"/>
                <a:cs typeface="Arial" panose="020B0604020202020204" pitchFamily="34" charset="0"/>
              </a:rPr>
              <a:t>Prices are the key to revenues, which in turn are the key to profits for an organization</a:t>
            </a:r>
          </a:p>
          <a:p>
            <a:pPr marL="457200" indent="-457200"/>
            <a:r>
              <a:rPr lang="en-US" b="1" dirty="0">
                <a:solidFill>
                  <a:schemeClr val="accent1"/>
                </a:solidFill>
                <a:latin typeface="Arial" panose="020B0604020202020204" pitchFamily="34" charset="0"/>
                <a:cs typeface="Arial" panose="020B0604020202020204" pitchFamily="34" charset="0"/>
              </a:rPr>
              <a:t>Revenue: </a:t>
            </a:r>
            <a:r>
              <a:rPr lang="en-US" dirty="0"/>
              <a:t>the p</a:t>
            </a:r>
            <a:r>
              <a:rPr lang="en-US" dirty="0">
                <a:latin typeface="Arial" panose="020B0604020202020204" pitchFamily="34" charset="0"/>
                <a:cs typeface="Arial" panose="020B0604020202020204" pitchFamily="34" charset="0"/>
              </a:rPr>
              <a:t>rice charged to customers multiplied by the number of units sold</a:t>
            </a:r>
          </a:p>
          <a:p>
            <a:pPr marL="971550" lvl="1" indent="-457200"/>
            <a:r>
              <a:rPr lang="en-US" dirty="0">
                <a:latin typeface="Arial" panose="020B0604020202020204" pitchFamily="34" charset="0"/>
                <a:cs typeface="Arial" panose="020B0604020202020204" pitchFamily="34" charset="0"/>
              </a:rPr>
              <a:t>Price × Units = Revenue</a:t>
            </a:r>
          </a:p>
          <a:p>
            <a:pPr marL="519113" indent="-457200"/>
            <a:r>
              <a:rPr lang="en-US" b="1" dirty="0">
                <a:solidFill>
                  <a:schemeClr val="accent1"/>
                </a:solidFill>
                <a:latin typeface="Arial" panose="020B0604020202020204" pitchFamily="34" charset="0"/>
                <a:cs typeface="Arial" panose="020B0604020202020204" pitchFamily="34" charset="0"/>
              </a:rPr>
              <a:t>Profit:</a:t>
            </a:r>
            <a:r>
              <a:rPr lang="en-US" dirty="0">
                <a:solidFill>
                  <a:schemeClr val="accent1"/>
                </a:solidFill>
                <a:latin typeface="Arial" panose="020B0604020202020204" pitchFamily="34" charset="0"/>
                <a:cs typeface="Arial" panose="020B0604020202020204" pitchFamily="34" charset="0"/>
              </a:rPr>
              <a:t> </a:t>
            </a:r>
            <a:r>
              <a:rPr lang="en-US" dirty="0"/>
              <a:t>r</a:t>
            </a:r>
            <a:r>
              <a:rPr lang="en-US" dirty="0">
                <a:latin typeface="Arial" panose="020B0604020202020204" pitchFamily="34" charset="0"/>
                <a:cs typeface="Arial" panose="020B0604020202020204" pitchFamily="34" charset="0"/>
              </a:rPr>
              <a:t>evenue minus expenses</a:t>
            </a:r>
          </a:p>
        </p:txBody>
      </p:sp>
    </p:spTree>
    <p:extLst>
      <p:ext uri="{BB962C8B-B14F-4D97-AF65-F5344CB8AC3E}">
        <p14:creationId xmlns:p14="http://schemas.microsoft.com/office/powerpoint/2010/main" val="284690849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title"/>
          </p:nvPr>
        </p:nvSpPr>
        <p:spPr/>
        <p:txBody>
          <a:bodyPr>
            <a:noAutofit/>
          </a:bodyPr>
          <a:lstStyle/>
          <a:p>
            <a:pPr fontAlgn="base">
              <a:spcAft>
                <a:spcPct val="0"/>
              </a:spcAft>
              <a:defRPr/>
            </a:pPr>
            <a:r>
              <a:rPr lang="en-US" b="1" dirty="0">
                <a:latin typeface="Arial" panose="020B0604020202020204" pitchFamily="34" charset="0"/>
                <a:cs typeface="Arial" panose="020B0604020202020204" pitchFamily="34" charset="0"/>
              </a:rPr>
              <a:t>Pricing Objectives </a:t>
            </a:r>
            <a:endParaRPr lang="en-US" altLang="en-US" b="1" dirty="0">
              <a:latin typeface="Arial" panose="020B0604020202020204" pitchFamily="34" charset="0"/>
              <a:ea typeface="ＭＳ Ｐゴシック" pitchFamily="34" charset="-128"/>
              <a:cs typeface="Arial" panose="020B0604020202020204" pitchFamily="34" charset="0"/>
            </a:endParaRPr>
          </a:p>
        </p:txBody>
      </p:sp>
      <p:sp>
        <p:nvSpPr>
          <p:cNvPr id="7" name="Content Placeholder 6"/>
          <p:cNvSpPr>
            <a:spLocks noGrp="1"/>
          </p:cNvSpPr>
          <p:nvPr>
            <p:ph idx="1"/>
          </p:nvPr>
        </p:nvSpPr>
        <p:spPr/>
        <p:txBody>
          <a:bodyPr vert="horz" lIns="91440" tIns="45720" rIns="91440" bIns="45720" rtlCol="0">
            <a:noAutofit/>
          </a:bodyPr>
          <a:lstStyle/>
          <a:p>
            <a:pPr marL="457200" indent="-457200"/>
            <a:r>
              <a:rPr lang="en-US" dirty="0">
                <a:latin typeface="Arial" panose="020B0604020202020204" pitchFamily="34" charset="0"/>
                <a:cs typeface="Arial" panose="020B0604020202020204" pitchFamily="34" charset="0"/>
              </a:rPr>
              <a:t>Need to be specific, attainable, and measurable</a:t>
            </a:r>
          </a:p>
          <a:p>
            <a:pPr marL="457200" indent="-457200"/>
            <a:r>
              <a:rPr lang="en-US" dirty="0">
                <a:latin typeface="Arial" panose="020B0604020202020204" pitchFamily="34" charset="0"/>
                <a:cs typeface="Arial" panose="020B0604020202020204" pitchFamily="34" charset="0"/>
              </a:rPr>
              <a:t>Categories of pricing objectives:</a:t>
            </a:r>
          </a:p>
          <a:p>
            <a:pPr marL="914400" lvl="1" indent="-457200"/>
            <a:r>
              <a:rPr lang="en-US" dirty="0">
                <a:solidFill>
                  <a:srgbClr val="00B050"/>
                </a:solidFill>
                <a:latin typeface="Arial" panose="020B0604020202020204" pitchFamily="34" charset="0"/>
                <a:cs typeface="Arial" panose="020B0604020202020204" pitchFamily="34" charset="0"/>
              </a:rPr>
              <a:t>Profit oriented</a:t>
            </a:r>
          </a:p>
          <a:p>
            <a:pPr marL="914400" lvl="1" indent="-457200"/>
            <a:r>
              <a:rPr lang="en-US" dirty="0">
                <a:solidFill>
                  <a:srgbClr val="00B050"/>
                </a:solidFill>
                <a:latin typeface="Arial" panose="020B0604020202020204" pitchFamily="34" charset="0"/>
                <a:cs typeface="Arial" panose="020B0604020202020204" pitchFamily="34" charset="0"/>
              </a:rPr>
              <a:t>Sales oriented</a:t>
            </a:r>
          </a:p>
          <a:p>
            <a:pPr marL="914400" lvl="1" indent="-457200"/>
            <a:r>
              <a:rPr lang="en-US" dirty="0">
                <a:solidFill>
                  <a:srgbClr val="00B050"/>
                </a:solidFill>
                <a:latin typeface="Arial" panose="020B0604020202020204" pitchFamily="34" charset="0"/>
                <a:cs typeface="Arial" panose="020B0604020202020204" pitchFamily="34" charset="0"/>
              </a:rPr>
              <a:t>Status quo</a:t>
            </a:r>
          </a:p>
        </p:txBody>
      </p:sp>
    </p:spTree>
    <p:extLst>
      <p:ext uri="{BB962C8B-B14F-4D97-AF65-F5344CB8AC3E}">
        <p14:creationId xmlns:p14="http://schemas.microsoft.com/office/powerpoint/2010/main" val="399527741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Profit-Oriented Pricing Objectives</a:t>
            </a:r>
          </a:p>
        </p:txBody>
      </p:sp>
      <p:sp>
        <p:nvSpPr>
          <p:cNvPr id="4" name="Content Placeholder 3"/>
          <p:cNvSpPr>
            <a:spLocks noGrp="1"/>
          </p:cNvSpPr>
          <p:nvPr>
            <p:ph idx="1"/>
          </p:nvPr>
        </p:nvSpPr>
        <p:spPr>
          <a:xfrm>
            <a:off x="373265" y="1328954"/>
            <a:ext cx="8393364" cy="3204131"/>
          </a:xfrm>
        </p:spPr>
        <p:txBody>
          <a:bodyPr>
            <a:normAutofit/>
          </a:bodyPr>
          <a:lstStyle/>
          <a:p>
            <a:pPr marL="461963" indent="-461963"/>
            <a:r>
              <a:rPr lang="en-US" dirty="0">
                <a:latin typeface="Arial" panose="020B0604020202020204" pitchFamily="34" charset="0"/>
                <a:cs typeface="Arial" panose="020B0604020202020204" pitchFamily="34" charset="0"/>
              </a:rPr>
              <a:t>Profit maximization means setting prices so that total revenue is as large as possible relative to total cost</a:t>
            </a:r>
          </a:p>
          <a:p>
            <a:pPr marL="461963" indent="-461963"/>
            <a:r>
              <a:rPr lang="en-US" dirty="0">
                <a:latin typeface="Arial" panose="020B0604020202020204" pitchFamily="34" charset="0"/>
                <a:cs typeface="Arial" panose="020B0604020202020204" pitchFamily="34" charset="0"/>
              </a:rPr>
              <a:t>Satisfactory profits are profits that are satisfactory to the stockholders and management</a:t>
            </a:r>
          </a:p>
          <a:p>
            <a:pPr marL="461963" indent="-461963"/>
            <a:r>
              <a:rPr lang="en-US" b="1" dirty="0">
                <a:solidFill>
                  <a:schemeClr val="accent1"/>
                </a:solidFill>
                <a:latin typeface="Arial" panose="020B0604020202020204" pitchFamily="34" charset="0"/>
                <a:cs typeface="Arial" panose="020B0604020202020204" pitchFamily="34" charset="0"/>
              </a:rPr>
              <a:t>Return on investment (ROI): </a:t>
            </a:r>
            <a:r>
              <a:rPr lang="en-US" dirty="0">
                <a:latin typeface="Arial" panose="020B0604020202020204" pitchFamily="34" charset="0"/>
                <a:cs typeface="Arial" panose="020B0604020202020204" pitchFamily="34" charset="0"/>
              </a:rPr>
              <a:t>net profit after taxes divided by total assets</a:t>
            </a:r>
          </a:p>
        </p:txBody>
      </p:sp>
      <p:graphicFrame>
        <p:nvGraphicFramePr>
          <p:cNvPr id="8" name="Object 7"/>
          <p:cNvGraphicFramePr>
            <a:graphicFrameLocks noChangeAspect="1"/>
          </p:cNvGraphicFramePr>
          <p:nvPr>
            <p:extLst>
              <p:ext uri="{D42A27DB-BD31-4B8C-83A1-F6EECF244321}">
                <p14:modId xmlns:p14="http://schemas.microsoft.com/office/powerpoint/2010/main" val="3321692339"/>
              </p:ext>
            </p:extLst>
          </p:nvPr>
        </p:nvGraphicFramePr>
        <p:xfrm>
          <a:off x="2263475" y="4277037"/>
          <a:ext cx="4028143" cy="832710"/>
        </p:xfrm>
        <a:graphic>
          <a:graphicData uri="http://schemas.openxmlformats.org/presentationml/2006/ole">
            <mc:AlternateContent xmlns:mc="http://schemas.openxmlformats.org/markup-compatibility/2006">
              <mc:Choice xmlns:v="urn:schemas-microsoft-com:vml" Requires="v">
                <p:oleObj spid="_x0000_s1060" name="Equation" r:id="rId4" imgW="1854000" imgH="431640" progId="Equation.3">
                  <p:embed/>
                </p:oleObj>
              </mc:Choice>
              <mc:Fallback>
                <p:oleObj name="Equation" r:id="rId4" imgW="1854000" imgH="431640" progId="Equation.3">
                  <p:embed/>
                  <p:pic>
                    <p:nvPicPr>
                      <p:cNvPr id="0" name=""/>
                      <p:cNvPicPr/>
                      <p:nvPr/>
                    </p:nvPicPr>
                    <p:blipFill>
                      <a:blip r:embed="rId5"/>
                      <a:stretch>
                        <a:fillRect/>
                      </a:stretch>
                    </p:blipFill>
                    <p:spPr>
                      <a:xfrm>
                        <a:off x="2263475" y="4277037"/>
                        <a:ext cx="4028143" cy="832710"/>
                      </a:xfrm>
                      <a:prstGeom prst="rect">
                        <a:avLst/>
                      </a:prstGeom>
                    </p:spPr>
                  </p:pic>
                </p:oleObj>
              </mc:Fallback>
            </mc:AlternateContent>
          </a:graphicData>
        </a:graphic>
      </p:graphicFrame>
    </p:spTree>
    <p:extLst>
      <p:ext uri="{BB962C8B-B14F-4D97-AF65-F5344CB8AC3E}">
        <p14:creationId xmlns:p14="http://schemas.microsoft.com/office/powerpoint/2010/main" val="26491525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altLang="en-US" b="1" dirty="0">
                <a:latin typeface="Arial" panose="020B0604020202020204" pitchFamily="34" charset="0"/>
                <a:cs typeface="Arial" panose="020B0604020202020204" pitchFamily="34" charset="0"/>
              </a:rPr>
              <a:t>Sales-Oriented Pricing Objectives</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normAutofit/>
          </a:bodyPr>
          <a:lstStyle/>
          <a:p>
            <a:pPr marL="457200" lvl="0" indent="-457200"/>
            <a:r>
              <a:rPr lang="en-US" dirty="0">
                <a:latin typeface="Arial" panose="020B0604020202020204" pitchFamily="34" charset="0"/>
                <a:cs typeface="Arial" panose="020B0604020202020204" pitchFamily="34" charset="0"/>
              </a:rPr>
              <a:t>Based on market share as reported in dollar or unit sales</a:t>
            </a:r>
          </a:p>
          <a:p>
            <a:pPr marL="457200" lvl="0" indent="-457200"/>
            <a:r>
              <a:rPr lang="en-US" b="1" dirty="0">
                <a:solidFill>
                  <a:schemeClr val="accent1"/>
                </a:solidFill>
              </a:rPr>
              <a:t>Market share: </a:t>
            </a:r>
            <a:r>
              <a:rPr lang="en-US" dirty="0"/>
              <a:t>a company’s product sales as a percentage of total sales for that industry</a:t>
            </a:r>
          </a:p>
          <a:p>
            <a:pPr marL="457200" lvl="0" indent="-457200"/>
            <a:r>
              <a:rPr lang="en-US" dirty="0">
                <a:latin typeface="Arial" panose="020B0604020202020204" pitchFamily="34" charset="0"/>
                <a:cs typeface="Arial" panose="020B0604020202020204" pitchFamily="34" charset="0"/>
              </a:rPr>
              <a:t>Sales maximization</a:t>
            </a:r>
          </a:p>
          <a:p>
            <a:pPr marL="852487" lvl="1" indent="-457200"/>
            <a:r>
              <a:rPr lang="en-US" dirty="0">
                <a:solidFill>
                  <a:srgbClr val="00B050"/>
                </a:solidFill>
              </a:rPr>
              <a:t>Company ignores profit, competition, and the marketing environment as long as sales are rising</a:t>
            </a:r>
          </a:p>
        </p:txBody>
      </p:sp>
    </p:spTree>
    <p:extLst>
      <p:ext uri="{BB962C8B-B14F-4D97-AF65-F5344CB8AC3E}">
        <p14:creationId xmlns:p14="http://schemas.microsoft.com/office/powerpoint/2010/main" val="282578039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ontent Placeholder 7"/>
          <p:cNvSpPr>
            <a:spLocks noGrp="1"/>
          </p:cNvSpPr>
          <p:nvPr>
            <p:ph sz="quarter" idx="11"/>
          </p:nvPr>
        </p:nvSpPr>
        <p:spPr>
          <a:xfrm>
            <a:off x="277019" y="278569"/>
            <a:ext cx="8589962" cy="922759"/>
          </a:xfrm>
        </p:spPr>
        <p:txBody>
          <a:bodyPr>
            <a:noAutofit/>
          </a:bodyPr>
          <a:lstStyle/>
          <a:p>
            <a:pPr marL="0" indent="0" algn="ctr">
              <a:lnSpc>
                <a:spcPct val="110000"/>
              </a:lnSpc>
              <a:buNone/>
            </a:pPr>
            <a:r>
              <a:rPr lang="en-US" dirty="0">
                <a:latin typeface="Arial" panose="020B0604020202020204" pitchFamily="34" charset="0"/>
                <a:cs typeface="Arial" panose="020B0604020202020204" pitchFamily="34" charset="0"/>
              </a:rPr>
              <a:t>EXHIBIT 19.1: Two Ways to Measure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Market Share (Units and Revenue)</a:t>
            </a:r>
          </a:p>
        </p:txBody>
      </p:sp>
      <p:graphicFrame>
        <p:nvGraphicFramePr>
          <p:cNvPr id="9" name="Table 8"/>
          <p:cNvGraphicFramePr>
            <a:graphicFrameLocks noGrp="1"/>
          </p:cNvGraphicFramePr>
          <p:nvPr>
            <p:extLst>
              <p:ext uri="{D42A27DB-BD31-4B8C-83A1-F6EECF244321}">
                <p14:modId xmlns:p14="http://schemas.microsoft.com/office/powerpoint/2010/main" val="1346019642"/>
              </p:ext>
            </p:extLst>
          </p:nvPr>
        </p:nvGraphicFramePr>
        <p:xfrm>
          <a:off x="417736" y="1528549"/>
          <a:ext cx="8308528" cy="3430855"/>
        </p:xfrm>
        <a:graphic>
          <a:graphicData uri="http://schemas.openxmlformats.org/drawingml/2006/table">
            <a:tbl>
              <a:tblPr firstRow="1" bandRow="1">
                <a:tableStyleId>{5940675A-B579-460E-94D1-54222C63F5DA}</a:tableStyleId>
              </a:tblPr>
              <a:tblGrid>
                <a:gridCol w="1311068">
                  <a:extLst>
                    <a:ext uri="{9D8B030D-6E8A-4147-A177-3AD203B41FA5}">
                      <a16:colId xmlns:a16="http://schemas.microsoft.com/office/drawing/2014/main" val="20000"/>
                    </a:ext>
                  </a:extLst>
                </a:gridCol>
                <a:gridCol w="1173866">
                  <a:extLst>
                    <a:ext uri="{9D8B030D-6E8A-4147-A177-3AD203B41FA5}">
                      <a16:colId xmlns:a16="http://schemas.microsoft.com/office/drawing/2014/main" val="20001"/>
                    </a:ext>
                  </a:extLst>
                </a:gridCol>
                <a:gridCol w="1143376">
                  <a:extLst>
                    <a:ext uri="{9D8B030D-6E8A-4147-A177-3AD203B41FA5}">
                      <a16:colId xmlns:a16="http://schemas.microsoft.com/office/drawing/2014/main" val="20002"/>
                    </a:ext>
                  </a:extLst>
                </a:gridCol>
                <a:gridCol w="1387296">
                  <a:extLst>
                    <a:ext uri="{9D8B030D-6E8A-4147-A177-3AD203B41FA5}">
                      <a16:colId xmlns:a16="http://schemas.microsoft.com/office/drawing/2014/main" val="20003"/>
                    </a:ext>
                  </a:extLst>
                </a:gridCol>
                <a:gridCol w="1524501">
                  <a:extLst>
                    <a:ext uri="{9D8B030D-6E8A-4147-A177-3AD203B41FA5}">
                      <a16:colId xmlns:a16="http://schemas.microsoft.com/office/drawing/2014/main" val="20004"/>
                    </a:ext>
                  </a:extLst>
                </a:gridCol>
                <a:gridCol w="1768421">
                  <a:extLst>
                    <a:ext uri="{9D8B030D-6E8A-4147-A177-3AD203B41FA5}">
                      <a16:colId xmlns:a16="http://schemas.microsoft.com/office/drawing/2014/main" val="20005"/>
                    </a:ext>
                  </a:extLst>
                </a:gridCol>
              </a:tblGrid>
              <a:tr h="1078500">
                <a:tc>
                  <a:txBody>
                    <a:bodyPr/>
                    <a:lstStyle/>
                    <a:p>
                      <a:pPr algn="ctr"/>
                      <a:r>
                        <a:rPr lang="en-US" sz="1800" b="1" i="0" u="none" strike="noStrike" kern="1200" baseline="0" dirty="0">
                          <a:solidFill>
                            <a:schemeClr val="tx1"/>
                          </a:solidFill>
                          <a:latin typeface="Arial" pitchFamily="34" charset="0"/>
                          <a:ea typeface="+mn-ea"/>
                          <a:cs typeface="Arial" pitchFamily="34" charset="0"/>
                        </a:rPr>
                        <a:t>Company</a:t>
                      </a:r>
                      <a:endParaRPr lang="en-US" dirty="0">
                        <a:latin typeface="Arial" pitchFamily="34" charset="0"/>
                        <a:cs typeface="Arial" pitchFamily="34" charset="0"/>
                      </a:endParaRPr>
                    </a:p>
                  </a:txBody>
                  <a:tcPr/>
                </a:tc>
                <a:tc>
                  <a:txBody>
                    <a:bodyPr/>
                    <a:lstStyle/>
                    <a:p>
                      <a:pPr algn="ctr"/>
                      <a:r>
                        <a:rPr lang="en-US" sz="1800" b="1" i="0" u="none" strike="noStrike" kern="1200" baseline="0" dirty="0">
                          <a:solidFill>
                            <a:schemeClr val="tx1"/>
                          </a:solidFill>
                          <a:latin typeface="Arial" pitchFamily="34" charset="0"/>
                          <a:ea typeface="+mn-ea"/>
                          <a:cs typeface="Arial" pitchFamily="34" charset="0"/>
                        </a:rPr>
                        <a:t>Units</a:t>
                      </a:r>
                    </a:p>
                    <a:p>
                      <a:pPr algn="ctr"/>
                      <a:r>
                        <a:rPr lang="en-US" sz="1800" b="1" i="0" u="none" strike="noStrike" kern="1200" baseline="0" dirty="0">
                          <a:solidFill>
                            <a:schemeClr val="tx1"/>
                          </a:solidFill>
                          <a:latin typeface="Arial" pitchFamily="34" charset="0"/>
                          <a:ea typeface="+mn-ea"/>
                          <a:cs typeface="Arial" pitchFamily="34" charset="0"/>
                        </a:rPr>
                        <a:t>Sold</a:t>
                      </a:r>
                      <a:endParaRPr lang="en-US" dirty="0">
                        <a:latin typeface="Arial" pitchFamily="34" charset="0"/>
                        <a:cs typeface="Arial" pitchFamily="34" charset="0"/>
                      </a:endParaRPr>
                    </a:p>
                  </a:txBody>
                  <a:tcPr/>
                </a:tc>
                <a:tc>
                  <a:txBody>
                    <a:bodyPr/>
                    <a:lstStyle/>
                    <a:p>
                      <a:pPr algn="ctr"/>
                      <a:r>
                        <a:rPr lang="en-US" sz="1800" b="1" i="0" u="none" strike="noStrike" kern="1200" baseline="0" dirty="0">
                          <a:solidFill>
                            <a:schemeClr val="tx1"/>
                          </a:solidFill>
                          <a:latin typeface="Arial" pitchFamily="34" charset="0"/>
                          <a:ea typeface="+mn-ea"/>
                          <a:cs typeface="Arial" pitchFamily="34" charset="0"/>
                        </a:rPr>
                        <a:t>Unit</a:t>
                      </a:r>
                    </a:p>
                    <a:p>
                      <a:pPr algn="ctr"/>
                      <a:r>
                        <a:rPr lang="en-US" sz="1800" b="1" i="0" u="none" strike="noStrike" kern="1200" baseline="0" dirty="0">
                          <a:solidFill>
                            <a:schemeClr val="tx1"/>
                          </a:solidFill>
                          <a:latin typeface="Arial" pitchFamily="34" charset="0"/>
                          <a:ea typeface="+mn-ea"/>
                          <a:cs typeface="Arial" pitchFamily="34" charset="0"/>
                        </a:rPr>
                        <a:t>Price</a:t>
                      </a:r>
                      <a:endParaRPr lang="en-US" dirty="0">
                        <a:latin typeface="Arial" pitchFamily="34" charset="0"/>
                        <a:cs typeface="Arial" pitchFamily="34" charset="0"/>
                      </a:endParaRPr>
                    </a:p>
                  </a:txBody>
                  <a:tcPr/>
                </a:tc>
                <a:tc>
                  <a:txBody>
                    <a:bodyPr/>
                    <a:lstStyle/>
                    <a:p>
                      <a:pPr algn="ctr"/>
                      <a:r>
                        <a:rPr lang="en-US" sz="1800" b="1" i="0" u="none" strike="noStrike" kern="1200" baseline="0" dirty="0">
                          <a:solidFill>
                            <a:schemeClr val="tx1"/>
                          </a:solidFill>
                          <a:latin typeface="Arial" pitchFamily="34" charset="0"/>
                          <a:ea typeface="+mn-ea"/>
                          <a:cs typeface="Arial" pitchFamily="34" charset="0"/>
                        </a:rPr>
                        <a:t>Total</a:t>
                      </a:r>
                    </a:p>
                    <a:p>
                      <a:pPr algn="ctr"/>
                      <a:r>
                        <a:rPr lang="en-US" sz="1800" b="1" i="0" u="none" strike="noStrike" kern="1200" baseline="0" dirty="0">
                          <a:solidFill>
                            <a:schemeClr val="tx1"/>
                          </a:solidFill>
                          <a:latin typeface="Arial" pitchFamily="34" charset="0"/>
                          <a:ea typeface="+mn-ea"/>
                          <a:cs typeface="Arial" pitchFamily="34" charset="0"/>
                        </a:rPr>
                        <a:t>Revenue</a:t>
                      </a:r>
                      <a:endParaRPr lang="en-US" dirty="0">
                        <a:latin typeface="Arial" pitchFamily="34" charset="0"/>
                        <a:cs typeface="Arial" pitchFamily="34" charset="0"/>
                      </a:endParaRPr>
                    </a:p>
                  </a:txBody>
                  <a:tcPr/>
                </a:tc>
                <a:tc>
                  <a:txBody>
                    <a:bodyPr/>
                    <a:lstStyle/>
                    <a:p>
                      <a:pPr algn="ctr"/>
                      <a:r>
                        <a:rPr lang="en-US" sz="1800" b="1" i="0" u="none" strike="noStrike" kern="1200" baseline="0" dirty="0">
                          <a:solidFill>
                            <a:schemeClr val="tx1"/>
                          </a:solidFill>
                          <a:latin typeface="Arial" pitchFamily="34" charset="0"/>
                          <a:ea typeface="+mn-ea"/>
                          <a:cs typeface="Arial" pitchFamily="34" charset="0"/>
                        </a:rPr>
                        <a:t>Unit</a:t>
                      </a:r>
                    </a:p>
                    <a:p>
                      <a:pPr algn="ctr"/>
                      <a:r>
                        <a:rPr lang="en-US" sz="1800" b="1" i="0" u="none" strike="noStrike" kern="1200" baseline="0" dirty="0">
                          <a:solidFill>
                            <a:schemeClr val="tx1"/>
                          </a:solidFill>
                          <a:latin typeface="Arial" pitchFamily="34" charset="0"/>
                          <a:ea typeface="+mn-ea"/>
                          <a:cs typeface="Arial" pitchFamily="34" charset="0"/>
                        </a:rPr>
                        <a:t>Market</a:t>
                      </a:r>
                    </a:p>
                    <a:p>
                      <a:pPr algn="ctr"/>
                      <a:r>
                        <a:rPr lang="en-US" sz="1800" b="1" i="0" u="none" strike="noStrike" kern="1200" baseline="0" dirty="0">
                          <a:solidFill>
                            <a:schemeClr val="tx1"/>
                          </a:solidFill>
                          <a:latin typeface="Arial" pitchFamily="34" charset="0"/>
                          <a:ea typeface="+mn-ea"/>
                          <a:cs typeface="Arial" pitchFamily="34" charset="0"/>
                        </a:rPr>
                        <a:t>Share</a:t>
                      </a:r>
                      <a:endParaRPr lang="en-US" dirty="0">
                        <a:latin typeface="Arial" pitchFamily="34" charset="0"/>
                        <a:cs typeface="Arial" pitchFamily="34" charset="0"/>
                      </a:endParaRPr>
                    </a:p>
                  </a:txBody>
                  <a:tcPr/>
                </a:tc>
                <a:tc>
                  <a:txBody>
                    <a:bodyPr/>
                    <a:lstStyle/>
                    <a:p>
                      <a:pPr algn="ctr"/>
                      <a:r>
                        <a:rPr lang="en-US" sz="1800" b="1" i="0" u="none" strike="noStrike" kern="1200" baseline="0" dirty="0">
                          <a:solidFill>
                            <a:schemeClr val="tx1"/>
                          </a:solidFill>
                          <a:latin typeface="Arial" pitchFamily="34" charset="0"/>
                          <a:ea typeface="+mn-ea"/>
                          <a:cs typeface="Arial" pitchFamily="34" charset="0"/>
                        </a:rPr>
                        <a:t>Revenue</a:t>
                      </a:r>
                    </a:p>
                    <a:p>
                      <a:pPr algn="ctr"/>
                      <a:r>
                        <a:rPr lang="en-US" sz="1800" b="1" i="0" u="none" strike="noStrike" kern="1200" baseline="0" dirty="0">
                          <a:solidFill>
                            <a:schemeClr val="tx1"/>
                          </a:solidFill>
                          <a:latin typeface="Arial" pitchFamily="34" charset="0"/>
                          <a:ea typeface="+mn-ea"/>
                          <a:cs typeface="Arial" pitchFamily="34" charset="0"/>
                        </a:rPr>
                        <a:t>Market</a:t>
                      </a:r>
                    </a:p>
                    <a:p>
                      <a:pPr algn="ctr"/>
                      <a:r>
                        <a:rPr lang="en-US" sz="1800" b="1" i="0" u="none" strike="noStrike" kern="1200" baseline="0" dirty="0">
                          <a:solidFill>
                            <a:schemeClr val="tx1"/>
                          </a:solidFill>
                          <a:latin typeface="Arial" pitchFamily="34" charset="0"/>
                          <a:ea typeface="+mn-ea"/>
                          <a:cs typeface="Arial" pitchFamily="34" charset="0"/>
                        </a:rPr>
                        <a:t>Share</a:t>
                      </a:r>
                      <a:endParaRPr lang="en-US" dirty="0">
                        <a:latin typeface="Arial" pitchFamily="34" charset="0"/>
                        <a:cs typeface="Arial" pitchFamily="34" charset="0"/>
                      </a:endParaRPr>
                    </a:p>
                  </a:txBody>
                  <a:tcPr/>
                </a:tc>
                <a:extLst>
                  <a:ext uri="{0D108BD9-81ED-4DB2-BD59-A6C34878D82A}">
                    <a16:rowId xmlns:a16="http://schemas.microsoft.com/office/drawing/2014/main" val="10000"/>
                  </a:ext>
                </a:extLst>
              </a:tr>
              <a:tr h="470471">
                <a:tc>
                  <a:txBody>
                    <a:bodyPr/>
                    <a:lstStyle/>
                    <a:p>
                      <a:pPr algn="r"/>
                      <a:r>
                        <a:rPr lang="en-US" dirty="0">
                          <a:latin typeface="Arial" pitchFamily="34" charset="0"/>
                          <a:cs typeface="Arial" pitchFamily="34" charset="0"/>
                        </a:rPr>
                        <a:t>A</a:t>
                      </a: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1,000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$1,000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50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25</a:t>
                      </a:r>
                      <a:endParaRPr lang="en-US" dirty="0">
                        <a:latin typeface="Arial" pitchFamily="34" charset="0"/>
                        <a:cs typeface="Arial" pitchFamily="34" charset="0"/>
                      </a:endParaRPr>
                    </a:p>
                  </a:txBody>
                  <a:tcPr/>
                </a:tc>
                <a:extLst>
                  <a:ext uri="{0D108BD9-81ED-4DB2-BD59-A6C34878D82A}">
                    <a16:rowId xmlns:a16="http://schemas.microsoft.com/office/drawing/2014/main" val="10001"/>
                  </a:ext>
                </a:extLst>
              </a:tr>
              <a:tr h="470471">
                <a:tc>
                  <a:txBody>
                    <a:bodyPr/>
                    <a:lstStyle/>
                    <a:p>
                      <a:pPr algn="r"/>
                      <a:r>
                        <a:rPr lang="en-US" dirty="0">
                          <a:latin typeface="Arial" pitchFamily="34" charset="0"/>
                          <a:cs typeface="Arial" pitchFamily="34" charset="0"/>
                        </a:rPr>
                        <a:t>B</a:t>
                      </a: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4.00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800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20</a:t>
                      </a:r>
                      <a:endParaRPr lang="en-US" dirty="0">
                        <a:latin typeface="Arial" pitchFamily="34" charset="0"/>
                        <a:cs typeface="Arial" pitchFamily="34" charset="0"/>
                      </a:endParaRPr>
                    </a:p>
                  </a:txBody>
                  <a:tcPr/>
                </a:tc>
                <a:extLst>
                  <a:ext uri="{0D108BD9-81ED-4DB2-BD59-A6C34878D82A}">
                    <a16:rowId xmlns:a16="http://schemas.microsoft.com/office/drawing/2014/main" val="10002"/>
                  </a:ext>
                </a:extLst>
              </a:tr>
              <a:tr h="470471">
                <a:tc>
                  <a:txBody>
                    <a:bodyPr/>
                    <a:lstStyle/>
                    <a:p>
                      <a:pPr algn="r"/>
                      <a:r>
                        <a:rPr lang="en-US" dirty="0">
                          <a:latin typeface="Arial" pitchFamily="34" charset="0"/>
                          <a:cs typeface="Arial" pitchFamily="34" charset="0"/>
                        </a:rPr>
                        <a:t>C</a:t>
                      </a: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500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1,000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25</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25</a:t>
                      </a:r>
                      <a:endParaRPr lang="en-US" dirty="0">
                        <a:latin typeface="Arial" pitchFamily="34" charset="0"/>
                        <a:cs typeface="Arial" pitchFamily="34" charset="0"/>
                      </a:endParaRPr>
                    </a:p>
                  </a:txBody>
                  <a:tcPr/>
                </a:tc>
                <a:extLst>
                  <a:ext uri="{0D108BD9-81ED-4DB2-BD59-A6C34878D82A}">
                    <a16:rowId xmlns:a16="http://schemas.microsoft.com/office/drawing/2014/main" val="10003"/>
                  </a:ext>
                </a:extLst>
              </a:tr>
              <a:tr h="470471">
                <a:tc>
                  <a:txBody>
                    <a:bodyPr/>
                    <a:lstStyle/>
                    <a:p>
                      <a:pPr algn="r"/>
                      <a:r>
                        <a:rPr lang="en-US" dirty="0">
                          <a:latin typeface="Arial" pitchFamily="34" charset="0"/>
                          <a:cs typeface="Arial" pitchFamily="34" charset="0"/>
                        </a:rPr>
                        <a:t>D</a:t>
                      </a: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300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4.00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1,200</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15</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30</a:t>
                      </a:r>
                      <a:endParaRPr lang="en-US" dirty="0">
                        <a:latin typeface="Arial" pitchFamily="34" charset="0"/>
                        <a:cs typeface="Arial" pitchFamily="34" charset="0"/>
                      </a:endParaRPr>
                    </a:p>
                  </a:txBody>
                  <a:tcPr/>
                </a:tc>
                <a:extLst>
                  <a:ext uri="{0D108BD9-81ED-4DB2-BD59-A6C34878D82A}">
                    <a16:rowId xmlns:a16="http://schemas.microsoft.com/office/drawing/2014/main" val="10004"/>
                  </a:ext>
                </a:extLst>
              </a:tr>
              <a:tr h="470471">
                <a:tc>
                  <a:txBody>
                    <a:bodyPr/>
                    <a:lstStyle/>
                    <a:p>
                      <a:pPr algn="r"/>
                      <a:r>
                        <a:rPr lang="en-US" sz="1800" b="0" i="0" u="none" strike="noStrike" kern="1200" baseline="0" dirty="0">
                          <a:solidFill>
                            <a:schemeClr val="tx1"/>
                          </a:solidFill>
                          <a:latin typeface="Arial" pitchFamily="34" charset="0"/>
                          <a:ea typeface="+mn-ea"/>
                          <a:cs typeface="Arial" pitchFamily="34" charset="0"/>
                        </a:rPr>
                        <a:t>Total</a:t>
                      </a: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2,000</a:t>
                      </a:r>
                      <a:endParaRPr lang="en-US" dirty="0">
                        <a:latin typeface="Arial" pitchFamily="34" charset="0"/>
                        <a:cs typeface="Arial" pitchFamily="34" charset="0"/>
                      </a:endParaRPr>
                    </a:p>
                  </a:txBody>
                  <a:tcPr/>
                </a:tc>
                <a:tc>
                  <a:txBody>
                    <a:bodyPr/>
                    <a:lstStyle/>
                    <a:p>
                      <a:pPr algn="r"/>
                      <a:endParaRPr lang="en-US" dirty="0">
                        <a:latin typeface="Arial" pitchFamily="34" charset="0"/>
                        <a:cs typeface="Arial" pitchFamily="34" charset="0"/>
                      </a:endParaRPr>
                    </a:p>
                  </a:txBody>
                  <a:tcPr/>
                </a:tc>
                <a:tc>
                  <a:txBody>
                    <a:bodyPr/>
                    <a:lstStyle/>
                    <a:p>
                      <a:pPr algn="r"/>
                      <a:r>
                        <a:rPr lang="en-US" sz="1800" b="0" i="0" u="none" strike="noStrike" kern="1200" baseline="0" dirty="0">
                          <a:solidFill>
                            <a:schemeClr val="tx1"/>
                          </a:solidFill>
                          <a:latin typeface="Arial" pitchFamily="34" charset="0"/>
                          <a:ea typeface="+mn-ea"/>
                          <a:cs typeface="Arial" pitchFamily="34" charset="0"/>
                        </a:rPr>
                        <a:t>$4,000</a:t>
                      </a:r>
                      <a:endParaRPr lang="en-US" dirty="0">
                        <a:latin typeface="Arial" pitchFamily="34" charset="0"/>
                        <a:cs typeface="Arial" pitchFamily="34" charset="0"/>
                      </a:endParaRPr>
                    </a:p>
                  </a:txBody>
                  <a:tcPr/>
                </a:tc>
                <a:tc>
                  <a:txBody>
                    <a:bodyPr/>
                    <a:lstStyle/>
                    <a:p>
                      <a:pPr algn="r"/>
                      <a:endParaRPr lang="en-US" dirty="0">
                        <a:latin typeface="Arial" pitchFamily="34" charset="0"/>
                        <a:cs typeface="Arial" pitchFamily="34" charset="0"/>
                      </a:endParaRPr>
                    </a:p>
                  </a:txBody>
                  <a:tcPr/>
                </a:tc>
                <a:tc>
                  <a:txBody>
                    <a:bodyPr/>
                    <a:lstStyle/>
                    <a:p>
                      <a:pPr algn="r"/>
                      <a:endParaRPr lang="en-US" dirty="0">
                        <a:latin typeface="Arial" pitchFamily="34" charset="0"/>
                        <a:cs typeface="Arial" pitchFamily="34" charset="0"/>
                      </a:endParaRP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984768247"/>
      </p:ext>
    </p:extLst>
  </p:cSld>
  <p:clrMapOvr>
    <a:masterClrMapping/>
  </p:clrMapOvr>
  <p:transitio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Status Quo Pricing Objectives</a:t>
            </a:r>
            <a:endParaRPr lang="en-US" b="1"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a:xfrm>
            <a:off x="373265" y="1501254"/>
            <a:ext cx="8393364" cy="4594747"/>
          </a:xfrm>
        </p:spPr>
        <p:txBody>
          <a:bodyPr/>
          <a:lstStyle/>
          <a:p>
            <a:pPr marL="457200" indent="-457200"/>
            <a:r>
              <a:rPr lang="en-US" b="1" dirty="0">
                <a:solidFill>
                  <a:schemeClr val="accent1"/>
                </a:solidFill>
                <a:latin typeface="Arial" panose="020B0604020202020204" pitchFamily="34" charset="0"/>
                <a:cs typeface="Arial" panose="020B0604020202020204" pitchFamily="34" charset="0"/>
              </a:rPr>
              <a:t>Status quo pricing:</a:t>
            </a:r>
            <a:r>
              <a:rPr lang="en-US" dirty="0">
                <a:solidFill>
                  <a:schemeClr val="accent1"/>
                </a:solidFill>
                <a:latin typeface="Arial" panose="020B0604020202020204" pitchFamily="34" charset="0"/>
                <a:cs typeface="Arial" panose="020B0604020202020204" pitchFamily="34" charset="0"/>
              </a:rPr>
              <a:t> </a:t>
            </a:r>
            <a:r>
              <a:rPr lang="en-US" dirty="0"/>
              <a:t>a pricing objective that m</a:t>
            </a:r>
            <a:r>
              <a:rPr lang="en-US" dirty="0">
                <a:latin typeface="Arial" panose="020B0604020202020204" pitchFamily="34" charset="0"/>
                <a:cs typeface="Arial" panose="020B0604020202020204" pitchFamily="34" charset="0"/>
              </a:rPr>
              <a:t>aintains existing prices or meets the competition’s prices</a:t>
            </a:r>
          </a:p>
          <a:p>
            <a:pPr marL="914400" lvl="1" indent="-457200"/>
            <a:r>
              <a:rPr lang="en-US" dirty="0">
                <a:solidFill>
                  <a:srgbClr val="00B050"/>
                </a:solidFill>
                <a:latin typeface="Arial" panose="020B0604020202020204" pitchFamily="34" charset="0"/>
                <a:cs typeface="Arial" panose="020B0604020202020204" pitchFamily="34" charset="0"/>
              </a:rPr>
              <a:t>Leads to suboptimal pricing as it ignores</a:t>
            </a:r>
            <a:r>
              <a:rPr lang="en-US" dirty="0">
                <a:solidFill>
                  <a:srgbClr val="00B050"/>
                </a:solidFill>
              </a:rPr>
              <a:t> cu</a:t>
            </a:r>
            <a:r>
              <a:rPr lang="en-US" dirty="0">
                <a:solidFill>
                  <a:srgbClr val="00B050"/>
                </a:solidFill>
                <a:latin typeface="Arial" panose="020B0604020202020204" pitchFamily="34" charset="0"/>
                <a:cs typeface="Arial" panose="020B0604020202020204" pitchFamily="34" charset="0"/>
              </a:rPr>
              <a:t>stomers’ perceived value of the firm’s goods or services and goods or services offered by the competitors</a:t>
            </a:r>
          </a:p>
          <a:p>
            <a:pPr marL="914400" lvl="1" indent="-457200"/>
            <a:r>
              <a:rPr lang="en-US" dirty="0">
                <a:solidFill>
                  <a:srgbClr val="00B050"/>
                </a:solidFill>
              </a:rPr>
              <a:t>Ignores demand and costs</a:t>
            </a:r>
          </a:p>
        </p:txBody>
      </p:sp>
    </p:spTree>
    <p:extLst>
      <p:ext uri="{BB962C8B-B14F-4D97-AF65-F5344CB8AC3E}">
        <p14:creationId xmlns:p14="http://schemas.microsoft.com/office/powerpoint/2010/main" val="222873237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The Nature of Demand</a:t>
            </a:r>
          </a:p>
        </p:txBody>
      </p:sp>
      <p:sp>
        <p:nvSpPr>
          <p:cNvPr id="4" name="Content Placeholder 3"/>
          <p:cNvSpPr>
            <a:spLocks noGrp="1"/>
          </p:cNvSpPr>
          <p:nvPr>
            <p:ph idx="1"/>
          </p:nvPr>
        </p:nvSpPr>
        <p:spPr>
          <a:xfrm>
            <a:off x="246101" y="1438008"/>
            <a:ext cx="8647692" cy="4548455"/>
          </a:xfrm>
        </p:spPr>
        <p:txBody>
          <a:bodyPr>
            <a:normAutofit/>
          </a:bodyPr>
          <a:lstStyle/>
          <a:p>
            <a:pPr marL="457200" indent="-457200">
              <a:tabLst>
                <a:tab pos="514350" algn="l"/>
              </a:tabLst>
            </a:pPr>
            <a:r>
              <a:rPr lang="en-US" b="1" dirty="0">
                <a:solidFill>
                  <a:schemeClr val="accent1"/>
                </a:solidFill>
                <a:latin typeface="Arial" panose="020B0604020202020204" pitchFamily="34" charset="0"/>
                <a:cs typeface="Arial" panose="020B0604020202020204" pitchFamily="34" charset="0"/>
              </a:rPr>
              <a:t>Demand: </a:t>
            </a:r>
            <a:r>
              <a:rPr lang="en-US" dirty="0">
                <a:latin typeface="Arial" panose="020B0604020202020204" pitchFamily="34" charset="0"/>
                <a:cs typeface="Arial" panose="020B0604020202020204" pitchFamily="34" charset="0"/>
              </a:rPr>
              <a:t>the quantity of a product that will be sold in the market at various prices for a specified period</a:t>
            </a:r>
          </a:p>
          <a:p>
            <a:pPr marL="852487" lvl="1" indent="-457200">
              <a:tabLst>
                <a:tab pos="514350" algn="l"/>
              </a:tabLst>
            </a:pPr>
            <a:r>
              <a:rPr lang="en-US" dirty="0">
                <a:solidFill>
                  <a:srgbClr val="00B050"/>
                </a:solidFill>
              </a:rPr>
              <a:t>The l</a:t>
            </a:r>
            <a:r>
              <a:rPr lang="en-US" dirty="0">
                <a:solidFill>
                  <a:srgbClr val="00B050"/>
                </a:solidFill>
                <a:latin typeface="Arial" panose="020B0604020202020204" pitchFamily="34" charset="0"/>
                <a:cs typeface="Arial" panose="020B0604020202020204" pitchFamily="34" charset="0"/>
              </a:rPr>
              <a:t>ower the price, the higher the demand for a product or service and vice versa</a:t>
            </a:r>
          </a:p>
          <a:p>
            <a:pPr marL="457200" indent="-457200">
              <a:tabLst>
                <a:tab pos="514350" algn="l"/>
              </a:tabLst>
            </a:pPr>
            <a:r>
              <a:rPr lang="en-US" b="1" dirty="0">
                <a:solidFill>
                  <a:schemeClr val="accent1"/>
                </a:solidFill>
                <a:latin typeface="Arial" panose="020B0604020202020204" pitchFamily="34" charset="0"/>
                <a:cs typeface="Arial" panose="020B0604020202020204" pitchFamily="34" charset="0"/>
              </a:rPr>
              <a:t>Supply: </a:t>
            </a:r>
            <a:r>
              <a:rPr lang="en-US" dirty="0">
                <a:latin typeface="Arial" panose="020B0604020202020204" pitchFamily="34" charset="0"/>
                <a:cs typeface="Arial" panose="020B0604020202020204" pitchFamily="34" charset="0"/>
              </a:rPr>
              <a:t>the quantity of a product that will be offered to the market by a supplier or suppliers at various prices for a specified period</a:t>
            </a:r>
          </a:p>
          <a:p>
            <a:pPr marL="852487" lvl="1" indent="-457200">
              <a:tabLst>
                <a:tab pos="514350" algn="l"/>
              </a:tabLst>
            </a:pPr>
            <a:r>
              <a:rPr lang="en-US" dirty="0">
                <a:solidFill>
                  <a:srgbClr val="00B050"/>
                </a:solidFill>
                <a:latin typeface="Arial" panose="020B0604020202020204" pitchFamily="34" charset="0"/>
                <a:cs typeface="Arial" panose="020B0604020202020204" pitchFamily="34" charset="0"/>
              </a:rPr>
              <a:t>At higher prices, supply</a:t>
            </a:r>
            <a:r>
              <a:rPr lang="en-US" b="1" dirty="0">
                <a:solidFill>
                  <a:srgbClr val="00B050"/>
                </a:solidFill>
                <a:latin typeface="Arial" panose="020B0604020202020204" pitchFamily="34" charset="0"/>
                <a:cs typeface="Arial" panose="020B0604020202020204" pitchFamily="34" charset="0"/>
              </a:rPr>
              <a:t> </a:t>
            </a:r>
            <a:r>
              <a:rPr lang="en-US" dirty="0">
                <a:solidFill>
                  <a:srgbClr val="00B050"/>
                </a:solidFill>
                <a:latin typeface="Arial" panose="020B0604020202020204" pitchFamily="34" charset="0"/>
                <a:cs typeface="Arial" panose="020B0604020202020204" pitchFamily="34" charset="0"/>
              </a:rPr>
              <a:t>increases as manufacturers earn more capital and vice versa</a:t>
            </a:r>
          </a:p>
        </p:txBody>
      </p:sp>
    </p:spTree>
    <p:extLst>
      <p:ext uri="{BB962C8B-B14F-4D97-AF65-F5344CB8AC3E}">
        <p14:creationId xmlns:p14="http://schemas.microsoft.com/office/powerpoint/2010/main" val="40089591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Elasticity of Demand</a:t>
            </a:r>
          </a:p>
        </p:txBody>
      </p:sp>
      <p:sp>
        <p:nvSpPr>
          <p:cNvPr id="4" name="Content Placeholder 3"/>
          <p:cNvSpPr>
            <a:spLocks noGrp="1"/>
          </p:cNvSpPr>
          <p:nvPr>
            <p:ph idx="1"/>
          </p:nvPr>
        </p:nvSpPr>
        <p:spPr>
          <a:xfrm>
            <a:off x="373265" y="1528549"/>
            <a:ext cx="8393364" cy="4567452"/>
          </a:xfrm>
        </p:spPr>
        <p:txBody>
          <a:bodyPr/>
          <a:lstStyle/>
          <a:p>
            <a:pPr marL="457200" indent="-457200"/>
            <a:r>
              <a:rPr lang="en-US" b="1" dirty="0">
                <a:solidFill>
                  <a:schemeClr val="accent1"/>
                </a:solidFill>
              </a:rPr>
              <a:t>Elasticity of demand: </a:t>
            </a:r>
            <a:r>
              <a:rPr lang="en-US" dirty="0"/>
              <a:t>c</a:t>
            </a:r>
            <a:r>
              <a:rPr lang="en-US" dirty="0">
                <a:latin typeface="Arial" panose="020B0604020202020204" pitchFamily="34" charset="0"/>
                <a:cs typeface="Arial" panose="020B0604020202020204" pitchFamily="34" charset="0"/>
              </a:rPr>
              <a:t>onsumers’ responsiveness or sensitivity to changes in price</a:t>
            </a:r>
          </a:p>
          <a:p>
            <a:pPr marL="457200" indent="-457200"/>
            <a:r>
              <a:rPr lang="en-US" b="1" dirty="0">
                <a:solidFill>
                  <a:schemeClr val="accent1"/>
                </a:solidFill>
                <a:latin typeface="Arial" panose="020B0604020202020204" pitchFamily="34" charset="0"/>
                <a:cs typeface="Arial" panose="020B0604020202020204" pitchFamily="34" charset="0"/>
              </a:rPr>
              <a:t>Elastic demand: </a:t>
            </a:r>
            <a:r>
              <a:rPr lang="en-US" dirty="0">
                <a:latin typeface="Arial" panose="020B0604020202020204" pitchFamily="34" charset="0"/>
                <a:cs typeface="Arial" panose="020B0604020202020204" pitchFamily="34" charset="0"/>
              </a:rPr>
              <a:t>a situation in which consumer demand is sensitive to changes in price</a:t>
            </a:r>
          </a:p>
          <a:p>
            <a:pPr marL="457200" indent="-457200"/>
            <a:r>
              <a:rPr lang="en-US" b="1" dirty="0">
                <a:solidFill>
                  <a:schemeClr val="accent1"/>
                </a:solidFill>
                <a:latin typeface="Arial" panose="020B0604020202020204" pitchFamily="34" charset="0"/>
                <a:cs typeface="Arial" panose="020B0604020202020204" pitchFamily="34" charset="0"/>
              </a:rPr>
              <a:t>Inelastic demand:</a:t>
            </a:r>
            <a:r>
              <a:rPr lang="en-US" b="1" dirty="0">
                <a:solidFill>
                  <a:schemeClr val="accent1"/>
                </a:solidFill>
              </a:rPr>
              <a:t> </a:t>
            </a:r>
            <a:r>
              <a:rPr lang="en-US" dirty="0"/>
              <a:t>a s</a:t>
            </a:r>
            <a:r>
              <a:rPr lang="en-US" dirty="0">
                <a:latin typeface="Arial" panose="020B0604020202020204" pitchFamily="34" charset="0"/>
                <a:cs typeface="Arial" panose="020B0604020202020204" pitchFamily="34" charset="0"/>
              </a:rPr>
              <a:t>ituation in which an increase or a decrease in price will not significantly affect the demand for a product</a:t>
            </a:r>
          </a:p>
        </p:txBody>
      </p:sp>
    </p:spTree>
    <p:extLst>
      <p:ext uri="{BB962C8B-B14F-4D97-AF65-F5344CB8AC3E}">
        <p14:creationId xmlns:p14="http://schemas.microsoft.com/office/powerpoint/2010/main" val="189157235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C7F1E3C-8FAD-4B3A-A31F-096CB0DFFD92}"/>
              </a:ext>
            </a:extLst>
          </p:cNvPr>
          <p:cNvSpPr>
            <a:spLocks noGrp="1"/>
          </p:cNvSpPr>
          <p:nvPr>
            <p:ph type="title"/>
          </p:nvPr>
        </p:nvSpPr>
        <p:spPr/>
        <p:txBody>
          <a:bodyPr>
            <a:normAutofit fontScale="90000"/>
          </a:bodyPr>
          <a:lstStyle/>
          <a:p>
            <a:r>
              <a:rPr lang="en-US" b="1" dirty="0"/>
              <a:t>Discussion Point</a:t>
            </a:r>
            <a:br>
              <a:rPr lang="en-US" b="1" dirty="0"/>
            </a:br>
            <a:r>
              <a:rPr lang="en-US" b="1" dirty="0"/>
              <a:t>Elastic or Inelastic?</a:t>
            </a:r>
          </a:p>
        </p:txBody>
      </p:sp>
      <p:sp>
        <p:nvSpPr>
          <p:cNvPr id="4" name="Content Placeholder 3">
            <a:extLst>
              <a:ext uri="{FF2B5EF4-FFF2-40B4-BE49-F238E27FC236}">
                <a16:creationId xmlns:a16="http://schemas.microsoft.com/office/drawing/2014/main" id="{5F08F124-2477-4EDF-A786-1548E0406F7E}"/>
              </a:ext>
            </a:extLst>
          </p:cNvPr>
          <p:cNvSpPr>
            <a:spLocks noGrp="1"/>
          </p:cNvSpPr>
          <p:nvPr>
            <p:ph idx="1"/>
          </p:nvPr>
        </p:nvSpPr>
        <p:spPr>
          <a:xfrm>
            <a:off x="375318" y="1502748"/>
            <a:ext cx="8393364" cy="4481286"/>
          </a:xfrm>
        </p:spPr>
        <p:txBody>
          <a:bodyPr>
            <a:normAutofit lnSpcReduction="10000"/>
          </a:bodyPr>
          <a:lstStyle/>
          <a:p>
            <a:r>
              <a:rPr lang="en-US" dirty="0"/>
              <a:t>Look at the following products and services:</a:t>
            </a:r>
          </a:p>
          <a:p>
            <a:pPr lvl="1"/>
            <a:r>
              <a:rPr lang="en-US" dirty="0"/>
              <a:t>Milk</a:t>
            </a:r>
          </a:p>
          <a:p>
            <a:pPr lvl="1"/>
            <a:r>
              <a:rPr lang="en-US" dirty="0"/>
              <a:t>Gasoline</a:t>
            </a:r>
          </a:p>
          <a:p>
            <a:pPr lvl="1"/>
            <a:r>
              <a:rPr lang="en-US" dirty="0"/>
              <a:t>Steak</a:t>
            </a:r>
          </a:p>
          <a:p>
            <a:pPr lvl="1"/>
            <a:r>
              <a:rPr lang="en-US" dirty="0"/>
              <a:t>Movie tickets</a:t>
            </a:r>
          </a:p>
          <a:p>
            <a:pPr lvl="1"/>
            <a:r>
              <a:rPr lang="en-US" dirty="0"/>
              <a:t>Cellular service</a:t>
            </a:r>
          </a:p>
          <a:p>
            <a:pPr lvl="1"/>
            <a:r>
              <a:rPr lang="en-US" dirty="0"/>
              <a:t>Cable television</a:t>
            </a:r>
          </a:p>
          <a:p>
            <a:pPr lvl="1"/>
            <a:r>
              <a:rPr lang="en-US" dirty="0"/>
              <a:t>Airline tickets</a:t>
            </a:r>
          </a:p>
          <a:p>
            <a:pPr lvl="1"/>
            <a:endParaRPr lang="en-US" dirty="0"/>
          </a:p>
          <a:p>
            <a:pPr marL="457200" lvl="1" indent="0" algn="ctr">
              <a:buNone/>
            </a:pPr>
            <a:r>
              <a:rPr lang="en-US" b="1" dirty="0"/>
              <a:t>Identify if the product or service </a:t>
            </a:r>
            <a:br>
              <a:rPr lang="en-US" b="1" dirty="0"/>
            </a:br>
            <a:r>
              <a:rPr lang="en-US" b="1" dirty="0"/>
              <a:t>is elastic or inelastic.</a:t>
            </a:r>
          </a:p>
          <a:p>
            <a:pPr lvl="1"/>
            <a:endParaRPr lang="en-US" dirty="0"/>
          </a:p>
          <a:p>
            <a:pPr lvl="1"/>
            <a:endParaRPr lang="en-US" dirty="0"/>
          </a:p>
        </p:txBody>
      </p:sp>
    </p:spTree>
    <p:extLst>
      <p:ext uri="{BB962C8B-B14F-4D97-AF65-F5344CB8AC3E}">
        <p14:creationId xmlns:p14="http://schemas.microsoft.com/office/powerpoint/2010/main" val="275550412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fontScale="90000"/>
          </a:bodyPr>
          <a:lstStyle/>
          <a:p>
            <a:r>
              <a:rPr lang="en-US" b="1" dirty="0">
                <a:latin typeface="Arial" panose="020B0604020202020204" pitchFamily="34" charset="0"/>
                <a:cs typeface="Arial" panose="020B0604020202020204" pitchFamily="34" charset="0"/>
              </a:rPr>
              <a:t>Factors That Affect Elasticity of Demand</a:t>
            </a:r>
          </a:p>
        </p:txBody>
      </p:sp>
      <p:sp>
        <p:nvSpPr>
          <p:cNvPr id="4" name="Content Placeholder 3"/>
          <p:cNvSpPr>
            <a:spLocks noGrp="1"/>
          </p:cNvSpPr>
          <p:nvPr>
            <p:ph idx="1"/>
          </p:nvPr>
        </p:nvSpPr>
        <p:spPr/>
        <p:txBody>
          <a:bodyPr/>
          <a:lstStyle/>
          <a:p>
            <a:pPr marL="457200" lvl="0" indent="-457200"/>
            <a:r>
              <a:rPr lang="en-US" dirty="0">
                <a:latin typeface="Arial" panose="020B0604020202020204" pitchFamily="34" charset="0"/>
                <a:cs typeface="Arial" panose="020B0604020202020204" pitchFamily="34" charset="0"/>
              </a:rPr>
              <a:t>Availability of substitutes</a:t>
            </a:r>
          </a:p>
          <a:p>
            <a:pPr marL="457200" lvl="0" indent="-457200"/>
            <a:r>
              <a:rPr lang="en-US" dirty="0">
                <a:latin typeface="Arial" panose="020B0604020202020204" pitchFamily="34" charset="0"/>
                <a:cs typeface="Arial" panose="020B0604020202020204" pitchFamily="34" charset="0"/>
              </a:rPr>
              <a:t>Price relative to purchasing power</a:t>
            </a:r>
          </a:p>
          <a:p>
            <a:pPr marL="457200" lvl="0" indent="-457200"/>
            <a:r>
              <a:rPr lang="en-US" dirty="0">
                <a:latin typeface="Arial" panose="020B0604020202020204" pitchFamily="34" charset="0"/>
                <a:cs typeface="Arial" panose="020B0604020202020204" pitchFamily="34" charset="0"/>
              </a:rPr>
              <a:t>Product durability</a:t>
            </a:r>
          </a:p>
          <a:p>
            <a:pPr marL="457200" lvl="0" indent="-457200"/>
            <a:r>
              <a:rPr lang="en-US" dirty="0"/>
              <a:t>A p</a:t>
            </a:r>
            <a:r>
              <a:rPr lang="en-US" dirty="0">
                <a:latin typeface="Arial" panose="020B0604020202020204" pitchFamily="34" charset="0"/>
                <a:cs typeface="Arial" panose="020B0604020202020204" pitchFamily="34" charset="0"/>
              </a:rPr>
              <a:t>roduct’s other uses</a:t>
            </a:r>
          </a:p>
        </p:txBody>
      </p:sp>
    </p:spTree>
    <p:extLst>
      <p:ext uri="{BB962C8B-B14F-4D97-AF65-F5344CB8AC3E}">
        <p14:creationId xmlns:p14="http://schemas.microsoft.com/office/powerpoint/2010/main" val="1202587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Dynamic Pricing</a:t>
            </a:r>
          </a:p>
        </p:txBody>
      </p:sp>
      <p:sp>
        <p:nvSpPr>
          <p:cNvPr id="4" name="Content Placeholder 3"/>
          <p:cNvSpPr>
            <a:spLocks noGrp="1"/>
          </p:cNvSpPr>
          <p:nvPr>
            <p:ph idx="1"/>
          </p:nvPr>
        </p:nvSpPr>
        <p:spPr/>
        <p:txBody>
          <a:bodyPr/>
          <a:lstStyle/>
          <a:p>
            <a:pPr marL="457200" indent="-457200"/>
            <a:r>
              <a:rPr lang="en-US" altLang="en-US" dirty="0">
                <a:latin typeface="Arial" panose="020B0604020202020204" pitchFamily="34" charset="0"/>
                <a:cs typeface="Arial" panose="020B0604020202020204" pitchFamily="34" charset="0"/>
              </a:rPr>
              <a:t>When competitive pressures are high, a company must know when it should raise or lower prices to maximize its revenues</a:t>
            </a:r>
            <a:endParaRPr lang="en-US" b="1" dirty="0">
              <a:latin typeface="Arial" panose="020B0604020202020204" pitchFamily="34" charset="0"/>
              <a:cs typeface="Arial" panose="020B0604020202020204" pitchFamily="34" charset="0"/>
            </a:endParaRPr>
          </a:p>
          <a:p>
            <a:pPr marL="457200" indent="-457200"/>
            <a:r>
              <a:rPr lang="en-US" b="1" dirty="0">
                <a:solidFill>
                  <a:schemeClr val="accent1"/>
                </a:solidFill>
                <a:latin typeface="Arial" panose="020B0604020202020204" pitchFamily="34" charset="0"/>
                <a:cs typeface="Arial" panose="020B0604020202020204" pitchFamily="34" charset="0"/>
              </a:rPr>
              <a:t>Dynamic pricing:</a:t>
            </a:r>
            <a:r>
              <a:rPr lang="en-US" dirty="0">
                <a:solidFill>
                  <a:schemeClr val="accent1"/>
                </a:solidFill>
                <a:latin typeface="Arial" panose="020B0604020202020204" pitchFamily="34" charset="0"/>
                <a:cs typeface="Arial" panose="020B0604020202020204" pitchFamily="34" charset="0"/>
              </a:rPr>
              <a:t> </a:t>
            </a:r>
            <a:r>
              <a:rPr lang="en-US" dirty="0">
                <a:latin typeface="Arial" panose="020B0604020202020204" pitchFamily="34" charset="0"/>
                <a:cs typeface="Arial" panose="020B0604020202020204" pitchFamily="34" charset="0"/>
              </a:rPr>
              <a:t>the ability to change prices very quickly, often in real time</a:t>
            </a:r>
          </a:p>
          <a:p>
            <a:pPr marL="852487" lvl="1" indent="-457200"/>
            <a:r>
              <a:rPr lang="en-US" dirty="0">
                <a:solidFill>
                  <a:srgbClr val="00B050"/>
                </a:solidFill>
                <a:latin typeface="Arial" panose="020B0604020202020204" pitchFamily="34" charset="0"/>
                <a:cs typeface="Arial" panose="020B0604020202020204" pitchFamily="34" charset="0"/>
              </a:rPr>
              <a:t>Aids brick-and-mortar retailers to compete more efficiently with online alternatives</a:t>
            </a:r>
          </a:p>
        </p:txBody>
      </p:sp>
    </p:spTree>
    <p:extLst>
      <p:ext uri="{BB962C8B-B14F-4D97-AF65-F5344CB8AC3E}">
        <p14:creationId xmlns:p14="http://schemas.microsoft.com/office/powerpoint/2010/main" val="201021147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altLang="en-US" b="1" dirty="0">
                <a:latin typeface="Arial" panose="020B0604020202020204" pitchFamily="34" charset="0"/>
                <a:cs typeface="Arial" panose="020B0604020202020204" pitchFamily="34" charset="0"/>
              </a:rPr>
              <a:t>The Cost Determinant of Price</a:t>
            </a:r>
            <a:endParaRPr lang="en-US"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p:txBody>
          <a:bodyPr/>
          <a:lstStyle/>
          <a:p>
            <a:pPr marL="457200" lvl="0" indent="-457200"/>
            <a:r>
              <a:rPr lang="en-US" dirty="0">
                <a:latin typeface="Arial" panose="020B0604020202020204" pitchFamily="34" charset="0"/>
                <a:cs typeface="Arial" panose="020B0604020202020204" pitchFamily="34" charset="0"/>
              </a:rPr>
              <a:t>Sometimes companies minimize or ignore demand and price their products largely or solely on the basis of costs</a:t>
            </a:r>
          </a:p>
          <a:p>
            <a:pPr marL="457200" lvl="0" indent="-457200"/>
            <a:r>
              <a:rPr lang="en-US" b="1" dirty="0">
                <a:solidFill>
                  <a:schemeClr val="accent1"/>
                </a:solidFill>
                <a:latin typeface="Arial" panose="020B0604020202020204" pitchFamily="34" charset="0"/>
                <a:cs typeface="Arial" panose="020B0604020202020204" pitchFamily="34" charset="0"/>
              </a:rPr>
              <a:t>Variable cost: </a:t>
            </a:r>
            <a:r>
              <a:rPr lang="en-US" dirty="0">
                <a:latin typeface="Arial" panose="020B0604020202020204" pitchFamily="34" charset="0"/>
                <a:cs typeface="Arial" panose="020B0604020202020204" pitchFamily="34" charset="0"/>
              </a:rPr>
              <a:t>a cost that varies with changes in the level of output</a:t>
            </a:r>
          </a:p>
          <a:p>
            <a:pPr marL="457200" lvl="0" indent="-457200"/>
            <a:r>
              <a:rPr lang="en-US" b="1" dirty="0">
                <a:solidFill>
                  <a:schemeClr val="accent1"/>
                </a:solidFill>
                <a:latin typeface="Arial" panose="020B0604020202020204" pitchFamily="34" charset="0"/>
                <a:cs typeface="Arial" panose="020B0604020202020204" pitchFamily="34" charset="0"/>
              </a:rPr>
              <a:t>Fixed cost: </a:t>
            </a:r>
            <a:r>
              <a:rPr lang="en-US" dirty="0">
                <a:latin typeface="Arial" panose="020B0604020202020204" pitchFamily="34" charset="0"/>
                <a:cs typeface="Arial" panose="020B0604020202020204" pitchFamily="34" charset="0"/>
              </a:rPr>
              <a:t>a cost that does not change as output is increased or decreased</a:t>
            </a:r>
          </a:p>
        </p:txBody>
      </p:sp>
    </p:spTree>
    <p:extLst>
      <p:ext uri="{BB962C8B-B14F-4D97-AF65-F5344CB8AC3E}">
        <p14:creationId xmlns:p14="http://schemas.microsoft.com/office/powerpoint/2010/main" val="212549929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Markup Pricing</a:t>
            </a:r>
          </a:p>
        </p:txBody>
      </p:sp>
      <p:sp>
        <p:nvSpPr>
          <p:cNvPr id="4" name="Content Placeholder 3"/>
          <p:cNvSpPr>
            <a:spLocks noGrp="1"/>
          </p:cNvSpPr>
          <p:nvPr>
            <p:ph idx="1"/>
          </p:nvPr>
        </p:nvSpPr>
        <p:spPr>
          <a:xfrm>
            <a:off x="373265" y="1419367"/>
            <a:ext cx="8393364" cy="4676634"/>
          </a:xfrm>
        </p:spPr>
        <p:txBody>
          <a:bodyPr>
            <a:normAutofit/>
          </a:bodyPr>
          <a:lstStyle/>
          <a:p>
            <a:pPr marL="457200" indent="-457200"/>
            <a:r>
              <a:rPr lang="en-US" b="1" dirty="0">
                <a:solidFill>
                  <a:schemeClr val="accent1"/>
                </a:solidFill>
                <a:latin typeface="Arial" panose="020B0604020202020204" pitchFamily="34" charset="0"/>
                <a:cs typeface="Arial" panose="020B0604020202020204" pitchFamily="34" charset="0"/>
              </a:rPr>
              <a:t>Markup pricing: </a:t>
            </a:r>
            <a:r>
              <a:rPr lang="en-US" dirty="0">
                <a:latin typeface="Arial" panose="020B0604020202020204" pitchFamily="34" charset="0"/>
                <a:cs typeface="Arial" panose="020B0604020202020204" pitchFamily="34" charset="0"/>
              </a:rPr>
              <a:t>the cost of buying the product from the producer, plus amounts for profit and for expenses not otherwise accounted for</a:t>
            </a:r>
          </a:p>
          <a:p>
            <a:pPr marL="457200" indent="-457200"/>
            <a:r>
              <a:rPr lang="en-US" dirty="0">
                <a:latin typeface="Arial" panose="020B0604020202020204" pitchFamily="34" charset="0"/>
                <a:cs typeface="Arial" panose="020B0604020202020204" pitchFamily="34" charset="0"/>
              </a:rPr>
              <a:t>To use markup based on cost or selling price effectively, the marketing manager must calculate an adequate gross margin</a:t>
            </a:r>
          </a:p>
          <a:p>
            <a:pPr marL="914400" lvl="1" indent="-457200"/>
            <a:r>
              <a:rPr lang="en-US" dirty="0">
                <a:solidFill>
                  <a:srgbClr val="00B050"/>
                </a:solidFill>
                <a:latin typeface="Arial" panose="020B0604020202020204" pitchFamily="34" charset="0"/>
                <a:cs typeface="Arial" panose="020B0604020202020204" pitchFamily="34" charset="0"/>
              </a:rPr>
              <a:t>Margin must provide adequate funds to cover selling expenses and profit</a:t>
            </a:r>
          </a:p>
          <a:p>
            <a:pPr marL="519113" indent="-457200"/>
            <a:r>
              <a:rPr lang="en-US" dirty="0"/>
              <a:t>Markups often based on experience</a:t>
            </a:r>
          </a:p>
          <a:p>
            <a:pPr marL="914400" lvl="1" indent="-457200"/>
            <a:r>
              <a:rPr lang="en-US" b="1" dirty="0">
                <a:solidFill>
                  <a:schemeClr val="accent1"/>
                </a:solidFill>
                <a:latin typeface="Arial" panose="020B0604020202020204" pitchFamily="34" charset="0"/>
                <a:cs typeface="Arial" panose="020B0604020202020204" pitchFamily="34" charset="0"/>
              </a:rPr>
              <a:t>Keystoning: </a:t>
            </a:r>
            <a:r>
              <a:rPr lang="en-US" dirty="0">
                <a:latin typeface="Arial" panose="020B0604020202020204" pitchFamily="34" charset="0"/>
                <a:cs typeface="Arial" panose="020B0604020202020204" pitchFamily="34" charset="0"/>
              </a:rPr>
              <a:t>the practice of marking up prices by 100 percent, or doubling the cost</a:t>
            </a:r>
          </a:p>
        </p:txBody>
      </p:sp>
    </p:spTree>
    <p:extLst>
      <p:ext uri="{BB962C8B-B14F-4D97-AF65-F5344CB8AC3E}">
        <p14:creationId xmlns:p14="http://schemas.microsoft.com/office/powerpoint/2010/main" val="109021924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Break-even Pricing</a:t>
            </a:r>
          </a:p>
        </p:txBody>
      </p:sp>
      <p:sp>
        <p:nvSpPr>
          <p:cNvPr id="4" name="Content Placeholder 3"/>
          <p:cNvSpPr>
            <a:spLocks noGrp="1"/>
          </p:cNvSpPr>
          <p:nvPr>
            <p:ph idx="1"/>
          </p:nvPr>
        </p:nvSpPr>
        <p:spPr>
          <a:xfrm>
            <a:off x="288912" y="1500188"/>
            <a:ext cx="8562071" cy="4595813"/>
          </a:xfrm>
        </p:spPr>
        <p:txBody>
          <a:bodyPr/>
          <a:lstStyle/>
          <a:p>
            <a:pPr marL="457200" indent="-457200"/>
            <a:r>
              <a:rPr lang="en-US" b="1" dirty="0">
                <a:solidFill>
                  <a:schemeClr val="accent1"/>
                </a:solidFill>
                <a:latin typeface="Arial" panose="020B0604020202020204" pitchFamily="34" charset="0"/>
                <a:cs typeface="Arial" panose="020B0604020202020204" pitchFamily="34" charset="0"/>
              </a:rPr>
              <a:t>Break-even analysis: </a:t>
            </a:r>
            <a:r>
              <a:rPr lang="en-US" dirty="0">
                <a:latin typeface="Arial" panose="020B0604020202020204" pitchFamily="34" charset="0"/>
                <a:cs typeface="Arial" panose="020B0604020202020204" pitchFamily="34" charset="0"/>
              </a:rPr>
              <a:t>a method of determining what sales volume must be reached before total revenue equals total costs</a:t>
            </a:r>
          </a:p>
          <a:p>
            <a:pPr marL="457200" indent="-457200"/>
            <a:r>
              <a:rPr lang="en-US" dirty="0">
                <a:latin typeface="Arial" panose="020B0604020202020204" pitchFamily="34" charset="0"/>
                <a:cs typeface="Arial" panose="020B0604020202020204" pitchFamily="34" charset="0"/>
              </a:rPr>
              <a:t>Provides a quick estimate of:</a:t>
            </a:r>
          </a:p>
          <a:p>
            <a:pPr marL="852487" lvl="1" indent="-457200"/>
            <a:r>
              <a:rPr lang="en-US" dirty="0">
                <a:solidFill>
                  <a:srgbClr val="00B050"/>
                </a:solidFill>
                <a:latin typeface="Arial" panose="020B0604020202020204" pitchFamily="34" charset="0"/>
                <a:cs typeface="Arial" panose="020B0604020202020204" pitchFamily="34" charset="0"/>
              </a:rPr>
              <a:t>How much the firm must sell to break even</a:t>
            </a:r>
          </a:p>
          <a:p>
            <a:pPr marL="852487" lvl="1" indent="-457200"/>
            <a:r>
              <a:rPr lang="en-US" dirty="0">
                <a:solidFill>
                  <a:srgbClr val="00B050"/>
                </a:solidFill>
                <a:latin typeface="Arial" panose="020B0604020202020204" pitchFamily="34" charset="0"/>
                <a:cs typeface="Arial" panose="020B0604020202020204" pitchFamily="34" charset="0"/>
              </a:rPr>
              <a:t>How much profit can be earned if a higher sales volume is obtained</a:t>
            </a:r>
          </a:p>
          <a:p>
            <a:pPr marL="457200" indent="-457200"/>
            <a:r>
              <a:rPr lang="en-US" dirty="0">
                <a:latin typeface="Arial" panose="020B0604020202020204" pitchFamily="34" charset="0"/>
                <a:cs typeface="Arial" panose="020B0604020202020204" pitchFamily="34" charset="0"/>
              </a:rPr>
              <a:t>Limitations </a:t>
            </a:r>
          </a:p>
          <a:p>
            <a:pPr marL="852487" lvl="1" indent="-457200"/>
            <a:r>
              <a:rPr lang="en-US" dirty="0">
                <a:solidFill>
                  <a:srgbClr val="00B050"/>
                </a:solidFill>
                <a:latin typeface="Arial" panose="020B0604020202020204" pitchFamily="34" charset="0"/>
                <a:cs typeface="Arial" panose="020B0604020202020204" pitchFamily="34" charset="0"/>
              </a:rPr>
              <a:t>Hard to determine if a cost is fixed or variable</a:t>
            </a:r>
          </a:p>
          <a:p>
            <a:pPr marL="852487" lvl="1" indent="-457200"/>
            <a:r>
              <a:rPr lang="en-US" dirty="0">
                <a:solidFill>
                  <a:srgbClr val="00B050"/>
                </a:solidFill>
                <a:latin typeface="Arial" panose="020B0604020202020204" pitchFamily="34" charset="0"/>
                <a:cs typeface="Arial" panose="020B0604020202020204" pitchFamily="34" charset="0"/>
              </a:rPr>
              <a:t>Ignores demand</a:t>
            </a:r>
          </a:p>
        </p:txBody>
      </p:sp>
    </p:spTree>
    <p:extLst>
      <p:ext uri="{BB962C8B-B14F-4D97-AF65-F5344CB8AC3E}">
        <p14:creationId xmlns:p14="http://schemas.microsoft.com/office/powerpoint/2010/main" val="291600536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Other Determinants of Price </a:t>
            </a:r>
          </a:p>
        </p:txBody>
      </p:sp>
      <p:sp>
        <p:nvSpPr>
          <p:cNvPr id="4" name="Content Placeholder 3"/>
          <p:cNvSpPr>
            <a:spLocks noGrp="1"/>
          </p:cNvSpPr>
          <p:nvPr>
            <p:ph idx="1"/>
          </p:nvPr>
        </p:nvSpPr>
        <p:spPr>
          <a:xfrm>
            <a:off x="373265" y="1568995"/>
            <a:ext cx="8393364" cy="4481286"/>
          </a:xfrm>
        </p:spPr>
        <p:txBody>
          <a:bodyPr>
            <a:normAutofit/>
          </a:bodyPr>
          <a:lstStyle/>
          <a:p>
            <a:pPr marL="457200" lvl="0" indent="-457200"/>
            <a:r>
              <a:rPr lang="en-US" dirty="0">
                <a:latin typeface="Arial" panose="020B0604020202020204" pitchFamily="34" charset="0"/>
                <a:cs typeface="Arial" panose="020B0604020202020204" pitchFamily="34" charset="0"/>
              </a:rPr>
              <a:t>Other factors besides demand and costs can influence price</a:t>
            </a:r>
          </a:p>
          <a:p>
            <a:pPr marL="852487" lvl="1" indent="-457200"/>
            <a:r>
              <a:rPr lang="en-US" dirty="0">
                <a:solidFill>
                  <a:srgbClr val="00B050"/>
                </a:solidFill>
                <a:latin typeface="Arial" panose="020B0604020202020204" pitchFamily="34" charset="0"/>
                <a:cs typeface="Arial" panose="020B0604020202020204" pitchFamily="34" charset="0"/>
              </a:rPr>
              <a:t>Stages in the product life cycle</a:t>
            </a:r>
          </a:p>
          <a:p>
            <a:pPr marL="852487" lvl="1" indent="-457200"/>
            <a:r>
              <a:rPr lang="en-US" dirty="0">
                <a:solidFill>
                  <a:srgbClr val="00B050"/>
                </a:solidFill>
                <a:latin typeface="Arial" panose="020B0604020202020204" pitchFamily="34" charset="0"/>
                <a:cs typeface="Arial" panose="020B0604020202020204" pitchFamily="34" charset="0"/>
              </a:rPr>
              <a:t>Competition, price matching, and customer loyalty</a:t>
            </a:r>
          </a:p>
          <a:p>
            <a:pPr marL="852487" lvl="1" indent="-457200"/>
            <a:r>
              <a:rPr lang="en-US" dirty="0">
                <a:solidFill>
                  <a:srgbClr val="00B050"/>
                </a:solidFill>
                <a:latin typeface="Arial" panose="020B0604020202020204" pitchFamily="34" charset="0"/>
                <a:cs typeface="Arial" panose="020B0604020202020204" pitchFamily="34" charset="0"/>
              </a:rPr>
              <a:t>Distribution strategy</a:t>
            </a:r>
          </a:p>
          <a:p>
            <a:pPr marL="852487" lvl="1" indent="-457200"/>
            <a:r>
              <a:rPr lang="en-US" dirty="0">
                <a:solidFill>
                  <a:srgbClr val="00B050"/>
                </a:solidFill>
                <a:latin typeface="Arial" panose="020B0604020202020204" pitchFamily="34" charset="0"/>
                <a:cs typeface="Arial" panose="020B0604020202020204" pitchFamily="34" charset="0"/>
              </a:rPr>
              <a:t>Impact of the Internet and extranets</a:t>
            </a:r>
          </a:p>
          <a:p>
            <a:pPr marL="852487" lvl="1" indent="-457200"/>
            <a:r>
              <a:rPr lang="en-US" dirty="0">
                <a:solidFill>
                  <a:srgbClr val="00B050"/>
                </a:solidFill>
                <a:latin typeface="Arial" panose="020B0604020202020204" pitchFamily="34" charset="0"/>
                <a:cs typeface="Arial" panose="020B0604020202020204" pitchFamily="34" charset="0"/>
              </a:rPr>
              <a:t>Promotion strategy</a:t>
            </a:r>
          </a:p>
          <a:p>
            <a:pPr marL="852487" lvl="1" indent="-457200"/>
            <a:r>
              <a:rPr lang="en-US" dirty="0">
                <a:solidFill>
                  <a:srgbClr val="00B050"/>
                </a:solidFill>
                <a:latin typeface="Arial" panose="020B0604020202020204" pitchFamily="34" charset="0"/>
                <a:cs typeface="Arial" panose="020B0604020202020204" pitchFamily="34" charset="0"/>
              </a:rPr>
              <a:t>Demands of large customers</a:t>
            </a:r>
          </a:p>
          <a:p>
            <a:pPr marL="852487" lvl="1" indent="-457200"/>
            <a:r>
              <a:rPr lang="en-US" dirty="0">
                <a:solidFill>
                  <a:srgbClr val="00B050"/>
                </a:solidFill>
                <a:latin typeface="Arial" panose="020B0604020202020204" pitchFamily="34" charset="0"/>
                <a:cs typeface="Arial" panose="020B0604020202020204" pitchFamily="34" charset="0"/>
              </a:rPr>
              <a:t>Relationship of price to quality</a:t>
            </a:r>
          </a:p>
        </p:txBody>
      </p:sp>
    </p:spTree>
    <p:extLst>
      <p:ext uri="{BB962C8B-B14F-4D97-AF65-F5344CB8AC3E}">
        <p14:creationId xmlns:p14="http://schemas.microsoft.com/office/powerpoint/2010/main" val="40841563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Stages in the Product Life Cycle</a:t>
            </a:r>
          </a:p>
        </p:txBody>
      </p:sp>
      <p:sp>
        <p:nvSpPr>
          <p:cNvPr id="4" name="Content Placeholder 3"/>
          <p:cNvSpPr>
            <a:spLocks noGrp="1"/>
          </p:cNvSpPr>
          <p:nvPr>
            <p:ph idx="1"/>
          </p:nvPr>
        </p:nvSpPr>
        <p:spPr>
          <a:xfrm>
            <a:off x="373265" y="1553755"/>
            <a:ext cx="8393364" cy="4481286"/>
          </a:xfrm>
        </p:spPr>
        <p:txBody>
          <a:bodyPr>
            <a:normAutofit/>
          </a:bodyPr>
          <a:lstStyle/>
          <a:p>
            <a:pPr marL="457200" lvl="0" indent="-457200"/>
            <a:r>
              <a:rPr lang="en-US" dirty="0">
                <a:latin typeface="Arial" panose="020B0604020202020204" pitchFamily="34" charset="0"/>
                <a:cs typeface="Arial" panose="020B0604020202020204" pitchFamily="34" charset="0"/>
              </a:rPr>
              <a:t>Introductory stage</a:t>
            </a:r>
          </a:p>
          <a:p>
            <a:pPr marL="457200" lvl="0" indent="-457200"/>
            <a:r>
              <a:rPr lang="en-US" dirty="0">
                <a:latin typeface="Arial" panose="020B0604020202020204" pitchFamily="34" charset="0"/>
                <a:cs typeface="Arial" panose="020B0604020202020204" pitchFamily="34" charset="0"/>
              </a:rPr>
              <a:t>Growth stage</a:t>
            </a:r>
          </a:p>
          <a:p>
            <a:pPr marL="457200" lvl="0" indent="-457200"/>
            <a:r>
              <a:rPr lang="en-US" dirty="0">
                <a:latin typeface="Arial" panose="020B0604020202020204" pitchFamily="34" charset="0"/>
                <a:cs typeface="Arial" panose="020B0604020202020204" pitchFamily="34" charset="0"/>
              </a:rPr>
              <a:t>Maturity stage</a:t>
            </a:r>
          </a:p>
          <a:p>
            <a:pPr marL="457200" lvl="0" indent="-457200"/>
            <a:r>
              <a:rPr lang="en-US" dirty="0">
                <a:latin typeface="Arial" panose="020B0604020202020204" pitchFamily="34" charset="0"/>
                <a:cs typeface="Arial" panose="020B0604020202020204" pitchFamily="34" charset="0"/>
              </a:rPr>
              <a:t>Decline stage</a:t>
            </a:r>
          </a:p>
        </p:txBody>
      </p:sp>
    </p:spTree>
    <p:extLst>
      <p:ext uri="{BB962C8B-B14F-4D97-AF65-F5344CB8AC3E}">
        <p14:creationId xmlns:p14="http://schemas.microsoft.com/office/powerpoint/2010/main" val="1213173912"/>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Competition, Price Matching, and Customer Loyalty</a:t>
            </a:r>
          </a:p>
        </p:txBody>
      </p:sp>
      <p:sp>
        <p:nvSpPr>
          <p:cNvPr id="4" name="Content Placeholder 3"/>
          <p:cNvSpPr>
            <a:spLocks noGrp="1"/>
          </p:cNvSpPr>
          <p:nvPr>
            <p:ph idx="1"/>
          </p:nvPr>
        </p:nvSpPr>
        <p:spPr>
          <a:xfrm>
            <a:off x="373265" y="1425892"/>
            <a:ext cx="8393364" cy="4670107"/>
          </a:xfrm>
        </p:spPr>
        <p:txBody>
          <a:bodyPr>
            <a:noAutofit/>
          </a:bodyPr>
          <a:lstStyle/>
          <a:p>
            <a:pPr marL="457200" indent="-457200"/>
            <a:r>
              <a:rPr lang="en-US" sz="2400" dirty="0">
                <a:latin typeface="Arial" panose="020B0604020202020204" pitchFamily="34" charset="0"/>
                <a:cs typeface="Arial" panose="020B0604020202020204" pitchFamily="34" charset="0"/>
              </a:rPr>
              <a:t>Competition varies during the product life cycle, of course, and so at times it may strongly affect pricing decisions</a:t>
            </a:r>
          </a:p>
          <a:p>
            <a:pPr marL="457200" indent="-457200"/>
            <a:r>
              <a:rPr lang="en-US" sz="2400" dirty="0"/>
              <a:t>A</a:t>
            </a:r>
            <a:r>
              <a:rPr lang="en-US" sz="2400" dirty="0">
                <a:latin typeface="Arial" panose="020B0604020202020204" pitchFamily="34" charset="0"/>
                <a:cs typeface="Arial" panose="020B0604020202020204" pitchFamily="34" charset="0"/>
              </a:rPr>
              <a:t>lthough a firm may not have any competition at first, the high prices it charges may eventually induce another firm to enter the market</a:t>
            </a:r>
          </a:p>
          <a:p>
            <a:pPr marL="457200" indent="-457200"/>
            <a:r>
              <a:rPr lang="en-US" sz="2400" dirty="0">
                <a:latin typeface="Arial" panose="020B0604020202020204" pitchFamily="34" charset="0"/>
                <a:cs typeface="Arial" panose="020B0604020202020204" pitchFamily="34" charset="0"/>
              </a:rPr>
              <a:t>Companies attempt to build customer loyalty in many ways. One approach is to offer discounts to regular patrons</a:t>
            </a:r>
          </a:p>
          <a:p>
            <a:pPr marL="457200" indent="-457200"/>
            <a:r>
              <a:rPr lang="en-US" sz="2400" dirty="0">
                <a:latin typeface="Arial" panose="020B0604020202020204" pitchFamily="34" charset="0"/>
                <a:cs typeface="Arial" panose="020B0604020202020204" pitchFamily="34" charset="0"/>
              </a:rPr>
              <a:t>Discounts can be an excellent tool to build customer loyalty, but care must be taken not to compromise profit goals</a:t>
            </a:r>
          </a:p>
        </p:txBody>
      </p:sp>
    </p:spTree>
    <p:extLst>
      <p:ext uri="{BB962C8B-B14F-4D97-AF65-F5344CB8AC3E}">
        <p14:creationId xmlns:p14="http://schemas.microsoft.com/office/powerpoint/2010/main" val="312647062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Distribution Strategies</a:t>
            </a:r>
          </a:p>
        </p:txBody>
      </p:sp>
      <p:sp>
        <p:nvSpPr>
          <p:cNvPr id="4" name="Content Placeholder 3"/>
          <p:cNvSpPr>
            <a:spLocks noGrp="1"/>
          </p:cNvSpPr>
          <p:nvPr>
            <p:ph idx="1"/>
          </p:nvPr>
        </p:nvSpPr>
        <p:spPr>
          <a:xfrm>
            <a:off x="373265" y="1471613"/>
            <a:ext cx="8393364" cy="4624388"/>
          </a:xfrm>
        </p:spPr>
        <p:txBody>
          <a:bodyPr>
            <a:noAutofit/>
          </a:bodyPr>
          <a:lstStyle/>
          <a:p>
            <a:pPr marL="457200" indent="-457200"/>
            <a:r>
              <a:rPr lang="en-US" dirty="0">
                <a:latin typeface="Arial" panose="020B0604020202020204" pitchFamily="34" charset="0"/>
                <a:cs typeface="Arial" panose="020B0604020202020204" pitchFamily="34" charset="0"/>
              </a:rPr>
              <a:t>Adequate distribution for a new product can be attained by: </a:t>
            </a:r>
          </a:p>
          <a:p>
            <a:pPr marL="852487" lvl="1" indent="-457200"/>
            <a:r>
              <a:rPr lang="en-US" dirty="0">
                <a:solidFill>
                  <a:srgbClr val="00B050"/>
                </a:solidFill>
                <a:latin typeface="Arial" panose="020B0604020202020204" pitchFamily="34" charset="0"/>
                <a:cs typeface="Arial" panose="020B0604020202020204" pitchFamily="34" charset="0"/>
              </a:rPr>
              <a:t>Offering a larger-than-usual profit margin to distributors</a:t>
            </a:r>
          </a:p>
          <a:p>
            <a:pPr marL="519113" indent="-457200"/>
            <a:r>
              <a:rPr lang="en-US" dirty="0">
                <a:latin typeface="Arial" panose="020B0604020202020204" pitchFamily="34" charset="0"/>
                <a:cs typeface="Arial" panose="020B0604020202020204" pitchFamily="34" charset="0"/>
              </a:rPr>
              <a:t>Giving distributors a large trade allowance to help:</a:t>
            </a:r>
          </a:p>
          <a:p>
            <a:pPr marL="914400" lvl="1" indent="-457200"/>
            <a:r>
              <a:rPr lang="en-US" dirty="0">
                <a:solidFill>
                  <a:srgbClr val="00B050"/>
                </a:solidFill>
                <a:latin typeface="Arial" panose="020B0604020202020204" pitchFamily="34" charset="0"/>
                <a:cs typeface="Arial" panose="020B0604020202020204" pitchFamily="34" charset="0"/>
              </a:rPr>
              <a:t>Offset the costs of promotion</a:t>
            </a:r>
          </a:p>
          <a:p>
            <a:pPr marL="914400" lvl="1" indent="-457200"/>
            <a:r>
              <a:rPr lang="en-US" dirty="0">
                <a:solidFill>
                  <a:srgbClr val="00B050"/>
                </a:solidFill>
                <a:latin typeface="Arial" panose="020B0604020202020204" pitchFamily="34" charset="0"/>
                <a:cs typeface="Arial" panose="020B0604020202020204" pitchFamily="34" charset="0"/>
              </a:rPr>
              <a:t>Stimulate demand at the retail level</a:t>
            </a:r>
          </a:p>
        </p:txBody>
      </p:sp>
    </p:spTree>
    <p:extLst>
      <p:ext uri="{BB962C8B-B14F-4D97-AF65-F5344CB8AC3E}">
        <p14:creationId xmlns:p14="http://schemas.microsoft.com/office/powerpoint/2010/main" val="41474098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Impact of the Internet and Extranets</a:t>
            </a:r>
          </a:p>
        </p:txBody>
      </p:sp>
      <p:sp>
        <p:nvSpPr>
          <p:cNvPr id="4" name="Content Placeholder 3"/>
          <p:cNvSpPr>
            <a:spLocks noGrp="1"/>
          </p:cNvSpPr>
          <p:nvPr>
            <p:ph idx="1"/>
          </p:nvPr>
        </p:nvSpPr>
        <p:spPr>
          <a:xfrm>
            <a:off x="373265" y="1471613"/>
            <a:ext cx="8393364" cy="4624388"/>
          </a:xfrm>
        </p:spPr>
        <p:txBody>
          <a:bodyPr>
            <a:noAutofit/>
          </a:bodyPr>
          <a:lstStyle/>
          <a:p>
            <a:pPr marL="457200" indent="-457200"/>
            <a:r>
              <a:rPr lang="en-US" b="1" dirty="0">
                <a:solidFill>
                  <a:schemeClr val="accent1"/>
                </a:solidFill>
                <a:latin typeface="Arial" panose="020B0604020202020204" pitchFamily="34" charset="0"/>
                <a:cs typeface="Arial" panose="020B0604020202020204" pitchFamily="34" charset="0"/>
              </a:rPr>
              <a:t>Extranet: </a:t>
            </a:r>
            <a:r>
              <a:rPr lang="en-US" dirty="0">
                <a:latin typeface="Arial" panose="020B0604020202020204" pitchFamily="34" charset="0"/>
                <a:cs typeface="Arial" panose="020B0604020202020204" pitchFamily="34" charset="0"/>
              </a:rPr>
              <a:t>a private electronic network that links a company with its suppliers and customers</a:t>
            </a:r>
          </a:p>
          <a:p>
            <a:pPr marL="457200" indent="-457200"/>
            <a:r>
              <a:rPr lang="en-US" dirty="0">
                <a:latin typeface="Arial" panose="020B0604020202020204" pitchFamily="34" charset="0"/>
                <a:cs typeface="Arial" panose="020B0604020202020204" pitchFamily="34" charset="0"/>
              </a:rPr>
              <a:t>A shopping bot searches the web for the best prices for a particular item that one wishes to purchase</a:t>
            </a:r>
          </a:p>
          <a:p>
            <a:pPr marL="852487" lvl="1" indent="-457200"/>
            <a:r>
              <a:rPr lang="en-US" dirty="0">
                <a:solidFill>
                  <a:srgbClr val="00B050"/>
                </a:solidFill>
                <a:latin typeface="Arial" panose="020B0604020202020204" pitchFamily="34" charset="0"/>
                <a:cs typeface="Arial" panose="020B0604020202020204" pitchFamily="34" charset="0"/>
              </a:rPr>
              <a:t>Gives pricing power to the consumer</a:t>
            </a:r>
          </a:p>
          <a:p>
            <a:pPr marL="457200" indent="-457200"/>
            <a:r>
              <a:rPr lang="en-US" dirty="0">
                <a:latin typeface="Arial" panose="020B0604020202020204" pitchFamily="34" charset="0"/>
                <a:cs typeface="Arial" panose="020B0604020202020204" pitchFamily="34" charset="0"/>
              </a:rPr>
              <a:t>Internet auctions </a:t>
            </a:r>
          </a:p>
          <a:p>
            <a:pPr marL="914400" lvl="1" indent="-457200"/>
            <a:r>
              <a:rPr lang="en-US" dirty="0">
                <a:solidFill>
                  <a:srgbClr val="00B050"/>
                </a:solidFill>
                <a:latin typeface="Arial" panose="020B0604020202020204" pitchFamily="34" charset="0"/>
                <a:cs typeface="Arial" panose="020B0604020202020204" pitchFamily="34" charset="0"/>
              </a:rPr>
              <a:t>Business-to-business auctions may be the dominant form in the future </a:t>
            </a:r>
          </a:p>
        </p:txBody>
      </p:sp>
    </p:spTree>
    <p:extLst>
      <p:ext uri="{BB962C8B-B14F-4D97-AF65-F5344CB8AC3E}">
        <p14:creationId xmlns:p14="http://schemas.microsoft.com/office/powerpoint/2010/main" val="19000679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Promotion Strategy</a:t>
            </a:r>
          </a:p>
        </p:txBody>
      </p:sp>
      <p:sp>
        <p:nvSpPr>
          <p:cNvPr id="4" name="Content Placeholder 3"/>
          <p:cNvSpPr>
            <a:spLocks noGrp="1"/>
          </p:cNvSpPr>
          <p:nvPr>
            <p:ph idx="1"/>
          </p:nvPr>
        </p:nvSpPr>
        <p:spPr>
          <a:xfrm>
            <a:off x="373265" y="1471613"/>
            <a:ext cx="8393364" cy="4624388"/>
          </a:xfrm>
        </p:spPr>
        <p:txBody>
          <a:bodyPr>
            <a:noAutofit/>
          </a:bodyPr>
          <a:lstStyle/>
          <a:p>
            <a:pPr marL="457200" indent="-457200"/>
            <a:r>
              <a:rPr lang="en-US" dirty="0">
                <a:latin typeface="Arial" panose="020B0604020202020204" pitchFamily="34" charset="0"/>
                <a:cs typeface="Arial" panose="020B0604020202020204" pitchFamily="34" charset="0"/>
              </a:rPr>
              <a:t>Price is often used as a promotional tool to increase consumer interest</a:t>
            </a:r>
          </a:p>
          <a:p>
            <a:pPr marL="457200" indent="-457200"/>
            <a:r>
              <a:rPr lang="en-US" dirty="0">
                <a:latin typeface="Arial" panose="020B0604020202020204" pitchFamily="34" charset="0"/>
                <a:cs typeface="Arial" panose="020B0604020202020204" pitchFamily="34" charset="0"/>
              </a:rPr>
              <a:t>Price promotion alone does not always create a low price image</a:t>
            </a:r>
          </a:p>
          <a:p>
            <a:pPr marL="457200" indent="-457200"/>
            <a:r>
              <a:rPr lang="en-US" dirty="0">
                <a:latin typeface="Arial" panose="020B0604020202020204" pitchFamily="34" charset="0"/>
                <a:cs typeface="Arial" panose="020B0604020202020204" pitchFamily="34" charset="0"/>
              </a:rPr>
              <a:t>Upscale ambiance, expensive specialty offerings, premier locations, a high level of service, and a lack of price matching contribute to a high price image as well</a:t>
            </a:r>
          </a:p>
        </p:txBody>
      </p:sp>
    </p:spTree>
    <p:extLst>
      <p:ext uri="{BB962C8B-B14F-4D97-AF65-F5344CB8AC3E}">
        <p14:creationId xmlns:p14="http://schemas.microsoft.com/office/powerpoint/2010/main" val="353315870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FC162BA-C32B-413C-9948-7218256F754D}"/>
              </a:ext>
            </a:extLst>
          </p:cNvPr>
          <p:cNvSpPr>
            <a:spLocks noGrp="1"/>
          </p:cNvSpPr>
          <p:nvPr>
            <p:ph type="title"/>
          </p:nvPr>
        </p:nvSpPr>
        <p:spPr/>
        <p:txBody>
          <a:bodyPr/>
          <a:lstStyle/>
          <a:p>
            <a:r>
              <a:rPr lang="en-US" b="1" dirty="0"/>
              <a:t>Price Transparency</a:t>
            </a:r>
          </a:p>
        </p:txBody>
      </p:sp>
      <p:sp>
        <p:nvSpPr>
          <p:cNvPr id="7" name="Content Placeholder 6">
            <a:extLst>
              <a:ext uri="{FF2B5EF4-FFF2-40B4-BE49-F238E27FC236}">
                <a16:creationId xmlns:a16="http://schemas.microsoft.com/office/drawing/2014/main" id="{498518C3-6ADC-4783-B4E7-03E141AE2845}"/>
              </a:ext>
            </a:extLst>
          </p:cNvPr>
          <p:cNvSpPr>
            <a:spLocks noGrp="1"/>
          </p:cNvSpPr>
          <p:nvPr>
            <p:ph idx="1"/>
          </p:nvPr>
        </p:nvSpPr>
        <p:spPr/>
        <p:txBody>
          <a:bodyPr/>
          <a:lstStyle/>
          <a:p>
            <a:r>
              <a:rPr lang="en-US" dirty="0"/>
              <a:t>The growth of the Internet has resulted in an increase in price transparency</a:t>
            </a:r>
          </a:p>
          <a:p>
            <a:pPr lvl="1"/>
            <a:r>
              <a:rPr lang="en-US" dirty="0">
                <a:solidFill>
                  <a:srgbClr val="00B050"/>
                </a:solidFill>
              </a:rPr>
              <a:t>Allows consumers to compare prices in real time online</a:t>
            </a:r>
          </a:p>
        </p:txBody>
      </p:sp>
    </p:spTree>
    <p:extLst>
      <p:ext uri="{BB962C8B-B14F-4D97-AF65-F5344CB8AC3E}">
        <p14:creationId xmlns:p14="http://schemas.microsoft.com/office/powerpoint/2010/main" val="116146833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Demands of Large Customers</a:t>
            </a:r>
          </a:p>
        </p:txBody>
      </p:sp>
      <p:sp>
        <p:nvSpPr>
          <p:cNvPr id="4" name="Content Placeholder 3"/>
          <p:cNvSpPr>
            <a:spLocks noGrp="1"/>
          </p:cNvSpPr>
          <p:nvPr>
            <p:ph idx="1"/>
          </p:nvPr>
        </p:nvSpPr>
        <p:spPr>
          <a:xfrm>
            <a:off x="373265" y="1471613"/>
            <a:ext cx="8393364" cy="4624388"/>
          </a:xfrm>
        </p:spPr>
        <p:txBody>
          <a:bodyPr>
            <a:noAutofit/>
          </a:bodyPr>
          <a:lstStyle/>
          <a:p>
            <a:pPr marL="457200" indent="-457200"/>
            <a:r>
              <a:rPr lang="en-US" dirty="0">
                <a:latin typeface="Arial" panose="020B0604020202020204" pitchFamily="34" charset="0"/>
                <a:cs typeface="Arial" panose="020B0604020202020204" pitchFamily="34" charset="0"/>
              </a:rPr>
              <a:t>Manufacturers find that their large customers such as department stores often make specific pricing demands that the suppliers must agree to</a:t>
            </a:r>
          </a:p>
          <a:p>
            <a:pPr marL="457200" indent="-457200"/>
            <a:r>
              <a:rPr lang="en-US" dirty="0">
                <a:latin typeface="Arial" panose="020B0604020202020204" pitchFamily="34" charset="0"/>
                <a:cs typeface="Arial" panose="020B0604020202020204" pitchFamily="34" charset="0"/>
              </a:rPr>
              <a:t>Walmart is the largest retailer in the world and uses its size to encourage companies to meet its needs</a:t>
            </a:r>
          </a:p>
          <a:p>
            <a:pPr marL="852487" lvl="1" indent="-457200"/>
            <a:r>
              <a:rPr lang="en-US" dirty="0">
                <a:solidFill>
                  <a:srgbClr val="00B050"/>
                </a:solidFill>
              </a:rPr>
              <a:t>The company </a:t>
            </a:r>
            <a:r>
              <a:rPr lang="en-US" dirty="0">
                <a:solidFill>
                  <a:srgbClr val="00B050"/>
                </a:solidFill>
                <a:latin typeface="Arial" panose="020B0604020202020204" pitchFamily="34" charset="0"/>
                <a:cs typeface="Arial" panose="020B0604020202020204" pitchFamily="34" charset="0"/>
              </a:rPr>
              <a:t>recently instituted a policy requiring suppliers to evaluate and disclose the full environmental costs of their products</a:t>
            </a:r>
          </a:p>
        </p:txBody>
      </p:sp>
    </p:spTree>
    <p:extLst>
      <p:ext uri="{BB962C8B-B14F-4D97-AF65-F5344CB8AC3E}">
        <p14:creationId xmlns:p14="http://schemas.microsoft.com/office/powerpoint/2010/main" val="14107404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The Relationship of Price to Quality</a:t>
            </a:r>
          </a:p>
        </p:txBody>
      </p:sp>
      <p:sp>
        <p:nvSpPr>
          <p:cNvPr id="4" name="Content Placeholder 3"/>
          <p:cNvSpPr>
            <a:spLocks noGrp="1"/>
          </p:cNvSpPr>
          <p:nvPr>
            <p:ph idx="1"/>
          </p:nvPr>
        </p:nvSpPr>
        <p:spPr>
          <a:xfrm>
            <a:off x="373265" y="1471613"/>
            <a:ext cx="8393364" cy="4624388"/>
          </a:xfrm>
        </p:spPr>
        <p:txBody>
          <a:bodyPr>
            <a:noAutofit/>
          </a:bodyPr>
          <a:lstStyle/>
          <a:p>
            <a:pPr marL="457200" indent="-457200"/>
            <a:r>
              <a:rPr lang="en-US" altLang="en-US" dirty="0">
                <a:latin typeface="Arial" panose="020B0604020202020204" pitchFamily="34" charset="0"/>
                <a:cs typeface="Arial" panose="020B0604020202020204" pitchFamily="34" charset="0"/>
              </a:rPr>
              <a:t>Consumers tend to rely on high price as a predictor of good quality when a purchase decision involves uncertainty</a:t>
            </a:r>
          </a:p>
          <a:p>
            <a:pPr marL="457200" indent="-457200"/>
            <a:r>
              <a:rPr lang="en-US" altLang="en-US" dirty="0">
                <a:latin typeface="Arial" panose="020B0604020202020204" pitchFamily="34" charset="0"/>
                <a:cs typeface="Arial" panose="020B0604020202020204" pitchFamily="34" charset="0"/>
              </a:rPr>
              <a:t>Higher prices increase expectation and set a reference point against which people can evaluate their consumption experiences</a:t>
            </a:r>
          </a:p>
        </p:txBody>
      </p:sp>
    </p:spTree>
    <p:extLst>
      <p:ext uri="{BB962C8B-B14F-4D97-AF65-F5344CB8AC3E}">
        <p14:creationId xmlns:p14="http://schemas.microsoft.com/office/powerpoint/2010/main" val="180545394"/>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F7BDBF1-0D82-4138-AD3B-1A098E905B17}"/>
              </a:ext>
            </a:extLst>
          </p:cNvPr>
          <p:cNvSpPr>
            <a:spLocks noGrp="1"/>
          </p:cNvSpPr>
          <p:nvPr>
            <p:ph type="title"/>
          </p:nvPr>
        </p:nvSpPr>
        <p:spPr/>
        <p:txBody>
          <a:bodyPr/>
          <a:lstStyle/>
          <a:p>
            <a:r>
              <a:rPr lang="en-US" b="1" dirty="0"/>
              <a:t>How to Set a Price on a Product</a:t>
            </a:r>
          </a:p>
        </p:txBody>
      </p:sp>
      <p:sp>
        <p:nvSpPr>
          <p:cNvPr id="4" name="Content Placeholder 3">
            <a:extLst>
              <a:ext uri="{FF2B5EF4-FFF2-40B4-BE49-F238E27FC236}">
                <a16:creationId xmlns:a16="http://schemas.microsoft.com/office/drawing/2014/main" id="{73F988C2-1249-4726-9F98-2BBB9B36B713}"/>
              </a:ext>
            </a:extLst>
          </p:cNvPr>
          <p:cNvSpPr>
            <a:spLocks noGrp="1"/>
          </p:cNvSpPr>
          <p:nvPr>
            <p:ph idx="1"/>
          </p:nvPr>
        </p:nvSpPr>
        <p:spPr>
          <a:xfrm>
            <a:off x="373265" y="1463040"/>
            <a:ext cx="8511655" cy="4632961"/>
          </a:xfrm>
        </p:spPr>
        <p:txBody>
          <a:bodyPr/>
          <a:lstStyle/>
          <a:p>
            <a:r>
              <a:rPr lang="en-US" dirty="0"/>
              <a:t>Setting a price on a product is a four-step process:</a:t>
            </a:r>
          </a:p>
          <a:p>
            <a:pPr marL="914400" lvl="1" indent="-457200">
              <a:buFont typeface="+mj-lt"/>
              <a:buAutoNum type="arabicPeriod"/>
            </a:pPr>
            <a:r>
              <a:rPr lang="en-US" dirty="0"/>
              <a:t>Establish pricing goals</a:t>
            </a:r>
          </a:p>
          <a:p>
            <a:pPr marL="914400" lvl="1" indent="-457200">
              <a:buFont typeface="+mj-lt"/>
              <a:buAutoNum type="arabicPeriod"/>
            </a:pPr>
            <a:r>
              <a:rPr lang="en-US" dirty="0"/>
              <a:t>Estimate demand, costs, and profits</a:t>
            </a:r>
          </a:p>
          <a:p>
            <a:pPr marL="914400" lvl="1" indent="-457200">
              <a:buFont typeface="+mj-lt"/>
              <a:buAutoNum type="arabicPeriod"/>
            </a:pPr>
            <a:r>
              <a:rPr lang="en-US" dirty="0"/>
              <a:t>Choose a price strategy to help determine a base price</a:t>
            </a:r>
          </a:p>
          <a:p>
            <a:pPr marL="914400" lvl="1" indent="-457200">
              <a:buFont typeface="+mj-lt"/>
              <a:buAutoNum type="arabicPeriod"/>
            </a:pPr>
            <a:r>
              <a:rPr lang="en-US" dirty="0"/>
              <a:t>Fine-tune the base price with pricing tactics</a:t>
            </a:r>
          </a:p>
        </p:txBody>
      </p:sp>
    </p:spTree>
    <p:extLst>
      <p:ext uri="{BB962C8B-B14F-4D97-AF65-F5344CB8AC3E}">
        <p14:creationId xmlns:p14="http://schemas.microsoft.com/office/powerpoint/2010/main" val="410664969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18290" y="185845"/>
            <a:ext cx="8887348" cy="1213396"/>
          </a:xfrm>
        </p:spPr>
        <p:txBody>
          <a:bodyPr/>
          <a:lstStyle/>
          <a:p>
            <a:r>
              <a:rPr lang="en-US" dirty="0">
                <a:latin typeface="Arial" panose="020B0604020202020204" pitchFamily="34" charset="0"/>
                <a:cs typeface="Arial" panose="020B0604020202020204" pitchFamily="34" charset="0"/>
              </a:rPr>
              <a:t>Exhibit 19.3 Steps in Setting the </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Right Price on </a:t>
            </a:r>
            <a:r>
              <a:rPr lang="en-US" dirty="0"/>
              <a:t>a</a:t>
            </a:r>
            <a:r>
              <a:rPr lang="en-US" dirty="0">
                <a:latin typeface="Arial" panose="020B0604020202020204" pitchFamily="34" charset="0"/>
                <a:cs typeface="Arial" panose="020B0604020202020204" pitchFamily="34" charset="0"/>
              </a:rPr>
              <a:t> Product</a:t>
            </a:r>
          </a:p>
        </p:txBody>
      </p:sp>
      <p:pic>
        <p:nvPicPr>
          <p:cNvPr id="6" name="Picture 5" descr="This exhibit illustrates the steps in setting the right price on a product in the form of a vertical flowchart. It contains four rectangular boxes and an oval. Starting from the top, the first box is labeled establish pricing goals. An arrow from this box points to the second box labeled estimate demand, costs, and profits. An arrow from the second box points to the third box labeled choose a price strategy to help determine a base price. An arrow from the third box points to the fourth box labeled fine-tune the base price with pricing tactics. An arrow from the fourth box points to the oval labeled results lead to the right price. " title="Exhibit 19.3 - Steps in Setting the Right Price on a Product"/>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698316" y="1563397"/>
            <a:ext cx="3747367" cy="4478875"/>
          </a:xfrm>
          <a:prstGeom prst="rect">
            <a:avLst/>
          </a:prstGeom>
        </p:spPr>
      </p:pic>
    </p:spTree>
    <p:extLst>
      <p:ext uri="{BB962C8B-B14F-4D97-AF65-F5344CB8AC3E}">
        <p14:creationId xmlns:p14="http://schemas.microsoft.com/office/powerpoint/2010/main" val="3533334640"/>
      </p:ext>
    </p:extLst>
  </p:cSld>
  <p:clrMapOvr>
    <a:masterClrMapping/>
  </p:clrMapOvr>
  <p:transitio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Establish Pricing Goals</a:t>
            </a:r>
          </a:p>
        </p:txBody>
      </p:sp>
      <p:sp>
        <p:nvSpPr>
          <p:cNvPr id="4" name="Content Placeholder 3"/>
          <p:cNvSpPr>
            <a:spLocks noGrp="1"/>
          </p:cNvSpPr>
          <p:nvPr>
            <p:ph idx="1"/>
          </p:nvPr>
        </p:nvSpPr>
        <p:spPr/>
        <p:txBody>
          <a:bodyPr/>
          <a:lstStyle/>
          <a:p>
            <a:pPr marL="457200" indent="-457200"/>
            <a:r>
              <a:rPr lang="en-US" dirty="0">
                <a:latin typeface="Arial" panose="020B0604020202020204" pitchFamily="34" charset="0"/>
                <a:cs typeface="Arial" panose="020B0604020202020204" pitchFamily="34" charset="0"/>
              </a:rPr>
              <a:t>The first step in setting the right price is to establish pricing goals</a:t>
            </a:r>
          </a:p>
          <a:p>
            <a:pPr marL="457200" indent="-457200"/>
            <a:r>
              <a:rPr lang="en-US" dirty="0">
                <a:latin typeface="Arial" panose="020B0604020202020204" pitchFamily="34" charset="0"/>
                <a:cs typeface="Arial" panose="020B0604020202020204" pitchFamily="34" charset="0"/>
              </a:rPr>
              <a:t>A good understanding of the marketplace and of the consumer can sometimes tell a manager very quickly whether a goal is realistic</a:t>
            </a:r>
          </a:p>
          <a:p>
            <a:pPr marL="457200" indent="-457200"/>
            <a:r>
              <a:rPr lang="en-US" dirty="0">
                <a:latin typeface="Arial" panose="020B0604020202020204" pitchFamily="34" charset="0"/>
                <a:cs typeface="Arial" panose="020B0604020202020204" pitchFamily="34" charset="0"/>
              </a:rPr>
              <a:t>Trade-offs for each pricing objective that managers must consider in light of the target customer, the environment, and the company’s overall objectives</a:t>
            </a:r>
          </a:p>
        </p:txBody>
      </p:sp>
    </p:spTree>
    <p:extLst>
      <p:ext uri="{BB962C8B-B14F-4D97-AF65-F5344CB8AC3E}">
        <p14:creationId xmlns:p14="http://schemas.microsoft.com/office/powerpoint/2010/main" val="249450278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Estimate Demand, Costs, and Profits</a:t>
            </a:r>
          </a:p>
        </p:txBody>
      </p:sp>
      <p:sp>
        <p:nvSpPr>
          <p:cNvPr id="4" name="Content Placeholder 3"/>
          <p:cNvSpPr>
            <a:spLocks noGrp="1"/>
          </p:cNvSpPr>
          <p:nvPr>
            <p:ph idx="1"/>
          </p:nvPr>
        </p:nvSpPr>
        <p:spPr/>
        <p:txBody>
          <a:bodyPr>
            <a:normAutofit/>
          </a:bodyPr>
          <a:lstStyle/>
          <a:p>
            <a:pPr marL="457200" indent="-457200"/>
            <a:r>
              <a:rPr lang="en-US" sz="2400" dirty="0">
                <a:latin typeface="Arial" panose="020B0604020202020204" pitchFamily="34" charset="0"/>
                <a:cs typeface="Arial" panose="020B0604020202020204" pitchFamily="34" charset="0"/>
              </a:rPr>
              <a:t>Elasticity is a function of the perceived value to the buyer relative to the price</a:t>
            </a:r>
          </a:p>
          <a:p>
            <a:pPr marL="457200" indent="-457200"/>
            <a:r>
              <a:rPr lang="en-US" sz="2400" dirty="0">
                <a:latin typeface="Arial" panose="020B0604020202020204" pitchFamily="34" charset="0"/>
                <a:cs typeface="Arial" panose="020B0604020202020204" pitchFamily="34" charset="0"/>
              </a:rPr>
              <a:t>The types of questions managers consider when conducting marketing research on demand and elasticity are key</a:t>
            </a:r>
          </a:p>
          <a:p>
            <a:pPr marL="457200" indent="-457200"/>
            <a:r>
              <a:rPr lang="en-US" sz="2400" dirty="0">
                <a:latin typeface="Arial" panose="020B0604020202020204" pitchFamily="34" charset="0"/>
                <a:cs typeface="Arial" panose="020B0604020202020204" pitchFamily="34" charset="0"/>
              </a:rPr>
              <a:t>After establishing pricing goals, managers should estimate total revenue at a variety of prices</a:t>
            </a:r>
          </a:p>
          <a:p>
            <a:pPr marL="457200" indent="-457200"/>
            <a:r>
              <a:rPr lang="en-US" sz="2400" dirty="0"/>
              <a:t>Next, they should determine corresponding costs for each price and then estimate how much profit and market share can be earned at each possible price</a:t>
            </a:r>
            <a:endParaRPr lang="en-US" sz="2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92570601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Choose a Price Strategy</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4)</a:t>
            </a:r>
          </a:p>
        </p:txBody>
      </p:sp>
      <p:sp>
        <p:nvSpPr>
          <p:cNvPr id="4" name="Content Placeholder 3"/>
          <p:cNvSpPr>
            <a:spLocks noGrp="1"/>
          </p:cNvSpPr>
          <p:nvPr>
            <p:ph idx="1"/>
          </p:nvPr>
        </p:nvSpPr>
        <p:spPr/>
        <p:txBody>
          <a:bodyPr>
            <a:normAutofit/>
          </a:bodyPr>
          <a:lstStyle/>
          <a:p>
            <a:pPr marL="457200" indent="-457200"/>
            <a:r>
              <a:rPr lang="en-US" b="1" dirty="0">
                <a:solidFill>
                  <a:schemeClr val="accent1"/>
                </a:solidFill>
                <a:latin typeface="Arial" panose="020B0604020202020204" pitchFamily="34" charset="0"/>
                <a:cs typeface="Arial" panose="020B0604020202020204" pitchFamily="34" charset="0"/>
              </a:rPr>
              <a:t>Price strategy: </a:t>
            </a:r>
            <a:r>
              <a:rPr lang="en-US" dirty="0">
                <a:latin typeface="Arial" panose="020B0604020202020204" pitchFamily="34" charset="0"/>
                <a:cs typeface="Arial" panose="020B0604020202020204" pitchFamily="34" charset="0"/>
              </a:rPr>
              <a:t>a basic, long-term pricing framework that establishes the initial price for a product and the intended direction for price movements over the product life cycle</a:t>
            </a:r>
          </a:p>
          <a:p>
            <a:pPr marL="457200" indent="-457200"/>
            <a:r>
              <a:rPr lang="en-US" dirty="0">
                <a:latin typeface="Arial" panose="020B0604020202020204" pitchFamily="34" charset="0"/>
                <a:cs typeface="Arial" panose="020B0604020202020204" pitchFamily="34" charset="0"/>
              </a:rPr>
              <a:t>The price strategy sets a competitive price in a specific market segment based on a well-defined positioning strategy</a:t>
            </a:r>
          </a:p>
          <a:p>
            <a:pPr marL="457200" indent="-457200"/>
            <a:r>
              <a:rPr lang="en-US" dirty="0"/>
              <a:t>A company’s freedom in pricing a new product and devising a price strategy depends on the market conditions and other elements of the marketing mix</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92993557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Choose a Price Strategy</a:t>
            </a:r>
            <a:br>
              <a:rPr lang="en-US" b="1" dirty="0"/>
            </a:br>
            <a:r>
              <a:rPr lang="en-US" sz="1800" b="1" dirty="0"/>
              <a:t>(slide 2 of 4)</a:t>
            </a:r>
            <a:endParaRPr lang="en-US"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p:txBody>
          <a:bodyPr>
            <a:normAutofit/>
          </a:bodyPr>
          <a:lstStyle/>
          <a:p>
            <a:pPr marL="457200" indent="-457200"/>
            <a:r>
              <a:rPr lang="en-US" b="1" dirty="0">
                <a:solidFill>
                  <a:schemeClr val="accent1"/>
                </a:solidFill>
                <a:latin typeface="Arial" panose="020B0604020202020204" pitchFamily="34" charset="0"/>
                <a:cs typeface="Arial" panose="020B0604020202020204" pitchFamily="34" charset="0"/>
              </a:rPr>
              <a:t>Price skimming: </a:t>
            </a:r>
            <a:r>
              <a:rPr lang="en-US" dirty="0">
                <a:latin typeface="Arial" panose="020B0604020202020204" pitchFamily="34" charset="0"/>
                <a:cs typeface="Arial" panose="020B0604020202020204" pitchFamily="34" charset="0"/>
              </a:rPr>
              <a:t>a pricing policy whereby a firm charges a high introductory price, often coupled with heavy promotion</a:t>
            </a:r>
          </a:p>
          <a:p>
            <a:pPr marL="457200" indent="-457200"/>
            <a:r>
              <a:rPr lang="en-US" dirty="0">
                <a:latin typeface="Arial" panose="020B0604020202020204" pitchFamily="34" charset="0"/>
                <a:cs typeface="Arial" panose="020B0604020202020204" pitchFamily="34" charset="0"/>
              </a:rPr>
              <a:t>Price skimming is successful when:</a:t>
            </a:r>
          </a:p>
          <a:p>
            <a:pPr marL="852487" lvl="1" indent="-457200"/>
            <a:r>
              <a:rPr lang="en-US" dirty="0">
                <a:solidFill>
                  <a:srgbClr val="00B050"/>
                </a:solidFill>
                <a:latin typeface="Arial" panose="020B0604020202020204" pitchFamily="34" charset="0"/>
                <a:cs typeface="Arial" panose="020B0604020202020204" pitchFamily="34" charset="0"/>
              </a:rPr>
              <a:t>There is strong demand for a good or service</a:t>
            </a:r>
          </a:p>
          <a:p>
            <a:pPr marL="852487" lvl="1" indent="-457200"/>
            <a:r>
              <a:rPr lang="en-US" dirty="0">
                <a:solidFill>
                  <a:srgbClr val="00B050"/>
                </a:solidFill>
                <a:latin typeface="Arial" panose="020B0604020202020204" pitchFamily="34" charset="0"/>
                <a:cs typeface="Arial" panose="020B0604020202020204" pitchFamily="34" charset="0"/>
              </a:rPr>
              <a:t>Product is legally well protected, represents a technological breakthrough, or has blocked the entry to competitors</a:t>
            </a:r>
          </a:p>
        </p:txBody>
      </p:sp>
    </p:spTree>
    <p:extLst>
      <p:ext uri="{BB962C8B-B14F-4D97-AF65-F5344CB8AC3E}">
        <p14:creationId xmlns:p14="http://schemas.microsoft.com/office/powerpoint/2010/main" val="55653225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Choose a Price Strategy</a:t>
            </a:r>
            <a:br>
              <a:rPr lang="en-US" b="1" dirty="0"/>
            </a:br>
            <a:r>
              <a:rPr lang="en-US" sz="1800" b="1" dirty="0"/>
              <a:t>(slide 3 of 4)</a:t>
            </a:r>
            <a:endParaRPr lang="en-US"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a:xfrm>
            <a:off x="373265" y="1485900"/>
            <a:ext cx="8393364" cy="4610101"/>
          </a:xfrm>
        </p:spPr>
        <p:txBody>
          <a:bodyPr>
            <a:normAutofit/>
          </a:bodyPr>
          <a:lstStyle/>
          <a:p>
            <a:pPr marL="457200" indent="-457200"/>
            <a:r>
              <a:rPr lang="en-US" b="1" dirty="0">
                <a:solidFill>
                  <a:schemeClr val="accent1"/>
                </a:solidFill>
                <a:latin typeface="Arial" panose="020B0604020202020204" pitchFamily="34" charset="0"/>
                <a:cs typeface="Arial" panose="020B0604020202020204" pitchFamily="34" charset="0"/>
              </a:rPr>
              <a:t>Penetration pricing: </a:t>
            </a:r>
            <a:r>
              <a:rPr lang="en-US" dirty="0">
                <a:latin typeface="Arial" panose="020B0604020202020204" pitchFamily="34" charset="0"/>
                <a:cs typeface="Arial" panose="020B0604020202020204" pitchFamily="34" charset="0"/>
              </a:rPr>
              <a:t>a pricing policy whereby a firm charges a relatively low price for a product when it is first rolled out as a way to reach the mass market</a:t>
            </a:r>
          </a:p>
          <a:p>
            <a:pPr marL="852487" lvl="1" indent="-457200"/>
            <a:r>
              <a:rPr lang="en-US" dirty="0">
                <a:solidFill>
                  <a:srgbClr val="00B050"/>
                </a:solidFill>
                <a:latin typeface="Arial" panose="020B0604020202020204" pitchFamily="34" charset="0"/>
                <a:cs typeface="Arial" panose="020B0604020202020204" pitchFamily="34" charset="0"/>
              </a:rPr>
              <a:t>Requires a higher volume of sales to reach break-even point</a:t>
            </a:r>
          </a:p>
          <a:p>
            <a:pPr marL="852487" lvl="1" indent="-457200"/>
            <a:r>
              <a:rPr lang="en-US" dirty="0">
                <a:solidFill>
                  <a:srgbClr val="00B050"/>
                </a:solidFill>
                <a:latin typeface="Arial" panose="020B0604020202020204" pitchFamily="34" charset="0"/>
                <a:cs typeface="Arial" panose="020B0604020202020204" pitchFamily="34" charset="0"/>
              </a:rPr>
              <a:t>Low prices can attract additional buyers to the market</a:t>
            </a:r>
          </a:p>
          <a:p>
            <a:pPr marL="852487" lvl="1" indent="-457200"/>
            <a:r>
              <a:rPr lang="en-US" dirty="0">
                <a:solidFill>
                  <a:srgbClr val="00B050"/>
                </a:solidFill>
                <a:latin typeface="Arial" panose="020B0604020202020204" pitchFamily="34" charset="0"/>
                <a:cs typeface="Arial" panose="020B0604020202020204" pitchFamily="34" charset="0"/>
              </a:rPr>
              <a:t>Increased sale can justify production expansion or the adoption of new technologies</a:t>
            </a:r>
          </a:p>
        </p:txBody>
      </p:sp>
    </p:spTree>
    <p:extLst>
      <p:ext uri="{BB962C8B-B14F-4D97-AF65-F5344CB8AC3E}">
        <p14:creationId xmlns:p14="http://schemas.microsoft.com/office/powerpoint/2010/main" val="71871618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US" b="1" dirty="0"/>
              <a:t>Choose a Price Strategy</a:t>
            </a:r>
            <a:br>
              <a:rPr lang="en-US" b="1" dirty="0"/>
            </a:br>
            <a:r>
              <a:rPr lang="en-US" sz="1800" b="1" dirty="0"/>
              <a:t>(slide 4 of 4)</a:t>
            </a:r>
            <a:endParaRPr lang="en-US" dirty="0">
              <a:latin typeface="Arial" panose="020B0604020202020204" pitchFamily="34" charset="0"/>
              <a:cs typeface="Arial" panose="020B0604020202020204" pitchFamily="34" charset="0"/>
            </a:endParaRPr>
          </a:p>
        </p:txBody>
      </p:sp>
      <p:sp>
        <p:nvSpPr>
          <p:cNvPr id="6" name="Content Placeholder 5"/>
          <p:cNvSpPr>
            <a:spLocks noGrp="1"/>
          </p:cNvSpPr>
          <p:nvPr>
            <p:ph idx="1"/>
          </p:nvPr>
        </p:nvSpPr>
        <p:spPr/>
        <p:txBody>
          <a:bodyPr>
            <a:normAutofit/>
          </a:bodyPr>
          <a:lstStyle/>
          <a:p>
            <a:pPr marL="457200" indent="-457200"/>
            <a:r>
              <a:rPr lang="en-US" dirty="0">
                <a:latin typeface="Arial" panose="020B0604020202020204" pitchFamily="34" charset="0"/>
                <a:cs typeface="Arial" panose="020B0604020202020204" pitchFamily="34" charset="0"/>
              </a:rPr>
              <a:t>Status quo means charging a price identical to or very close to the competition’s price</a:t>
            </a:r>
          </a:p>
          <a:p>
            <a:pPr marL="852487" lvl="1" indent="-457200"/>
            <a:r>
              <a:rPr lang="en-US" dirty="0">
                <a:solidFill>
                  <a:srgbClr val="00B050"/>
                </a:solidFill>
                <a:latin typeface="Arial" panose="020B0604020202020204" pitchFamily="34" charset="0"/>
                <a:cs typeface="Arial" panose="020B0604020202020204" pitchFamily="34" charset="0"/>
              </a:rPr>
              <a:t>Simplicity is an advantage</a:t>
            </a:r>
          </a:p>
          <a:p>
            <a:pPr marL="852487" lvl="1" indent="-457200"/>
            <a:r>
              <a:rPr lang="en-US" dirty="0">
                <a:solidFill>
                  <a:srgbClr val="00B050"/>
                </a:solidFill>
                <a:latin typeface="Arial" panose="020B0604020202020204" pitchFamily="34" charset="0"/>
                <a:cs typeface="Arial" panose="020B0604020202020204" pitchFamily="34" charset="0"/>
              </a:rPr>
              <a:t>A disadvantage is that this strategy ignores demand </a:t>
            </a:r>
            <a:br>
              <a:rPr lang="en-US" dirty="0">
                <a:solidFill>
                  <a:srgbClr val="00B050"/>
                </a:solidFill>
                <a:latin typeface="Arial" panose="020B0604020202020204" pitchFamily="34" charset="0"/>
                <a:cs typeface="Arial" panose="020B0604020202020204" pitchFamily="34" charset="0"/>
              </a:rPr>
            </a:br>
            <a:r>
              <a:rPr lang="en-US" dirty="0">
                <a:solidFill>
                  <a:srgbClr val="00B050"/>
                </a:solidFill>
                <a:latin typeface="Arial" panose="020B0604020202020204" pitchFamily="34" charset="0"/>
                <a:cs typeface="Arial" panose="020B0604020202020204" pitchFamily="34" charset="0"/>
              </a:rPr>
              <a:t>or cost or both</a:t>
            </a:r>
          </a:p>
        </p:txBody>
      </p:sp>
    </p:spTree>
    <p:extLst>
      <p:ext uri="{BB962C8B-B14F-4D97-AF65-F5344CB8AC3E}">
        <p14:creationId xmlns:p14="http://schemas.microsoft.com/office/powerpoint/2010/main" val="211823757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7552FC4-75A6-49AC-B190-98C4C1E986A8}"/>
              </a:ext>
            </a:extLst>
          </p:cNvPr>
          <p:cNvSpPr>
            <a:spLocks noGrp="1"/>
          </p:cNvSpPr>
          <p:nvPr>
            <p:ph type="title"/>
          </p:nvPr>
        </p:nvSpPr>
        <p:spPr/>
        <p:txBody>
          <a:bodyPr>
            <a:normAutofit fontScale="90000"/>
          </a:bodyPr>
          <a:lstStyle/>
          <a:p>
            <a:r>
              <a:rPr lang="en-US" b="1" dirty="0"/>
              <a:t>Discussion Point</a:t>
            </a:r>
            <a:br>
              <a:rPr lang="en-US" b="1" dirty="0"/>
            </a:br>
            <a:r>
              <a:rPr lang="en-US" b="1" dirty="0"/>
              <a:t>Price Strategies</a:t>
            </a:r>
          </a:p>
        </p:txBody>
      </p:sp>
      <p:sp>
        <p:nvSpPr>
          <p:cNvPr id="4" name="Content Placeholder 3">
            <a:extLst>
              <a:ext uri="{FF2B5EF4-FFF2-40B4-BE49-F238E27FC236}">
                <a16:creationId xmlns:a16="http://schemas.microsoft.com/office/drawing/2014/main" id="{45463995-3EBF-4A47-A09A-1E44EBBB5751}"/>
              </a:ext>
            </a:extLst>
          </p:cNvPr>
          <p:cNvSpPr>
            <a:spLocks noGrp="1"/>
          </p:cNvSpPr>
          <p:nvPr>
            <p:ph idx="1"/>
          </p:nvPr>
        </p:nvSpPr>
        <p:spPr/>
        <p:txBody>
          <a:bodyPr/>
          <a:lstStyle/>
          <a:p>
            <a:pPr marL="0" indent="0">
              <a:buNone/>
            </a:pPr>
            <a:r>
              <a:rPr lang="en-US" altLang="en-US" dirty="0"/>
              <a:t>List companies and/or products that utilize the price skimming or penetration pricing strategies.</a:t>
            </a:r>
          </a:p>
          <a:p>
            <a:endParaRPr lang="en-US" dirty="0"/>
          </a:p>
        </p:txBody>
      </p:sp>
    </p:spTree>
    <p:extLst>
      <p:ext uri="{BB962C8B-B14F-4D97-AF65-F5344CB8AC3E}">
        <p14:creationId xmlns:p14="http://schemas.microsoft.com/office/powerpoint/2010/main" val="257281162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b="1" dirty="0">
                <a:latin typeface="Arial" panose="020B0604020202020204" pitchFamily="34" charset="0"/>
                <a:cs typeface="Arial" panose="020B0604020202020204" pitchFamily="34" charset="0"/>
              </a:rPr>
              <a:t>The Legality of Price Strategy</a:t>
            </a:r>
          </a:p>
        </p:txBody>
      </p:sp>
      <p:sp>
        <p:nvSpPr>
          <p:cNvPr id="4" name="Content Placeholder 3"/>
          <p:cNvSpPr>
            <a:spLocks noGrp="1"/>
          </p:cNvSpPr>
          <p:nvPr>
            <p:ph idx="1"/>
          </p:nvPr>
        </p:nvSpPr>
        <p:spPr/>
        <p:txBody>
          <a:bodyPr>
            <a:normAutofit/>
          </a:bodyPr>
          <a:lstStyle/>
          <a:p>
            <a:pPr marL="457200" lvl="0" indent="-457200"/>
            <a:r>
              <a:rPr lang="en-US" dirty="0">
                <a:latin typeface="Arial" panose="020B0604020202020204" pitchFamily="34" charset="0"/>
                <a:cs typeface="Arial" panose="020B0604020202020204" pitchFamily="34" charset="0"/>
              </a:rPr>
              <a:t>Some pricing decisions are subject to government regulation:</a:t>
            </a:r>
          </a:p>
          <a:p>
            <a:pPr marL="852487" lvl="1" indent="-457200"/>
            <a:r>
              <a:rPr lang="en-US" b="1" dirty="0">
                <a:solidFill>
                  <a:schemeClr val="accent1"/>
                </a:solidFill>
                <a:latin typeface="Arial" panose="020B0604020202020204" pitchFamily="34" charset="0"/>
                <a:cs typeface="Arial" panose="020B0604020202020204" pitchFamily="34" charset="0"/>
              </a:rPr>
              <a:t>Unfair trade practices: </a:t>
            </a:r>
            <a:r>
              <a:rPr lang="en-US" dirty="0">
                <a:latin typeface="Arial" panose="020B0604020202020204" pitchFamily="34" charset="0"/>
                <a:cs typeface="Arial" panose="020B0604020202020204" pitchFamily="34" charset="0"/>
              </a:rPr>
              <a:t>laws that prohibit wholesalers and retailers from selling below cost</a:t>
            </a:r>
          </a:p>
          <a:p>
            <a:pPr marL="852487" lvl="1" indent="-457200"/>
            <a:r>
              <a:rPr lang="en-US" b="1" dirty="0">
                <a:solidFill>
                  <a:schemeClr val="accent1"/>
                </a:solidFill>
                <a:latin typeface="Arial" panose="020B0604020202020204" pitchFamily="34" charset="0"/>
                <a:cs typeface="Arial" panose="020B0604020202020204" pitchFamily="34" charset="0"/>
              </a:rPr>
              <a:t>Price fixing: </a:t>
            </a:r>
            <a:r>
              <a:rPr lang="en-US" dirty="0">
                <a:latin typeface="Arial" panose="020B0604020202020204" pitchFamily="34" charset="0"/>
                <a:cs typeface="Arial" panose="020B0604020202020204" pitchFamily="34" charset="0"/>
              </a:rPr>
              <a:t>an agreement between two or more firms on the price they will charge for a product</a:t>
            </a:r>
            <a:endParaRPr lang="en-US" b="1" dirty="0">
              <a:solidFill>
                <a:schemeClr val="accent1"/>
              </a:solidFill>
              <a:latin typeface="Arial" panose="020B0604020202020204" pitchFamily="34" charset="0"/>
              <a:cs typeface="Arial" panose="020B0604020202020204" pitchFamily="34" charset="0"/>
            </a:endParaRPr>
          </a:p>
          <a:p>
            <a:pPr marL="852487" lvl="1" indent="-457200"/>
            <a:r>
              <a:rPr lang="en-US" dirty="0">
                <a:latin typeface="Arial" panose="020B0604020202020204" pitchFamily="34" charset="0"/>
                <a:cs typeface="Arial" panose="020B0604020202020204" pitchFamily="34" charset="0"/>
              </a:rPr>
              <a:t>Price discrimination</a:t>
            </a:r>
          </a:p>
          <a:p>
            <a:pPr marL="852487" lvl="1" indent="-457200"/>
            <a:r>
              <a:rPr lang="en-US" b="1" dirty="0">
                <a:solidFill>
                  <a:schemeClr val="accent1"/>
                </a:solidFill>
                <a:latin typeface="Arial" panose="020B0604020202020204" pitchFamily="34" charset="0"/>
                <a:cs typeface="Arial" panose="020B0604020202020204" pitchFamily="34" charset="0"/>
              </a:rPr>
              <a:t>Predatory pricing: </a:t>
            </a:r>
            <a:r>
              <a:rPr lang="en-US" dirty="0">
                <a:latin typeface="Arial" panose="020B0604020202020204" pitchFamily="34" charset="0"/>
                <a:cs typeface="Arial" panose="020B0604020202020204" pitchFamily="34" charset="0"/>
              </a:rPr>
              <a:t>the practice of charging a very low price for a product with the intent of driving competitors out of business or out of a market</a:t>
            </a:r>
          </a:p>
        </p:txBody>
      </p:sp>
    </p:spTree>
    <p:extLst>
      <p:ext uri="{BB962C8B-B14F-4D97-AF65-F5344CB8AC3E}">
        <p14:creationId xmlns:p14="http://schemas.microsoft.com/office/powerpoint/2010/main" val="128374520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Tactics for Fine-Tuning the Base Price </a:t>
            </a:r>
          </a:p>
        </p:txBody>
      </p:sp>
      <p:sp>
        <p:nvSpPr>
          <p:cNvPr id="4" name="Content Placeholder 3"/>
          <p:cNvSpPr>
            <a:spLocks noGrp="1"/>
          </p:cNvSpPr>
          <p:nvPr>
            <p:ph idx="1"/>
          </p:nvPr>
        </p:nvSpPr>
        <p:spPr/>
        <p:txBody>
          <a:bodyPr>
            <a:normAutofit/>
          </a:bodyPr>
          <a:lstStyle/>
          <a:p>
            <a:pPr marL="457200" lvl="0" indent="-457200"/>
            <a:r>
              <a:rPr lang="en-US" b="1" dirty="0">
                <a:solidFill>
                  <a:schemeClr val="accent1"/>
                </a:solidFill>
                <a:latin typeface="Arial" panose="020B0604020202020204" pitchFamily="34" charset="0"/>
                <a:cs typeface="Arial" panose="020B0604020202020204" pitchFamily="34" charset="0"/>
              </a:rPr>
              <a:t>Base price: </a:t>
            </a:r>
            <a:r>
              <a:rPr lang="en-US" dirty="0">
                <a:latin typeface="Arial" panose="020B0604020202020204" pitchFamily="34" charset="0"/>
                <a:cs typeface="Arial" panose="020B0604020202020204" pitchFamily="34" charset="0"/>
              </a:rPr>
              <a:t>the general price level at which the company expects to sell the good or service</a:t>
            </a:r>
          </a:p>
          <a:p>
            <a:pPr marL="457200" lvl="0" indent="-457200"/>
            <a:r>
              <a:rPr lang="en-US" dirty="0">
                <a:latin typeface="Arial" panose="020B0604020202020204" pitchFamily="34" charset="0"/>
                <a:cs typeface="Arial" panose="020B0604020202020204" pitchFamily="34" charset="0"/>
              </a:rPr>
              <a:t>The general price level is correlated with the pricing policy</a:t>
            </a:r>
          </a:p>
          <a:p>
            <a:pPr marL="457200" lvl="0" indent="-457200"/>
            <a:r>
              <a:rPr lang="en-US" dirty="0"/>
              <a:t>Fine-tuning techniques include discounts, geographic pricing, and other pricing tactics</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612269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latin typeface="Arial" panose="020B0604020202020204" pitchFamily="34" charset="0"/>
                <a:cs typeface="Arial" panose="020B0604020202020204" pitchFamily="34" charset="0"/>
              </a:rPr>
              <a:t>Discounts, Allowances, Rebates, and Value-Based Pricing Tactics </a:t>
            </a:r>
            <a:r>
              <a:rPr lang="en-US" sz="1800" b="1" dirty="0">
                <a:latin typeface="Arial" panose="020B0604020202020204" pitchFamily="34" charset="0"/>
                <a:cs typeface="Arial" panose="020B0604020202020204" pitchFamily="34" charset="0"/>
              </a:rPr>
              <a:t>(slide 1 of 3)</a:t>
            </a:r>
          </a:p>
        </p:txBody>
      </p:sp>
      <p:sp>
        <p:nvSpPr>
          <p:cNvPr id="5" name="Content Placeholder 4">
            <a:extLst>
              <a:ext uri="{FF2B5EF4-FFF2-40B4-BE49-F238E27FC236}">
                <a16:creationId xmlns:a16="http://schemas.microsoft.com/office/drawing/2014/main" id="{29A2C84F-F324-427E-A511-43E0E9DD243D}"/>
              </a:ext>
            </a:extLst>
          </p:cNvPr>
          <p:cNvSpPr>
            <a:spLocks noGrp="1"/>
          </p:cNvSpPr>
          <p:nvPr>
            <p:ph idx="1"/>
          </p:nvPr>
        </p:nvSpPr>
        <p:spPr>
          <a:xfrm>
            <a:off x="375318" y="1462315"/>
            <a:ext cx="8393364" cy="4481286"/>
          </a:xfrm>
        </p:spPr>
        <p:txBody>
          <a:bodyPr>
            <a:normAutofit/>
          </a:bodyPr>
          <a:lstStyle/>
          <a:p>
            <a:r>
              <a:rPr lang="en-US" sz="2400" b="1" dirty="0">
                <a:solidFill>
                  <a:schemeClr val="accent1"/>
                </a:solidFill>
              </a:rPr>
              <a:t>Quantity discount: </a:t>
            </a:r>
            <a:r>
              <a:rPr lang="en-US" sz="2400" dirty="0"/>
              <a:t>a price reduction offered to buyers buying in multiple units or above a specified dollar amount</a:t>
            </a:r>
          </a:p>
          <a:p>
            <a:pPr lvl="1"/>
            <a:r>
              <a:rPr lang="en-US" b="1" dirty="0">
                <a:solidFill>
                  <a:schemeClr val="accent1"/>
                </a:solidFill>
              </a:rPr>
              <a:t>Cumulative quantity discount: </a:t>
            </a:r>
            <a:r>
              <a:rPr lang="en-US" dirty="0"/>
              <a:t>a deduction from list price that applies to the buyer’s total purchases made during a specific period</a:t>
            </a:r>
          </a:p>
          <a:p>
            <a:pPr lvl="1"/>
            <a:r>
              <a:rPr lang="en-US" b="1" dirty="0">
                <a:solidFill>
                  <a:schemeClr val="accent1"/>
                </a:solidFill>
              </a:rPr>
              <a:t>Noncumulative quantity discount: </a:t>
            </a:r>
            <a:r>
              <a:rPr lang="en-US" dirty="0"/>
              <a:t>a deduction from list price that applies to a single order rather than to the total volume of orders placed during a certain period</a:t>
            </a:r>
          </a:p>
          <a:p>
            <a:r>
              <a:rPr lang="en-US" sz="2400" b="1" dirty="0">
                <a:solidFill>
                  <a:schemeClr val="accent1"/>
                </a:solidFill>
              </a:rPr>
              <a:t>Cash discount: </a:t>
            </a:r>
            <a:r>
              <a:rPr lang="en-US" sz="2400" dirty="0"/>
              <a:t>a price reduction offered to a consumer, an industrial user, or a marketing intermediary in return for prompt payment of a bill</a:t>
            </a:r>
          </a:p>
        </p:txBody>
      </p:sp>
    </p:spTree>
    <p:extLst>
      <p:ext uri="{BB962C8B-B14F-4D97-AF65-F5344CB8AC3E}">
        <p14:creationId xmlns:p14="http://schemas.microsoft.com/office/powerpoint/2010/main" val="3280533829"/>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t>Discounts, Allowances, Rebates, and Value-Based Pricing Tactics </a:t>
            </a:r>
            <a:r>
              <a:rPr lang="en-US" sz="1800" b="1" dirty="0"/>
              <a:t>(slide 2 of 3)</a:t>
            </a:r>
            <a:endParaRPr lang="en-US" dirty="0">
              <a:latin typeface="Arial" panose="020B0604020202020204" pitchFamily="34" charset="0"/>
              <a:cs typeface="Arial" panose="020B0604020202020204" pitchFamily="34" charset="0"/>
            </a:endParaRPr>
          </a:p>
        </p:txBody>
      </p:sp>
      <p:sp>
        <p:nvSpPr>
          <p:cNvPr id="5" name="Content Placeholder 4">
            <a:extLst>
              <a:ext uri="{FF2B5EF4-FFF2-40B4-BE49-F238E27FC236}">
                <a16:creationId xmlns:a16="http://schemas.microsoft.com/office/drawing/2014/main" id="{3E3773B1-C3C3-4409-B295-C901B5C148A1}"/>
              </a:ext>
            </a:extLst>
          </p:cNvPr>
          <p:cNvSpPr>
            <a:spLocks noGrp="1"/>
          </p:cNvSpPr>
          <p:nvPr>
            <p:ph idx="1"/>
          </p:nvPr>
        </p:nvSpPr>
        <p:spPr>
          <a:xfrm>
            <a:off x="375318" y="1523275"/>
            <a:ext cx="8393364" cy="4481286"/>
          </a:xfrm>
        </p:spPr>
        <p:txBody>
          <a:bodyPr>
            <a:normAutofit/>
          </a:bodyPr>
          <a:lstStyle/>
          <a:p>
            <a:r>
              <a:rPr lang="en-US" sz="2400" b="1" dirty="0">
                <a:solidFill>
                  <a:schemeClr val="accent1"/>
                </a:solidFill>
              </a:rPr>
              <a:t>Functional discount (trade discount): </a:t>
            </a:r>
            <a:r>
              <a:rPr lang="en-US" sz="2400" dirty="0"/>
              <a:t>a discount to wholesalers and retailers for performing channel functions </a:t>
            </a:r>
          </a:p>
          <a:p>
            <a:r>
              <a:rPr lang="en-US" sz="2400" b="1" dirty="0">
                <a:solidFill>
                  <a:schemeClr val="accent1"/>
                </a:solidFill>
              </a:rPr>
              <a:t>Seasonal discount: </a:t>
            </a:r>
            <a:r>
              <a:rPr lang="en-US" sz="2400" dirty="0"/>
              <a:t>a price reduction for buying merchandise out of season</a:t>
            </a:r>
          </a:p>
          <a:p>
            <a:r>
              <a:rPr lang="en-US" sz="2400" b="1" dirty="0">
                <a:solidFill>
                  <a:schemeClr val="accent1"/>
                </a:solidFill>
              </a:rPr>
              <a:t>Promotional allowance (trade allowance): </a:t>
            </a:r>
            <a:r>
              <a:rPr lang="en-US" sz="2400" dirty="0"/>
              <a:t>a payment to a dealer for promoting the manufacturer’s products</a:t>
            </a:r>
          </a:p>
          <a:p>
            <a:r>
              <a:rPr lang="en-US" sz="2400" b="1" dirty="0">
                <a:solidFill>
                  <a:schemeClr val="accent1"/>
                </a:solidFill>
              </a:rPr>
              <a:t>Rebate: </a:t>
            </a:r>
            <a:r>
              <a:rPr lang="en-US" sz="2400" dirty="0"/>
              <a:t>a cash refund given for the purchase of a product during a specific period</a:t>
            </a:r>
          </a:p>
          <a:p>
            <a:r>
              <a:rPr lang="en-US" altLang="en-US" sz="2400" dirty="0"/>
              <a:t>Coupons are discounts offered via paper, a printable web page, or an electronic code</a:t>
            </a:r>
            <a:endParaRPr lang="en-US" sz="2400" dirty="0"/>
          </a:p>
        </p:txBody>
      </p:sp>
    </p:spTree>
    <p:extLst>
      <p:ext uri="{BB962C8B-B14F-4D97-AF65-F5344CB8AC3E}">
        <p14:creationId xmlns:p14="http://schemas.microsoft.com/office/powerpoint/2010/main" val="561932850"/>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b="1" dirty="0"/>
              <a:t>Discounts, Allowances, Rebates, and Value-Based Pricing Tactics </a:t>
            </a:r>
            <a:r>
              <a:rPr lang="en-US" sz="1800" b="1" dirty="0"/>
              <a:t>(slide 3 of 3)</a:t>
            </a:r>
            <a:endParaRPr lang="en-US"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202863" y="1443258"/>
            <a:ext cx="8734169" cy="4757515"/>
          </a:xfrm>
        </p:spPr>
        <p:txBody>
          <a:bodyPr>
            <a:noAutofit/>
          </a:bodyPr>
          <a:lstStyle/>
          <a:p>
            <a:pPr marL="457200" lvl="0" indent="-457200"/>
            <a:r>
              <a:rPr lang="en-US" altLang="en-US" sz="2400" dirty="0">
                <a:latin typeface="Arial" panose="020B0604020202020204" pitchFamily="34" charset="0"/>
                <a:cs typeface="Arial" panose="020B0604020202020204" pitchFamily="34" charset="0"/>
              </a:rPr>
              <a:t>Zero percent financing offers no interest charge in order to increase sales</a:t>
            </a:r>
          </a:p>
          <a:p>
            <a:pPr marL="457200" lvl="0" indent="-457200"/>
            <a:r>
              <a:rPr lang="en-US" altLang="en-US" sz="2400" dirty="0">
                <a:latin typeface="Arial" panose="020B0604020202020204" pitchFamily="34" charset="0"/>
                <a:cs typeface="Arial" panose="020B0604020202020204" pitchFamily="34" charset="0"/>
              </a:rPr>
              <a:t>Free shipping helps to lower the price for the consumer</a:t>
            </a:r>
          </a:p>
          <a:p>
            <a:pPr marL="457200" lvl="0" indent="-457200"/>
            <a:r>
              <a:rPr lang="en-US" altLang="en-US" sz="2400" dirty="0"/>
              <a:t>Shipping through Amazon can provide shipping discounts for merchants</a:t>
            </a:r>
          </a:p>
          <a:p>
            <a:pPr marL="457200" lvl="0" indent="-457200"/>
            <a:r>
              <a:rPr lang="en-US" altLang="en-US" sz="2400" b="1" dirty="0">
                <a:solidFill>
                  <a:schemeClr val="accent1"/>
                </a:solidFill>
              </a:rPr>
              <a:t>Value-based pricing: </a:t>
            </a:r>
            <a:r>
              <a:rPr lang="en-US" altLang="en-US" sz="2400" dirty="0"/>
              <a:t>setting the price at a level that seems to the customer to be a good price compared to the prices of other options</a:t>
            </a:r>
          </a:p>
          <a:p>
            <a:pPr marL="852487" lvl="1" indent="-457200"/>
            <a:r>
              <a:rPr lang="en-US" altLang="en-US" sz="2200" dirty="0">
                <a:solidFill>
                  <a:srgbClr val="00B050"/>
                </a:solidFill>
              </a:rPr>
              <a:t>The basic assumption is that the firm is customer driven, seeking to understand the attributes customers want in the goods and services they buy and the value of that bundle of attributes to customers</a:t>
            </a:r>
            <a:br>
              <a:rPr lang="en-US" altLang="en-US" dirty="0">
                <a:latin typeface="Arial" panose="020B0604020202020204" pitchFamily="34" charset="0"/>
                <a:cs typeface="Arial" panose="020B0604020202020204" pitchFamily="34" charset="0"/>
              </a:rPr>
            </a:br>
            <a:endParaRPr lang="en-US" alt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7941833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altLang="en-US" b="1" dirty="0">
                <a:latin typeface="Arial" panose="020B0604020202020204" pitchFamily="34" charset="0"/>
                <a:cs typeface="Arial" panose="020B0604020202020204" pitchFamily="34" charset="0"/>
              </a:rPr>
              <a:t>Geographic Pricing </a:t>
            </a:r>
            <a:br>
              <a:rPr lang="en-US" altLang="en-US" b="1" dirty="0">
                <a:latin typeface="Arial" panose="020B0604020202020204" pitchFamily="34" charset="0"/>
                <a:cs typeface="Arial" panose="020B0604020202020204" pitchFamily="34" charset="0"/>
              </a:rPr>
            </a:br>
            <a:r>
              <a:rPr lang="en-US" altLang="en-US" sz="1800" b="1" dirty="0">
                <a:latin typeface="Arial" panose="020B0604020202020204" pitchFamily="34" charset="0"/>
                <a:cs typeface="Arial" panose="020B0604020202020204" pitchFamily="34" charset="0"/>
              </a:rPr>
              <a:t>(slide 1 of 2)</a:t>
            </a:r>
            <a:endParaRPr lang="en-US" sz="1800"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202863" y="1443258"/>
            <a:ext cx="8734169" cy="4757515"/>
          </a:xfrm>
        </p:spPr>
        <p:txBody>
          <a:bodyPr>
            <a:noAutofit/>
          </a:bodyPr>
          <a:lstStyle/>
          <a:p>
            <a:pPr marL="457200" lvl="0" indent="-457200"/>
            <a:r>
              <a:rPr lang="en-IN" dirty="0">
                <a:latin typeface="Arial" panose="020B0604020202020204" pitchFamily="34" charset="0"/>
                <a:cs typeface="Arial" panose="020B0604020202020204" pitchFamily="34" charset="0"/>
              </a:rPr>
              <a:t>Sellers may use geographic pricing tactics to moderate the impact of freight costs on distant customers:</a:t>
            </a:r>
          </a:p>
          <a:p>
            <a:pPr marL="852487" lvl="1" indent="-457200"/>
            <a:r>
              <a:rPr lang="en-IN" b="1" dirty="0">
                <a:solidFill>
                  <a:schemeClr val="accent1"/>
                </a:solidFill>
                <a:latin typeface="Arial" panose="020B0604020202020204" pitchFamily="34" charset="0"/>
                <a:cs typeface="Arial" panose="020B0604020202020204" pitchFamily="34" charset="0"/>
              </a:rPr>
              <a:t>FOB origin pricing: </a:t>
            </a:r>
            <a:r>
              <a:rPr lang="en-IN" dirty="0">
                <a:latin typeface="Arial" panose="020B0604020202020204" pitchFamily="34" charset="0"/>
                <a:cs typeface="Arial" panose="020B0604020202020204" pitchFamily="34" charset="0"/>
              </a:rPr>
              <a:t>a price tactic that requires the buyer to absorb the freight costs from the shipping point (“free on board”)</a:t>
            </a:r>
            <a:endParaRPr lang="en-US" dirty="0">
              <a:latin typeface="Arial" panose="020B0604020202020204" pitchFamily="34" charset="0"/>
              <a:cs typeface="Arial" panose="020B0604020202020204" pitchFamily="34" charset="0"/>
            </a:endParaRPr>
          </a:p>
          <a:p>
            <a:pPr marL="852487" lvl="1" indent="-457200"/>
            <a:r>
              <a:rPr lang="en-US" b="1" dirty="0">
                <a:solidFill>
                  <a:schemeClr val="accent1"/>
                </a:solidFill>
                <a:latin typeface="Arial" panose="020B0604020202020204" pitchFamily="34" charset="0"/>
                <a:cs typeface="Arial" panose="020B0604020202020204" pitchFamily="34" charset="0"/>
              </a:rPr>
              <a:t>Uniform delivered </a:t>
            </a:r>
            <a:r>
              <a:rPr lang="en-IN" b="1" dirty="0">
                <a:solidFill>
                  <a:schemeClr val="accent1"/>
                </a:solidFill>
                <a:latin typeface="Arial" panose="020B0604020202020204" pitchFamily="34" charset="0"/>
                <a:cs typeface="Arial" panose="020B0604020202020204" pitchFamily="34" charset="0"/>
              </a:rPr>
              <a:t>pricing: </a:t>
            </a:r>
            <a:r>
              <a:rPr lang="en-IN" dirty="0">
                <a:latin typeface="Arial" panose="020B0604020202020204" pitchFamily="34" charset="0"/>
                <a:cs typeface="Arial" panose="020B0604020202020204" pitchFamily="34" charset="0"/>
              </a:rPr>
              <a:t>a price tactic in which the seller pays the actual freight charges and bills every purchaser an identical, flat freight charge</a:t>
            </a:r>
            <a:endParaRPr lang="en-US" dirty="0">
              <a:latin typeface="Arial" panose="020B0604020202020204" pitchFamily="34" charset="0"/>
              <a:cs typeface="Arial" panose="020B0604020202020204" pitchFamily="34" charset="0"/>
            </a:endParaRPr>
          </a:p>
          <a:p>
            <a:pPr marL="852487" lvl="1" indent="-457200"/>
            <a:r>
              <a:rPr lang="en-IN" b="1" dirty="0">
                <a:solidFill>
                  <a:schemeClr val="accent1"/>
                </a:solidFill>
                <a:latin typeface="Arial" panose="020B0604020202020204" pitchFamily="34" charset="0"/>
                <a:cs typeface="Arial" panose="020B0604020202020204" pitchFamily="34" charset="0"/>
              </a:rPr>
              <a:t>Zone pricing: </a:t>
            </a:r>
            <a:r>
              <a:rPr lang="en-IN" dirty="0">
                <a:latin typeface="Arial" panose="020B0604020202020204" pitchFamily="34" charset="0"/>
                <a:cs typeface="Arial" panose="020B0604020202020204" pitchFamily="34" charset="0"/>
              </a:rPr>
              <a:t>a modification of uniform delivered pricing that divides the United States (or the total market) into segments or zones and charges a flat freight rate to all customers in a given zone</a:t>
            </a: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410398489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Autofit/>
          </a:bodyPr>
          <a:lstStyle/>
          <a:p>
            <a:r>
              <a:rPr lang="en-US" altLang="en-US" b="1" dirty="0">
                <a:latin typeface="Arial" panose="020B0604020202020204" pitchFamily="34" charset="0"/>
                <a:cs typeface="Arial" panose="020B0604020202020204" pitchFamily="34" charset="0"/>
              </a:rPr>
              <a:t>Geographic Pricing </a:t>
            </a:r>
            <a:br>
              <a:rPr lang="en-US" altLang="en-US" b="1" dirty="0">
                <a:latin typeface="Arial" panose="020B0604020202020204" pitchFamily="34" charset="0"/>
                <a:cs typeface="Arial" panose="020B0604020202020204" pitchFamily="34" charset="0"/>
              </a:rPr>
            </a:br>
            <a:r>
              <a:rPr lang="en-US" altLang="en-US" sz="1800" b="1" dirty="0">
                <a:latin typeface="Arial" panose="020B0604020202020204" pitchFamily="34" charset="0"/>
                <a:cs typeface="Arial" panose="020B0604020202020204" pitchFamily="34" charset="0"/>
              </a:rPr>
              <a:t>(slide 2 of 2)</a:t>
            </a:r>
            <a:endParaRPr lang="en-US" sz="1800" b="1" dirty="0">
              <a:latin typeface="Arial" panose="020B0604020202020204" pitchFamily="34" charset="0"/>
              <a:cs typeface="Arial" panose="020B0604020202020204" pitchFamily="34" charset="0"/>
            </a:endParaRPr>
          </a:p>
        </p:txBody>
      </p:sp>
      <p:sp>
        <p:nvSpPr>
          <p:cNvPr id="4" name="Content Placeholder 3"/>
          <p:cNvSpPr>
            <a:spLocks noGrp="1"/>
          </p:cNvSpPr>
          <p:nvPr>
            <p:ph idx="1"/>
          </p:nvPr>
        </p:nvSpPr>
        <p:spPr>
          <a:xfrm>
            <a:off x="202863" y="1443258"/>
            <a:ext cx="8734169" cy="4757515"/>
          </a:xfrm>
        </p:spPr>
        <p:txBody>
          <a:bodyPr>
            <a:noAutofit/>
          </a:bodyPr>
          <a:lstStyle/>
          <a:p>
            <a:pPr marL="852487" lvl="1" indent="-457200">
              <a:spcBef>
                <a:spcPct val="30000"/>
              </a:spcBef>
              <a:defRPr/>
            </a:pPr>
            <a:r>
              <a:rPr lang="en-US" b="1" dirty="0">
                <a:solidFill>
                  <a:schemeClr val="accent1"/>
                </a:solidFill>
                <a:latin typeface="Arial" panose="020B0604020202020204" pitchFamily="34" charset="0"/>
                <a:cs typeface="Arial" panose="020B0604020202020204" pitchFamily="34" charset="0"/>
              </a:rPr>
              <a:t>Freight absorption pricing: </a:t>
            </a:r>
            <a:r>
              <a:rPr lang="en-US" dirty="0">
                <a:latin typeface="Arial" panose="020B0604020202020204" pitchFamily="34" charset="0"/>
                <a:cs typeface="Arial" panose="020B0604020202020204" pitchFamily="34" charset="0"/>
              </a:rPr>
              <a:t>a price tactic in which the seller pays all or part of the actual freight charges and does not pass them on to the buyer</a:t>
            </a:r>
          </a:p>
          <a:p>
            <a:pPr marL="852487" lvl="1" indent="-457200">
              <a:spcBef>
                <a:spcPct val="30000"/>
              </a:spcBef>
              <a:defRPr/>
            </a:pPr>
            <a:r>
              <a:rPr lang="en-US" b="1" dirty="0">
                <a:solidFill>
                  <a:schemeClr val="accent1"/>
                </a:solidFill>
              </a:rPr>
              <a:t>Basing-point pricing: </a:t>
            </a:r>
            <a:r>
              <a:rPr lang="en-US" dirty="0"/>
              <a:t>a price tactic that charges freight from a given (basing) point, regardless of the city from which the goods are shipped</a:t>
            </a:r>
          </a:p>
          <a:p>
            <a:pPr marL="852487" lvl="1" indent="-457200">
              <a:spcBef>
                <a:spcPct val="30000"/>
              </a:spcBef>
              <a:defRPr/>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82171590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r>
              <a:rPr lang="en-US" b="1" dirty="0">
                <a:latin typeface="Arial" panose="020B0604020202020204" pitchFamily="34" charset="0"/>
                <a:cs typeface="Arial" panose="020B0604020202020204" pitchFamily="34" charset="0"/>
              </a:rPr>
              <a:t>Other Pricing Tactics </a:t>
            </a:r>
            <a:br>
              <a:rPr lang="en-US" b="1" dirty="0">
                <a:latin typeface="Arial" panose="020B0604020202020204" pitchFamily="34" charset="0"/>
                <a:cs typeface="Arial" panose="020B0604020202020204" pitchFamily="34" charset="0"/>
              </a:rPr>
            </a:br>
            <a:r>
              <a:rPr lang="en-US" sz="2000" b="1" dirty="0">
                <a:latin typeface="Arial" panose="020B0604020202020204" pitchFamily="34" charset="0"/>
                <a:cs typeface="Arial" panose="020B0604020202020204" pitchFamily="34" charset="0"/>
              </a:rPr>
              <a:t>(slide 1 of 3)</a:t>
            </a:r>
          </a:p>
        </p:txBody>
      </p:sp>
      <p:sp>
        <p:nvSpPr>
          <p:cNvPr id="4" name="Content Placeholder 3"/>
          <p:cNvSpPr>
            <a:spLocks noGrp="1"/>
          </p:cNvSpPr>
          <p:nvPr>
            <p:ph idx="1"/>
          </p:nvPr>
        </p:nvSpPr>
        <p:spPr>
          <a:xfrm>
            <a:off x="202863" y="1341120"/>
            <a:ext cx="8734169" cy="4754881"/>
          </a:xfrm>
        </p:spPr>
        <p:txBody>
          <a:bodyPr>
            <a:normAutofit lnSpcReduction="10000"/>
          </a:bodyPr>
          <a:lstStyle/>
          <a:p>
            <a:pPr marL="457200" lvl="0" indent="-457200"/>
            <a:r>
              <a:rPr lang="en-US" dirty="0">
                <a:latin typeface="Arial" panose="020B0604020202020204" pitchFamily="34" charset="0"/>
                <a:cs typeface="Arial" panose="020B0604020202020204" pitchFamily="34" charset="0"/>
              </a:rPr>
              <a:t>Other pricing tactics defy neat categorization</a:t>
            </a:r>
          </a:p>
          <a:p>
            <a:pPr marL="457200" lvl="0" indent="-457200"/>
            <a:r>
              <a:rPr lang="en-US" dirty="0">
                <a:latin typeface="Arial" panose="020B0604020202020204" pitchFamily="34" charset="0"/>
                <a:cs typeface="Arial" panose="020B0604020202020204" pitchFamily="34" charset="0"/>
              </a:rPr>
              <a:t>May be used for various reasons</a:t>
            </a:r>
          </a:p>
          <a:p>
            <a:pPr marL="852487" lvl="1" indent="-457200"/>
            <a:r>
              <a:rPr lang="en-US" b="1" dirty="0">
                <a:solidFill>
                  <a:schemeClr val="accent1"/>
                </a:solidFill>
                <a:latin typeface="Arial" panose="020B0604020202020204" pitchFamily="34" charset="0"/>
                <a:cs typeface="Arial" panose="020B0604020202020204" pitchFamily="34" charset="0"/>
              </a:rPr>
              <a:t>Single-price tactic: </a:t>
            </a:r>
            <a:r>
              <a:rPr lang="en-US" dirty="0">
                <a:latin typeface="Arial" panose="020B0604020202020204" pitchFamily="34" charset="0"/>
                <a:cs typeface="Arial" panose="020B0604020202020204" pitchFamily="34" charset="0"/>
              </a:rPr>
              <a:t>a price tactic that offers all goods and services at the same price (or perhaps two or three prices)</a:t>
            </a:r>
          </a:p>
          <a:p>
            <a:pPr marL="852487" lvl="1" indent="-457200"/>
            <a:r>
              <a:rPr lang="en-US" b="1" dirty="0">
                <a:solidFill>
                  <a:schemeClr val="accent1"/>
                </a:solidFill>
                <a:latin typeface="Arial" panose="020B0604020202020204" pitchFamily="34" charset="0"/>
                <a:cs typeface="Arial" panose="020B0604020202020204" pitchFamily="34" charset="0"/>
              </a:rPr>
              <a:t>Flexible pricing (variable pricing): </a:t>
            </a:r>
            <a:r>
              <a:rPr lang="en-US" dirty="0">
                <a:latin typeface="Arial" panose="020B0604020202020204" pitchFamily="34" charset="0"/>
                <a:cs typeface="Arial" panose="020B0604020202020204" pitchFamily="34" charset="0"/>
              </a:rPr>
              <a:t>a price tactic in which different customers pay different prices for essentially the same merchandise bought in equal quantities</a:t>
            </a:r>
          </a:p>
          <a:p>
            <a:pPr marL="852487" lvl="1" indent="-457200"/>
            <a:r>
              <a:rPr lang="en-US" dirty="0">
                <a:latin typeface="Arial" panose="020B0604020202020204" pitchFamily="34" charset="0"/>
                <a:cs typeface="Arial" panose="020B0604020202020204" pitchFamily="34" charset="0"/>
              </a:rPr>
              <a:t>Professional services pricing</a:t>
            </a:r>
          </a:p>
          <a:p>
            <a:pPr marL="852487" lvl="1" indent="-457200"/>
            <a:r>
              <a:rPr lang="en-US" b="1" dirty="0">
                <a:solidFill>
                  <a:schemeClr val="accent1"/>
                </a:solidFill>
                <a:latin typeface="Arial" panose="020B0604020202020204" pitchFamily="34" charset="0"/>
                <a:cs typeface="Arial" panose="020B0604020202020204" pitchFamily="34" charset="0"/>
              </a:rPr>
              <a:t>Price lining: </a:t>
            </a:r>
            <a:r>
              <a:rPr lang="en-US" dirty="0">
                <a:latin typeface="Arial" panose="020B0604020202020204" pitchFamily="34" charset="0"/>
                <a:cs typeface="Arial" panose="020B0604020202020204" pitchFamily="34" charset="0"/>
              </a:rPr>
              <a:t>the practice of offering a product line with several items at specific price points</a:t>
            </a:r>
          </a:p>
        </p:txBody>
      </p:sp>
    </p:spTree>
    <p:extLst>
      <p:ext uri="{BB962C8B-B14F-4D97-AF65-F5344CB8AC3E}">
        <p14:creationId xmlns:p14="http://schemas.microsoft.com/office/powerpoint/2010/main" val="198256564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7E1F4FE-2926-4ADF-8880-00005A1B183B}"/>
              </a:ext>
            </a:extLst>
          </p:cNvPr>
          <p:cNvSpPr>
            <a:spLocks noGrp="1"/>
          </p:cNvSpPr>
          <p:nvPr>
            <p:ph type="title"/>
          </p:nvPr>
        </p:nvSpPr>
        <p:spPr/>
        <p:txBody>
          <a:bodyPr>
            <a:normAutofit/>
          </a:bodyPr>
          <a:lstStyle/>
          <a:p>
            <a:r>
              <a:rPr lang="en-US" b="1" dirty="0"/>
              <a:t>Other Pricing Tactics </a:t>
            </a:r>
            <a:br>
              <a:rPr lang="en-US" b="1" dirty="0"/>
            </a:br>
            <a:r>
              <a:rPr lang="en-US" sz="2000" b="1" dirty="0"/>
              <a:t>(slide 2 of 3)</a:t>
            </a:r>
            <a:endParaRPr lang="en-US" sz="2000" dirty="0"/>
          </a:p>
        </p:txBody>
      </p:sp>
      <p:sp>
        <p:nvSpPr>
          <p:cNvPr id="4" name="Content Placeholder 3">
            <a:extLst>
              <a:ext uri="{FF2B5EF4-FFF2-40B4-BE49-F238E27FC236}">
                <a16:creationId xmlns:a16="http://schemas.microsoft.com/office/drawing/2014/main" id="{11075F6A-B27E-4814-8165-E548554CF9F9}"/>
              </a:ext>
            </a:extLst>
          </p:cNvPr>
          <p:cNvSpPr>
            <a:spLocks noGrp="1"/>
          </p:cNvSpPr>
          <p:nvPr>
            <p:ph idx="1"/>
          </p:nvPr>
        </p:nvSpPr>
        <p:spPr/>
        <p:txBody>
          <a:bodyPr/>
          <a:lstStyle/>
          <a:p>
            <a:pPr lvl="1"/>
            <a:r>
              <a:rPr lang="en-US" b="1" dirty="0">
                <a:solidFill>
                  <a:schemeClr val="accent1"/>
                </a:solidFill>
              </a:rPr>
              <a:t>Leader pricing (loss-leader pricing): </a:t>
            </a:r>
            <a:r>
              <a:rPr lang="en-US" dirty="0"/>
              <a:t>a price tactic in which a product is sold near or even below cost in the hope that shoppers will buy other items once they are in the store</a:t>
            </a:r>
          </a:p>
          <a:p>
            <a:pPr lvl="1"/>
            <a:r>
              <a:rPr lang="en-US" b="1" dirty="0">
                <a:solidFill>
                  <a:schemeClr val="accent1"/>
                </a:solidFill>
              </a:rPr>
              <a:t>Bait pricing: </a:t>
            </a:r>
            <a:r>
              <a:rPr lang="en-US" dirty="0"/>
              <a:t>a price tactic that tries to get consumers into a store though false or misleading price advertising and then uses high-pressure selling to persuade consumers to buy more expensive merchandise</a:t>
            </a:r>
          </a:p>
          <a:p>
            <a:pPr lvl="1"/>
            <a:r>
              <a:rPr lang="en-US" b="1" dirty="0">
                <a:solidFill>
                  <a:schemeClr val="accent1"/>
                </a:solidFill>
              </a:rPr>
              <a:t>Off-even pricing (psychological pricing): </a:t>
            </a:r>
            <a:r>
              <a:rPr lang="en-US" dirty="0"/>
              <a:t>a price tactic that uses odd-numbered prices to connote bargains and even-numbered prices to imply quality</a:t>
            </a:r>
          </a:p>
        </p:txBody>
      </p:sp>
    </p:spTree>
    <p:extLst>
      <p:ext uri="{BB962C8B-B14F-4D97-AF65-F5344CB8AC3E}">
        <p14:creationId xmlns:p14="http://schemas.microsoft.com/office/powerpoint/2010/main" val="73603910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B1A0A3E-47CE-4335-8686-A34D8F450AA4}"/>
              </a:ext>
            </a:extLst>
          </p:cNvPr>
          <p:cNvSpPr>
            <a:spLocks noGrp="1"/>
          </p:cNvSpPr>
          <p:nvPr>
            <p:ph type="title"/>
          </p:nvPr>
        </p:nvSpPr>
        <p:spPr/>
        <p:txBody>
          <a:bodyPr/>
          <a:lstStyle/>
          <a:p>
            <a:r>
              <a:rPr lang="en-US" b="1" dirty="0"/>
              <a:t>Other Pricing Tactics </a:t>
            </a:r>
            <a:br>
              <a:rPr lang="en-US" b="1" dirty="0"/>
            </a:br>
            <a:r>
              <a:rPr lang="en-US" sz="2000" b="1" dirty="0"/>
              <a:t>(slide 3 of 3)</a:t>
            </a:r>
            <a:endParaRPr lang="en-US" dirty="0"/>
          </a:p>
        </p:txBody>
      </p:sp>
      <p:sp>
        <p:nvSpPr>
          <p:cNvPr id="4" name="Content Placeholder 3">
            <a:extLst>
              <a:ext uri="{FF2B5EF4-FFF2-40B4-BE49-F238E27FC236}">
                <a16:creationId xmlns:a16="http://schemas.microsoft.com/office/drawing/2014/main" id="{F6EBA08D-F2D8-4D24-B223-D9B62BD993CC}"/>
              </a:ext>
            </a:extLst>
          </p:cNvPr>
          <p:cNvSpPr>
            <a:spLocks noGrp="1"/>
          </p:cNvSpPr>
          <p:nvPr>
            <p:ph idx="1"/>
          </p:nvPr>
        </p:nvSpPr>
        <p:spPr/>
        <p:txBody>
          <a:bodyPr/>
          <a:lstStyle/>
          <a:p>
            <a:pPr lvl="1"/>
            <a:r>
              <a:rPr lang="en-US" b="1" dirty="0">
                <a:solidFill>
                  <a:schemeClr val="accent1"/>
                </a:solidFill>
              </a:rPr>
              <a:t>Price bundling: </a:t>
            </a:r>
            <a:r>
              <a:rPr lang="en-US" dirty="0"/>
              <a:t>marketing two or more products in a single package for a special price</a:t>
            </a:r>
          </a:p>
          <a:p>
            <a:pPr lvl="1"/>
            <a:r>
              <a:rPr lang="en-US" b="1" dirty="0">
                <a:solidFill>
                  <a:schemeClr val="accent1"/>
                </a:solidFill>
              </a:rPr>
              <a:t>Two-part pricing: </a:t>
            </a:r>
            <a:r>
              <a:rPr lang="en-US" dirty="0"/>
              <a:t>a price tactic that charges two separate amounts to consume a single good or service</a:t>
            </a:r>
          </a:p>
          <a:p>
            <a:pPr lvl="1"/>
            <a:r>
              <a:rPr lang="en-US" dirty="0"/>
              <a:t>Pay what you want</a:t>
            </a:r>
          </a:p>
          <a:p>
            <a:pPr lvl="1"/>
            <a:r>
              <a:rPr lang="en-US" dirty="0"/>
              <a:t>Package content reduction</a:t>
            </a:r>
          </a:p>
          <a:p>
            <a:pPr lvl="1"/>
            <a:endParaRPr lang="en-US" dirty="0"/>
          </a:p>
        </p:txBody>
      </p:sp>
    </p:spTree>
    <p:extLst>
      <p:ext uri="{BB962C8B-B14F-4D97-AF65-F5344CB8AC3E}">
        <p14:creationId xmlns:p14="http://schemas.microsoft.com/office/powerpoint/2010/main" val="63663078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pPr>
              <a:tabLst>
                <a:tab pos="5086350" algn="l"/>
              </a:tabLst>
            </a:pPr>
            <a:r>
              <a:rPr lang="en-US" b="1" dirty="0">
                <a:latin typeface="Arial" panose="020B0604020202020204" pitchFamily="34" charset="0"/>
                <a:cs typeface="Arial" panose="020B0604020202020204" pitchFamily="34" charset="0"/>
              </a:rPr>
              <a:t>Consumer Penalties</a:t>
            </a:r>
          </a:p>
        </p:txBody>
      </p:sp>
      <p:sp>
        <p:nvSpPr>
          <p:cNvPr id="4" name="Content Placeholder 3"/>
          <p:cNvSpPr>
            <a:spLocks noGrp="1"/>
          </p:cNvSpPr>
          <p:nvPr>
            <p:ph idx="1"/>
          </p:nvPr>
        </p:nvSpPr>
        <p:spPr>
          <a:xfrm>
            <a:off x="202863" y="1500188"/>
            <a:ext cx="8734169" cy="4595813"/>
          </a:xfrm>
        </p:spPr>
        <p:txBody>
          <a:bodyPr>
            <a:noAutofit/>
          </a:bodyPr>
          <a:lstStyle/>
          <a:p>
            <a:pPr marL="457200" indent="-457200"/>
            <a:r>
              <a:rPr lang="en-US" b="1" dirty="0">
                <a:solidFill>
                  <a:schemeClr val="accent1"/>
                </a:solidFill>
                <a:latin typeface="Arial" panose="020B0604020202020204" pitchFamily="34" charset="0"/>
                <a:cs typeface="Arial" panose="020B0604020202020204" pitchFamily="34" charset="0"/>
              </a:rPr>
              <a:t>Consumer penalties: </a:t>
            </a:r>
            <a:r>
              <a:rPr lang="en-US" dirty="0">
                <a:latin typeface="Arial" panose="020B0604020202020204" pitchFamily="34" charset="0"/>
                <a:cs typeface="Arial" panose="020B0604020202020204" pitchFamily="34" charset="0"/>
              </a:rPr>
              <a:t>an extra </a:t>
            </a:r>
            <a:r>
              <a:rPr lang="en-IN" dirty="0">
                <a:latin typeface="Arial" panose="020B0604020202020204" pitchFamily="34" charset="0"/>
                <a:cs typeface="Arial" panose="020B0604020202020204" pitchFamily="34" charset="0"/>
              </a:rPr>
              <a:t>fee paid by the consumer for violating the terms of the purchase </a:t>
            </a:r>
            <a:r>
              <a:rPr lang="en-US" dirty="0">
                <a:latin typeface="Arial" panose="020B0604020202020204" pitchFamily="34" charset="0"/>
                <a:cs typeface="Arial" panose="020B0604020202020204" pitchFamily="34" charset="0"/>
              </a:rPr>
              <a:t>agreement</a:t>
            </a:r>
          </a:p>
          <a:p>
            <a:pPr marL="457200" indent="-457200"/>
            <a:r>
              <a:rPr lang="en-US" dirty="0">
                <a:latin typeface="Arial" panose="020B0604020202020204" pitchFamily="34" charset="0"/>
                <a:cs typeface="Arial" panose="020B0604020202020204" pitchFamily="34" charset="0"/>
              </a:rPr>
              <a:t>Businesses impose penalties when:</a:t>
            </a:r>
          </a:p>
          <a:p>
            <a:pPr marL="914400" lvl="1" indent="-457200"/>
            <a:r>
              <a:rPr lang="en-US" dirty="0">
                <a:solidFill>
                  <a:srgbClr val="00B050"/>
                </a:solidFill>
                <a:latin typeface="Arial" panose="020B0604020202020204" pitchFamily="34" charset="0"/>
                <a:cs typeface="Arial" panose="020B0604020202020204" pitchFamily="34" charset="0"/>
              </a:rPr>
              <a:t>They suffer an irrevocable revenue </a:t>
            </a:r>
            <a:r>
              <a:rPr lang="en-IN" dirty="0">
                <a:solidFill>
                  <a:srgbClr val="00B050"/>
                </a:solidFill>
                <a:latin typeface="Arial" panose="020B0604020202020204" pitchFamily="34" charset="0"/>
                <a:cs typeface="Arial" panose="020B0604020202020204" pitchFamily="34" charset="0"/>
              </a:rPr>
              <a:t>loss</a:t>
            </a:r>
          </a:p>
          <a:p>
            <a:pPr marL="914400" lvl="1" indent="-457200"/>
            <a:r>
              <a:rPr lang="en-IN" dirty="0">
                <a:solidFill>
                  <a:srgbClr val="00B050"/>
                </a:solidFill>
                <a:latin typeface="Arial" panose="020B0604020202020204" pitchFamily="34" charset="0"/>
                <a:cs typeface="Arial" panose="020B0604020202020204" pitchFamily="34" charset="0"/>
              </a:rPr>
              <a:t>They incur significant additional transaction costs if customers are unable or unwilling to </a:t>
            </a:r>
            <a:r>
              <a:rPr lang="en-US" dirty="0">
                <a:solidFill>
                  <a:srgbClr val="00B050"/>
                </a:solidFill>
                <a:latin typeface="Arial" panose="020B0604020202020204" pitchFamily="34" charset="0"/>
                <a:cs typeface="Arial" panose="020B0604020202020204" pitchFamily="34" charset="0"/>
              </a:rPr>
              <a:t>complete their purchase obligations</a:t>
            </a:r>
            <a:endParaRPr lang="en-IN" dirty="0">
              <a:solidFill>
                <a:srgbClr val="00B050"/>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821099937"/>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tabLst>
                <a:tab pos="5086350" algn="l"/>
              </a:tabLst>
            </a:pPr>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1 of 4)</a:t>
            </a:r>
          </a:p>
        </p:txBody>
      </p:sp>
      <p:sp>
        <p:nvSpPr>
          <p:cNvPr id="4" name="Content Placeholder 3"/>
          <p:cNvSpPr>
            <a:spLocks noGrp="1"/>
          </p:cNvSpPr>
          <p:nvPr>
            <p:ph idx="1"/>
          </p:nvPr>
        </p:nvSpPr>
        <p:spPr>
          <a:xfrm>
            <a:off x="202863" y="1318437"/>
            <a:ext cx="8734169" cy="6039293"/>
          </a:xfrm>
        </p:spPr>
        <p:txBody>
          <a:bodyPr>
            <a:noAutofit/>
          </a:bodyPr>
          <a:lstStyle/>
          <a:p>
            <a:pPr marL="457200" indent="-457200">
              <a:spcBef>
                <a:spcPts val="400"/>
              </a:spcBef>
            </a:pPr>
            <a:r>
              <a:rPr lang="en-US" sz="2200" dirty="0">
                <a:latin typeface="Arial" panose="020B0604020202020204" pitchFamily="34" charset="0"/>
                <a:cs typeface="Arial" panose="020B0604020202020204" pitchFamily="34" charset="0"/>
              </a:rPr>
              <a:t>Price</a:t>
            </a:r>
          </a:p>
          <a:p>
            <a:pPr marL="457200" indent="-457200">
              <a:spcBef>
                <a:spcPts val="400"/>
              </a:spcBef>
            </a:pPr>
            <a:r>
              <a:rPr lang="en-US" sz="2200" dirty="0">
                <a:latin typeface="Arial" panose="020B0604020202020204" pitchFamily="34" charset="0"/>
                <a:cs typeface="Arial" panose="020B0604020202020204" pitchFamily="34" charset="0"/>
              </a:rPr>
              <a:t>Revenue</a:t>
            </a:r>
          </a:p>
          <a:p>
            <a:pPr marL="457200" indent="-457200">
              <a:spcBef>
                <a:spcPts val="400"/>
              </a:spcBef>
            </a:pPr>
            <a:r>
              <a:rPr lang="en-US" sz="2200" dirty="0">
                <a:latin typeface="Arial" panose="020B0604020202020204" pitchFamily="34" charset="0"/>
                <a:cs typeface="Arial" panose="020B0604020202020204" pitchFamily="34" charset="0"/>
              </a:rPr>
              <a:t>Profit</a:t>
            </a:r>
          </a:p>
          <a:p>
            <a:pPr marL="457200" indent="-457200">
              <a:spcBef>
                <a:spcPts val="400"/>
              </a:spcBef>
            </a:pPr>
            <a:r>
              <a:rPr lang="en-US" sz="2200" dirty="0">
                <a:latin typeface="Arial" panose="020B0604020202020204" pitchFamily="34" charset="0"/>
                <a:cs typeface="Arial" panose="020B0604020202020204" pitchFamily="34" charset="0"/>
              </a:rPr>
              <a:t>Return on investment (ROI)</a:t>
            </a:r>
          </a:p>
          <a:p>
            <a:pPr marL="457200" indent="-457200">
              <a:spcBef>
                <a:spcPts val="400"/>
              </a:spcBef>
            </a:pPr>
            <a:r>
              <a:rPr lang="en-US" sz="2200" dirty="0">
                <a:latin typeface="Arial" panose="020B0604020202020204" pitchFamily="34" charset="0"/>
                <a:cs typeface="Arial" panose="020B0604020202020204" pitchFamily="34" charset="0"/>
              </a:rPr>
              <a:t>Market share</a:t>
            </a:r>
          </a:p>
          <a:p>
            <a:pPr marL="457200" indent="-457200">
              <a:spcBef>
                <a:spcPts val="400"/>
              </a:spcBef>
            </a:pPr>
            <a:r>
              <a:rPr lang="en-US" sz="2200" dirty="0">
                <a:latin typeface="Arial" panose="020B0604020202020204" pitchFamily="34" charset="0"/>
                <a:cs typeface="Arial" panose="020B0604020202020204" pitchFamily="34" charset="0"/>
              </a:rPr>
              <a:t>Status quo pricing</a:t>
            </a:r>
          </a:p>
          <a:p>
            <a:pPr marL="457200" indent="-457200">
              <a:spcBef>
                <a:spcPts val="400"/>
              </a:spcBef>
            </a:pPr>
            <a:r>
              <a:rPr lang="en-US" sz="2200" dirty="0">
                <a:latin typeface="Arial" panose="020B0604020202020204" pitchFamily="34" charset="0"/>
                <a:cs typeface="Arial" panose="020B0604020202020204" pitchFamily="34" charset="0"/>
              </a:rPr>
              <a:t>Demand</a:t>
            </a:r>
          </a:p>
          <a:p>
            <a:pPr marL="457200" indent="-457200">
              <a:spcBef>
                <a:spcPts val="400"/>
              </a:spcBef>
            </a:pPr>
            <a:r>
              <a:rPr lang="en-US" sz="2200" dirty="0">
                <a:latin typeface="Arial" panose="020B0604020202020204" pitchFamily="34" charset="0"/>
                <a:cs typeface="Arial" panose="020B0604020202020204" pitchFamily="34" charset="0"/>
              </a:rPr>
              <a:t>Supply</a:t>
            </a:r>
          </a:p>
          <a:p>
            <a:pPr marL="457200" indent="-457200">
              <a:spcBef>
                <a:spcPts val="400"/>
              </a:spcBef>
            </a:pPr>
            <a:r>
              <a:rPr lang="en-US" sz="2200" dirty="0">
                <a:latin typeface="Arial" panose="020B0604020202020204" pitchFamily="34" charset="0"/>
                <a:cs typeface="Arial" panose="020B0604020202020204" pitchFamily="34" charset="0"/>
              </a:rPr>
              <a:t>Elasticity of demand</a:t>
            </a:r>
          </a:p>
          <a:p>
            <a:pPr marL="457200" indent="-457200">
              <a:spcBef>
                <a:spcPts val="400"/>
              </a:spcBef>
            </a:pPr>
            <a:r>
              <a:rPr lang="en-US" sz="2200" dirty="0">
                <a:latin typeface="Arial" panose="020B0604020202020204" pitchFamily="34" charset="0"/>
                <a:cs typeface="Arial" panose="020B0604020202020204" pitchFamily="34" charset="0"/>
              </a:rPr>
              <a:t>Elastic demand </a:t>
            </a:r>
          </a:p>
          <a:p>
            <a:pPr marL="457200" indent="-457200">
              <a:spcBef>
                <a:spcPts val="400"/>
              </a:spcBef>
            </a:pPr>
            <a:r>
              <a:rPr lang="en-US" sz="2200" dirty="0"/>
              <a:t>Inelastic demand</a:t>
            </a:r>
          </a:p>
          <a:p>
            <a:pPr marL="457200" indent="-457200">
              <a:spcBef>
                <a:spcPts val="400"/>
              </a:spcBef>
            </a:pPr>
            <a:r>
              <a:rPr lang="en-US" sz="2200" dirty="0"/>
              <a:t>Dynamic pricing</a:t>
            </a:r>
          </a:p>
          <a:p>
            <a:pPr marL="457200" indent="-457200">
              <a:spcBef>
                <a:spcPts val="400"/>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108682217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tabLst>
                <a:tab pos="5086350" algn="l"/>
              </a:tabLst>
            </a:pPr>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2 of 4)</a:t>
            </a:r>
          </a:p>
        </p:txBody>
      </p:sp>
      <p:sp>
        <p:nvSpPr>
          <p:cNvPr id="4" name="Content Placeholder 3"/>
          <p:cNvSpPr>
            <a:spLocks noGrp="1"/>
          </p:cNvSpPr>
          <p:nvPr>
            <p:ph idx="1"/>
          </p:nvPr>
        </p:nvSpPr>
        <p:spPr>
          <a:xfrm>
            <a:off x="202863" y="1360968"/>
            <a:ext cx="8734169" cy="5431472"/>
          </a:xfrm>
        </p:spPr>
        <p:txBody>
          <a:bodyPr>
            <a:noAutofit/>
          </a:bodyPr>
          <a:lstStyle/>
          <a:p>
            <a:pPr marL="365760" indent="-457200">
              <a:spcBef>
                <a:spcPts val="400"/>
              </a:spcBef>
            </a:pPr>
            <a:r>
              <a:rPr lang="en-US" sz="2200" dirty="0">
                <a:latin typeface="Arial" panose="020B0604020202020204" pitchFamily="34" charset="0"/>
                <a:cs typeface="Arial" panose="020B0604020202020204" pitchFamily="34" charset="0"/>
              </a:rPr>
              <a:t>Variable cost</a:t>
            </a:r>
          </a:p>
          <a:p>
            <a:pPr marL="365760" indent="-457200">
              <a:spcBef>
                <a:spcPts val="400"/>
              </a:spcBef>
            </a:pPr>
            <a:r>
              <a:rPr lang="en-US" sz="2200" dirty="0">
                <a:latin typeface="Arial" panose="020B0604020202020204" pitchFamily="34" charset="0"/>
                <a:cs typeface="Arial" panose="020B0604020202020204" pitchFamily="34" charset="0"/>
              </a:rPr>
              <a:t>Fixed cost</a:t>
            </a:r>
          </a:p>
          <a:p>
            <a:pPr marL="365760" indent="-457200">
              <a:spcBef>
                <a:spcPts val="400"/>
              </a:spcBef>
            </a:pPr>
            <a:r>
              <a:rPr lang="en-US" sz="2200" dirty="0">
                <a:latin typeface="Arial" panose="020B0604020202020204" pitchFamily="34" charset="0"/>
                <a:cs typeface="Arial" panose="020B0604020202020204" pitchFamily="34" charset="0"/>
              </a:rPr>
              <a:t>Markup pricing</a:t>
            </a:r>
          </a:p>
          <a:p>
            <a:pPr marL="365760" indent="-457200">
              <a:spcBef>
                <a:spcPts val="400"/>
              </a:spcBef>
            </a:pPr>
            <a:r>
              <a:rPr lang="en-US" sz="2200" dirty="0">
                <a:latin typeface="Arial" panose="020B0604020202020204" pitchFamily="34" charset="0"/>
                <a:cs typeface="Arial" panose="020B0604020202020204" pitchFamily="34" charset="0"/>
              </a:rPr>
              <a:t>Keystoning</a:t>
            </a:r>
          </a:p>
          <a:p>
            <a:pPr marL="365760" indent="-457200">
              <a:spcBef>
                <a:spcPts val="400"/>
              </a:spcBef>
            </a:pPr>
            <a:r>
              <a:rPr lang="en-US" sz="2200" dirty="0"/>
              <a:t>Break-even analysis</a:t>
            </a:r>
          </a:p>
          <a:p>
            <a:pPr marL="365760" indent="-457200">
              <a:spcBef>
                <a:spcPts val="400"/>
              </a:spcBef>
            </a:pPr>
            <a:r>
              <a:rPr lang="en-US" sz="2200" dirty="0">
                <a:latin typeface="Arial" panose="020B0604020202020204" pitchFamily="34" charset="0"/>
                <a:cs typeface="Arial" panose="020B0604020202020204" pitchFamily="34" charset="0"/>
              </a:rPr>
              <a:t>Extranet</a:t>
            </a:r>
          </a:p>
          <a:p>
            <a:pPr marL="365760" indent="-457200">
              <a:spcBef>
                <a:spcPts val="400"/>
              </a:spcBef>
            </a:pPr>
            <a:r>
              <a:rPr lang="en-US" sz="2200" dirty="0">
                <a:latin typeface="Arial" panose="020B0604020202020204" pitchFamily="34" charset="0"/>
                <a:cs typeface="Arial" panose="020B0604020202020204" pitchFamily="34" charset="0"/>
              </a:rPr>
              <a:t>Price strategy</a:t>
            </a:r>
          </a:p>
          <a:p>
            <a:pPr marL="365760" indent="-457200">
              <a:spcBef>
                <a:spcPts val="400"/>
              </a:spcBef>
            </a:pPr>
            <a:r>
              <a:rPr lang="en-US" sz="2200" dirty="0"/>
              <a:t>Price skimming</a:t>
            </a:r>
          </a:p>
          <a:p>
            <a:pPr marL="365760" indent="-457200">
              <a:spcBef>
                <a:spcPts val="400"/>
              </a:spcBef>
            </a:pPr>
            <a:r>
              <a:rPr lang="en-US" sz="2200" dirty="0"/>
              <a:t>Penetration pricing</a:t>
            </a:r>
          </a:p>
          <a:p>
            <a:pPr marL="365760" indent="-457200">
              <a:spcBef>
                <a:spcPts val="400"/>
              </a:spcBef>
            </a:pPr>
            <a:r>
              <a:rPr lang="en-US" sz="2200" dirty="0"/>
              <a:t>Unfair trade practice acts</a:t>
            </a:r>
          </a:p>
          <a:p>
            <a:pPr marL="365760" indent="-457200">
              <a:spcBef>
                <a:spcPts val="400"/>
              </a:spcBef>
            </a:pPr>
            <a:r>
              <a:rPr lang="en-US" sz="2200" dirty="0"/>
              <a:t>Price fixing</a:t>
            </a:r>
          </a:p>
          <a:p>
            <a:pPr marL="365760" indent="-457200">
              <a:spcBef>
                <a:spcPts val="400"/>
              </a:spcBef>
            </a:pPr>
            <a:r>
              <a:rPr lang="en-US" sz="2200" dirty="0"/>
              <a:t>Predatory pricing</a:t>
            </a:r>
          </a:p>
          <a:p>
            <a:pPr marL="457200" indent="-457200">
              <a:spcBef>
                <a:spcPts val="672"/>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78096571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32804" y="65561"/>
            <a:ext cx="8887348" cy="1082756"/>
          </a:xfrm>
        </p:spPr>
        <p:txBody>
          <a:bodyPr>
            <a:normAutofit/>
          </a:bodyPr>
          <a:lstStyle/>
          <a:p>
            <a:pPr>
              <a:tabLst>
                <a:tab pos="5086350" algn="l"/>
              </a:tabLst>
            </a:pPr>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3 of 4)</a:t>
            </a:r>
          </a:p>
        </p:txBody>
      </p:sp>
      <p:sp>
        <p:nvSpPr>
          <p:cNvPr id="4" name="Content Placeholder 3"/>
          <p:cNvSpPr>
            <a:spLocks noGrp="1"/>
          </p:cNvSpPr>
          <p:nvPr>
            <p:ph idx="1"/>
          </p:nvPr>
        </p:nvSpPr>
        <p:spPr>
          <a:xfrm>
            <a:off x="202863" y="1339702"/>
            <a:ext cx="8734169" cy="5452738"/>
          </a:xfrm>
        </p:spPr>
        <p:txBody>
          <a:bodyPr>
            <a:noAutofit/>
          </a:bodyPr>
          <a:lstStyle/>
          <a:p>
            <a:pPr marL="365760" indent="-457200">
              <a:spcBef>
                <a:spcPts val="400"/>
              </a:spcBef>
            </a:pPr>
            <a:r>
              <a:rPr lang="en-US" sz="2200" dirty="0">
                <a:latin typeface="Arial" panose="020B0604020202020204" pitchFamily="34" charset="0"/>
                <a:cs typeface="Arial" panose="020B0604020202020204" pitchFamily="34" charset="0"/>
              </a:rPr>
              <a:t>Base price</a:t>
            </a:r>
          </a:p>
          <a:p>
            <a:pPr marL="365760" indent="-457200">
              <a:spcBef>
                <a:spcPts val="400"/>
              </a:spcBef>
            </a:pPr>
            <a:r>
              <a:rPr lang="en-US" sz="2200" dirty="0">
                <a:latin typeface="Arial" panose="020B0604020202020204" pitchFamily="34" charset="0"/>
                <a:cs typeface="Arial" panose="020B0604020202020204" pitchFamily="34" charset="0"/>
              </a:rPr>
              <a:t>Quantity discount</a:t>
            </a:r>
          </a:p>
          <a:p>
            <a:pPr marL="365760" indent="-457200">
              <a:spcBef>
                <a:spcPts val="400"/>
              </a:spcBef>
            </a:pPr>
            <a:r>
              <a:rPr lang="en-US" sz="2200" dirty="0">
                <a:latin typeface="Arial" panose="020B0604020202020204" pitchFamily="34" charset="0"/>
                <a:cs typeface="Arial" panose="020B0604020202020204" pitchFamily="34" charset="0"/>
              </a:rPr>
              <a:t>Cumulative quantity discount</a:t>
            </a:r>
          </a:p>
          <a:p>
            <a:pPr marL="365760" indent="-457200">
              <a:spcBef>
                <a:spcPts val="400"/>
              </a:spcBef>
            </a:pPr>
            <a:r>
              <a:rPr lang="en-US" sz="2200" dirty="0"/>
              <a:t>Noncumulative quantity discount</a:t>
            </a:r>
          </a:p>
          <a:p>
            <a:pPr marL="365760" indent="-457200">
              <a:spcBef>
                <a:spcPts val="400"/>
              </a:spcBef>
            </a:pPr>
            <a:r>
              <a:rPr lang="en-US" sz="2200" dirty="0"/>
              <a:t>Cash discount</a:t>
            </a:r>
          </a:p>
          <a:p>
            <a:pPr marL="365760" indent="-457200">
              <a:spcBef>
                <a:spcPts val="400"/>
              </a:spcBef>
            </a:pPr>
            <a:r>
              <a:rPr lang="en-US" sz="2200" dirty="0"/>
              <a:t>Functional discount (trade discount)</a:t>
            </a:r>
          </a:p>
          <a:p>
            <a:pPr marL="365760" indent="-457200">
              <a:spcBef>
                <a:spcPts val="400"/>
              </a:spcBef>
            </a:pPr>
            <a:r>
              <a:rPr lang="en-US" sz="2200" dirty="0"/>
              <a:t>Seasonal discount</a:t>
            </a:r>
          </a:p>
          <a:p>
            <a:pPr marL="365760" indent="-457200">
              <a:spcBef>
                <a:spcPts val="400"/>
              </a:spcBef>
            </a:pPr>
            <a:r>
              <a:rPr lang="en-US" sz="2200" dirty="0"/>
              <a:t>Promotional allowance (trade allowance)</a:t>
            </a:r>
          </a:p>
          <a:p>
            <a:pPr marL="365760" indent="-457200">
              <a:spcBef>
                <a:spcPts val="400"/>
              </a:spcBef>
            </a:pPr>
            <a:r>
              <a:rPr lang="en-US" sz="2200" dirty="0"/>
              <a:t>Rebate</a:t>
            </a:r>
          </a:p>
          <a:p>
            <a:pPr marL="365760" indent="-457200">
              <a:spcBef>
                <a:spcPts val="400"/>
              </a:spcBef>
            </a:pPr>
            <a:r>
              <a:rPr lang="en-US" sz="2200" dirty="0"/>
              <a:t>Value-based pricing</a:t>
            </a:r>
          </a:p>
          <a:p>
            <a:pPr marL="365760" indent="-457200">
              <a:spcBef>
                <a:spcPts val="400"/>
              </a:spcBef>
            </a:pPr>
            <a:r>
              <a:rPr lang="en-US" sz="2200" dirty="0"/>
              <a:t>FOB origin pricing</a:t>
            </a:r>
          </a:p>
          <a:p>
            <a:pPr marL="365760" indent="-457200">
              <a:spcBef>
                <a:spcPts val="400"/>
              </a:spcBef>
            </a:pPr>
            <a:r>
              <a:rPr lang="en-US" sz="2200" dirty="0"/>
              <a:t>Uniform delivered pricing</a:t>
            </a:r>
          </a:p>
          <a:p>
            <a:pPr marL="457200" indent="-457200">
              <a:spcBef>
                <a:spcPts val="672"/>
              </a:spcBef>
            </a:pPr>
            <a:endParaRPr lang="en-US" sz="2200" dirty="0"/>
          </a:p>
          <a:p>
            <a:pPr marL="457200" indent="-457200">
              <a:spcBef>
                <a:spcPts val="672"/>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32134515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tabLst>
                <a:tab pos="5086350" algn="l"/>
              </a:tabLst>
            </a:pPr>
            <a:r>
              <a:rPr lang="en-US" b="1" dirty="0">
                <a:latin typeface="Arial" panose="020B0604020202020204" pitchFamily="34" charset="0"/>
                <a:cs typeface="Arial" panose="020B0604020202020204" pitchFamily="34" charset="0"/>
              </a:rPr>
              <a:t>Key Terms </a:t>
            </a:r>
            <a:br>
              <a:rPr lang="en-US" b="1" dirty="0">
                <a:latin typeface="Arial" panose="020B0604020202020204" pitchFamily="34" charset="0"/>
                <a:cs typeface="Arial" panose="020B0604020202020204" pitchFamily="34" charset="0"/>
              </a:rPr>
            </a:br>
            <a:r>
              <a:rPr lang="en-US" sz="1800" b="1" dirty="0">
                <a:latin typeface="Arial" panose="020B0604020202020204" pitchFamily="34" charset="0"/>
                <a:cs typeface="Arial" panose="020B0604020202020204" pitchFamily="34" charset="0"/>
              </a:rPr>
              <a:t>(slide 4 of 4)</a:t>
            </a:r>
          </a:p>
        </p:txBody>
      </p:sp>
      <p:sp>
        <p:nvSpPr>
          <p:cNvPr id="4" name="Content Placeholder 3"/>
          <p:cNvSpPr>
            <a:spLocks noGrp="1"/>
          </p:cNvSpPr>
          <p:nvPr>
            <p:ph idx="1"/>
          </p:nvPr>
        </p:nvSpPr>
        <p:spPr>
          <a:xfrm>
            <a:off x="202863" y="1381297"/>
            <a:ext cx="8734169" cy="5295949"/>
          </a:xfrm>
        </p:spPr>
        <p:txBody>
          <a:bodyPr>
            <a:noAutofit/>
          </a:bodyPr>
          <a:lstStyle/>
          <a:p>
            <a:pPr marL="457200" indent="-457200">
              <a:spcBef>
                <a:spcPts val="400"/>
              </a:spcBef>
            </a:pPr>
            <a:r>
              <a:rPr lang="en-US" sz="2200" dirty="0"/>
              <a:t>Zone pricing</a:t>
            </a:r>
          </a:p>
          <a:p>
            <a:pPr marL="457200" indent="-457200">
              <a:spcBef>
                <a:spcPts val="400"/>
              </a:spcBef>
            </a:pPr>
            <a:r>
              <a:rPr lang="en-US" sz="2200" dirty="0"/>
              <a:t>Freight absorption pricing</a:t>
            </a:r>
          </a:p>
          <a:p>
            <a:pPr marL="457200" indent="-457200">
              <a:spcBef>
                <a:spcPts val="400"/>
              </a:spcBef>
            </a:pPr>
            <a:r>
              <a:rPr lang="en-US" sz="2200" dirty="0"/>
              <a:t>Basing-point pricing</a:t>
            </a:r>
          </a:p>
          <a:p>
            <a:pPr marL="457200" indent="-457200">
              <a:spcBef>
                <a:spcPts val="400"/>
              </a:spcBef>
            </a:pPr>
            <a:r>
              <a:rPr lang="en-US" sz="2200" dirty="0"/>
              <a:t>Single-price tactic</a:t>
            </a:r>
          </a:p>
          <a:p>
            <a:pPr marL="457200" indent="-457200">
              <a:spcBef>
                <a:spcPts val="400"/>
              </a:spcBef>
            </a:pPr>
            <a:r>
              <a:rPr lang="en-US" sz="2200" dirty="0"/>
              <a:t>Flexible pricing (variable pricing)</a:t>
            </a:r>
          </a:p>
          <a:p>
            <a:pPr marL="457200" indent="-457200">
              <a:spcBef>
                <a:spcPts val="400"/>
              </a:spcBef>
            </a:pPr>
            <a:r>
              <a:rPr lang="en-US" sz="2200" dirty="0"/>
              <a:t>Price lining</a:t>
            </a:r>
          </a:p>
          <a:p>
            <a:pPr marL="457200" indent="-457200">
              <a:spcBef>
                <a:spcPts val="400"/>
              </a:spcBef>
            </a:pPr>
            <a:r>
              <a:rPr lang="en-US" sz="2200" dirty="0"/>
              <a:t>Leader pricing (loss-leader pricing)</a:t>
            </a:r>
          </a:p>
          <a:p>
            <a:pPr marL="457200" indent="-457200">
              <a:spcBef>
                <a:spcPts val="400"/>
              </a:spcBef>
            </a:pPr>
            <a:r>
              <a:rPr lang="en-US" sz="2200" dirty="0"/>
              <a:t>Bait pricing</a:t>
            </a:r>
          </a:p>
          <a:p>
            <a:pPr marL="457200" indent="-457200">
              <a:spcBef>
                <a:spcPts val="400"/>
              </a:spcBef>
            </a:pPr>
            <a:r>
              <a:rPr lang="en-US" sz="2200" dirty="0"/>
              <a:t>Odd–even pricing (psychological pricing)</a:t>
            </a:r>
          </a:p>
          <a:p>
            <a:pPr marL="457200" indent="-457200">
              <a:spcBef>
                <a:spcPts val="400"/>
              </a:spcBef>
            </a:pPr>
            <a:r>
              <a:rPr lang="en-US" sz="2200" dirty="0"/>
              <a:t>Price bundling</a:t>
            </a:r>
          </a:p>
          <a:p>
            <a:pPr marL="457200" indent="-457200">
              <a:spcBef>
                <a:spcPts val="400"/>
              </a:spcBef>
            </a:pPr>
            <a:r>
              <a:rPr lang="en-US" sz="2200" dirty="0"/>
              <a:t>Two-part pricing</a:t>
            </a:r>
          </a:p>
          <a:p>
            <a:pPr marL="457200" indent="-457200">
              <a:spcBef>
                <a:spcPts val="400"/>
              </a:spcBef>
            </a:pPr>
            <a:r>
              <a:rPr lang="en-US" sz="2200" dirty="0"/>
              <a:t>Consumer penalty</a:t>
            </a:r>
          </a:p>
          <a:p>
            <a:pPr marL="457200" indent="-457200">
              <a:spcBef>
                <a:spcPts val="672"/>
              </a:spcBef>
            </a:pPr>
            <a:endParaRPr lang="en-US" dirty="0"/>
          </a:p>
          <a:p>
            <a:pPr marL="457200" indent="-457200">
              <a:spcBef>
                <a:spcPts val="672"/>
              </a:spcBef>
            </a:pPr>
            <a:endParaRPr lang="en-US"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533728739"/>
      </p:ext>
    </p:extLst>
  </p:cSld>
  <p:clrMapOvr>
    <a:masterClrMapping/>
  </p:clrMapOvr>
</p:sld>
</file>

<file path=ppt/theme/theme1.xml><?xml version="1.0" encoding="utf-8"?>
<a:theme xmlns:a="http://schemas.openxmlformats.org/drawingml/2006/main" name="Sampl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40000"/>
                <a:satMod val="155000"/>
              </a:schemeClr>
            </a:gs>
            <a:gs pos="65000">
              <a:schemeClr val="phClr">
                <a:shade val="85000"/>
                <a:satMod val="155000"/>
              </a:schemeClr>
            </a:gs>
            <a:gs pos="100000">
              <a:schemeClr val="phClr">
                <a:shade val="95000"/>
                <a:satMod val="155000"/>
              </a:schemeClr>
            </a:gs>
          </a:gsLst>
          <a:lin ang="16200000" scaled="0"/>
        </a:gradFill>
      </a:fillStyleLst>
      <a:lnStyleLst>
        <a:ln w="6350" cap="rnd" cmpd="sng" algn="ctr">
          <a:solidFill>
            <a:schemeClr val="phClr">
              <a:shade val="95000"/>
              <a:satMod val="105000"/>
            </a:schemeClr>
          </a:solidFill>
          <a:prstDash val="solid"/>
        </a:ln>
        <a:ln w="25400" cap="rnd" cmpd="sng" algn="ctr">
          <a:solidFill>
            <a:schemeClr val="phClr"/>
          </a:solidFill>
          <a:prstDash val="solid"/>
        </a:ln>
        <a:ln w="34925" cap="rnd" cmpd="sng" algn="ctr">
          <a:solidFill>
            <a:schemeClr val="phClr"/>
          </a:solidFill>
          <a:prstDash val="solid"/>
        </a:ln>
      </a:lnStyleLst>
      <a:effectStyleLst>
        <a:effectStyle>
          <a:effectLst>
            <a:outerShdw blurRad="50800" algn="tl" rotWithShape="0">
              <a:srgbClr val="000000">
                <a:alpha val="64000"/>
              </a:srgbClr>
            </a:outerShdw>
          </a:effectLst>
        </a:effectStyle>
        <a:effectStyle>
          <a:effectLst>
            <a:outerShdw blurRad="39000" dist="25400" dir="5400000">
              <a:srgbClr val="000000">
                <a:alpha val="35000"/>
              </a:srgbClr>
            </a:outerShdw>
          </a:effectLst>
        </a:effectStyle>
        <a:effectStyle>
          <a:effectLst>
            <a:outerShdw blurRad="39000" dist="25400" dir="5400000">
              <a:srgbClr val="000000">
                <a:alpha val="35000"/>
              </a:srgbClr>
            </a:outerShdw>
          </a:effectLst>
          <a:scene3d>
            <a:camera prst="orthographicFront" fov="0">
              <a:rot lat="0" lon="0" rev="0"/>
            </a:camera>
            <a:lightRig rig="threePt" dir="t">
              <a:rot lat="0" lon="0" rev="0"/>
            </a:lightRig>
          </a:scene3d>
          <a:sp3d prstMaterial="matte">
            <a:bevelT h="22225"/>
          </a:sp3d>
        </a:effectStyle>
      </a:effectStyleLst>
      <a:bgFillStyleLst>
        <a:solidFill>
          <a:schemeClr val="phClr"/>
        </a:solidFill>
        <a:gradFill rotWithShape="1">
          <a:gsLst>
            <a:gs pos="0">
              <a:schemeClr val="phClr">
                <a:shade val="50000"/>
                <a:satMod val="155000"/>
              </a:schemeClr>
            </a:gs>
            <a:gs pos="35000">
              <a:schemeClr val="phClr">
                <a:shade val="75000"/>
                <a:satMod val="155000"/>
              </a:schemeClr>
            </a:gs>
            <a:gs pos="100000">
              <a:schemeClr val="phClr">
                <a:tint val="80000"/>
                <a:satMod val="255000"/>
              </a:schemeClr>
            </a:gs>
          </a:gsLst>
          <a:lin ang="16200000" scaled="0"/>
        </a:gradFill>
        <a:gradFill rotWithShape="1">
          <a:gsLst>
            <a:gs pos="0">
              <a:schemeClr val="phClr">
                <a:tint val="80000"/>
                <a:satMod val="300000"/>
              </a:schemeClr>
            </a:gs>
            <a:gs pos="100000">
              <a:schemeClr val="phClr">
                <a:shade val="30000"/>
                <a:satMod val="200000"/>
              </a:schemeClr>
            </a:gs>
          </a:gsLst>
          <a:path path="circle">
            <a:fillToRect l="100000" t="100000" r="100000" b="10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6435</Words>
  <Application>Microsoft Office PowerPoint</Application>
  <PresentationFormat>On-screen Show (4:3)</PresentationFormat>
  <Paragraphs>595</Paragraphs>
  <Slides>51</Slides>
  <Notes>45</Notes>
  <HiddenSlides>0</HiddenSlides>
  <MMClips>0</MMClips>
  <ScaleCrop>false</ScaleCrop>
  <HeadingPairs>
    <vt:vector size="8" baseType="variant">
      <vt:variant>
        <vt:lpstr>Fonts Used</vt:lpstr>
      </vt:variant>
      <vt:variant>
        <vt:i4>6</vt:i4>
      </vt:variant>
      <vt:variant>
        <vt:lpstr>Theme</vt:lpstr>
      </vt:variant>
      <vt:variant>
        <vt:i4>1</vt:i4>
      </vt:variant>
      <vt:variant>
        <vt:lpstr>Embedded OLE Servers</vt:lpstr>
      </vt:variant>
      <vt:variant>
        <vt:i4>1</vt:i4>
      </vt:variant>
      <vt:variant>
        <vt:lpstr>Slide Titles</vt:lpstr>
      </vt:variant>
      <vt:variant>
        <vt:i4>51</vt:i4>
      </vt:variant>
    </vt:vector>
  </HeadingPairs>
  <TitlesOfParts>
    <vt:vector size="59" baseType="lpstr">
      <vt:lpstr>ＭＳ Ｐゴシック</vt:lpstr>
      <vt:lpstr>Arial</vt:lpstr>
      <vt:lpstr>Calibri</vt:lpstr>
      <vt:lpstr>Courier New</vt:lpstr>
      <vt:lpstr>Verdana</vt:lpstr>
      <vt:lpstr>Wingdings</vt:lpstr>
      <vt:lpstr>Sample</vt:lpstr>
      <vt:lpstr>Equation</vt:lpstr>
      <vt:lpstr>MKTG Principles Of Marketing</vt:lpstr>
      <vt:lpstr>Learning Outcomes  (slide 1 of 2)</vt:lpstr>
      <vt:lpstr>Learning Outcomes  (slide 2 of 2)</vt:lpstr>
      <vt:lpstr>What is Price?</vt:lpstr>
      <vt:lpstr>Importance of Price to  Marketing Managers</vt:lpstr>
      <vt:lpstr>Pricing Objectives </vt:lpstr>
      <vt:lpstr>Profit-Oriented Pricing Objectives</vt:lpstr>
      <vt:lpstr>Sales-Oriented Pricing Objectives</vt:lpstr>
      <vt:lpstr>PowerPoint Presentation</vt:lpstr>
      <vt:lpstr>Status Quo Pricing Objectives</vt:lpstr>
      <vt:lpstr>The Nature of Demand</vt:lpstr>
      <vt:lpstr>Elasticity of Demand</vt:lpstr>
      <vt:lpstr>Discussion Point Elastic or Inelastic?</vt:lpstr>
      <vt:lpstr>Factors That Affect Elasticity of Demand</vt:lpstr>
      <vt:lpstr>Dynamic Pricing</vt:lpstr>
      <vt:lpstr>The Cost Determinant of Price</vt:lpstr>
      <vt:lpstr>Markup Pricing</vt:lpstr>
      <vt:lpstr>Break-even Pricing</vt:lpstr>
      <vt:lpstr>Other Determinants of Price </vt:lpstr>
      <vt:lpstr>Stages in the Product Life Cycle</vt:lpstr>
      <vt:lpstr>Competition, Price Matching, and Customer Loyalty</vt:lpstr>
      <vt:lpstr>Distribution Strategies</vt:lpstr>
      <vt:lpstr>Impact of the Internet and Extranets</vt:lpstr>
      <vt:lpstr>Promotion Strategy</vt:lpstr>
      <vt:lpstr>Price Transparency</vt:lpstr>
      <vt:lpstr>Demands of Large Customers</vt:lpstr>
      <vt:lpstr>The Relationship of Price to Quality</vt:lpstr>
      <vt:lpstr>How to Set a Price on a Product</vt:lpstr>
      <vt:lpstr>Exhibit 19.3 Steps in Setting the  Right Price on a Product</vt:lpstr>
      <vt:lpstr>Establish Pricing Goals</vt:lpstr>
      <vt:lpstr>Estimate Demand, Costs, and Profits</vt:lpstr>
      <vt:lpstr>Choose a Price Strategy (slide 1 of 4)</vt:lpstr>
      <vt:lpstr>Choose a Price Strategy (slide 2 of 4)</vt:lpstr>
      <vt:lpstr>Choose a Price Strategy (slide 3 of 4)</vt:lpstr>
      <vt:lpstr>Choose a Price Strategy (slide 4 of 4)</vt:lpstr>
      <vt:lpstr>Discussion Point Price Strategies</vt:lpstr>
      <vt:lpstr>The Legality of Price Strategy</vt:lpstr>
      <vt:lpstr>Tactics for Fine-Tuning the Base Price </vt:lpstr>
      <vt:lpstr>Discounts, Allowances, Rebates, and Value-Based Pricing Tactics (slide 1 of 3)</vt:lpstr>
      <vt:lpstr>Discounts, Allowances, Rebates, and Value-Based Pricing Tactics (slide 2 of 3)</vt:lpstr>
      <vt:lpstr>Discounts, Allowances, Rebates, and Value-Based Pricing Tactics (slide 3 of 3)</vt:lpstr>
      <vt:lpstr>Geographic Pricing  (slide 1 of 2)</vt:lpstr>
      <vt:lpstr>Geographic Pricing  (slide 2 of 2)</vt:lpstr>
      <vt:lpstr>Other Pricing Tactics  (slide 1 of 3)</vt:lpstr>
      <vt:lpstr>Other Pricing Tactics  (slide 2 of 3)</vt:lpstr>
      <vt:lpstr>Other Pricing Tactics  (slide 3 of 3)</vt:lpstr>
      <vt:lpstr>Consumer Penalties</vt:lpstr>
      <vt:lpstr>Key Terms  (slide 1 of 4)</vt:lpstr>
      <vt:lpstr>Key Terms  (slide 2 of 4)</vt:lpstr>
      <vt:lpstr>Key Terms  (slide 3 of 4)</vt:lpstr>
      <vt:lpstr>Key Terms  (slide 4 of 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Chapter 19 Pricing Concepts</dc:title>
  <dc:creator/>
  <cp:lastModifiedBy/>
  <cp:revision>1</cp:revision>
  <dcterms:created xsi:type="dcterms:W3CDTF">2015-05-25T16:19:52Z</dcterms:created>
  <dcterms:modified xsi:type="dcterms:W3CDTF">2018-12-19T17:42:18Z</dcterms:modified>
</cp:coreProperties>
</file>