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23"/>
  </p:notesMasterIdLst>
  <p:sldIdLst>
    <p:sldId id="287" r:id="rId2"/>
    <p:sldId id="280" r:id="rId3"/>
    <p:sldId id="289" r:id="rId4"/>
    <p:sldId id="290" r:id="rId5"/>
    <p:sldId id="305" r:id="rId6"/>
    <p:sldId id="285" r:id="rId7"/>
    <p:sldId id="291" r:id="rId8"/>
    <p:sldId id="284" r:id="rId9"/>
    <p:sldId id="292" r:id="rId10"/>
    <p:sldId id="293" r:id="rId11"/>
    <p:sldId id="295" r:id="rId12"/>
    <p:sldId id="294" r:id="rId13"/>
    <p:sldId id="296" r:id="rId14"/>
    <p:sldId id="297" r:id="rId15"/>
    <p:sldId id="298" r:id="rId16"/>
    <p:sldId id="299" r:id="rId17"/>
    <p:sldId id="300" r:id="rId18"/>
    <p:sldId id="301" r:id="rId19"/>
    <p:sldId id="302" r:id="rId20"/>
    <p:sldId id="307" r:id="rId21"/>
    <p:sldId id="30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6331" autoAdjust="0"/>
  </p:normalViewPr>
  <p:slideViewPr>
    <p:cSldViewPr snapToGrid="0">
      <p:cViewPr>
        <p:scale>
          <a:sx n="76" d="100"/>
          <a:sy n="76" d="100"/>
        </p:scale>
        <p:origin x="618" y="6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2/25/2019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antibiotics can no longer cure the infections by these bacteria.  Antibiotics are vital in the health industry as they serve to fight bacterial infections. Bacteria that have become resistant to more than one antibiotic are the ones labeled MDROs and they are mostly found in health facilities and other long-term care homes. Antibiotics resistance has been happening for decades with the first documented resistance being that of penicillin by </a:t>
            </a:r>
            <a:r>
              <a:rPr lang="en-US" sz="1200" i="1" kern="1200" dirty="0" smtClean="0">
                <a:solidFill>
                  <a:schemeClr val="tx1"/>
                </a:solidFill>
                <a:latin typeface="+mn-lt"/>
                <a:ea typeface="+mn-ea"/>
                <a:cs typeface="+mn-cs"/>
              </a:rPr>
              <a:t>Staphylococcus aureus</a:t>
            </a:r>
            <a:r>
              <a:rPr lang="en-US" sz="1200" kern="1200" dirty="0" smtClean="0">
                <a:solidFill>
                  <a:schemeClr val="tx1"/>
                </a:solidFill>
                <a:latin typeface="+mn-lt"/>
                <a:ea typeface="+mn-ea"/>
                <a:cs typeface="+mn-cs"/>
              </a:rPr>
              <a:t> in the 1940s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sz="1200" kern="1200" dirty="0" smtClean="0">
                <a:solidFill>
                  <a:schemeClr val="tx1"/>
                </a:solidFill>
                <a:latin typeface="+mn-lt"/>
                <a:ea typeface="+mn-ea"/>
                <a:cs typeface="+mn-cs"/>
              </a:rPr>
              <a:t>The MDROs have increasingly become a threat to the global health; In the U.S alone at least two million people suffer from bacterial infections that are resistant to antibiotics. Of the two million infections, more than 23000 people die as a direct consequence of the MRDOs infections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Initially, only a few of the infectious organisms survive an antibiotics treatment  and as the antibiotics are used more often the bacteria undergo structural and physiological changes that make them to eventually become resistant while they maintain their virulence.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colonization, the MDROs  are present in a person but no actual illness occurs. He act as the carrier spreading the germs to other people. In infection, the bacterial invasion results in illnesses while the germs can also be transmitted to other people.</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nucleic acids in one of the three genetic material code for resistance to a specific drug agent or by the action of multidrug efflux pumps that deactivate more than one antibiotic type.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example, fluoroquinolone resistance occurs by mutational modification in the target enzyme, DNA topoisomerases. Streptomycin resistant organisms undergo mutations in one of the ribosomal proteins that is the target for streptomycin (Nikaido, 2009). There is also a resistance to macrolides and lincosamide resulting from the methylation of adenine at position 2058 of the 50S rRNA.</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onstantia" pitchFamily="18" charset="0"/>
              </a:rPr>
              <a:t>Aminoglycosides are inactivated by modifications that reduce the net positive charges on these polycationic antibiotics.</a:t>
            </a:r>
          </a:p>
          <a:p>
            <a:r>
              <a:rPr lang="en-US" dirty="0" smtClean="0">
                <a:latin typeface="Constantia" pitchFamily="18" charset="0"/>
              </a:rPr>
              <a:t>There are now many dozens of aminoglycoside-modifying enzymes known; for example, AAC (3)-II designates an aminoglycoside acetyltransferase acting on position 3 of the substrate and belonging to the second phylogenic grouping among these enzymes. </a:t>
            </a:r>
          </a:p>
          <a:p>
            <a:r>
              <a:rPr lang="en-US" dirty="0" smtClean="0">
                <a:latin typeface="Constantia" pitchFamily="18" charset="0"/>
              </a:rPr>
              <a:t>Bacteria often develop </a:t>
            </a:r>
            <a:r>
              <a:rPr lang="en-US" b="0" dirty="0" smtClean="0">
                <a:latin typeface="Constantia" pitchFamily="18" charset="0"/>
              </a:rPr>
              <a:t>resistance</a:t>
            </a:r>
            <a:r>
              <a:rPr lang="en-US" dirty="0" smtClean="0">
                <a:latin typeface="Constantia" pitchFamily="18" charset="0"/>
              </a:rPr>
              <a:t> to </a:t>
            </a:r>
            <a:r>
              <a:rPr lang="en-US" b="0" dirty="0" smtClean="0">
                <a:latin typeface="Constantia" pitchFamily="18" charset="0"/>
              </a:rPr>
              <a:t>β-lactam</a:t>
            </a:r>
            <a:r>
              <a:rPr lang="en-US" b="1" dirty="0" smtClean="0">
                <a:latin typeface="Constantia" pitchFamily="18" charset="0"/>
              </a:rPr>
              <a:t> </a:t>
            </a:r>
            <a:r>
              <a:rPr lang="en-US" b="0" dirty="0" smtClean="0">
                <a:latin typeface="Constantia" pitchFamily="18" charset="0"/>
              </a:rPr>
              <a:t>antibiotics</a:t>
            </a:r>
            <a:r>
              <a:rPr lang="en-US" dirty="0" smtClean="0">
                <a:latin typeface="Constantia" pitchFamily="18" charset="0"/>
              </a:rPr>
              <a:t> by synthesizing a </a:t>
            </a:r>
            <a:r>
              <a:rPr lang="en-US" b="0" dirty="0" smtClean="0">
                <a:latin typeface="Constantia" pitchFamily="18" charset="0"/>
              </a:rPr>
              <a:t>β-lactamase</a:t>
            </a:r>
            <a:r>
              <a:rPr lang="en-US" dirty="0" smtClean="0">
                <a:latin typeface="Constantia" pitchFamily="18" charset="0"/>
              </a:rPr>
              <a:t>, an enzyme that attacks the </a:t>
            </a:r>
            <a:r>
              <a:rPr lang="en-US" b="0" dirty="0" smtClean="0">
                <a:latin typeface="Constantia" pitchFamily="18" charset="0"/>
              </a:rPr>
              <a:t>β-lactam</a:t>
            </a:r>
            <a:r>
              <a:rPr lang="en-US" dirty="0" smtClean="0">
                <a:latin typeface="Constantia" pitchFamily="18" charset="0"/>
              </a:rPr>
              <a:t> ring</a:t>
            </a:r>
            <a:endParaRPr lang="en-US" dirty="0">
              <a:latin typeface="Constantia" pitchFamily="18" charset="0"/>
            </a:endParaRPr>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Sequencing of the genes coding for the targets of penicillin, DD-</a:t>
            </a:r>
            <a:r>
              <a:rPr lang="en-US" dirty="0" err="1" smtClean="0"/>
              <a:t>transpeptidase</a:t>
            </a:r>
            <a:r>
              <a:rPr lang="en-US" dirty="0" smtClean="0"/>
              <a:t> or penicillin-binding proteins (PBPs), revealed that penicillin resistance among </a:t>
            </a:r>
            <a:r>
              <a:rPr lang="en-US" i="1" dirty="0" smtClean="0"/>
              <a:t>Streptococcus pneumoniae</a:t>
            </a:r>
            <a:r>
              <a:rPr lang="en-US" dirty="0" smtClean="0"/>
              <a:t> was due to the production of mosaic proteins, parts of which came from other organisms.</a:t>
            </a:r>
          </a:p>
          <a:p>
            <a:r>
              <a:rPr lang="en-US" i="1" dirty="0" smtClean="0"/>
              <a:t>S. aureus</a:t>
            </a:r>
            <a:r>
              <a:rPr lang="en-US" dirty="0" smtClean="0"/>
              <a:t> is not naturally transformable, and it is unclear how this horizontal transfer of a large DNA segment occurred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Vancomycin resistance is now prevalent among enterococci, normal inhabitants of our intestinal tract. Because enterococci are naturally resistant to </a:t>
            </a:r>
            <a:r>
              <a:rPr lang="el-GR" dirty="0" smtClean="0"/>
              <a:t>β-</a:t>
            </a:r>
            <a:r>
              <a:rPr lang="en-US" dirty="0" smtClean="0"/>
              <a:t>lactams, aminoglycosides, macrolides, and tetracycline, these </a:t>
            </a:r>
            <a:r>
              <a:rPr lang="en-US" dirty="0" err="1" smtClean="0"/>
              <a:t>vancomycin</a:t>
            </a:r>
            <a:r>
              <a:rPr lang="en-US" dirty="0" smtClean="0"/>
              <a:t>-resistant strains of enterococci become prevalent in a hospital environment, colonize the patients, and cause infections that are difficult to treat.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mn-lt"/>
                <a:ea typeface="+mn-ea"/>
                <a:cs typeface="+mn-cs"/>
              </a:rPr>
              <a:t>In local inhibition access, Tet proteins, produced by a plasmid in gram positive bacteria, bind to ribosomes thereby changing its conformation and preventing their association with tetracyclines. In drug-specific efflux pump, Tet A proteins in gram-negative bacteria catalyzes an electromotive force-dependent outward driving out tetracyclines.</a:t>
            </a:r>
            <a:r>
              <a:rPr lang="en-US" sz="1200" b="0" kern="1200" baseline="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In non-specific inhibition access, mutations within the porin coding sequences reduce the permeation rates of β-lactam compounds without affecting that of smaller nutritional elements.</a:t>
            </a:r>
            <a:endParaRPr lang="en-US" sz="1200" b="1" kern="1200" dirty="0" smtClean="0">
              <a:solidFill>
                <a:schemeClr val="tx1"/>
              </a:solidFill>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Efflux mechanisms, both drug-specific and multidrug, are important determinants of intrinsic and/or acquired resistance to these antimicrobials in important human pathogens. Multidrug efflux mechanisms are generally chromosome-encoded, with their expression typically resultant from mutations in regulatory genes, while drug-specific efflux mechanisms are encoded by mobile genetic elements whose acquisition is sufficient for resistance.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Settings that Promote Drug Resistance include</a:t>
            </a:r>
            <a:r>
              <a:rPr lang="en-US" baseline="0" dirty="0" smtClean="0"/>
              <a:t> </a:t>
            </a:r>
            <a:r>
              <a:rPr lang="en-US" dirty="0" smtClean="0"/>
              <a:t>Day-care centers, Long term care facilities, Homeless shelters, and Jails. </a:t>
            </a:r>
          </a:p>
          <a:p>
            <a:r>
              <a:rPr lang="en-US" dirty="0" smtClean="0"/>
              <a:t>Location contributing to Drug Resistance include</a:t>
            </a:r>
            <a:r>
              <a:rPr lang="en-US" baseline="0" dirty="0" smtClean="0"/>
              <a:t> </a:t>
            </a:r>
            <a:r>
              <a:rPr lang="en-US" dirty="0" smtClean="0"/>
              <a:t>Intensive care units, Oncology units, Dialysis units, Rehab units, Transplant units, and Burn units.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dirty="0" smtClean="0">
                <a:solidFill>
                  <a:schemeClr val="tx1"/>
                </a:solidFill>
                <a:latin typeface="+mn-lt"/>
                <a:ea typeface="+mn-ea"/>
                <a:cs typeface="+mn-cs"/>
              </a:rPr>
              <a:t>Healthy people can be colonized with these germs and even develop infections with an MDRO. Most people, including children, are at low risk of developing an infection.</a:t>
            </a:r>
          </a:p>
          <a:p>
            <a:pPr lvl="0"/>
            <a:r>
              <a:rPr lang="en-US" sz="1200" b="0" kern="1200" dirty="0" smtClean="0">
                <a:solidFill>
                  <a:schemeClr val="tx1"/>
                </a:solidFill>
                <a:latin typeface="+mn-lt"/>
                <a:ea typeface="+mn-ea"/>
                <a:cs typeface="+mn-cs"/>
              </a:rPr>
              <a:t>One exception is MRSA,</a:t>
            </a:r>
            <a:r>
              <a:rPr lang="en-US" sz="1200" b="0" kern="1200" baseline="0" dirty="0" smtClean="0">
                <a:solidFill>
                  <a:schemeClr val="tx1"/>
                </a:solidFill>
                <a:latin typeface="+mn-lt"/>
                <a:ea typeface="+mn-ea"/>
                <a:cs typeface="+mn-cs"/>
              </a:rPr>
              <a:t> which </a:t>
            </a:r>
            <a:r>
              <a:rPr lang="en-US" sz="1200" b="0" kern="1200" dirty="0" smtClean="0">
                <a:solidFill>
                  <a:schemeClr val="tx1"/>
                </a:solidFill>
                <a:latin typeface="+mn-lt"/>
                <a:ea typeface="+mn-ea"/>
                <a:cs typeface="+mn-cs"/>
              </a:rPr>
              <a:t>is a type of MDRO that often causes infection in healthy adults and children. MRSA is common in the community.</a:t>
            </a:r>
          </a:p>
          <a:p>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16</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MDRO colonization does not usually need treatment. But people are advised to avoid spreading MDRO to others. Depending on the type of MDRO a person has, he or she may undergo a process called decolonization</a:t>
            </a:r>
            <a:r>
              <a:rPr lang="en-US" b="1" dirty="0" smtClean="0"/>
              <a:t>. </a:t>
            </a:r>
            <a:r>
              <a:rPr lang="en-US" dirty="0" smtClean="0"/>
              <a:t>Your healthcare provider will let you know more about this treatment if needed.</a:t>
            </a:r>
          </a:p>
          <a:p>
            <a:r>
              <a:rPr lang="en-US" dirty="0" smtClean="0"/>
              <a:t>MDRO infections can be hard to treat. This is because they don’t respond to many common antibiotics. But some antibiotics remain effective against MDRO's and are routinely prescribed. Your healthcare provider will test for the type of MDRO causing the illness and choose the best antibiotic.</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17</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sz="1200" b="0" kern="1200" dirty="0" smtClean="0">
                <a:solidFill>
                  <a:schemeClr val="tx1"/>
                </a:solidFill>
                <a:latin typeface="+mn-lt"/>
                <a:ea typeface="+mn-ea"/>
                <a:cs typeface="+mn-cs"/>
              </a:rPr>
              <a:t>Regular changing and washing of bed sheets is recommended, especially if they are soiled. The patients’ environment should be regular cleaned with a disinfectant while the doctor should be notified of the existing MDRO infections in patients. </a:t>
            </a:r>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Prevention of antimicrobial resistance depends on appropriate clinical practices that should be incorporated into all routine patient care.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All types of MRO are managed with transmission</a:t>
            </a:r>
            <a:r>
              <a:rPr lang="en-US" sz="1200" kern="1200" baseline="0" dirty="0" smtClean="0">
                <a:solidFill>
                  <a:schemeClr val="tx1"/>
                </a:solidFill>
                <a:latin typeface="+mn-lt"/>
                <a:ea typeface="+mn-ea"/>
                <a:cs typeface="+mn-cs"/>
              </a:rPr>
              <a:t>-based precautions </a:t>
            </a:r>
            <a:r>
              <a:rPr lang="en-US" sz="1200" kern="1200" dirty="0" smtClean="0">
                <a:solidFill>
                  <a:schemeClr val="tx1"/>
                </a:solidFill>
                <a:latin typeface="+mn-lt"/>
                <a:ea typeface="+mn-ea"/>
                <a:cs typeface="+mn-cs"/>
              </a:rPr>
              <a:t>that are tailored to the route of transmission for the particular organism under consideration. A risk-based approach should always be taken in deciding the level of precautions, and whether or not a patient needs to be isolated.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2/25/2019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x.doi.org/10.1146/annurev.biochem.78.082907.145923" TargetMode="External"/><Relationship Id="rId2" Type="http://schemas.openxmlformats.org/officeDocument/2006/relationships/hyperlink" Target="https://www.sahealth.sa.gov.au/wps/wcm/connect/public+content/sa+health+internet/clinical+resources/clinical+topics/healthcare+associated+infections/multidrug-resistant+organisms+mr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760" y="2277034"/>
            <a:ext cx="6004560" cy="2924886"/>
          </a:xfrm>
        </p:spPr>
        <p:txBody>
          <a:bodyPr>
            <a:normAutofit/>
          </a:bodyPr>
          <a:lstStyle/>
          <a:p>
            <a:pPr algn="ctr">
              <a:lnSpc>
                <a:spcPct val="200000"/>
              </a:lnSpc>
            </a:pPr>
            <a:r>
              <a:rPr lang="en-US" dirty="0" smtClean="0">
                <a:solidFill>
                  <a:srgbClr val="00B050"/>
                </a:solidFill>
                <a:latin typeface="Constantia" pitchFamily="18" charset="0"/>
              </a:rPr>
              <a:t>Multi-Drugs Resistant Organisms </a:t>
            </a:r>
            <a:r>
              <a:rPr lang="en-US" smtClean="0">
                <a:solidFill>
                  <a:srgbClr val="00B050"/>
                </a:solidFill>
                <a:latin typeface="Constantia" pitchFamily="18" charset="0"/>
              </a:rPr>
              <a:t>(MDROs</a:t>
            </a:r>
            <a:r>
              <a:rPr lang="en-US" dirty="0" smtClean="0">
                <a:solidFill>
                  <a:srgbClr val="00B050"/>
                </a:solidFill>
                <a:latin typeface="Constantia" pitchFamily="18" charset="0"/>
              </a:rPr>
              <a:t>)</a:t>
            </a: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6320" y="243840"/>
            <a:ext cx="5811520" cy="873760"/>
          </a:xfrm>
        </p:spPr>
        <p:txBody>
          <a:bodyPr>
            <a:normAutofit/>
          </a:bodyPr>
          <a:lstStyle/>
          <a:p>
            <a:pPr algn="ctr"/>
            <a:r>
              <a:rPr lang="en-US" dirty="0" smtClean="0">
                <a:solidFill>
                  <a:srgbClr val="00B050"/>
                </a:solidFill>
              </a:rPr>
              <a:t>Learning Outcomes</a:t>
            </a:r>
            <a:endParaRPr lang="en-US" dirty="0">
              <a:solidFill>
                <a:srgbClr val="00B050"/>
              </a:solidFill>
            </a:endParaRPr>
          </a:p>
        </p:txBody>
      </p:sp>
      <p:sp>
        <p:nvSpPr>
          <p:cNvPr id="3" name="Content Placeholder 2"/>
          <p:cNvSpPr>
            <a:spLocks noGrp="1"/>
          </p:cNvSpPr>
          <p:nvPr>
            <p:ph idx="1"/>
          </p:nvPr>
        </p:nvSpPr>
        <p:spPr>
          <a:xfrm>
            <a:off x="677333" y="1310640"/>
            <a:ext cx="10944395" cy="5355631"/>
          </a:xfrm>
        </p:spPr>
        <p:txBody>
          <a:bodyPr>
            <a:noAutofit/>
          </a:bodyPr>
          <a:lstStyle/>
          <a:p>
            <a:pPr marL="0" indent="0">
              <a:lnSpc>
                <a:spcPct val="200000"/>
              </a:lnSpc>
              <a:buFont typeface="Wingdings" pitchFamily="2" charset="2"/>
              <a:buChar char="Ø"/>
            </a:pPr>
            <a:r>
              <a:rPr lang="en-US" sz="2200" dirty="0" smtClean="0">
                <a:latin typeface="Constantia" pitchFamily="18" charset="0"/>
              </a:rPr>
              <a:t>Describe MDROs</a:t>
            </a:r>
          </a:p>
          <a:p>
            <a:pPr marL="0" indent="0">
              <a:lnSpc>
                <a:spcPct val="200000"/>
              </a:lnSpc>
              <a:buFont typeface="Wingdings" pitchFamily="2" charset="2"/>
              <a:buChar char="Ø"/>
            </a:pPr>
            <a:r>
              <a:rPr lang="en-US" sz="2200" dirty="0" smtClean="0">
                <a:latin typeface="Constantia" pitchFamily="18" charset="0"/>
              </a:rPr>
              <a:t>Review development of MDRO resistance</a:t>
            </a:r>
          </a:p>
          <a:p>
            <a:pPr marL="0" indent="0">
              <a:lnSpc>
                <a:spcPct val="200000"/>
              </a:lnSpc>
              <a:buFont typeface="Wingdings" pitchFamily="2" charset="2"/>
              <a:buChar char="Ø"/>
            </a:pPr>
            <a:r>
              <a:rPr lang="en-US" sz="2200" dirty="0" smtClean="0">
                <a:latin typeface="Constantia" pitchFamily="18" charset="0"/>
              </a:rPr>
              <a:t>Establish the Risk Factors</a:t>
            </a:r>
          </a:p>
          <a:p>
            <a:pPr marL="0" indent="0">
              <a:lnSpc>
                <a:spcPct val="200000"/>
              </a:lnSpc>
              <a:buFont typeface="Wingdings" pitchFamily="2" charset="2"/>
              <a:buChar char="Ø"/>
            </a:pPr>
            <a:r>
              <a:rPr lang="en-US" sz="2200" dirty="0" smtClean="0">
                <a:latin typeface="Constantia" pitchFamily="18" charset="0"/>
              </a:rPr>
              <a:t>Review the implications of MDROs</a:t>
            </a:r>
          </a:p>
          <a:p>
            <a:pPr marL="0" indent="0">
              <a:lnSpc>
                <a:spcPct val="200000"/>
              </a:lnSpc>
              <a:buFont typeface="Wingdings" pitchFamily="2" charset="2"/>
              <a:buChar char="Ø"/>
            </a:pPr>
            <a:r>
              <a:rPr lang="en-US" sz="2200" dirty="0" smtClean="0">
                <a:latin typeface="Constantia" pitchFamily="18" charset="0"/>
              </a:rPr>
              <a:t>Discuss the courses of Resistance</a:t>
            </a:r>
          </a:p>
          <a:p>
            <a:pPr marL="0" indent="0">
              <a:lnSpc>
                <a:spcPct val="200000"/>
              </a:lnSpc>
              <a:buFont typeface="Wingdings" pitchFamily="2" charset="2"/>
              <a:buChar char="Ø"/>
            </a:pPr>
            <a:r>
              <a:rPr lang="en-US" sz="2200" dirty="0" smtClean="0">
                <a:latin typeface="Constantia" pitchFamily="18" charset="0"/>
              </a:rPr>
              <a:t>Discuss the prevention and control measures</a:t>
            </a:r>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833120"/>
          </a:xfrm>
        </p:spPr>
        <p:txBody>
          <a:bodyPr/>
          <a:lstStyle/>
          <a:p>
            <a:pPr algn="ctr"/>
            <a:r>
              <a:rPr lang="en-US" dirty="0" smtClean="0">
                <a:solidFill>
                  <a:srgbClr val="00B050"/>
                </a:solidFill>
              </a:rPr>
              <a:t>Introduction</a:t>
            </a:r>
            <a:endParaRPr lang="en-US" dirty="0"/>
          </a:p>
        </p:txBody>
      </p:sp>
      <p:sp>
        <p:nvSpPr>
          <p:cNvPr id="3" name="Content Placeholder 2"/>
          <p:cNvSpPr>
            <a:spLocks noGrp="1"/>
          </p:cNvSpPr>
          <p:nvPr>
            <p:ph idx="1"/>
          </p:nvPr>
        </p:nvSpPr>
        <p:spPr>
          <a:xfrm>
            <a:off x="294640" y="1188720"/>
            <a:ext cx="11562080" cy="5537201"/>
          </a:xfrm>
        </p:spPr>
        <p:txBody>
          <a:bodyPr>
            <a:normAutofit/>
          </a:bodyPr>
          <a:lstStyle/>
          <a:p>
            <a:pPr>
              <a:lnSpc>
                <a:spcPct val="200000"/>
              </a:lnSpc>
              <a:buFont typeface="Wingdings" pitchFamily="2" charset="2"/>
              <a:buChar char="Ø"/>
            </a:pPr>
            <a:r>
              <a:rPr lang="en-US" sz="2000" dirty="0" smtClean="0"/>
              <a:t>Multidrug resistant organisms (MDROs) are organisms, primarily bacteria, that have developed resistance to antibiotics treatment.</a:t>
            </a:r>
          </a:p>
          <a:p>
            <a:pPr>
              <a:lnSpc>
                <a:spcPct val="200000"/>
              </a:lnSpc>
              <a:buFont typeface="Wingdings" pitchFamily="2" charset="2"/>
              <a:buChar char="Ø"/>
            </a:pPr>
            <a:r>
              <a:rPr lang="en-US" sz="2000" dirty="0" smtClean="0">
                <a:solidFill>
                  <a:schemeClr val="tx1"/>
                </a:solidFill>
              </a:rPr>
              <a:t>The antibiotics can no longer cure the infections by these bacteria. </a:t>
            </a:r>
          </a:p>
          <a:p>
            <a:pPr>
              <a:lnSpc>
                <a:spcPct val="200000"/>
              </a:lnSpc>
              <a:buFont typeface="Wingdings" pitchFamily="2" charset="2"/>
              <a:buChar char="Ø"/>
            </a:pPr>
            <a:r>
              <a:rPr lang="en-US" sz="2000" dirty="0" smtClean="0">
                <a:solidFill>
                  <a:schemeClr val="tx1"/>
                </a:solidFill>
              </a:rPr>
              <a:t> Antibiotics are vital in the health industry as they serve to fight bacterial infections. </a:t>
            </a:r>
          </a:p>
          <a:p>
            <a:pPr>
              <a:lnSpc>
                <a:spcPct val="200000"/>
              </a:lnSpc>
              <a:buFont typeface="Wingdings" pitchFamily="2" charset="2"/>
              <a:buChar char="Ø"/>
            </a:pPr>
            <a:r>
              <a:rPr lang="en-US" sz="2000" dirty="0" smtClean="0">
                <a:solidFill>
                  <a:schemeClr val="tx1"/>
                </a:solidFill>
              </a:rPr>
              <a:t>Bacteria that have become resistant to more than one antibiotic are the ones labeled MDROs and they are mostly found in health facilities and other long-term care homes. </a:t>
            </a:r>
            <a:endParaRPr lang="en-US" sz="2000" dirty="0" smtClean="0"/>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480" y="243840"/>
            <a:ext cx="7741920" cy="883920"/>
          </a:xfrm>
        </p:spPr>
        <p:txBody>
          <a:bodyPr>
            <a:normAutofit fontScale="90000"/>
          </a:bodyPr>
          <a:lstStyle/>
          <a:p>
            <a:pPr algn="ctr"/>
            <a:r>
              <a:rPr lang="en-US" b="1" dirty="0" smtClean="0">
                <a:solidFill>
                  <a:srgbClr val="00B050"/>
                </a:solidFill>
              </a:rPr>
              <a:t>Common Multidrug Resistant Organisms</a:t>
            </a:r>
            <a:endParaRPr lang="en-US" dirty="0">
              <a:solidFill>
                <a:srgbClr val="00B050"/>
              </a:solidFill>
            </a:endParaRPr>
          </a:p>
        </p:txBody>
      </p:sp>
      <p:sp>
        <p:nvSpPr>
          <p:cNvPr id="3" name="Content Placeholder 2"/>
          <p:cNvSpPr>
            <a:spLocks noGrp="1"/>
          </p:cNvSpPr>
          <p:nvPr>
            <p:ph idx="1"/>
          </p:nvPr>
        </p:nvSpPr>
        <p:spPr>
          <a:xfrm>
            <a:off x="677334" y="1239521"/>
            <a:ext cx="10630746" cy="5466080"/>
          </a:xfrm>
        </p:spPr>
        <p:txBody>
          <a:bodyPr>
            <a:normAutofit/>
          </a:bodyPr>
          <a:lstStyle/>
          <a:p>
            <a:pPr>
              <a:buFont typeface="Wingdings" pitchFamily="2" charset="2"/>
              <a:buChar char="Ø"/>
            </a:pPr>
            <a:r>
              <a:rPr lang="en-US" sz="2200" dirty="0" smtClean="0">
                <a:latin typeface="Constantia" pitchFamily="18" charset="0"/>
              </a:rPr>
              <a:t>The common MDROs are usually bacteria, which include:</a:t>
            </a:r>
          </a:p>
          <a:p>
            <a:pPr lvl="1">
              <a:lnSpc>
                <a:spcPct val="200000"/>
              </a:lnSpc>
              <a:buFont typeface="Wingdings" pitchFamily="2" charset="2"/>
              <a:buChar char="v"/>
            </a:pPr>
            <a:r>
              <a:rPr lang="en-US" sz="2200" dirty="0" smtClean="0">
                <a:latin typeface="Constantia" pitchFamily="18" charset="0"/>
              </a:rPr>
              <a:t>Methicillin-resistant </a:t>
            </a:r>
            <a:r>
              <a:rPr lang="en-US" sz="2200" i="1" dirty="0" smtClean="0">
                <a:latin typeface="Constantia" pitchFamily="18" charset="0"/>
              </a:rPr>
              <a:t>Staphylococcus aureus</a:t>
            </a:r>
            <a:r>
              <a:rPr lang="en-US" sz="2200" dirty="0" smtClean="0">
                <a:latin typeface="Constantia" pitchFamily="18" charset="0"/>
              </a:rPr>
              <a:t> (MRSA)</a:t>
            </a:r>
          </a:p>
          <a:p>
            <a:pPr lvl="1">
              <a:lnSpc>
                <a:spcPct val="200000"/>
              </a:lnSpc>
              <a:buFont typeface="Wingdings" pitchFamily="2" charset="2"/>
              <a:buChar char="v"/>
            </a:pPr>
            <a:r>
              <a:rPr lang="en-US" sz="2200" dirty="0" smtClean="0">
                <a:latin typeface="Constantia" pitchFamily="18" charset="0"/>
              </a:rPr>
              <a:t>Vancomycin-resistant enterococci (VRE)</a:t>
            </a:r>
          </a:p>
          <a:p>
            <a:pPr lvl="1">
              <a:lnSpc>
                <a:spcPct val="200000"/>
              </a:lnSpc>
              <a:buFont typeface="Wingdings" pitchFamily="2" charset="2"/>
              <a:buChar char="v"/>
            </a:pPr>
            <a:r>
              <a:rPr lang="en-US" sz="2200" dirty="0" smtClean="0">
                <a:latin typeface="Constantia" pitchFamily="18" charset="0"/>
              </a:rPr>
              <a:t>Penicillin-resistant </a:t>
            </a:r>
            <a:r>
              <a:rPr lang="en-US" sz="2200" i="1" dirty="0" smtClean="0">
                <a:latin typeface="Constantia" pitchFamily="18" charset="0"/>
              </a:rPr>
              <a:t>Streptococcus pneumoniae </a:t>
            </a:r>
            <a:r>
              <a:rPr lang="en-US" sz="2200" dirty="0" smtClean="0">
                <a:latin typeface="Constantia" pitchFamily="18" charset="0"/>
              </a:rPr>
              <a:t>( PRSP)</a:t>
            </a:r>
          </a:p>
          <a:p>
            <a:pPr lvl="1">
              <a:lnSpc>
                <a:spcPct val="200000"/>
              </a:lnSpc>
              <a:buFont typeface="Wingdings" pitchFamily="2" charset="2"/>
              <a:buChar char="v"/>
            </a:pPr>
            <a:r>
              <a:rPr lang="en-US" sz="2200" dirty="0" smtClean="0">
                <a:latin typeface="Constantia" pitchFamily="18" charset="0"/>
              </a:rPr>
              <a:t>Extended-spectrum beta-lactamases  bacteria</a:t>
            </a:r>
          </a:p>
          <a:p>
            <a:pPr lvl="1">
              <a:lnSpc>
                <a:spcPct val="200000"/>
              </a:lnSpc>
              <a:buFont typeface="Wingdings" pitchFamily="2" charset="2"/>
              <a:buChar char="v"/>
            </a:pPr>
            <a:r>
              <a:rPr lang="en-US" sz="2200" dirty="0" smtClean="0">
                <a:latin typeface="Constantia" pitchFamily="18" charset="0"/>
              </a:rPr>
              <a:t>Multi-drug resistant Tuberculosis (MDR)</a:t>
            </a:r>
          </a:p>
          <a:p>
            <a:pPr indent="0">
              <a:buFont typeface="Wingdings" pitchFamily="2" charset="2"/>
              <a:buChar char="Ø"/>
            </a:pPr>
            <a:endParaRPr lang="en-US" dirty="0" smtClean="0"/>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5200" y="822960"/>
            <a:ext cx="5303520" cy="711200"/>
          </a:xfrm>
        </p:spPr>
        <p:txBody>
          <a:bodyPr/>
          <a:lstStyle/>
          <a:p>
            <a:pPr algn="ctr"/>
            <a:r>
              <a:rPr lang="en-US" dirty="0" smtClean="0">
                <a:solidFill>
                  <a:srgbClr val="00B050"/>
                </a:solidFill>
              </a:rPr>
              <a:t>Implications of MDROs</a:t>
            </a:r>
            <a:endParaRPr lang="en-US" dirty="0">
              <a:solidFill>
                <a:srgbClr val="00B050"/>
              </a:solidFill>
            </a:endParaRPr>
          </a:p>
        </p:txBody>
      </p:sp>
      <p:sp>
        <p:nvSpPr>
          <p:cNvPr id="3" name="Content Placeholder 2"/>
          <p:cNvSpPr>
            <a:spLocks noGrp="1"/>
          </p:cNvSpPr>
          <p:nvPr>
            <p:ph idx="1"/>
          </p:nvPr>
        </p:nvSpPr>
        <p:spPr>
          <a:xfrm>
            <a:off x="335280" y="1402081"/>
            <a:ext cx="11521440" cy="4639282"/>
          </a:xfrm>
        </p:spPr>
        <p:txBody>
          <a:bodyPr>
            <a:normAutofit lnSpcReduction="10000"/>
          </a:bodyPr>
          <a:lstStyle/>
          <a:p>
            <a:pPr>
              <a:lnSpc>
                <a:spcPct val="200000"/>
              </a:lnSpc>
              <a:buFont typeface="Wingdings" pitchFamily="2" charset="2"/>
              <a:buChar char="Ø"/>
            </a:pPr>
            <a:r>
              <a:rPr lang="en-US" sz="2200" dirty="0" smtClean="0">
                <a:latin typeface="Constantia" pitchFamily="18" charset="0"/>
              </a:rPr>
              <a:t>The implications of multi-drug resistant organism include the following:</a:t>
            </a:r>
          </a:p>
          <a:p>
            <a:pPr lvl="1">
              <a:lnSpc>
                <a:spcPct val="200000"/>
              </a:lnSpc>
              <a:buFont typeface="Wingdings" pitchFamily="2" charset="2"/>
              <a:buChar char="v"/>
            </a:pPr>
            <a:r>
              <a:rPr lang="en-US" sz="2200" dirty="0" smtClean="0">
                <a:latin typeface="Constantia" pitchFamily="18" charset="0"/>
              </a:rPr>
              <a:t>strain to the health costs </a:t>
            </a:r>
          </a:p>
          <a:p>
            <a:pPr lvl="1">
              <a:lnSpc>
                <a:spcPct val="200000"/>
              </a:lnSpc>
              <a:buFont typeface="Wingdings" pitchFamily="2" charset="2"/>
              <a:buChar char="v"/>
            </a:pPr>
            <a:r>
              <a:rPr lang="en-US" sz="2200" dirty="0" smtClean="0">
                <a:latin typeface="Constantia" pitchFamily="18" charset="0"/>
              </a:rPr>
              <a:t>lengthened periods of antibiotic therapy</a:t>
            </a:r>
          </a:p>
          <a:p>
            <a:pPr lvl="1">
              <a:lnSpc>
                <a:spcPct val="200000"/>
              </a:lnSpc>
              <a:buFont typeface="Wingdings" pitchFamily="2" charset="2"/>
              <a:buChar char="v"/>
            </a:pPr>
            <a:r>
              <a:rPr lang="en-US" sz="2200" dirty="0" smtClean="0">
                <a:latin typeface="Constantia" pitchFamily="18" charset="0"/>
              </a:rPr>
              <a:t>longer stays in hospitals</a:t>
            </a:r>
          </a:p>
          <a:p>
            <a:pPr lvl="1">
              <a:lnSpc>
                <a:spcPct val="200000"/>
              </a:lnSpc>
              <a:buFont typeface="Wingdings" pitchFamily="2" charset="2"/>
              <a:buChar char="v"/>
            </a:pPr>
            <a:r>
              <a:rPr lang="en-US" sz="2200" dirty="0" smtClean="0">
                <a:latin typeface="Constantia" pitchFamily="18" charset="0"/>
              </a:rPr>
              <a:t>frequent medical follow-ups</a:t>
            </a:r>
          </a:p>
          <a:p>
            <a:pPr lvl="1">
              <a:lnSpc>
                <a:spcPct val="200000"/>
              </a:lnSpc>
              <a:buFont typeface="Wingdings" pitchFamily="2" charset="2"/>
              <a:buChar char="v"/>
            </a:pPr>
            <a:r>
              <a:rPr lang="en-US" sz="2200" dirty="0" smtClean="0">
                <a:latin typeface="Constantia" pitchFamily="18" charset="0"/>
              </a:rPr>
              <a:t>use antibiotics that are expensive</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534" y="406400"/>
            <a:ext cx="6668346" cy="670560"/>
          </a:xfrm>
        </p:spPr>
        <p:txBody>
          <a:bodyPr>
            <a:noAutofit/>
          </a:bodyPr>
          <a:lstStyle/>
          <a:p>
            <a:pPr algn="ctr"/>
            <a:r>
              <a:rPr lang="en-US" sz="3200" b="1" dirty="0" smtClean="0">
                <a:solidFill>
                  <a:srgbClr val="00B050"/>
                </a:solidFill>
              </a:rPr>
              <a:t>Cause of MDROs</a:t>
            </a:r>
            <a:endParaRPr lang="en-US" sz="3200" dirty="0">
              <a:solidFill>
                <a:srgbClr val="00B050"/>
              </a:solidFill>
            </a:endParaRPr>
          </a:p>
        </p:txBody>
      </p:sp>
      <p:sp>
        <p:nvSpPr>
          <p:cNvPr id="3" name="Content Placeholder 2"/>
          <p:cNvSpPr>
            <a:spLocks noGrp="1"/>
          </p:cNvSpPr>
          <p:nvPr>
            <p:ph idx="1"/>
          </p:nvPr>
        </p:nvSpPr>
        <p:spPr>
          <a:xfrm>
            <a:off x="677334" y="1330961"/>
            <a:ext cx="11514666" cy="5334000"/>
          </a:xfrm>
        </p:spPr>
        <p:txBody>
          <a:bodyPr>
            <a:normAutofit lnSpcReduction="10000"/>
          </a:bodyPr>
          <a:lstStyle/>
          <a:p>
            <a:pPr marL="457200" indent="0">
              <a:lnSpc>
                <a:spcPct val="200000"/>
              </a:lnSpc>
              <a:buFont typeface="Wingdings" pitchFamily="2" charset="2"/>
              <a:buChar char="Ø"/>
            </a:pPr>
            <a:r>
              <a:rPr lang="en-US" sz="2200" dirty="0" smtClean="0">
                <a:latin typeface="Constantia" pitchFamily="18" charset="0"/>
              </a:rPr>
              <a:t>Multi-drug resistant organisms develop when an individual takes antibiotics unnecessarily or longer than the recommended period.</a:t>
            </a:r>
          </a:p>
          <a:p>
            <a:pPr marL="457200" indent="0">
              <a:lnSpc>
                <a:spcPct val="200000"/>
              </a:lnSpc>
              <a:buFont typeface="Wingdings" pitchFamily="2" charset="2"/>
              <a:buChar char="Ø"/>
            </a:pPr>
            <a:r>
              <a:rPr lang="en-US" sz="2200" dirty="0" smtClean="0">
                <a:latin typeface="Constantia" pitchFamily="18" charset="0"/>
              </a:rPr>
              <a:t>The organisms can colonize or infect an individual</a:t>
            </a:r>
          </a:p>
          <a:p>
            <a:pPr marL="457200" indent="0">
              <a:lnSpc>
                <a:spcPct val="200000"/>
              </a:lnSpc>
              <a:buFont typeface="Wingdings" pitchFamily="2" charset="2"/>
              <a:buChar char="Ø"/>
            </a:pPr>
            <a:endParaRPr lang="en-US" sz="2200" dirty="0" smtClean="0">
              <a:latin typeface="Constantia" pitchFamily="18" charset="0"/>
            </a:endParaRPr>
          </a:p>
          <a:p>
            <a:pPr marL="457200" indent="0">
              <a:lnSpc>
                <a:spcPct val="200000"/>
              </a:lnSpc>
              <a:buNone/>
            </a:pPr>
            <a:endParaRPr lang="en-US" sz="2200" dirty="0" smtClean="0">
              <a:latin typeface="Constantia" pitchFamily="18" charset="0"/>
            </a:endParaRPr>
          </a:p>
          <a:p>
            <a:pPr marL="457200" indent="0" algn="r">
              <a:lnSpc>
                <a:spcPct val="200000"/>
              </a:lnSpc>
              <a:buNone/>
            </a:pPr>
            <a:endParaRPr lang="en-US" sz="2200" dirty="0" smtClean="0">
              <a:latin typeface="Constantia" pitchFamily="18" charset="0"/>
            </a:endParaRPr>
          </a:p>
          <a:p>
            <a:pPr marL="457200" indent="0" algn="r">
              <a:lnSpc>
                <a:spcPct val="200000"/>
              </a:lnSpc>
              <a:buNone/>
            </a:pPr>
            <a:r>
              <a:rPr lang="en-US" sz="2200" dirty="0" smtClean="0">
                <a:latin typeface="Constantia" pitchFamily="18" charset="0"/>
              </a:rPr>
              <a:t>                        					</a:t>
            </a:r>
            <a:r>
              <a:rPr lang="en-US" dirty="0" smtClean="0">
                <a:latin typeface="Constantia" pitchFamily="18" charset="0"/>
              </a:rPr>
              <a:t>Image from CDC</a:t>
            </a:r>
          </a:p>
        </p:txBody>
      </p:sp>
      <p:pic>
        <p:nvPicPr>
          <p:cNvPr id="1026" name="Picture 2" descr="C:\Users\dan\Documents\yes.JPG"/>
          <p:cNvPicPr>
            <a:picLocks noChangeAspect="1" noChangeArrowheads="1"/>
          </p:cNvPicPr>
          <p:nvPr/>
        </p:nvPicPr>
        <p:blipFill>
          <a:blip r:embed="rId3"/>
          <a:srcRect/>
          <a:stretch>
            <a:fillRect/>
          </a:stretch>
        </p:blipFill>
        <p:spPr bwMode="auto">
          <a:xfrm>
            <a:off x="1158240" y="3531870"/>
            <a:ext cx="9306560" cy="2980690"/>
          </a:xfrm>
          <a:prstGeom prst="rect">
            <a:avLst/>
          </a:prstGeom>
          <a:noFill/>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614" y="284480"/>
            <a:ext cx="8596668" cy="670560"/>
          </a:xfrm>
        </p:spPr>
        <p:txBody>
          <a:bodyPr/>
          <a:lstStyle/>
          <a:p>
            <a:pPr algn="ctr"/>
            <a:r>
              <a:rPr lang="en-US" b="1" dirty="0" smtClean="0">
                <a:solidFill>
                  <a:srgbClr val="00B050"/>
                </a:solidFill>
              </a:rPr>
              <a:t>Mechanisms of Resistance</a:t>
            </a:r>
            <a:endParaRPr lang="en-US" dirty="0">
              <a:solidFill>
                <a:srgbClr val="00B050"/>
              </a:solidFill>
            </a:endParaRPr>
          </a:p>
        </p:txBody>
      </p:sp>
      <p:sp>
        <p:nvSpPr>
          <p:cNvPr id="3" name="Content Placeholder 2"/>
          <p:cNvSpPr>
            <a:spLocks noGrp="1"/>
          </p:cNvSpPr>
          <p:nvPr>
            <p:ph idx="1"/>
          </p:nvPr>
        </p:nvSpPr>
        <p:spPr>
          <a:xfrm>
            <a:off x="677334" y="1280160"/>
            <a:ext cx="10823786" cy="5323839"/>
          </a:xfrm>
        </p:spPr>
        <p:txBody>
          <a:bodyPr>
            <a:normAutofit fontScale="92500"/>
          </a:bodyPr>
          <a:lstStyle/>
          <a:p>
            <a:pPr>
              <a:lnSpc>
                <a:spcPct val="200000"/>
              </a:lnSpc>
              <a:buFont typeface="Wingdings" pitchFamily="2" charset="2"/>
              <a:buChar char="Ø"/>
            </a:pPr>
            <a:r>
              <a:rPr lang="en-US" sz="2200" dirty="0" smtClean="0">
                <a:latin typeface="Constantia" pitchFamily="18" charset="0"/>
              </a:rPr>
              <a:t>Multi-drug resistance in bacteria occurs through accumulation of resistance plasmids, transposons, or mutation of genes</a:t>
            </a:r>
          </a:p>
          <a:p>
            <a:pPr>
              <a:lnSpc>
                <a:spcPct val="200000"/>
              </a:lnSpc>
              <a:buFont typeface="Wingdings" pitchFamily="2" charset="2"/>
              <a:buChar char="Ø"/>
            </a:pPr>
            <a:r>
              <a:rPr lang="en-US" sz="2200" dirty="0" smtClean="0">
                <a:latin typeface="Constantia" pitchFamily="18" charset="0"/>
              </a:rPr>
              <a:t>The following biochemical mechanisms facilitate the development of antibiotics resistance.</a:t>
            </a:r>
          </a:p>
          <a:p>
            <a:pPr marL="1314450" lvl="2" indent="-514350">
              <a:lnSpc>
                <a:spcPct val="200000"/>
              </a:lnSpc>
              <a:buFont typeface="+mj-lt"/>
              <a:buAutoNum type="romanUcPeriod"/>
            </a:pPr>
            <a:r>
              <a:rPr lang="en-US" sz="1700" dirty="0" smtClean="0">
                <a:solidFill>
                  <a:schemeClr val="tx1"/>
                </a:solidFill>
                <a:latin typeface="Constantia" pitchFamily="18" charset="0"/>
              </a:rPr>
              <a:t>Modification of the Target Protein through Mutations</a:t>
            </a:r>
          </a:p>
          <a:p>
            <a:pPr marL="1314450" lvl="2" indent="-514350">
              <a:lnSpc>
                <a:spcPct val="200000"/>
              </a:lnSpc>
              <a:buFont typeface="+mj-lt"/>
              <a:buAutoNum type="romanUcPeriod"/>
            </a:pPr>
            <a:r>
              <a:rPr lang="en-US" sz="1700" dirty="0" smtClean="0">
                <a:solidFill>
                  <a:schemeClr val="tx1"/>
                </a:solidFill>
                <a:latin typeface="Constantia" pitchFamily="18" charset="0"/>
              </a:rPr>
              <a:t>Enzymatic Inactivation Antibiotics</a:t>
            </a:r>
          </a:p>
          <a:p>
            <a:pPr marL="1314450" lvl="2" indent="-514350">
              <a:lnSpc>
                <a:spcPct val="200000"/>
              </a:lnSpc>
              <a:buFont typeface="+mj-lt"/>
              <a:buAutoNum type="romanUcPeriod"/>
            </a:pPr>
            <a:r>
              <a:rPr lang="en-US" sz="1700" dirty="0" smtClean="0">
                <a:solidFill>
                  <a:schemeClr val="tx2"/>
                </a:solidFill>
                <a:latin typeface="Constantia" pitchFamily="18" charset="0"/>
              </a:rPr>
              <a:t>Genes Importation from Other Species for Less Susceptible Target Molecules</a:t>
            </a:r>
          </a:p>
          <a:p>
            <a:pPr marL="1314450" lvl="2" indent="-514350">
              <a:lnSpc>
                <a:spcPct val="200000"/>
              </a:lnSpc>
              <a:buFont typeface="+mj-lt"/>
              <a:buAutoNum type="romanUcPeriod"/>
            </a:pPr>
            <a:r>
              <a:rPr lang="en-US" sz="1700" dirty="0" smtClean="0">
                <a:solidFill>
                  <a:schemeClr val="tx2"/>
                </a:solidFill>
                <a:latin typeface="Constantia" pitchFamily="18" charset="0"/>
              </a:rPr>
              <a:t>Bypassing of the Target</a:t>
            </a:r>
          </a:p>
          <a:p>
            <a:pPr marL="1314450" lvl="2" indent="-514350">
              <a:lnSpc>
                <a:spcPct val="200000"/>
              </a:lnSpc>
              <a:buFont typeface="+mj-lt"/>
              <a:buAutoNum type="romanUcPeriod"/>
            </a:pPr>
            <a:r>
              <a:rPr lang="en-US" sz="1700" dirty="0" smtClean="0">
                <a:solidFill>
                  <a:schemeClr val="tx1"/>
                </a:solidFill>
                <a:latin typeface="Constantia" pitchFamily="18" charset="0"/>
              </a:rPr>
              <a:t>Blocking Drug Access to Targets</a:t>
            </a:r>
          </a:p>
          <a:p>
            <a:pPr lvl="0">
              <a:lnSpc>
                <a:spcPct val="200000"/>
              </a:lnSpc>
              <a:buFont typeface="Wingdings" pitchFamily="2" charset="2"/>
              <a:buChar char="Ø"/>
            </a:pPr>
            <a:endParaRPr lang="en-US" sz="2000" b="1" dirty="0" smtClean="0"/>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1520" y="243840"/>
            <a:ext cx="7122160" cy="670560"/>
          </a:xfrm>
        </p:spPr>
        <p:txBody>
          <a:bodyPr>
            <a:normAutofit fontScale="90000"/>
          </a:bodyPr>
          <a:lstStyle/>
          <a:p>
            <a:pPr algn="ctr"/>
            <a:r>
              <a:rPr lang="en-US" b="1" dirty="0" smtClean="0">
                <a:solidFill>
                  <a:srgbClr val="00B050"/>
                </a:solidFill>
              </a:rPr>
              <a:t>Mechanisms of Resistance Cont…</a:t>
            </a:r>
            <a:endParaRPr lang="en-US" dirty="0">
              <a:solidFill>
                <a:srgbClr val="00B050"/>
              </a:solidFill>
            </a:endParaRPr>
          </a:p>
        </p:txBody>
      </p:sp>
      <p:sp>
        <p:nvSpPr>
          <p:cNvPr id="3" name="Content Placeholder 2"/>
          <p:cNvSpPr>
            <a:spLocks noGrp="1"/>
          </p:cNvSpPr>
          <p:nvPr>
            <p:ph idx="1"/>
          </p:nvPr>
        </p:nvSpPr>
        <p:spPr>
          <a:xfrm>
            <a:off x="677334" y="1194620"/>
            <a:ext cx="10900150" cy="5663380"/>
          </a:xfrm>
        </p:spPr>
        <p:txBody>
          <a:bodyPr>
            <a:noAutofit/>
          </a:bodyPr>
          <a:lstStyle/>
          <a:p>
            <a:pPr marL="514350" indent="-514350">
              <a:lnSpc>
                <a:spcPct val="150000"/>
              </a:lnSpc>
              <a:buFont typeface="+mj-lt"/>
              <a:buAutoNum type="romanUcPeriod"/>
            </a:pPr>
            <a:r>
              <a:rPr lang="en-US" sz="2200" u="sng" dirty="0" smtClean="0">
                <a:solidFill>
                  <a:srgbClr val="00B050"/>
                </a:solidFill>
                <a:latin typeface="Constantia" pitchFamily="18" charset="0"/>
              </a:rPr>
              <a:t>Modification of the Target Protein through Mutations</a:t>
            </a:r>
          </a:p>
          <a:p>
            <a:pPr marL="514350" indent="0">
              <a:lnSpc>
                <a:spcPct val="200000"/>
              </a:lnSpc>
              <a:buFont typeface="Wingdings" pitchFamily="2" charset="2"/>
              <a:buChar char="Ø"/>
            </a:pPr>
            <a:r>
              <a:rPr lang="en-US" sz="2200" dirty="0" smtClean="0">
                <a:latin typeface="Constantia" pitchFamily="18" charset="0"/>
              </a:rPr>
              <a:t>For drugs that target specific bacterial proteins, the organism develops resistance by undergoing genetic modifications that make the target proteins less susceptible.</a:t>
            </a:r>
          </a:p>
          <a:p>
            <a:pPr marL="514350" indent="0">
              <a:lnSpc>
                <a:spcPct val="200000"/>
              </a:lnSpc>
              <a:buFont typeface="Wingdings" pitchFamily="2" charset="2"/>
              <a:buChar char="Ø"/>
            </a:pPr>
            <a:r>
              <a:rPr lang="en-US" sz="2200" dirty="0" smtClean="0">
                <a:latin typeface="Constantia" pitchFamily="18" charset="0"/>
              </a:rPr>
              <a:t>These mutations result in modification of single or limited sequences of amino acids in the target protein, often in the region of a known putative drug binding site.</a:t>
            </a: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0" y="243840"/>
            <a:ext cx="7719522" cy="660400"/>
          </a:xfrm>
        </p:spPr>
        <p:txBody>
          <a:bodyPr/>
          <a:lstStyle/>
          <a:p>
            <a:pPr algn="ctr"/>
            <a:r>
              <a:rPr lang="en-US" b="1" dirty="0" smtClean="0">
                <a:solidFill>
                  <a:srgbClr val="00B050"/>
                </a:solidFill>
              </a:rPr>
              <a:t>Mechanisms of Resistance  Cont…</a:t>
            </a:r>
            <a:endParaRPr lang="en-US" dirty="0">
              <a:solidFill>
                <a:srgbClr val="00B050"/>
              </a:solidFill>
            </a:endParaRPr>
          </a:p>
        </p:txBody>
      </p:sp>
      <p:sp>
        <p:nvSpPr>
          <p:cNvPr id="3" name="Content Placeholder 2"/>
          <p:cNvSpPr>
            <a:spLocks noGrp="1"/>
          </p:cNvSpPr>
          <p:nvPr>
            <p:ph idx="1"/>
          </p:nvPr>
        </p:nvSpPr>
        <p:spPr>
          <a:xfrm>
            <a:off x="677334" y="833120"/>
            <a:ext cx="11514666" cy="5811519"/>
          </a:xfrm>
        </p:spPr>
        <p:txBody>
          <a:bodyPr>
            <a:normAutofit/>
          </a:bodyPr>
          <a:lstStyle/>
          <a:p>
            <a:pPr marL="514350" indent="-514350">
              <a:lnSpc>
                <a:spcPct val="150000"/>
              </a:lnSpc>
              <a:buNone/>
            </a:pPr>
            <a:r>
              <a:rPr lang="en-US" sz="2200" u="sng" dirty="0" smtClean="0">
                <a:solidFill>
                  <a:srgbClr val="00B050"/>
                </a:solidFill>
                <a:latin typeface="Constantia" pitchFamily="18" charset="0"/>
              </a:rPr>
              <a:t>II. Enzymatic Inactivation Antibiotic</a:t>
            </a:r>
          </a:p>
          <a:p>
            <a:pPr marL="514350" indent="0">
              <a:lnSpc>
                <a:spcPct val="200000"/>
              </a:lnSpc>
              <a:buFont typeface="Wingdings" pitchFamily="2" charset="2"/>
              <a:buChar char="Ø"/>
            </a:pPr>
            <a:r>
              <a:rPr lang="en-US" sz="2200" dirty="0" smtClean="0">
                <a:latin typeface="Constantia" pitchFamily="18" charset="0"/>
              </a:rPr>
              <a:t>It is a common mode of bacterial resistance for antibiotics of natural origin such as aminoglycosides which are inactivated by enzymatic adenylation, phosphorylation, or acetylation and β-lactam drugs which are inactivated by β-lactamase hydrolysis through the periplasm.</a:t>
            </a:r>
          </a:p>
          <a:p>
            <a:pPr marL="514350" indent="0">
              <a:lnSpc>
                <a:spcPct val="200000"/>
              </a:lnSpc>
              <a:buFont typeface="Wingdings" pitchFamily="2" charset="2"/>
              <a:buChar char="Ø"/>
            </a:pPr>
            <a:r>
              <a:rPr lang="en-US" sz="2200" dirty="0" smtClean="0">
                <a:latin typeface="Constantia" pitchFamily="18" charset="0"/>
              </a:rPr>
              <a:t>The genes that code for this mode of resistance can easily be transferred to other bacterial cells as plasmids. </a:t>
            </a:r>
            <a:endParaRPr lang="en-US" sz="2200" b="1" dirty="0" smtClean="0">
              <a:latin typeface="Constantia" pitchFamily="18" charset="0"/>
            </a:endParaRPr>
          </a:p>
          <a:p>
            <a:pPr marL="514350" indent="0">
              <a:lnSpc>
                <a:spcPct val="150000"/>
              </a:lnSpc>
              <a:buFont typeface="Wingdings" pitchFamily="2" charset="2"/>
              <a:buChar char="Ø"/>
            </a:pPr>
            <a:endParaRPr lang="en-US" sz="2200" dirty="0">
              <a:solidFill>
                <a:schemeClr val="tx1"/>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5520" y="152400"/>
            <a:ext cx="7355840" cy="629920"/>
          </a:xfrm>
        </p:spPr>
        <p:txBody>
          <a:bodyPr>
            <a:normAutofit fontScale="90000"/>
          </a:bodyPr>
          <a:lstStyle/>
          <a:p>
            <a:pPr algn="ctr"/>
            <a:r>
              <a:rPr lang="en-US" b="1" dirty="0" smtClean="0">
                <a:solidFill>
                  <a:srgbClr val="00B050"/>
                </a:solidFill>
              </a:rPr>
              <a:t>Mechanisms of Resistance Cont…</a:t>
            </a:r>
            <a:r>
              <a:rPr lang="en-US" dirty="0" smtClean="0"/>
              <a:t/>
            </a:r>
            <a:br>
              <a:rPr lang="en-US" dirty="0" smtClean="0"/>
            </a:br>
            <a:endParaRPr lang="en-US" dirty="0">
              <a:solidFill>
                <a:srgbClr val="00B050"/>
              </a:solidFill>
            </a:endParaRPr>
          </a:p>
        </p:txBody>
      </p:sp>
      <p:sp>
        <p:nvSpPr>
          <p:cNvPr id="3" name="Content Placeholder 2"/>
          <p:cNvSpPr>
            <a:spLocks noGrp="1"/>
          </p:cNvSpPr>
          <p:nvPr>
            <p:ph idx="1"/>
          </p:nvPr>
        </p:nvSpPr>
        <p:spPr>
          <a:xfrm>
            <a:off x="213360" y="731520"/>
            <a:ext cx="11744960" cy="6004559"/>
          </a:xfrm>
        </p:spPr>
        <p:txBody>
          <a:bodyPr>
            <a:normAutofit/>
          </a:bodyPr>
          <a:lstStyle/>
          <a:p>
            <a:pPr marL="514350" lvl="2" indent="-514350">
              <a:lnSpc>
                <a:spcPct val="150000"/>
              </a:lnSpc>
              <a:buNone/>
            </a:pPr>
            <a:r>
              <a:rPr lang="en-US" sz="2200" u="sng" dirty="0" smtClean="0">
                <a:solidFill>
                  <a:srgbClr val="00B050"/>
                </a:solidFill>
                <a:latin typeface="Constantia" pitchFamily="18" charset="0"/>
              </a:rPr>
              <a:t>III. Genes Importation from Other Species for Less Susceptible Target Molecule</a:t>
            </a:r>
            <a:r>
              <a:rPr lang="en-US" sz="2200" dirty="0" smtClean="0">
                <a:solidFill>
                  <a:schemeClr val="tx2"/>
                </a:solidFill>
                <a:latin typeface="Constantia" pitchFamily="18" charset="0"/>
              </a:rPr>
              <a:t>s</a:t>
            </a:r>
          </a:p>
          <a:p>
            <a:pPr>
              <a:lnSpc>
                <a:spcPct val="200000"/>
              </a:lnSpc>
              <a:buFont typeface="Wingdings" pitchFamily="2" charset="2"/>
              <a:buChar char="Ø"/>
            </a:pPr>
            <a:r>
              <a:rPr lang="en-US" sz="2200" dirty="0" smtClean="0">
                <a:latin typeface="Constantia" pitchFamily="18" charset="0"/>
              </a:rPr>
              <a:t>Some MDROs such as </a:t>
            </a:r>
            <a:r>
              <a:rPr lang="en-US" sz="2200" i="1" dirty="0" smtClean="0">
                <a:latin typeface="Constantia" pitchFamily="18" charset="0"/>
              </a:rPr>
              <a:t>Streptococcus pneumoniae</a:t>
            </a:r>
            <a:r>
              <a:rPr lang="en-US" sz="2200" dirty="0" smtClean="0">
                <a:latin typeface="Constantia" pitchFamily="18" charset="0"/>
              </a:rPr>
              <a:t> undergo natural transformation that may entail importing foreign DNA that code for proteins that are less susceptible to the antibiotics. </a:t>
            </a:r>
          </a:p>
          <a:p>
            <a:pPr>
              <a:lnSpc>
                <a:spcPct val="200000"/>
              </a:lnSpc>
              <a:buFont typeface="Wingdings" pitchFamily="2" charset="2"/>
              <a:buChar char="Ø"/>
            </a:pPr>
            <a:r>
              <a:rPr lang="en-US" sz="2200" dirty="0" smtClean="0">
                <a:latin typeface="Constantia" pitchFamily="18" charset="0"/>
              </a:rPr>
              <a:t>Methicillin resistant </a:t>
            </a:r>
            <a:r>
              <a:rPr lang="en-US" sz="2200" i="1" dirty="0" smtClean="0">
                <a:latin typeface="Constantia" pitchFamily="18" charset="0"/>
              </a:rPr>
              <a:t>Staphylococcus aureus</a:t>
            </a:r>
            <a:r>
              <a:rPr lang="en-US" sz="2200" dirty="0" smtClean="0">
                <a:latin typeface="Constantia" pitchFamily="18" charset="0"/>
              </a:rPr>
              <a:t> (MRSA) contains a protein binding protein known as PBP-2A, which apparently came from another organism and whose expression is activated by Methicillin and other β-lactam drugs.</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7814" y="193040"/>
            <a:ext cx="6688666" cy="690880"/>
          </a:xfrm>
        </p:spPr>
        <p:txBody>
          <a:bodyPr>
            <a:normAutofit/>
          </a:bodyPr>
          <a:lstStyle/>
          <a:p>
            <a:pPr algn="ctr"/>
            <a:endParaRPr lang="en-US" dirty="0">
              <a:solidFill>
                <a:srgbClr val="00B050"/>
              </a:solidFill>
            </a:endParaRPr>
          </a:p>
        </p:txBody>
      </p:sp>
      <p:sp>
        <p:nvSpPr>
          <p:cNvPr id="3" name="Content Placeholder 2"/>
          <p:cNvSpPr>
            <a:spLocks noGrp="1"/>
          </p:cNvSpPr>
          <p:nvPr>
            <p:ph idx="1"/>
          </p:nvPr>
        </p:nvSpPr>
        <p:spPr>
          <a:xfrm>
            <a:off x="203200" y="1391920"/>
            <a:ext cx="11846560" cy="5201919"/>
          </a:xfrm>
        </p:spPr>
        <p:txBody>
          <a:bodyPr>
            <a:normAutofit/>
          </a:bodyPr>
          <a:lstStyle/>
          <a:p>
            <a:pPr marL="800100" lvl="2" indent="-457200">
              <a:lnSpc>
                <a:spcPct val="150000"/>
              </a:lnSpc>
              <a:buNone/>
            </a:pPr>
            <a:r>
              <a:rPr lang="en-US" sz="2200" u="sng" dirty="0" smtClean="0">
                <a:solidFill>
                  <a:srgbClr val="00B050"/>
                </a:solidFill>
                <a:latin typeface="Constantia" pitchFamily="18" charset="0"/>
              </a:rPr>
              <a:t>IV. Bypassing of the Target</a:t>
            </a:r>
          </a:p>
          <a:p>
            <a:pPr marL="800100" lvl="2" indent="0">
              <a:lnSpc>
                <a:spcPct val="200000"/>
              </a:lnSpc>
              <a:buFont typeface="Wingdings" pitchFamily="2" charset="2"/>
              <a:buChar char="Ø"/>
            </a:pPr>
            <a:r>
              <a:rPr lang="en-US" sz="2200" dirty="0" smtClean="0">
                <a:latin typeface="Constantia" pitchFamily="18" charset="0"/>
              </a:rPr>
              <a:t>Some antibiotics, such as Vancomycin act on bacteria by binding to substrates, disaccharidepentapeptide, that is the precursor for peptidoglycan formation.</a:t>
            </a:r>
            <a:endParaRPr lang="en-US" sz="2200" dirty="0" smtClean="0">
              <a:solidFill>
                <a:schemeClr val="tx1"/>
              </a:solidFill>
              <a:latin typeface="Constantia" pitchFamily="18" charset="0"/>
            </a:endParaRPr>
          </a:p>
          <a:p>
            <a:pPr lvl="1" indent="0">
              <a:lnSpc>
                <a:spcPct val="200000"/>
              </a:lnSpc>
              <a:buFont typeface="Wingdings" pitchFamily="2" charset="2"/>
              <a:buChar char="Ø"/>
            </a:pPr>
            <a:r>
              <a:rPr lang="en-US" sz="2200" dirty="0" smtClean="0">
                <a:latin typeface="Constantia" pitchFamily="18" charset="0"/>
              </a:rPr>
              <a:t>Evaluation of the resistance mechanism has shown that the tail of the pentapeptide, D-Ala-, where Vancomycin binds is substituted by an ester structure, D-lactic acid in the resistant strain.</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0" y="213360"/>
            <a:ext cx="6634480" cy="680720"/>
          </a:xfrm>
        </p:spPr>
        <p:txBody>
          <a:bodyPr>
            <a:normAutofit fontScale="90000"/>
          </a:bodyPr>
          <a:lstStyle/>
          <a:p>
            <a:pPr algn="ctr"/>
            <a:r>
              <a:rPr lang="en-US" b="1" dirty="0" smtClean="0">
                <a:solidFill>
                  <a:srgbClr val="00B050"/>
                </a:solidFill>
              </a:rPr>
              <a:t>Mechanisms of Resistance Cont…</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lstStyle/>
          <a:p>
            <a:pPr marL="514350" lvl="2" indent="-514350">
              <a:buNone/>
            </a:pPr>
            <a:r>
              <a:rPr lang="en-US" sz="2200" u="sng" dirty="0" smtClean="0">
                <a:solidFill>
                  <a:srgbClr val="00B050"/>
                </a:solidFill>
                <a:latin typeface="Constantia" pitchFamily="18" charset="0"/>
              </a:rPr>
              <a:t>V. Blocking Drug Access to Targets</a:t>
            </a:r>
          </a:p>
          <a:p>
            <a:pPr marL="514350" lvl="2" indent="0">
              <a:lnSpc>
                <a:spcPct val="200000"/>
              </a:lnSpc>
              <a:buFont typeface="Wingdings" pitchFamily="2" charset="2"/>
              <a:buChar char="Ø"/>
            </a:pPr>
            <a:r>
              <a:rPr lang="en-US" sz="2200" dirty="0" smtClean="0">
                <a:latin typeface="Constantia" pitchFamily="18" charset="0"/>
              </a:rPr>
              <a:t>Antibiotics’ access to the internal environments of some MDROs is reduced through an active efflux mechanism.</a:t>
            </a:r>
          </a:p>
          <a:p>
            <a:pPr marL="514350" lvl="2" indent="0">
              <a:lnSpc>
                <a:spcPct val="200000"/>
              </a:lnSpc>
              <a:buFont typeface="Wingdings" pitchFamily="2" charset="2"/>
              <a:buChar char="Ø"/>
            </a:pPr>
            <a:r>
              <a:rPr lang="en-US" sz="2200" dirty="0" smtClean="0">
                <a:latin typeface="Constantia" pitchFamily="18" charset="0"/>
              </a:rPr>
              <a:t>There are three mechanisms of access denial, which include local inhibition of drug access, antibiotics-specific efflux pump, non specific inhibition access.</a:t>
            </a:r>
          </a:p>
          <a:p>
            <a:pPr marL="514350" lvl="2" indent="0">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440" y="193040"/>
            <a:ext cx="7599680" cy="558800"/>
          </a:xfrm>
        </p:spPr>
        <p:txBody>
          <a:bodyPr>
            <a:normAutofit fontScale="90000"/>
          </a:bodyPr>
          <a:lstStyle/>
          <a:p>
            <a:pPr algn="ctr"/>
            <a:r>
              <a:rPr lang="en-US" b="1" dirty="0" smtClean="0">
                <a:solidFill>
                  <a:srgbClr val="00B050"/>
                </a:solidFill>
              </a:rPr>
              <a:t>Mechanisms of Resistance Cont…</a:t>
            </a:r>
            <a:r>
              <a:rPr lang="en-US" dirty="0" smtClean="0">
                <a:solidFill>
                  <a:srgbClr val="00B050"/>
                </a:solidFill>
              </a:rPr>
              <a:t/>
            </a:r>
            <a:br>
              <a:rPr lang="en-US" dirty="0" smtClean="0">
                <a:solidFill>
                  <a:srgbClr val="00B050"/>
                </a:solidFill>
              </a:rPr>
            </a:br>
            <a:endParaRPr lang="en-US" dirty="0">
              <a:solidFill>
                <a:srgbClr val="00B050"/>
              </a:solidFill>
            </a:endParaRPr>
          </a:p>
        </p:txBody>
      </p:sp>
      <p:pic>
        <p:nvPicPr>
          <p:cNvPr id="3074" name="Picture 2" descr="C:\Users\dan\Documents\agzv.JPG"/>
          <p:cNvPicPr>
            <a:picLocks noGrp="1" noChangeAspect="1" noChangeArrowheads="1"/>
          </p:cNvPicPr>
          <p:nvPr>
            <p:ph idx="1"/>
          </p:nvPr>
        </p:nvPicPr>
        <p:blipFill>
          <a:blip r:embed="rId3"/>
          <a:srcRect/>
          <a:stretch>
            <a:fillRect/>
          </a:stretch>
        </p:blipFill>
        <p:spPr bwMode="auto">
          <a:xfrm>
            <a:off x="351692" y="706413"/>
            <a:ext cx="5497342" cy="5493420"/>
          </a:xfrm>
          <a:prstGeom prst="rect">
            <a:avLst/>
          </a:prstGeom>
          <a:noFill/>
        </p:spPr>
      </p:pic>
      <p:pic>
        <p:nvPicPr>
          <p:cNvPr id="3075" name="Picture 3" descr="C:\Users\dan\Documents\ttjhfgds.JPG"/>
          <p:cNvPicPr>
            <a:picLocks noChangeAspect="1" noChangeArrowheads="1"/>
          </p:cNvPicPr>
          <p:nvPr/>
        </p:nvPicPr>
        <p:blipFill>
          <a:blip r:embed="rId4"/>
          <a:srcRect/>
          <a:stretch>
            <a:fillRect/>
          </a:stretch>
        </p:blipFill>
        <p:spPr bwMode="auto">
          <a:xfrm>
            <a:off x="5859124" y="692220"/>
            <a:ext cx="5586730" cy="5467420"/>
          </a:xfrm>
          <a:prstGeom prst="rect">
            <a:avLst/>
          </a:prstGeom>
          <a:noFill/>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8720" y="182880"/>
            <a:ext cx="7640320" cy="690880"/>
          </a:xfrm>
        </p:spPr>
        <p:txBody>
          <a:bodyPr>
            <a:normAutofit/>
          </a:bodyPr>
          <a:lstStyle/>
          <a:p>
            <a:pPr algn="ctr"/>
            <a:r>
              <a:rPr lang="en-US" b="1" dirty="0" smtClean="0">
                <a:solidFill>
                  <a:srgbClr val="00B050"/>
                </a:solidFill>
              </a:rPr>
              <a:t>Risk Factors for MDROs Infections</a:t>
            </a:r>
            <a:endParaRPr lang="en-US" b="1" dirty="0">
              <a:solidFill>
                <a:srgbClr val="00B050"/>
              </a:solidFill>
            </a:endParaRPr>
          </a:p>
        </p:txBody>
      </p:sp>
      <p:sp>
        <p:nvSpPr>
          <p:cNvPr id="3" name="Content Placeholder 2"/>
          <p:cNvSpPr>
            <a:spLocks noGrp="1"/>
          </p:cNvSpPr>
          <p:nvPr>
            <p:ph idx="1"/>
          </p:nvPr>
        </p:nvSpPr>
        <p:spPr>
          <a:xfrm>
            <a:off x="132080" y="904240"/>
            <a:ext cx="11907520" cy="5811519"/>
          </a:xfrm>
        </p:spPr>
        <p:txBody>
          <a:bodyPr>
            <a:normAutofit/>
          </a:bodyPr>
          <a:lstStyle/>
          <a:p>
            <a:pPr>
              <a:lnSpc>
                <a:spcPct val="200000"/>
              </a:lnSpc>
              <a:buFont typeface="Wingdings" pitchFamily="2" charset="2"/>
              <a:buChar char="Ø"/>
            </a:pPr>
            <a:r>
              <a:rPr lang="en-US" sz="2200" dirty="0" smtClean="0">
                <a:latin typeface="Constantia" pitchFamily="18" charset="0"/>
              </a:rPr>
              <a:t>While the multi-drug resistant organisms can infect anyone, they colonize in some individuals but cause infections in others. </a:t>
            </a:r>
          </a:p>
          <a:p>
            <a:pPr>
              <a:lnSpc>
                <a:spcPct val="200000"/>
              </a:lnSpc>
              <a:buFont typeface="Wingdings" pitchFamily="2" charset="2"/>
              <a:buChar char="Ø"/>
            </a:pPr>
            <a:r>
              <a:rPr lang="en-US" sz="2200" dirty="0" smtClean="0">
                <a:latin typeface="Constantia" pitchFamily="18" charset="0"/>
              </a:rPr>
              <a:t>There are risk factors that predispose a person to these germs, which include consumption of antibiotics in foods, old age, a weakened immune system due to the use of immunosuppressants, increased use of invasive medical devices, and previous exposure to a MDROs.</a:t>
            </a: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6560" y="182880"/>
            <a:ext cx="7995920" cy="650240"/>
          </a:xfrm>
        </p:spPr>
        <p:txBody>
          <a:bodyPr>
            <a:normAutofit fontScale="90000"/>
          </a:bodyPr>
          <a:lstStyle/>
          <a:p>
            <a:pPr algn="ctr"/>
            <a:r>
              <a:rPr lang="en-US" b="1" dirty="0" smtClean="0">
                <a:solidFill>
                  <a:srgbClr val="00B050"/>
                </a:solidFill>
              </a:rPr>
              <a:t>Risk Factors for MDROs Infections Cont…</a:t>
            </a:r>
            <a:r>
              <a:rPr lang="en-US" b="1" dirty="0" smtClean="0"/>
              <a:t/>
            </a:r>
            <a:br>
              <a:rPr lang="en-US" b="1" dirty="0" smtClean="0"/>
            </a:br>
            <a:endParaRPr lang="en-US" dirty="0"/>
          </a:p>
        </p:txBody>
      </p:sp>
      <p:sp>
        <p:nvSpPr>
          <p:cNvPr id="3" name="Content Placeholder 2"/>
          <p:cNvSpPr>
            <a:spLocks noGrp="1"/>
          </p:cNvSpPr>
          <p:nvPr>
            <p:ph idx="1"/>
          </p:nvPr>
        </p:nvSpPr>
        <p:spPr>
          <a:xfrm>
            <a:off x="193040" y="995680"/>
            <a:ext cx="11785600" cy="5648959"/>
          </a:xfrm>
        </p:spPr>
        <p:txBody>
          <a:bodyPr/>
          <a:lstStyle/>
          <a:p>
            <a:pPr marL="0" indent="0" defTabSz="914400">
              <a:lnSpc>
                <a:spcPct val="200000"/>
              </a:lnSpc>
              <a:spcBef>
                <a:spcPts val="0"/>
              </a:spcBef>
              <a:buClrTx/>
              <a:buSzTx/>
              <a:buFont typeface="Wingdings" pitchFamily="2" charset="2"/>
              <a:buChar char="Ø"/>
              <a:defRPr/>
            </a:pPr>
            <a:r>
              <a:rPr lang="en-US" sz="2200" dirty="0" smtClean="0">
                <a:solidFill>
                  <a:schemeClr val="tx1"/>
                </a:solidFill>
                <a:latin typeface="Constantia" pitchFamily="18" charset="0"/>
              </a:rPr>
              <a:t>Chronic illnesses such as type 2 diabetes, chronic renal infection, peripheral vascular disease, and dermatitis also predispose a patient to MDROs infections.</a:t>
            </a:r>
          </a:p>
          <a:p>
            <a:pPr marL="0" indent="0" defTabSz="914400">
              <a:lnSpc>
                <a:spcPct val="200000"/>
              </a:lnSpc>
              <a:spcBef>
                <a:spcPts val="0"/>
              </a:spcBef>
              <a:buClrTx/>
              <a:buSzTx/>
              <a:buFont typeface="Wingdings" pitchFamily="2" charset="2"/>
              <a:buChar char="Ø"/>
              <a:defRPr/>
            </a:pPr>
            <a:r>
              <a:rPr lang="en-US" sz="2200" dirty="0" smtClean="0">
                <a:solidFill>
                  <a:schemeClr val="tx1"/>
                </a:solidFill>
                <a:latin typeface="Constantia" pitchFamily="18" charset="0"/>
              </a:rPr>
              <a:t> Invasive procedures such as dialysis and urinary catheterization also expose people to these organisms as they colonize the inaccessible parts of a medical device that cannot be cleaned. </a:t>
            </a:r>
          </a:p>
          <a:p>
            <a:pPr marL="0" indent="0" defTabSz="914400">
              <a:lnSpc>
                <a:spcPct val="200000"/>
              </a:lnSpc>
              <a:spcBef>
                <a:spcPts val="0"/>
              </a:spcBef>
              <a:buClrTx/>
              <a:buSzTx/>
              <a:buFont typeface="Wingdings" pitchFamily="2" charset="2"/>
              <a:buChar char="Ø"/>
              <a:defRPr/>
            </a:pPr>
            <a:r>
              <a:rPr lang="en-US" sz="2200" dirty="0" smtClean="0">
                <a:solidFill>
                  <a:schemeClr val="tx1"/>
                </a:solidFill>
                <a:latin typeface="Constantia" pitchFamily="18" charset="0"/>
              </a:rPr>
              <a:t>The organisms are associated with healthcare facilities and long or repeated contacts with hospital settings expose people to the bacteria.</a:t>
            </a:r>
            <a:endParaRPr lang="en-US" dirty="0" smtClean="0"/>
          </a:p>
          <a:p>
            <a:endParaRPr lang="en-US" dirty="0"/>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8880" y="121920"/>
            <a:ext cx="7294880" cy="833120"/>
          </a:xfrm>
        </p:spPr>
        <p:txBody>
          <a:bodyPr>
            <a:normAutofit fontScale="90000"/>
          </a:bodyPr>
          <a:lstStyle/>
          <a:p>
            <a:pPr algn="ctr"/>
            <a:r>
              <a:rPr lang="en-US" dirty="0" smtClean="0">
                <a:solidFill>
                  <a:srgbClr val="00B050"/>
                </a:solidFill>
              </a:rPr>
              <a:t>Types of Infections Caused by MDROs</a:t>
            </a:r>
            <a:endParaRPr lang="en-US" dirty="0">
              <a:solidFill>
                <a:srgbClr val="00B050"/>
              </a:solidFill>
            </a:endParaRPr>
          </a:p>
        </p:txBody>
      </p:sp>
      <p:sp>
        <p:nvSpPr>
          <p:cNvPr id="3" name="Content Placeholder 2"/>
          <p:cNvSpPr>
            <a:spLocks noGrp="1"/>
          </p:cNvSpPr>
          <p:nvPr>
            <p:ph idx="1"/>
          </p:nvPr>
        </p:nvSpPr>
        <p:spPr>
          <a:xfrm>
            <a:off x="152400" y="975361"/>
            <a:ext cx="11877040" cy="5882639"/>
          </a:xfrm>
        </p:spPr>
        <p:txBody>
          <a:bodyPr>
            <a:normAutofit/>
          </a:bodyPr>
          <a:lstStyle/>
          <a:p>
            <a:pPr>
              <a:lnSpc>
                <a:spcPct val="200000"/>
              </a:lnSpc>
              <a:buFont typeface="Wingdings" pitchFamily="2" charset="2"/>
              <a:buChar char="Ø"/>
            </a:pPr>
            <a:r>
              <a:rPr lang="en-US" sz="2200" dirty="0" smtClean="0">
                <a:latin typeface="Constantia" pitchFamily="18" charset="0"/>
              </a:rPr>
              <a:t>MDROs infect almost all body parts including</a:t>
            </a:r>
          </a:p>
          <a:p>
            <a:pPr lvl="2">
              <a:lnSpc>
                <a:spcPct val="200000"/>
              </a:lnSpc>
              <a:buFont typeface="Wingdings" pitchFamily="2" charset="2"/>
              <a:buChar char="v"/>
            </a:pPr>
            <a:r>
              <a:rPr lang="en-US" sz="2200" dirty="0" smtClean="0">
                <a:latin typeface="Constantia" pitchFamily="18" charset="0"/>
              </a:rPr>
              <a:t> the bloodstream</a:t>
            </a:r>
          </a:p>
          <a:p>
            <a:pPr lvl="2">
              <a:lnSpc>
                <a:spcPct val="200000"/>
              </a:lnSpc>
              <a:buFont typeface="Wingdings" pitchFamily="2" charset="2"/>
              <a:buChar char="v"/>
            </a:pPr>
            <a:r>
              <a:rPr lang="en-US" sz="2200" dirty="0" smtClean="0">
                <a:latin typeface="Constantia" pitchFamily="18" charset="0"/>
              </a:rPr>
              <a:t>skin </a:t>
            </a:r>
          </a:p>
          <a:p>
            <a:pPr lvl="2">
              <a:lnSpc>
                <a:spcPct val="200000"/>
              </a:lnSpc>
              <a:buFont typeface="Wingdings" pitchFamily="2" charset="2"/>
              <a:buChar char="v"/>
            </a:pPr>
            <a:r>
              <a:rPr lang="en-US" sz="2200" dirty="0" smtClean="0">
                <a:latin typeface="Constantia" pitchFamily="18" charset="0"/>
              </a:rPr>
              <a:t>wounds </a:t>
            </a:r>
          </a:p>
          <a:p>
            <a:pPr lvl="2">
              <a:lnSpc>
                <a:spcPct val="200000"/>
              </a:lnSpc>
              <a:buFont typeface="Wingdings" pitchFamily="2" charset="2"/>
              <a:buChar char="v"/>
            </a:pPr>
            <a:r>
              <a:rPr lang="en-US" sz="2200" dirty="0" smtClean="0">
                <a:latin typeface="Constantia" pitchFamily="18" charset="0"/>
              </a:rPr>
              <a:t>urinary tract </a:t>
            </a:r>
          </a:p>
          <a:p>
            <a:pPr lvl="2">
              <a:lnSpc>
                <a:spcPct val="200000"/>
              </a:lnSpc>
              <a:buFont typeface="Wingdings" pitchFamily="2" charset="2"/>
              <a:buChar char="v"/>
            </a:pPr>
            <a:r>
              <a:rPr lang="en-US" sz="2200" dirty="0" smtClean="0">
                <a:latin typeface="Constantia" pitchFamily="18" charset="0"/>
              </a:rPr>
              <a:t>lungs </a:t>
            </a:r>
          </a:p>
          <a:p>
            <a:pPr lvl="2">
              <a:lnSpc>
                <a:spcPct val="200000"/>
              </a:lnSpc>
              <a:buFont typeface="Wingdings" pitchFamily="2" charset="2"/>
              <a:buChar char="v"/>
            </a:pPr>
            <a:r>
              <a:rPr lang="en-US" sz="2200" dirty="0" smtClean="0">
                <a:latin typeface="Constantia" pitchFamily="18" charset="0"/>
              </a:rPr>
              <a:t>skin</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9200" y="182880"/>
            <a:ext cx="5151120" cy="568960"/>
          </a:xfrm>
        </p:spPr>
        <p:txBody>
          <a:bodyPr>
            <a:normAutofit fontScale="90000"/>
          </a:bodyPr>
          <a:lstStyle/>
          <a:p>
            <a:pPr algn="ctr"/>
            <a:r>
              <a:rPr lang="en-US" b="1" dirty="0" smtClean="0">
                <a:solidFill>
                  <a:srgbClr val="00B050"/>
                </a:solidFill>
              </a:rPr>
              <a:t>Treatment for MRDOs</a:t>
            </a:r>
            <a:r>
              <a:rPr lang="en-US" b="1" dirty="0" smtClean="0"/>
              <a:t/>
            </a:r>
            <a:br>
              <a:rPr lang="en-US" b="1" dirty="0" smtClean="0"/>
            </a:br>
            <a:endParaRPr lang="en-US" dirty="0"/>
          </a:p>
        </p:txBody>
      </p:sp>
      <p:sp>
        <p:nvSpPr>
          <p:cNvPr id="3" name="Content Placeholder 2"/>
          <p:cNvSpPr>
            <a:spLocks noGrp="1"/>
          </p:cNvSpPr>
          <p:nvPr>
            <p:ph idx="1"/>
          </p:nvPr>
        </p:nvSpPr>
        <p:spPr>
          <a:xfrm>
            <a:off x="142240" y="904241"/>
            <a:ext cx="11856720" cy="5953760"/>
          </a:xfrm>
        </p:spPr>
        <p:txBody>
          <a:bodyPr>
            <a:normAutofit/>
          </a:bodyPr>
          <a:lstStyle/>
          <a:p>
            <a:pPr>
              <a:lnSpc>
                <a:spcPct val="200000"/>
              </a:lnSpc>
              <a:buFont typeface="Wingdings" pitchFamily="2" charset="2"/>
              <a:buChar char="Ø"/>
            </a:pPr>
            <a:r>
              <a:rPr lang="en-US" sz="2200" dirty="0" smtClean="0">
                <a:latin typeface="Constantia" pitchFamily="18" charset="0"/>
              </a:rPr>
              <a:t>The infections are difficult to treat and are unresponsive to most of the common antibiotics. </a:t>
            </a:r>
          </a:p>
          <a:p>
            <a:pPr>
              <a:lnSpc>
                <a:spcPct val="200000"/>
              </a:lnSpc>
              <a:buFont typeface="Wingdings" pitchFamily="2" charset="2"/>
              <a:buChar char="Ø"/>
            </a:pPr>
            <a:r>
              <a:rPr lang="en-US" sz="2200" dirty="0" smtClean="0">
                <a:latin typeface="Constantia" pitchFamily="18" charset="0"/>
              </a:rPr>
              <a:t>Only few specific antibiotics eradicate the MDROs; the doctor ha to diagnose the specific MDRO in a patient and then chose the most efficient antibiotic to counteract it. </a:t>
            </a:r>
          </a:p>
          <a:p>
            <a:pPr>
              <a:lnSpc>
                <a:spcPct val="200000"/>
              </a:lnSpc>
              <a:buFont typeface="Wingdings" pitchFamily="2" charset="2"/>
              <a:buChar char="Ø"/>
            </a:pPr>
            <a:r>
              <a:rPr lang="en-US" sz="2200" dirty="0" smtClean="0">
                <a:latin typeface="Constantia" pitchFamily="18" charset="0"/>
              </a:rPr>
              <a:t>Use of the wrong antibiotics slows the recovery process and the infection becomes harder to cure.</a:t>
            </a:r>
            <a:endParaRPr lang="en-US" sz="2200" b="1" dirty="0" smtClean="0">
              <a:latin typeface="Constantia" pitchFamily="18" charset="0"/>
            </a:endParaRPr>
          </a:p>
          <a:p>
            <a:pPr>
              <a:lnSpc>
                <a:spcPct val="200000"/>
              </a:lnSpc>
              <a:buNone/>
            </a:pP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0" y="254000"/>
            <a:ext cx="7416800" cy="751840"/>
          </a:xfrm>
        </p:spPr>
        <p:txBody>
          <a:bodyPr>
            <a:normAutofit/>
          </a:bodyPr>
          <a:lstStyle/>
          <a:p>
            <a:pPr algn="ctr"/>
            <a:r>
              <a:rPr lang="en-US" dirty="0" smtClean="0">
                <a:solidFill>
                  <a:srgbClr val="00B050"/>
                </a:solidFill>
              </a:rPr>
              <a:t>Prevention and Control Measures</a:t>
            </a:r>
            <a:endParaRPr lang="en-US" dirty="0">
              <a:solidFill>
                <a:srgbClr val="00B050"/>
              </a:solidFill>
            </a:endParaRPr>
          </a:p>
        </p:txBody>
      </p:sp>
      <p:sp>
        <p:nvSpPr>
          <p:cNvPr id="3" name="Content Placeholder 2"/>
          <p:cNvSpPr>
            <a:spLocks noGrp="1"/>
          </p:cNvSpPr>
          <p:nvPr>
            <p:ph idx="1"/>
          </p:nvPr>
        </p:nvSpPr>
        <p:spPr>
          <a:xfrm>
            <a:off x="152400" y="1249680"/>
            <a:ext cx="11826240" cy="5445759"/>
          </a:xfrm>
        </p:spPr>
        <p:txBody>
          <a:bodyPr>
            <a:normAutofit fontScale="92500" lnSpcReduction="10000"/>
          </a:bodyPr>
          <a:lstStyle/>
          <a:p>
            <a:pPr>
              <a:lnSpc>
                <a:spcPct val="200000"/>
              </a:lnSpc>
              <a:buFont typeface="Wingdings" pitchFamily="2" charset="2"/>
              <a:buChar char="Ø"/>
            </a:pPr>
            <a:r>
              <a:rPr lang="en-US" sz="2200" dirty="0" smtClean="0">
                <a:latin typeface="Constantia" pitchFamily="18" charset="0"/>
              </a:rPr>
              <a:t>Health providers are urged to only prescribe antibiotics when necessary. </a:t>
            </a:r>
          </a:p>
          <a:p>
            <a:pPr>
              <a:lnSpc>
                <a:spcPct val="200000"/>
              </a:lnSpc>
              <a:buFont typeface="Wingdings" pitchFamily="2" charset="2"/>
              <a:buChar char="Ø"/>
            </a:pPr>
            <a:r>
              <a:rPr lang="en-US" sz="2200" dirty="0" smtClean="0">
                <a:latin typeface="Constantia" pitchFamily="18" charset="0"/>
              </a:rPr>
              <a:t>The Centers for Disease Control and Prevention (CDC) advices people to use antibiotics as recommended by the doctor.</a:t>
            </a:r>
          </a:p>
          <a:p>
            <a:pPr>
              <a:lnSpc>
                <a:spcPct val="200000"/>
              </a:lnSpc>
              <a:buFont typeface="Wingdings" pitchFamily="2" charset="2"/>
              <a:buChar char="Ø"/>
            </a:pPr>
            <a:r>
              <a:rPr lang="en-US" sz="2200" dirty="0" smtClean="0">
                <a:latin typeface="Constantia" pitchFamily="18" charset="0"/>
              </a:rPr>
              <a:t>The most effective way to control the spread of MDROs is to wash hands with soap and water for no less than 20 seconds.</a:t>
            </a:r>
          </a:p>
          <a:p>
            <a:pPr>
              <a:lnSpc>
                <a:spcPct val="210000"/>
              </a:lnSpc>
              <a:buFont typeface="Wingdings" pitchFamily="2" charset="2"/>
              <a:buChar char="Ø"/>
            </a:pPr>
            <a:r>
              <a:rPr lang="en-US" sz="2400" dirty="0" smtClean="0">
                <a:latin typeface="Constantia" pitchFamily="18" charset="0"/>
              </a:rPr>
              <a:t>In the event that one visits a healthcare setting, one ought to wash hands on entering and before leaving the facility (SA Health). Gloves are also recommended if one expect to be exposed to body fluids of patients.</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640" y="213360"/>
            <a:ext cx="8219440" cy="518160"/>
          </a:xfrm>
        </p:spPr>
        <p:txBody>
          <a:bodyPr>
            <a:normAutofit fontScale="90000"/>
          </a:bodyPr>
          <a:lstStyle/>
          <a:p>
            <a:pPr algn="ctr"/>
            <a:r>
              <a:rPr lang="en-US" dirty="0" smtClean="0">
                <a:solidFill>
                  <a:srgbClr val="00B050"/>
                </a:solidFill>
              </a:rPr>
              <a:t>Prevention and Control Measures Cont…</a:t>
            </a:r>
            <a:endParaRPr lang="en-US" dirty="0"/>
          </a:p>
        </p:txBody>
      </p:sp>
      <p:sp>
        <p:nvSpPr>
          <p:cNvPr id="3" name="Content Placeholder 2"/>
          <p:cNvSpPr>
            <a:spLocks noGrp="1"/>
          </p:cNvSpPr>
          <p:nvPr>
            <p:ph idx="1"/>
          </p:nvPr>
        </p:nvSpPr>
        <p:spPr>
          <a:xfrm>
            <a:off x="162560" y="975360"/>
            <a:ext cx="11877040" cy="5750559"/>
          </a:xfrm>
        </p:spPr>
        <p:txBody>
          <a:bodyPr/>
          <a:lstStyle/>
          <a:p>
            <a:pPr>
              <a:lnSpc>
                <a:spcPct val="200000"/>
              </a:lnSpc>
              <a:buFont typeface="Wingdings" pitchFamily="2" charset="2"/>
              <a:buChar char="Ø"/>
            </a:pPr>
            <a:r>
              <a:rPr lang="en-US" sz="2200" dirty="0" smtClean="0">
                <a:latin typeface="Constantia" pitchFamily="18" charset="0"/>
              </a:rPr>
              <a:t>The safety measures that have been aligned by hospitals to curtail MDROs infection and spread include the following:</a:t>
            </a:r>
          </a:p>
          <a:p>
            <a:pPr lvl="1">
              <a:lnSpc>
                <a:spcPct val="150000"/>
              </a:lnSpc>
              <a:buFont typeface="Wingdings" pitchFamily="2" charset="2"/>
              <a:buChar char="v"/>
            </a:pPr>
            <a:r>
              <a:rPr lang="en-US" sz="2200" dirty="0" smtClean="0">
                <a:latin typeface="Constantia" pitchFamily="18" charset="0"/>
              </a:rPr>
              <a:t>Regular monitoring of the care facilities and their environments and educating the caregivers on the ways to prevent spread.</a:t>
            </a:r>
            <a:endParaRPr lang="en-US" sz="2200" b="1" dirty="0" smtClean="0">
              <a:latin typeface="Constantia" pitchFamily="18" charset="0"/>
            </a:endParaRPr>
          </a:p>
          <a:p>
            <a:pPr lvl="1">
              <a:lnSpc>
                <a:spcPct val="150000"/>
              </a:lnSpc>
              <a:buFont typeface="Wingdings" pitchFamily="2" charset="2"/>
              <a:buChar char="v"/>
            </a:pPr>
            <a:r>
              <a:rPr lang="en-US" sz="2200" dirty="0" smtClean="0">
                <a:latin typeface="Constantia" pitchFamily="18" charset="0"/>
              </a:rPr>
              <a:t>Identification of high risk patients and appropriate placement into private rooms.</a:t>
            </a:r>
            <a:endParaRPr lang="en-US" sz="2200" b="1" dirty="0" smtClean="0">
              <a:latin typeface="Constantia" pitchFamily="18" charset="0"/>
            </a:endParaRPr>
          </a:p>
          <a:p>
            <a:pPr lvl="1">
              <a:lnSpc>
                <a:spcPct val="150000"/>
              </a:lnSpc>
              <a:buFont typeface="Wingdings" pitchFamily="2" charset="2"/>
              <a:buChar char="v"/>
            </a:pPr>
            <a:r>
              <a:rPr lang="en-US" sz="2200" dirty="0" smtClean="0">
                <a:latin typeface="Constantia" pitchFamily="18" charset="0"/>
              </a:rPr>
              <a:t>Use of protective clothing such as gloves and gowns for caregivers and visitors while dealing with MDRO patients.</a:t>
            </a:r>
            <a:endParaRPr lang="en-US" sz="2200" b="1" dirty="0" smtClean="0">
              <a:latin typeface="Constantia" pitchFamily="18" charset="0"/>
            </a:endParaRPr>
          </a:p>
          <a:p>
            <a:pPr lvl="1">
              <a:lnSpc>
                <a:spcPct val="150000"/>
              </a:lnSpc>
              <a:buFont typeface="Wingdings" pitchFamily="2" charset="2"/>
              <a:buChar char="v"/>
            </a:pPr>
            <a:r>
              <a:rPr lang="en-US" sz="2200" dirty="0" smtClean="0">
                <a:latin typeface="Constantia" pitchFamily="18" charset="0"/>
              </a:rPr>
              <a:t>Vaccinations against the organisms such as </a:t>
            </a:r>
            <a:r>
              <a:rPr lang="en-US" sz="2200" i="1" dirty="0" smtClean="0">
                <a:latin typeface="Constantia" pitchFamily="18" charset="0"/>
              </a:rPr>
              <a:t>Streptococcus pneumoniae,</a:t>
            </a:r>
            <a:r>
              <a:rPr lang="en-US" sz="2200" dirty="0" smtClean="0">
                <a:latin typeface="Constantia" pitchFamily="18" charset="0"/>
              </a:rPr>
              <a:t> which causes pneumonia.</a:t>
            </a:r>
            <a:endParaRPr lang="en-US" sz="2200" b="1" dirty="0" smtClean="0">
              <a:latin typeface="Constantia" pitchFamily="18" charset="0"/>
            </a:endParaRPr>
          </a:p>
          <a:p>
            <a:pPr>
              <a:lnSpc>
                <a:spcPct val="200000"/>
              </a:lnSpc>
              <a:buFont typeface="Wingdings" pitchFamily="2" charset="2"/>
              <a:buChar char="Ø"/>
            </a:pPr>
            <a:endParaRPr lang="en-US" sz="2200" b="1" dirty="0" smtClean="0">
              <a:latin typeface="Constantia" pitchFamily="18" charset="0"/>
            </a:endParaRPr>
          </a:p>
          <a:p>
            <a:endParaRPr lang="en-US" dirty="0"/>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650" y="679939"/>
            <a:ext cx="4889453" cy="777073"/>
          </a:xfrm>
        </p:spPr>
        <p:txBody>
          <a:bodyPr/>
          <a:lstStyle/>
          <a:p>
            <a:pPr algn="ctr"/>
            <a:r>
              <a:rPr lang="en-US" dirty="0" smtClean="0">
                <a:solidFill>
                  <a:srgbClr val="00B050"/>
                </a:solidFill>
              </a:rPr>
              <a:t>Recap of High points</a:t>
            </a:r>
            <a:endParaRPr lang="en-US" dirty="0"/>
          </a:p>
        </p:txBody>
      </p:sp>
      <p:sp>
        <p:nvSpPr>
          <p:cNvPr id="3" name="Content Placeholder 2"/>
          <p:cNvSpPr>
            <a:spLocks noGrp="1"/>
          </p:cNvSpPr>
          <p:nvPr>
            <p:ph idx="1"/>
          </p:nvPr>
        </p:nvSpPr>
        <p:spPr>
          <a:xfrm>
            <a:off x="677333" y="1296237"/>
            <a:ext cx="11240011" cy="5365820"/>
          </a:xfrm>
        </p:spPr>
        <p:txBody>
          <a:bodyPr>
            <a:normAutofit fontScale="92500"/>
          </a:bodyPr>
          <a:lstStyle/>
          <a:p>
            <a:pPr>
              <a:lnSpc>
                <a:spcPct val="200000"/>
              </a:lnSpc>
              <a:buFont typeface="Wingdings" pitchFamily="2" charset="2"/>
              <a:buChar char="Ø"/>
            </a:pPr>
            <a:r>
              <a:rPr lang="en-US" sz="2200" dirty="0" smtClean="0">
                <a:latin typeface="Constantia" pitchFamily="18" charset="0"/>
              </a:rPr>
              <a:t>Multi-drug resistant organisms have been a menace in the current healthcare. The organisms cause latent to severe life threatening illnesses that may make people to lose body parts or perish at the extremes. </a:t>
            </a:r>
          </a:p>
          <a:p>
            <a:pPr>
              <a:lnSpc>
                <a:spcPct val="200000"/>
              </a:lnSpc>
              <a:buFont typeface="Wingdings" pitchFamily="2" charset="2"/>
              <a:buChar char="Ø"/>
            </a:pPr>
            <a:r>
              <a:rPr lang="en-US" sz="2200" dirty="0" smtClean="0">
                <a:latin typeface="Constantia" pitchFamily="18" charset="0"/>
              </a:rPr>
              <a:t>The drugs resistance develops through diverse mechanisms depending on the drug of exposure. Infections by these organisms are hard to treat and require specific, costly antibiotics. </a:t>
            </a:r>
          </a:p>
          <a:p>
            <a:pPr>
              <a:lnSpc>
                <a:spcPct val="200000"/>
              </a:lnSpc>
              <a:buFont typeface="Wingdings" pitchFamily="2" charset="2"/>
              <a:buChar char="Ø"/>
            </a:pPr>
            <a:r>
              <a:rPr lang="en-US" sz="2200" dirty="0" smtClean="0">
                <a:latin typeface="Constantia" pitchFamily="18" charset="0"/>
              </a:rPr>
              <a:t>Prevention and control measures are the only effective methods with individuals advised to habitualize washing of hands with disinfectants, vaccination, patient’s isolation, and regular cleaning of hospital facilities, among others. </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2720" y="182880"/>
            <a:ext cx="5862320" cy="619760"/>
          </a:xfrm>
        </p:spPr>
        <p:txBody>
          <a:bodyPr>
            <a:normAutofit fontScale="90000"/>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72720" y="894080"/>
            <a:ext cx="11724640" cy="5841999"/>
          </a:xfrm>
        </p:spPr>
        <p:txBody>
          <a:bodyPr/>
          <a:lstStyle/>
          <a:p>
            <a:pPr>
              <a:lnSpc>
                <a:spcPct val="200000"/>
              </a:lnSpc>
              <a:buFont typeface="Wingdings" pitchFamily="2" charset="2"/>
              <a:buChar char="Ø"/>
            </a:pPr>
            <a:r>
              <a:rPr lang="en-US" dirty="0" smtClean="0"/>
              <a:t>Multidrug-resistant organisms (MRO). </a:t>
            </a:r>
            <a:r>
              <a:rPr lang="en-US" i="1" dirty="0" smtClean="0"/>
              <a:t>SA Health</a:t>
            </a:r>
            <a:r>
              <a:rPr lang="en-US" dirty="0" smtClean="0"/>
              <a:t>. Retrieved from </a:t>
            </a:r>
            <a:r>
              <a:rPr lang="en-US" u="sng" dirty="0" smtClean="0">
                <a:solidFill>
                  <a:srgbClr val="00B050"/>
                </a:solidFill>
                <a:hlinkClick r:id="rId2"/>
              </a:rPr>
              <a:t>https://www.sahealth.sa.gov.au/wps/wcm/connect/public+content/sa+health+internet/clinical+resources/clinical+topics/healthcare+associated+infections/multidrug-resistant+organisms+mro</a:t>
            </a:r>
            <a:r>
              <a:rPr lang="en-US" dirty="0" smtClean="0"/>
              <a:t>. Feb 23, 2019.</a:t>
            </a:r>
          </a:p>
          <a:p>
            <a:pPr>
              <a:lnSpc>
                <a:spcPct val="200000"/>
              </a:lnSpc>
              <a:buFont typeface="Wingdings" pitchFamily="2" charset="2"/>
              <a:buChar char="Ø"/>
            </a:pPr>
            <a:r>
              <a:rPr lang="en-US" dirty="0" smtClean="0"/>
              <a:t>Nikaido, H. (2009). Multidrug resistance in bacteria. </a:t>
            </a:r>
            <a:r>
              <a:rPr lang="en-US" i="1" dirty="0" smtClean="0"/>
              <a:t>Annual review of biochemistry</a:t>
            </a:r>
            <a:r>
              <a:rPr lang="en-US" dirty="0" smtClean="0"/>
              <a:t>, </a:t>
            </a:r>
            <a:r>
              <a:rPr lang="en-US" i="1" dirty="0" smtClean="0"/>
              <a:t>78</a:t>
            </a:r>
            <a:r>
              <a:rPr lang="en-US" dirty="0" smtClean="0"/>
              <a:t>, 119-146. Doi: </a:t>
            </a:r>
            <a:r>
              <a:rPr lang="en-US" dirty="0" smtClean="0">
                <a:hlinkClick r:id="rId3"/>
              </a:rPr>
              <a:t>10.1146/annurev.biochem.78.082907.145923</a:t>
            </a:r>
            <a:endParaRPr lang="en-US" dirty="0" smtClean="0"/>
          </a:p>
          <a:p>
            <a:pPr>
              <a:lnSpc>
                <a:spcPct val="200000"/>
              </a:lnSpc>
              <a:buFont typeface="Wingdings" pitchFamily="2" charset="2"/>
              <a:buChar char="Ø"/>
            </a:pPr>
            <a:r>
              <a:rPr lang="en-US" dirty="0" smtClean="0"/>
              <a:t>Thind, S. (2017). Multidrug Resistant Organisms (MDROs): Growing, Spreading, and Killing. </a:t>
            </a:r>
            <a:r>
              <a:rPr lang="en-US" i="1" dirty="0" smtClean="0"/>
              <a:t>Medscape</a:t>
            </a:r>
            <a:r>
              <a:rPr lang="en-US" dirty="0" smtClean="0"/>
              <a:t>. 1-30</a:t>
            </a:r>
          </a:p>
          <a:p>
            <a:pPr>
              <a:lnSpc>
                <a:spcPct val="200000"/>
              </a:lnSpc>
              <a:buFont typeface="Wingdings" pitchFamily="2" charset="2"/>
              <a:buChar char="Ø"/>
            </a:pPr>
            <a:endParaRPr lang="en-US" dirty="0"/>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1848</TotalTime>
  <Words>2157</Words>
  <Application>Microsoft Office PowerPoint</Application>
  <PresentationFormat>Custom</PresentationFormat>
  <Paragraphs>140</Paragraphs>
  <Slides>21</Slides>
  <Notes>17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Facet</vt:lpstr>
      <vt:lpstr>Multi-Drugs Resistant Organisms (MDROs)</vt:lpstr>
      <vt:lpstr>Learning Outcomes</vt:lpstr>
      <vt:lpstr>Introduction</vt:lpstr>
      <vt:lpstr>Common Multidrug Resistant Organisms</vt:lpstr>
      <vt:lpstr>Implications of MDROs</vt:lpstr>
      <vt:lpstr>Cause of MDROs</vt:lpstr>
      <vt:lpstr>Mechanisms of Resistance</vt:lpstr>
      <vt:lpstr>Mechanisms of Resistance Cont…</vt:lpstr>
      <vt:lpstr>Mechanisms of Resistance  Cont…</vt:lpstr>
      <vt:lpstr>Mechanisms of Resistance Cont… </vt:lpstr>
      <vt:lpstr>PowerPoint Presentation</vt:lpstr>
      <vt:lpstr>Mechanisms of Resistance Cont…</vt:lpstr>
      <vt:lpstr>Mechanisms of Resistance Cont… </vt:lpstr>
      <vt:lpstr>Risk Factors for MDROs Infections</vt:lpstr>
      <vt:lpstr>Risk Factors for MDROs Infections Cont… </vt:lpstr>
      <vt:lpstr>Types of Infections Caused by MDROs</vt:lpstr>
      <vt:lpstr>Treatment for MRDOs </vt:lpstr>
      <vt:lpstr>Prevention and Control Measures</vt:lpstr>
      <vt:lpstr>Prevention and Control Measures Cont…</vt:lpstr>
      <vt:lpstr>Recap of High points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225</cp:revision>
  <dcterms:created xsi:type="dcterms:W3CDTF">2016-05-08T08:20:33Z</dcterms:created>
  <dcterms:modified xsi:type="dcterms:W3CDTF">2019-02-24T23:25:34Z</dcterms:modified>
</cp:coreProperties>
</file>