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handoutMasterIdLst>
    <p:handoutMasterId r:id="rId30"/>
  </p:handoutMasterIdLst>
  <p:sldIdLst>
    <p:sldId id="256" r:id="rId2"/>
    <p:sldId id="309" r:id="rId3"/>
    <p:sldId id="257" r:id="rId4"/>
    <p:sldId id="258" r:id="rId5"/>
    <p:sldId id="310" r:id="rId6"/>
    <p:sldId id="311" r:id="rId7"/>
    <p:sldId id="314" r:id="rId8"/>
    <p:sldId id="327" r:id="rId9"/>
    <p:sldId id="334" r:id="rId10"/>
    <p:sldId id="328" r:id="rId11"/>
    <p:sldId id="321" r:id="rId12"/>
    <p:sldId id="326" r:id="rId13"/>
    <p:sldId id="323" r:id="rId14"/>
    <p:sldId id="330" r:id="rId15"/>
    <p:sldId id="331" r:id="rId16"/>
    <p:sldId id="315" r:id="rId17"/>
    <p:sldId id="316" r:id="rId18"/>
    <p:sldId id="317" r:id="rId19"/>
    <p:sldId id="318" r:id="rId20"/>
    <p:sldId id="319" r:id="rId21"/>
    <p:sldId id="320" r:id="rId22"/>
    <p:sldId id="325" r:id="rId23"/>
    <p:sldId id="335" r:id="rId24"/>
    <p:sldId id="329" r:id="rId25"/>
    <p:sldId id="322" r:id="rId26"/>
    <p:sldId id="332" r:id="rId27"/>
    <p:sldId id="333" r:id="rId2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CC"/>
    <a:srgbClr val="A8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النمط الفاتح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27102A9-8310-4765-A935-A1911B00CA55}" styleName="نمط فاتح 1 - تمييز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نمط فاتح 3 - تمييز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C89EF96-8CEA-46FF-86C4-4CE0E7609802}" styleName="نمط فاتح 3 - تميي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90" autoAdjust="0"/>
    <p:restoredTop sz="94660"/>
  </p:normalViewPr>
  <p:slideViewPr>
    <p:cSldViewPr showGuides="1">
      <p:cViewPr>
        <p:scale>
          <a:sx n="90" d="100"/>
          <a:sy n="90" d="100"/>
        </p:scale>
        <p:origin x="-569" y="-58"/>
      </p:cViewPr>
      <p:guideLst>
        <p:guide orient="horz" pos="2160"/>
        <p:guide pos="3839"/>
        <p:guide pos="1007"/>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3/26/2019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3/26/2019</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Rectangle 6"/>
          <p:cNvSpPr/>
          <p:nvPr/>
        </p:nvSpPr>
        <p:spPr>
          <a:xfrm>
            <a:off x="3175" y="6400800"/>
            <a:ext cx="1218565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6994" y="758952"/>
            <a:ext cx="10055781" cy="3566160"/>
          </a:xfrm>
        </p:spPr>
        <p:txBody>
          <a:bodyPr anchor="b">
            <a:normAutofit/>
          </a:bodyPr>
          <a:lstStyle>
            <a:lvl1pPr algn="l">
              <a:lnSpc>
                <a:spcPct val="85000"/>
              </a:lnSpc>
              <a:defRPr sz="7998" spc="-50" baseline="0">
                <a:solidFill>
                  <a:schemeClr val="tx1">
                    <a:lumMod val="85000"/>
                    <a:lumOff val="1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099764" y="4455620"/>
            <a:ext cx="10055781" cy="1143000"/>
          </a:xfrm>
        </p:spPr>
        <p:txBody>
          <a:bodyPr lIns="91440" rIns="91440">
            <a:normAutofit/>
          </a:bodyPr>
          <a:lstStyle>
            <a:lvl1pPr marL="0" indent="0" algn="l">
              <a:buNone/>
              <a:defRPr sz="2399" cap="all" spc="200" baseline="0">
                <a:solidFill>
                  <a:schemeClr val="tx2"/>
                </a:solidFill>
                <a:latin typeface="+mj-lt"/>
              </a:defRPr>
            </a:lvl1pPr>
            <a:lvl2pPr marL="457063" indent="0" algn="ctr">
              <a:buNone/>
              <a:defRPr sz="2399"/>
            </a:lvl2pPr>
            <a:lvl3pPr marL="914126" indent="0" algn="ctr">
              <a:buNone/>
              <a:defRPr sz="2399"/>
            </a:lvl3pPr>
            <a:lvl4pPr marL="1371189" indent="0" algn="ctr">
              <a:buNone/>
              <a:defRPr sz="1999"/>
            </a:lvl4pPr>
            <a:lvl5pPr marL="1828251" indent="0" algn="ctr">
              <a:buNone/>
              <a:defRPr sz="1999"/>
            </a:lvl5pPr>
            <a:lvl6pPr marL="2285314" indent="0" algn="ctr">
              <a:buNone/>
              <a:defRPr sz="1999"/>
            </a:lvl6pPr>
            <a:lvl7pPr marL="2742377" indent="0" algn="ctr">
              <a:buNone/>
              <a:defRPr sz="1999"/>
            </a:lvl7pPr>
            <a:lvl8pPr marL="3199440" indent="0" algn="ctr">
              <a:buNone/>
              <a:defRPr sz="1999"/>
            </a:lvl8pPr>
            <a:lvl9pPr marL="3656503" indent="0" algn="ctr">
              <a:buNone/>
              <a:defRPr sz="1999"/>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C2C6F8EA-316C-41DE-B9A4-EDCC3A85ED9A}" type="datetimeFigureOut">
              <a:rPr lang="en-US" smtClean="0"/>
              <a:pPr/>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cxnSp>
        <p:nvCxnSpPr>
          <p:cNvPr id="9" name="Straight Connector 8"/>
          <p:cNvCxnSpPr/>
          <p:nvPr/>
        </p:nvCxnSpPr>
        <p:spPr>
          <a:xfrm>
            <a:off x="1207344" y="4343400"/>
            <a:ext cx="987294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2936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C2C6F8EA-316C-41DE-B9A4-EDCC3A85ED9A}" type="datetimeFigureOut">
              <a:rPr lang="en-US" smtClean="0"/>
              <a:pPr/>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350270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565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6994" y="758952"/>
            <a:ext cx="10055781" cy="3566160"/>
          </a:xfrm>
        </p:spPr>
        <p:txBody>
          <a:bodyPr anchor="b" anchorCtr="0">
            <a:normAutofit/>
          </a:bodyPr>
          <a:lstStyle>
            <a:lvl1pPr>
              <a:lnSpc>
                <a:spcPct val="85000"/>
              </a:lnSpc>
              <a:defRPr sz="7998" b="0">
                <a:solidFill>
                  <a:schemeClr val="tx1">
                    <a:lumMod val="85000"/>
                    <a:lumOff val="15000"/>
                  </a:schemeClr>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96994" y="4453128"/>
            <a:ext cx="10055781" cy="1143000"/>
          </a:xfrm>
        </p:spPr>
        <p:txBody>
          <a:bodyPr lIns="91440" rIns="91440" anchor="t" anchorCtr="0">
            <a:normAutofit/>
          </a:bodyPr>
          <a:lstStyle>
            <a:lvl1pPr marL="0" indent="0">
              <a:buNone/>
              <a:defRPr sz="2399" cap="all" spc="200" baseline="0">
                <a:solidFill>
                  <a:schemeClr val="tx2"/>
                </a:solidFill>
                <a:latin typeface="+mj-lt"/>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C2C6F8EA-316C-41DE-B9A4-EDCC3A85ED9A}" type="datetimeFigureOut">
              <a:rPr lang="en-US" smtClean="0"/>
              <a:pPr/>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cxnSp>
        <p:nvCxnSpPr>
          <p:cNvPr id="9" name="Straight Connector 8"/>
          <p:cNvCxnSpPr/>
          <p:nvPr/>
        </p:nvCxnSpPr>
        <p:spPr>
          <a:xfrm>
            <a:off x="1207344" y="4343400"/>
            <a:ext cx="987294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6016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p:nvPr>
        </p:nvSpPr>
        <p:spPr>
          <a:xfrm>
            <a:off x="1096994" y="286604"/>
            <a:ext cx="10055781" cy="1450757"/>
          </a:xfrm>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1096993" y="1845734"/>
            <a:ext cx="4936474" cy="402336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6216301" y="1845735"/>
            <a:ext cx="4936474" cy="402336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C2C6F8EA-316C-41DE-B9A4-EDCC3A85ED9A}" type="datetimeFigureOut">
              <a:rPr lang="en-US" smtClean="0"/>
              <a:pPr/>
              <a:t>3/26/2019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328372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a:xfrm>
            <a:off x="1096994" y="286604"/>
            <a:ext cx="10055781" cy="1450757"/>
          </a:xfrm>
        </p:spPr>
        <p:txBody>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96994" y="1846052"/>
            <a:ext cx="4936474" cy="736282"/>
          </a:xfrm>
        </p:spPr>
        <p:txBody>
          <a:bodyPr lIns="91440" rIns="91440" anchor="ctr">
            <a:normAutofit/>
          </a:bodyPr>
          <a:lstStyle>
            <a:lvl1pPr marL="0" indent="0">
              <a:buNone/>
              <a:defRPr sz="1999" b="0" cap="all" baseline="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096994" y="2582334"/>
            <a:ext cx="4936474" cy="3378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6216301" y="1846052"/>
            <a:ext cx="4936474" cy="736282"/>
          </a:xfrm>
        </p:spPr>
        <p:txBody>
          <a:bodyPr lIns="91440" rIns="91440" anchor="ctr">
            <a:normAutofit/>
          </a:bodyPr>
          <a:lstStyle>
            <a:lvl1pPr marL="0" indent="0">
              <a:buNone/>
              <a:defRPr sz="1999" b="0" cap="all" baseline="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6216301" y="2582334"/>
            <a:ext cx="4936474" cy="3378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C2C6F8EA-316C-41DE-B9A4-EDCC3A85ED9A}" type="datetimeFigureOut">
              <a:rPr lang="en-US" smtClean="0"/>
              <a:pPr/>
              <a:t>3/26/2019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915193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C2C6F8EA-316C-41DE-B9A4-EDCC3A85ED9A}" type="datetimeFigureOut">
              <a:rPr lang="en-US" smtClean="0"/>
              <a:pPr/>
              <a:t>3/26/2019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425653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Rectangle 4"/>
          <p:cNvSpPr/>
          <p:nvPr/>
        </p:nvSpPr>
        <p:spPr>
          <a:xfrm>
            <a:off x="3175" y="6400800"/>
            <a:ext cx="1218565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2C6F8EA-316C-41DE-B9A4-EDCC3A85ED9A}" type="datetimeFigureOut">
              <a:rPr lang="en-US" smtClean="0"/>
              <a:pPr/>
              <a:t>3/26/2019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3870267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Rectangle 7"/>
          <p:cNvSpPr/>
          <p:nvPr/>
        </p:nvSpPr>
        <p:spPr>
          <a:xfrm>
            <a:off x="17" y="0"/>
            <a:ext cx="404973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39019" y="0"/>
            <a:ext cx="639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081" y="594359"/>
            <a:ext cx="3199567" cy="2286000"/>
          </a:xfrm>
        </p:spPr>
        <p:txBody>
          <a:bodyPr anchor="b">
            <a:normAutofit/>
          </a:bodyPr>
          <a:lstStyle>
            <a:lvl1pPr>
              <a:defRPr sz="3599" b="0">
                <a:solidFill>
                  <a:srgbClr val="FFFFFF"/>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4799350" y="731520"/>
            <a:ext cx="6490549" cy="52578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457081" y="2926080"/>
            <a:ext cx="3199567" cy="3379124"/>
          </a:xfrm>
        </p:spPr>
        <p:txBody>
          <a:bodyPr lIns="91440" rIns="91440">
            <a:normAutofit/>
          </a:bodyPr>
          <a:lstStyle>
            <a:lvl1pPr marL="0" indent="0">
              <a:buNone/>
              <a:defRPr sz="1500">
                <a:solidFill>
                  <a:srgbClr val="FFFFFF"/>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a:xfrm>
            <a:off x="465391" y="6459786"/>
            <a:ext cx="2617828" cy="365125"/>
          </a:xfrm>
        </p:spPr>
        <p:txBody>
          <a:bodyPr/>
          <a:lstStyle>
            <a:lvl1pPr algn="l">
              <a:defRPr/>
            </a:lvl1pPr>
          </a:lstStyle>
          <a:p>
            <a:fld id="{C2C6F8EA-316C-41DE-B9A4-EDCC3A85ED9A}" type="datetimeFigureOut">
              <a:rPr lang="en-US" smtClean="0"/>
              <a:pPr/>
              <a:t>3/26/2019</a:t>
            </a:fld>
            <a:endParaRPr lang="en-US"/>
          </a:p>
        </p:txBody>
      </p:sp>
      <p:sp>
        <p:nvSpPr>
          <p:cNvPr id="6" name="Footer Placeholder 5"/>
          <p:cNvSpPr>
            <a:spLocks noGrp="1"/>
          </p:cNvSpPr>
          <p:nvPr>
            <p:ph type="ftr" sz="quarter" idx="11"/>
          </p:nvPr>
        </p:nvSpPr>
        <p:spPr>
          <a:xfrm>
            <a:off x="4799350" y="6459786"/>
            <a:ext cx="464699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1212111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8" name="Rectangle 7"/>
          <p:cNvSpPr/>
          <p:nvPr/>
        </p:nvSpPr>
        <p:spPr>
          <a:xfrm>
            <a:off x="0" y="4953000"/>
            <a:ext cx="12185651"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6994" y="5074920"/>
            <a:ext cx="10110630" cy="822960"/>
          </a:xfrm>
        </p:spPr>
        <p:txBody>
          <a:bodyPr lIns="91440" tIns="0" rIns="91440" bIns="0" anchor="b">
            <a:noAutofit/>
          </a:bodyPr>
          <a:lstStyle>
            <a:lvl1pPr>
              <a:defRPr sz="3599" b="0">
                <a:solidFill>
                  <a:srgbClr val="FFFFFF"/>
                </a:solidFill>
              </a:defRPr>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15" y="0"/>
            <a:ext cx="12188810" cy="4915076"/>
          </a:xfrm>
          <a:blipFill>
            <a:blip r:embed="rId2"/>
            <a:stretch>
              <a:fillRect/>
            </a:stretch>
          </a:blipFill>
        </p:spPr>
        <p:txBody>
          <a:bodyPr lIns="457200" tIns="457200" anchor="t"/>
          <a:lstStyle>
            <a:lvl1pPr marL="0" indent="0">
              <a:buNone/>
              <a:defRPr sz="3199">
                <a:solidFill>
                  <a:schemeClr val="bg1"/>
                </a:solidFill>
              </a:defRPr>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1096994" y="5907023"/>
            <a:ext cx="1011063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C2C6F8EA-316C-41DE-B9A4-EDCC3A85ED9A}" type="datetimeFigureOut">
              <a:rPr lang="en-US" smtClean="0"/>
              <a:pPr/>
              <a:t>3/26/2019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169023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C2C6F8EA-316C-41DE-B9A4-EDCC3A85ED9A}" type="datetimeFigureOut">
              <a:rPr lang="en-US" smtClean="0"/>
              <a:pPr/>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3837954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7" name="Rectangle 6"/>
          <p:cNvSpPr/>
          <p:nvPr/>
        </p:nvSpPr>
        <p:spPr>
          <a:xfrm>
            <a:off x="3175" y="6400800"/>
            <a:ext cx="1218565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2628" y="414779"/>
            <a:ext cx="2628215" cy="5757421"/>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837982" y="414778"/>
            <a:ext cx="7732286" cy="5757422"/>
          </a:xfrm>
        </p:spPr>
        <p:txBody>
          <a:bodyPr vert="eaVert" lIns="45720" tIns="0" rIns="45720" bIns="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C2C6F8EA-316C-41DE-B9A4-EDCC3A85ED9A}" type="datetimeFigureOut">
              <a:rPr lang="en-US" smtClean="0"/>
              <a:pPr/>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1640863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88826"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6994" y="286604"/>
            <a:ext cx="10055781" cy="1450757"/>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96994" y="1845734"/>
            <a:ext cx="10055781" cy="4023360"/>
          </a:xfrm>
          <a:prstGeom prst="rect">
            <a:avLst/>
          </a:prstGeom>
        </p:spPr>
        <p:txBody>
          <a:bodyPr vert="horz" lIns="0" tIns="45720" rIns="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1096995" y="6459786"/>
            <a:ext cx="2471627" cy="365125"/>
          </a:xfrm>
          <a:prstGeom prst="rect">
            <a:avLst/>
          </a:prstGeom>
        </p:spPr>
        <p:txBody>
          <a:bodyPr vert="horz" lIns="91440" tIns="45720" rIns="91440" bIns="45720" rtlCol="0" anchor="ctr"/>
          <a:lstStyle>
            <a:lvl1pPr algn="l">
              <a:defRPr sz="900">
                <a:solidFill>
                  <a:srgbClr val="FFFFFF"/>
                </a:solidFill>
              </a:defRPr>
            </a:lvl1pPr>
          </a:lstStyle>
          <a:p>
            <a:fld id="{C2C6F8EA-316C-41DE-B9A4-EDCC3A85ED9A}" type="datetimeFigureOut">
              <a:rPr lang="en-US" smtClean="0"/>
              <a:pPr/>
              <a:t>3/26/2019</a:t>
            </a:fld>
            <a:endParaRPr lang="en-US"/>
          </a:p>
        </p:txBody>
      </p:sp>
      <p:sp>
        <p:nvSpPr>
          <p:cNvPr id="5" name="Footer Placeholder 4"/>
          <p:cNvSpPr>
            <a:spLocks noGrp="1"/>
          </p:cNvSpPr>
          <p:nvPr>
            <p:ph type="ftr" sz="quarter" idx="3"/>
          </p:nvPr>
        </p:nvSpPr>
        <p:spPr>
          <a:xfrm>
            <a:off x="3685225" y="6459786"/>
            <a:ext cx="4821548"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897880" y="6459786"/>
            <a:ext cx="1311683" cy="365125"/>
          </a:xfrm>
          <a:prstGeom prst="rect">
            <a:avLst/>
          </a:prstGeom>
        </p:spPr>
        <p:txBody>
          <a:bodyPr vert="horz" lIns="91440" tIns="45720" rIns="91440" bIns="45720" rtlCol="0" anchor="ctr"/>
          <a:lstStyle>
            <a:lvl1pPr algn="r">
              <a:defRPr sz="1050">
                <a:solidFill>
                  <a:srgbClr val="FFFFFF"/>
                </a:solidFill>
              </a:defRPr>
            </a:lvl1pPr>
          </a:lstStyle>
          <a:p>
            <a:fld id="{7DC1BBB0-96F0-4077-A278-0F3FB5C104D3}" type="slidenum">
              <a:rPr lang="en-US" smtClean="0"/>
              <a:pPr/>
              <a:t>‹#›</a:t>
            </a:fld>
            <a:endParaRPr lang="en-US"/>
          </a:p>
        </p:txBody>
      </p:sp>
      <p:cxnSp>
        <p:nvCxnSpPr>
          <p:cNvPr id="10" name="Straight Connector 9"/>
          <p:cNvCxnSpPr/>
          <p:nvPr/>
        </p:nvCxnSpPr>
        <p:spPr>
          <a:xfrm>
            <a:off x="1193221" y="1737845"/>
            <a:ext cx="996436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0324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126" rtl="0" eaLnBrk="1" latinLnBrk="0" hangingPunct="1">
        <a:lnSpc>
          <a:spcPct val="85000"/>
        </a:lnSpc>
        <a:spcBef>
          <a:spcPct val="0"/>
        </a:spcBef>
        <a:buNone/>
        <a:defRPr sz="4799" kern="1200" spc="-50" baseline="0">
          <a:solidFill>
            <a:schemeClr val="tx1">
              <a:lumMod val="75000"/>
              <a:lumOff val="25000"/>
            </a:schemeClr>
          </a:solidFill>
          <a:latin typeface="+mj-lt"/>
          <a:ea typeface="+mj-ea"/>
          <a:cs typeface="+mj-cs"/>
        </a:defRPr>
      </a:lvl1pPr>
    </p:titleStyle>
    <p:body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essex.ac.uk/linguistics/clmt/MTbook/" TargetMode="External"/><Relationship Id="rId2" Type="http://schemas.openxmlformats.org/officeDocument/2006/relationships/hyperlink" Target="https://en.wikipedia.org/wiki/Machine_translation" TargetMode="External"/><Relationship Id="rId1" Type="http://schemas.openxmlformats.org/officeDocument/2006/relationships/slideLayout" Target="../slideLayouts/slideLayout2.xml"/><Relationship Id="rId4" Type="http://schemas.openxmlformats.org/officeDocument/2006/relationships/hyperlink" Target="http://www.slideshare.com/"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0612" y="381001"/>
            <a:ext cx="8329031" cy="3352800"/>
          </a:xfrm>
        </p:spPr>
        <p:txBody>
          <a:bodyPr/>
          <a:lstStyle/>
          <a:p>
            <a:r>
              <a:rPr lang="en-US" b="1" dirty="0">
                <a:latin typeface="+mn-lt"/>
                <a:ea typeface="Tahoma" panose="020B0604030504040204" pitchFamily="34" charset="0"/>
                <a:cs typeface="Arial" panose="020B0604020202020204" pitchFamily="34" charset="0"/>
              </a:rPr>
              <a:t>LANE-697</a:t>
            </a:r>
            <a:r>
              <a:rPr lang="en-US" sz="4400" b="1" dirty="0">
                <a:solidFill>
                  <a:schemeClr val="tx2">
                    <a:lumMod val="50000"/>
                  </a:schemeClr>
                </a:solidFill>
                <a:latin typeface="+mn-lt"/>
                <a:ea typeface="Tahoma" panose="020B0604030504040204" pitchFamily="34" charset="0"/>
                <a:cs typeface="Arial" panose="020B0604020202020204" pitchFamily="34" charset="0"/>
              </a:rPr>
              <a:t/>
            </a:r>
            <a:br>
              <a:rPr lang="en-US" sz="4400" b="1" dirty="0">
                <a:solidFill>
                  <a:schemeClr val="tx2">
                    <a:lumMod val="50000"/>
                  </a:schemeClr>
                </a:solidFill>
                <a:latin typeface="+mn-lt"/>
                <a:ea typeface="Tahoma" panose="020B0604030504040204" pitchFamily="34" charset="0"/>
                <a:cs typeface="Arial" panose="020B0604020202020204" pitchFamily="34" charset="0"/>
              </a:rPr>
            </a:br>
            <a:r>
              <a:rPr lang="en-US" sz="4400" b="1" dirty="0">
                <a:solidFill>
                  <a:srgbClr val="002060"/>
                </a:solidFill>
                <a:latin typeface="+mn-lt"/>
                <a:ea typeface="Tahoma" panose="020B0604030504040204" pitchFamily="34" charset="0"/>
                <a:cs typeface="Arial" panose="020B0604020202020204" pitchFamily="34" charset="0"/>
              </a:rPr>
              <a:t>Special Topics in Linguistics</a:t>
            </a:r>
            <a:r>
              <a:rPr lang="en-US" sz="4400" b="1" dirty="0">
                <a:solidFill>
                  <a:schemeClr val="tx2">
                    <a:lumMod val="50000"/>
                  </a:schemeClr>
                </a:solidFill>
                <a:latin typeface="+mn-lt"/>
                <a:ea typeface="Tahoma" panose="020B0604030504040204" pitchFamily="34" charset="0"/>
                <a:cs typeface="Arial" panose="020B0604020202020204" pitchFamily="34" charset="0"/>
              </a:rPr>
              <a:t/>
            </a:r>
            <a:br>
              <a:rPr lang="en-US" sz="4400" b="1" dirty="0">
                <a:solidFill>
                  <a:schemeClr val="tx2">
                    <a:lumMod val="50000"/>
                  </a:schemeClr>
                </a:solidFill>
                <a:latin typeface="+mn-lt"/>
                <a:ea typeface="Tahoma" panose="020B0604030504040204" pitchFamily="34" charset="0"/>
                <a:cs typeface="Arial" panose="020B0604020202020204" pitchFamily="34" charset="0"/>
              </a:rPr>
            </a:br>
            <a:r>
              <a:rPr lang="en-US" sz="4400" b="1" dirty="0">
                <a:solidFill>
                  <a:schemeClr val="tx2">
                    <a:lumMod val="50000"/>
                  </a:schemeClr>
                </a:solidFill>
                <a:latin typeface="+mn-lt"/>
                <a:ea typeface="Tahoma" panose="020B0604030504040204" pitchFamily="34" charset="0"/>
                <a:cs typeface="Arial" panose="020B0604020202020204" pitchFamily="34" charset="0"/>
              </a:rPr>
              <a:t/>
            </a:r>
            <a:br>
              <a:rPr lang="en-US" sz="4400" b="1" dirty="0">
                <a:solidFill>
                  <a:schemeClr val="tx2">
                    <a:lumMod val="50000"/>
                  </a:schemeClr>
                </a:solidFill>
                <a:latin typeface="+mn-lt"/>
                <a:ea typeface="Tahoma" panose="020B0604030504040204" pitchFamily="34" charset="0"/>
                <a:cs typeface="Arial" panose="020B0604020202020204" pitchFamily="34" charset="0"/>
              </a:rPr>
            </a:br>
            <a:r>
              <a:rPr lang="en-US" sz="5500" b="1" dirty="0" smtClean="0">
                <a:solidFill>
                  <a:srgbClr val="C00000"/>
                </a:solidFill>
                <a:latin typeface="+mn-lt"/>
                <a:ea typeface="Tahoma" panose="020B0604030504040204" pitchFamily="34" charset="0"/>
                <a:cs typeface="Arial" panose="020B0604020202020204" pitchFamily="34" charset="0"/>
              </a:rPr>
              <a:t>Machine Translation </a:t>
            </a:r>
            <a:endParaRPr lang="en-US" sz="5500" dirty="0">
              <a:solidFill>
                <a:srgbClr val="C00000"/>
              </a:solidFill>
              <a:latin typeface="+mn-lt"/>
            </a:endParaRPr>
          </a:p>
        </p:txBody>
      </p:sp>
      <p:sp>
        <p:nvSpPr>
          <p:cNvPr id="3" name="Subtitle 2"/>
          <p:cNvSpPr>
            <a:spLocks noGrp="1"/>
          </p:cNvSpPr>
          <p:nvPr>
            <p:ph type="subTitle" idx="1"/>
          </p:nvPr>
        </p:nvSpPr>
        <p:spPr>
          <a:xfrm>
            <a:off x="2428669" y="3962400"/>
            <a:ext cx="7516442" cy="1498601"/>
          </a:xfrm>
        </p:spPr>
        <p:txBody>
          <a:bodyPr>
            <a:normAutofit lnSpcReduction="10000"/>
          </a:bodyPr>
          <a:lstStyle/>
          <a:p>
            <a:pPr>
              <a:lnSpc>
                <a:spcPct val="100000"/>
              </a:lnSpc>
            </a:pPr>
            <a:endParaRPr lang="en-US" sz="2000" b="1" dirty="0" smtClean="0">
              <a:solidFill>
                <a:schemeClr val="tx1">
                  <a:lumMod val="95000"/>
                  <a:lumOff val="5000"/>
                </a:schemeClr>
              </a:solidFill>
            </a:endParaRPr>
          </a:p>
          <a:p>
            <a:pPr>
              <a:lnSpc>
                <a:spcPct val="100000"/>
              </a:lnSpc>
            </a:pPr>
            <a:r>
              <a:rPr lang="en-US" b="1" i="1" cap="none" dirty="0" smtClean="0">
                <a:latin typeface="+mn-lt"/>
                <a:cs typeface="Arial" panose="020B0604020202020204" pitchFamily="34" charset="0"/>
              </a:rPr>
              <a:t>Saud </a:t>
            </a:r>
            <a:r>
              <a:rPr lang="en-US" b="1" i="1" cap="none" dirty="0" err="1" smtClean="0">
                <a:latin typeface="+mn-lt"/>
                <a:cs typeface="Arial" panose="020B0604020202020204" pitchFamily="34" charset="0"/>
              </a:rPr>
              <a:t>Alzahrani</a:t>
            </a:r>
            <a:endParaRPr lang="en-US" b="1" i="1" cap="none" dirty="0" smtClean="0">
              <a:latin typeface="+mn-lt"/>
              <a:cs typeface="Arial" panose="020B0604020202020204" pitchFamily="34" charset="0"/>
            </a:endParaRPr>
          </a:p>
          <a:p>
            <a:pPr>
              <a:lnSpc>
                <a:spcPct val="100000"/>
              </a:lnSpc>
            </a:pPr>
            <a:r>
              <a:rPr lang="en-US" sz="2800" b="1" i="1" cap="none" dirty="0" smtClean="0">
                <a:latin typeface="+mn-lt"/>
                <a:cs typeface="Arial" panose="020B0604020202020204" pitchFamily="34" charset="0"/>
              </a:rPr>
              <a:t>2nd Semester, 2019</a:t>
            </a:r>
            <a:endParaRPr lang="en-US" sz="2800" b="1" i="1" cap="none" dirty="0">
              <a:latin typeface="+mn-lt"/>
              <a:cs typeface="Arial" panose="020B0604020202020204" pitchFamily="34" charset="0"/>
            </a:endParaRP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smtClean="0">
                <a:solidFill>
                  <a:srgbClr val="C00000"/>
                </a:solidFill>
                <a:ea typeface="Tahoma" panose="020B0604030504040204" pitchFamily="34" charset="0"/>
                <a:cs typeface="Arial" panose="020B0604020202020204" pitchFamily="34" charset="0"/>
              </a:rPr>
              <a:t>- Machine Translation (MT) :</a:t>
            </a:r>
            <a:endParaRPr lang="en-US" sz="3600" dirty="0">
              <a:solidFill>
                <a:srgbClr val="C00000"/>
              </a:solidFill>
              <a:latin typeface="+mn-lt"/>
            </a:endParaRPr>
          </a:p>
        </p:txBody>
      </p:sp>
      <p:sp>
        <p:nvSpPr>
          <p:cNvPr id="3" name="عنصر نائب للمحتوى 2"/>
          <p:cNvSpPr>
            <a:spLocks noGrp="1"/>
          </p:cNvSpPr>
          <p:nvPr>
            <p:ph idx="1"/>
          </p:nvPr>
        </p:nvSpPr>
        <p:spPr/>
        <p:txBody>
          <a:bodyPr/>
          <a:lstStyle/>
          <a:p>
            <a:endParaRPr lang="en-US" sz="2400" dirty="0" smtClean="0"/>
          </a:p>
          <a:p>
            <a:r>
              <a:rPr lang="en-US" sz="2400" dirty="0" smtClean="0"/>
              <a:t>* Machine translation has </a:t>
            </a:r>
            <a:r>
              <a:rPr lang="en-US" sz="2400" dirty="0"/>
              <a:t>been defined as the process that utilizes computer software to translate text from one natural language (such as English) to another (such as Arabic</a:t>
            </a:r>
            <a:r>
              <a:rPr lang="en-US" sz="2400" dirty="0" smtClean="0"/>
              <a:t>).</a:t>
            </a:r>
          </a:p>
          <a:p>
            <a:r>
              <a:rPr lang="en-US" sz="2400" dirty="0"/>
              <a:t>* </a:t>
            </a:r>
            <a:r>
              <a:rPr lang="en-US" sz="2400" dirty="0" smtClean="0"/>
              <a:t>MT is </a:t>
            </a:r>
            <a:r>
              <a:rPr lang="en-US" sz="2400" dirty="0"/>
              <a:t>a sub-field of computational linguistics that investigates the use of software to translate text or speech from one language to another.</a:t>
            </a:r>
            <a:endParaRPr lang="pl-PL" sz="2400" dirty="0"/>
          </a:p>
        </p:txBody>
      </p:sp>
    </p:spTree>
    <p:extLst>
      <p:ext uri="{BB962C8B-B14F-4D97-AF65-F5344CB8AC3E}">
        <p14:creationId xmlns:p14="http://schemas.microsoft.com/office/powerpoint/2010/main" val="1758441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smtClean="0">
                <a:solidFill>
                  <a:srgbClr val="C00000"/>
                </a:solidFill>
                <a:latin typeface="+mn-lt"/>
              </a:rPr>
              <a:t>- A </a:t>
            </a:r>
            <a:r>
              <a:rPr lang="en-US" sz="3600" b="1" dirty="0">
                <a:solidFill>
                  <a:srgbClr val="C00000"/>
                </a:solidFill>
                <a:latin typeface="+mn-lt"/>
              </a:rPr>
              <a:t>brief </a:t>
            </a:r>
            <a:r>
              <a:rPr lang="en-US" sz="3600" b="1" dirty="0" smtClean="0">
                <a:solidFill>
                  <a:srgbClr val="C00000"/>
                </a:solidFill>
                <a:latin typeface="+mn-lt"/>
              </a:rPr>
              <a:t>history:</a:t>
            </a:r>
            <a:endParaRPr lang="en-US" sz="3600" b="1" dirty="0">
              <a:solidFill>
                <a:srgbClr val="C00000"/>
              </a:solidFill>
              <a:latin typeface="+mn-lt"/>
            </a:endParaRPr>
          </a:p>
        </p:txBody>
      </p:sp>
      <p:sp>
        <p:nvSpPr>
          <p:cNvPr id="3" name="عنصر نائب للمحتوى 2"/>
          <p:cNvSpPr>
            <a:spLocks noGrp="1"/>
          </p:cNvSpPr>
          <p:nvPr>
            <p:ph idx="1"/>
          </p:nvPr>
        </p:nvSpPr>
        <p:spPr>
          <a:xfrm>
            <a:off x="1593436" y="1447800"/>
            <a:ext cx="9782801" cy="4724400"/>
          </a:xfrm>
        </p:spPr>
        <p:txBody>
          <a:bodyPr>
            <a:normAutofit/>
          </a:bodyPr>
          <a:lstStyle/>
          <a:p>
            <a:pPr marL="0" indent="0">
              <a:buNone/>
            </a:pPr>
            <a:endParaRPr lang="en-US" b="1" dirty="0" smtClean="0">
              <a:solidFill>
                <a:schemeClr val="tx1"/>
              </a:solidFill>
            </a:endParaRPr>
          </a:p>
          <a:p>
            <a:r>
              <a:rPr lang="en-US" sz="2400" dirty="0" smtClean="0"/>
              <a:t>* Machine </a:t>
            </a:r>
            <a:r>
              <a:rPr lang="en-US" sz="2400" dirty="0"/>
              <a:t>translation was one of the first applications envisioned for </a:t>
            </a:r>
            <a:r>
              <a:rPr lang="en-US" sz="2400" dirty="0" smtClean="0"/>
              <a:t>computers.</a:t>
            </a:r>
            <a:endParaRPr lang="en-US" sz="2400" dirty="0"/>
          </a:p>
          <a:p>
            <a:r>
              <a:rPr lang="en-US" sz="2400" dirty="0" smtClean="0"/>
              <a:t>* Warren </a:t>
            </a:r>
            <a:r>
              <a:rPr lang="en-US" sz="2400" dirty="0"/>
              <a:t>Weaver (1949): “I have a text in front of me which is written in Russian but I am going to pretend that it is really written in English and that it has been coded in some strange symbols. All I need to do is strip off the code in order to retrieve the information contained in the text.”</a:t>
            </a:r>
          </a:p>
          <a:p>
            <a:r>
              <a:rPr lang="en-US" sz="2400" dirty="0" smtClean="0"/>
              <a:t>* First </a:t>
            </a:r>
            <a:r>
              <a:rPr lang="en-US" sz="2400" dirty="0"/>
              <a:t>demonstrated by IBM in 1954 with a basic word-for-word translation </a:t>
            </a:r>
            <a:r>
              <a:rPr lang="en-US" sz="2400" dirty="0" smtClean="0"/>
              <a:t>system.</a:t>
            </a:r>
            <a:endParaRPr lang="en-US" sz="2400" dirty="0"/>
          </a:p>
        </p:txBody>
      </p:sp>
    </p:spTree>
    <p:extLst>
      <p:ext uri="{BB962C8B-B14F-4D97-AF65-F5344CB8AC3E}">
        <p14:creationId xmlns:p14="http://schemas.microsoft.com/office/powerpoint/2010/main" val="316999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smtClean="0">
                <a:solidFill>
                  <a:srgbClr val="C00000"/>
                </a:solidFill>
              </a:rPr>
              <a:t>- Advantages </a:t>
            </a:r>
            <a:r>
              <a:rPr lang="en-US" sz="3600" b="1" dirty="0">
                <a:solidFill>
                  <a:srgbClr val="C00000"/>
                </a:solidFill>
              </a:rPr>
              <a:t>of machine </a:t>
            </a:r>
            <a:r>
              <a:rPr lang="en-US" sz="3600" b="1" dirty="0" smtClean="0">
                <a:solidFill>
                  <a:srgbClr val="C00000"/>
                </a:solidFill>
              </a:rPr>
              <a:t>translation:</a:t>
            </a:r>
            <a:endParaRPr lang="en-US" sz="3600" b="1" dirty="0">
              <a:solidFill>
                <a:srgbClr val="C00000"/>
              </a:solidFill>
            </a:endParaRPr>
          </a:p>
        </p:txBody>
      </p:sp>
      <p:sp>
        <p:nvSpPr>
          <p:cNvPr id="3" name="عنصر نائب للمحتوى 2"/>
          <p:cNvSpPr>
            <a:spLocks noGrp="1"/>
          </p:cNvSpPr>
          <p:nvPr>
            <p:ph idx="1"/>
          </p:nvPr>
        </p:nvSpPr>
        <p:spPr/>
        <p:txBody>
          <a:bodyPr>
            <a:noAutofit/>
          </a:bodyPr>
          <a:lstStyle/>
          <a:p>
            <a:pPr fontAlgn="base"/>
            <a:r>
              <a:rPr lang="en-US" sz="2000" b="1" dirty="0"/>
              <a:t>Quick Translation</a:t>
            </a:r>
            <a:r>
              <a:rPr lang="en-US" sz="2000" dirty="0"/>
              <a:t/>
            </a:r>
            <a:br>
              <a:rPr lang="en-US" sz="2000" dirty="0"/>
            </a:br>
            <a:r>
              <a:rPr lang="en-US" sz="2000" dirty="0"/>
              <a:t>Using the machine translation system enables you to save your time while translating large texts. </a:t>
            </a:r>
            <a:br>
              <a:rPr lang="en-US" sz="2000" dirty="0"/>
            </a:br>
            <a:r>
              <a:rPr lang="en-US" sz="2000" dirty="0"/>
              <a:t/>
            </a:r>
            <a:br>
              <a:rPr lang="en-US" sz="2000" dirty="0"/>
            </a:br>
            <a:r>
              <a:rPr lang="en-US" sz="2000" b="1" dirty="0"/>
              <a:t>Low price</a:t>
            </a:r>
            <a:r>
              <a:rPr lang="en-US" sz="2000" dirty="0"/>
              <a:t/>
            </a:r>
            <a:br>
              <a:rPr lang="en-US" sz="2000" dirty="0"/>
            </a:br>
            <a:r>
              <a:rPr lang="en-US" sz="2000" dirty="0"/>
              <a:t>If a professional translator translates your text, you have to pay enough money for each page but very often we need just a point of matter, general idea. In this case machine translation system is reliable and effective for us.</a:t>
            </a:r>
            <a:br>
              <a:rPr lang="en-US" sz="2000" dirty="0"/>
            </a:br>
            <a:r>
              <a:rPr lang="en-US" sz="2000" dirty="0"/>
              <a:t/>
            </a:r>
            <a:br>
              <a:rPr lang="en-US" sz="2000" dirty="0"/>
            </a:br>
            <a:r>
              <a:rPr lang="en-US" sz="2000" b="1" dirty="0"/>
              <a:t>Confidentiality</a:t>
            </a:r>
            <a:r>
              <a:rPr lang="en-US" sz="2000" dirty="0"/>
              <a:t/>
            </a:r>
            <a:br>
              <a:rPr lang="en-US" sz="2000" dirty="0"/>
            </a:br>
            <a:r>
              <a:rPr lang="en-US" sz="2000" dirty="0"/>
              <a:t>Many people use machine translation systems to translate their private emails, because no one would agree to give his private correspondence to translator who he doesn't know, or no one would entrust financial documents to other people. </a:t>
            </a:r>
            <a:br>
              <a:rPr lang="en-US" sz="2000" dirty="0"/>
            </a:br>
            <a:r>
              <a:rPr lang="en-US" sz="2000" dirty="0"/>
              <a:t/>
            </a:r>
            <a:br>
              <a:rPr lang="en-US" sz="2000" dirty="0"/>
            </a:br>
            <a:endParaRPr lang="en-US" sz="2000" dirty="0" smtClean="0">
              <a:solidFill>
                <a:schemeClr val="tx1">
                  <a:lumMod val="95000"/>
                  <a:lumOff val="5000"/>
                </a:schemeClr>
              </a:solidFill>
            </a:endParaRPr>
          </a:p>
        </p:txBody>
      </p:sp>
    </p:spTree>
    <p:extLst>
      <p:ext uri="{BB962C8B-B14F-4D97-AF65-F5344CB8AC3E}">
        <p14:creationId xmlns:p14="http://schemas.microsoft.com/office/powerpoint/2010/main" val="4238406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smtClean="0">
                <a:solidFill>
                  <a:srgbClr val="C00000"/>
                </a:solidFill>
              </a:rPr>
              <a:t>- Advantages </a:t>
            </a:r>
            <a:r>
              <a:rPr lang="en-US" sz="3600" b="1" dirty="0">
                <a:solidFill>
                  <a:srgbClr val="C00000"/>
                </a:solidFill>
              </a:rPr>
              <a:t>of machine </a:t>
            </a:r>
            <a:r>
              <a:rPr lang="en-US" sz="3600" b="1" dirty="0" smtClean="0">
                <a:solidFill>
                  <a:srgbClr val="C00000"/>
                </a:solidFill>
              </a:rPr>
              <a:t>translation:</a:t>
            </a:r>
            <a:endParaRPr lang="en-US" sz="3600" b="1" dirty="0">
              <a:solidFill>
                <a:srgbClr val="C00000"/>
              </a:solidFill>
            </a:endParaRPr>
          </a:p>
        </p:txBody>
      </p:sp>
      <p:sp>
        <p:nvSpPr>
          <p:cNvPr id="3" name="عنصر نائب للمحتوى 2"/>
          <p:cNvSpPr>
            <a:spLocks noGrp="1"/>
          </p:cNvSpPr>
          <p:nvPr>
            <p:ph idx="1"/>
          </p:nvPr>
        </p:nvSpPr>
        <p:spPr/>
        <p:txBody>
          <a:bodyPr>
            <a:noAutofit/>
          </a:bodyPr>
          <a:lstStyle/>
          <a:p>
            <a:pPr fontAlgn="base"/>
            <a:r>
              <a:rPr lang="en-US" sz="2000" b="1" dirty="0"/>
              <a:t>Universality</a:t>
            </a:r>
            <a:r>
              <a:rPr lang="en-US" sz="2000" dirty="0"/>
              <a:t/>
            </a:r>
            <a:br>
              <a:rPr lang="en-US" sz="2000" dirty="0"/>
            </a:br>
            <a:r>
              <a:rPr lang="en-US" sz="2000" dirty="0"/>
              <a:t>Usually a professional translator becomes specialized in a definite field, but machine translation system can translate any a text about any area. For the translation of special terminology you have to just switch on a corresponding setting. </a:t>
            </a:r>
            <a:br>
              <a:rPr lang="en-US" sz="2000" dirty="0"/>
            </a:br>
            <a:r>
              <a:rPr lang="en-US" sz="2000" dirty="0"/>
              <a:t/>
            </a:r>
            <a:br>
              <a:rPr lang="en-US" sz="2000" dirty="0"/>
            </a:br>
            <a:r>
              <a:rPr lang="en-US" sz="2000" b="1" dirty="0"/>
              <a:t>Online translation and translation of web page content</a:t>
            </a:r>
            <a:r>
              <a:rPr lang="en-US" sz="2000" dirty="0"/>
              <a:t/>
            </a:r>
            <a:br>
              <a:rPr lang="en-US" sz="2000" dirty="0"/>
            </a:br>
            <a:r>
              <a:rPr lang="en-US" sz="2000" dirty="0"/>
              <a:t>The advantage of online translation services is obvious. Online translation services are at hand and you can translate information quickly with this service. Furthermore you can translate any web page content and query of search engine by the use of machine translation systems. </a:t>
            </a:r>
            <a:br>
              <a:rPr lang="en-US" sz="2000" dirty="0"/>
            </a:br>
            <a:endParaRPr lang="en-US" sz="2000" dirty="0">
              <a:solidFill>
                <a:schemeClr val="tx1">
                  <a:lumMod val="95000"/>
                  <a:lumOff val="5000"/>
                </a:schemeClr>
              </a:solidFill>
            </a:endParaRPr>
          </a:p>
        </p:txBody>
      </p:sp>
    </p:spTree>
    <p:extLst>
      <p:ext uri="{BB962C8B-B14F-4D97-AF65-F5344CB8AC3E}">
        <p14:creationId xmlns:p14="http://schemas.microsoft.com/office/powerpoint/2010/main" val="1954147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smtClean="0">
                <a:solidFill>
                  <a:srgbClr val="C00000"/>
                </a:solidFill>
              </a:rPr>
              <a:t>- Disadvantages </a:t>
            </a:r>
            <a:r>
              <a:rPr lang="en-US" sz="3600" b="1" dirty="0">
                <a:solidFill>
                  <a:srgbClr val="C00000"/>
                </a:solidFill>
              </a:rPr>
              <a:t>of machine </a:t>
            </a:r>
            <a:r>
              <a:rPr lang="en-US" sz="3600" b="1" dirty="0" smtClean="0">
                <a:solidFill>
                  <a:srgbClr val="C00000"/>
                </a:solidFill>
              </a:rPr>
              <a:t>translation:</a:t>
            </a:r>
            <a:endParaRPr lang="en-US" sz="3600" b="1" dirty="0">
              <a:solidFill>
                <a:srgbClr val="C00000"/>
              </a:solidFill>
            </a:endParaRPr>
          </a:p>
        </p:txBody>
      </p:sp>
      <p:sp>
        <p:nvSpPr>
          <p:cNvPr id="3" name="عنصر نائب للمحتوى 2"/>
          <p:cNvSpPr>
            <a:spLocks noGrp="1"/>
          </p:cNvSpPr>
          <p:nvPr>
            <p:ph idx="1"/>
          </p:nvPr>
        </p:nvSpPr>
        <p:spPr/>
        <p:txBody>
          <a:bodyPr>
            <a:noAutofit/>
          </a:bodyPr>
          <a:lstStyle/>
          <a:p>
            <a:pPr fontAlgn="base"/>
            <a:r>
              <a:rPr lang="en-US" b="1" dirty="0"/>
              <a:t>Lack of superior exactness</a:t>
            </a:r>
            <a:r>
              <a:rPr lang="en-US" dirty="0"/>
              <a:t/>
            </a:r>
            <a:br>
              <a:rPr lang="en-US" dirty="0"/>
            </a:br>
            <a:r>
              <a:rPr lang="en-US" dirty="0"/>
              <a:t>You can’t entrust Machine translation system if you need superior exact translation of the official documents, agreements and so on. You can get the gist, first draft of a translation then you can work on it and correct for exactness.</a:t>
            </a:r>
            <a:br>
              <a:rPr lang="en-US" dirty="0"/>
            </a:br>
            <a:r>
              <a:rPr lang="en-US" dirty="0"/>
              <a:t/>
            </a:r>
            <a:br>
              <a:rPr lang="en-US" dirty="0"/>
            </a:br>
            <a:r>
              <a:rPr lang="en-US" b="1" dirty="0"/>
              <a:t>Inferior translation quality of the texts with ambiguous words and sentences</a:t>
            </a:r>
            <a:r>
              <a:rPr lang="en-US" dirty="0"/>
              <a:t/>
            </a:r>
            <a:br>
              <a:rPr lang="en-US" dirty="0"/>
            </a:br>
            <a:r>
              <a:rPr lang="en-US" dirty="0"/>
              <a:t>Machine translation is based on formal and systematic rules so sometimes it can’t solve ambiguity by concentrating on a context and using experience or mental outlook as a human translator.</a:t>
            </a:r>
            <a:endParaRPr lang="en-US" sz="2000" dirty="0">
              <a:solidFill>
                <a:schemeClr val="tx1">
                  <a:lumMod val="95000"/>
                  <a:lumOff val="5000"/>
                </a:schemeClr>
              </a:solidFill>
            </a:endParaRPr>
          </a:p>
        </p:txBody>
      </p:sp>
    </p:spTree>
    <p:extLst>
      <p:ext uri="{BB962C8B-B14F-4D97-AF65-F5344CB8AC3E}">
        <p14:creationId xmlns:p14="http://schemas.microsoft.com/office/powerpoint/2010/main" val="1634540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smtClean="0">
                <a:solidFill>
                  <a:srgbClr val="C00000"/>
                </a:solidFill>
              </a:rPr>
              <a:t>- </a:t>
            </a:r>
            <a:r>
              <a:rPr lang="en-US" sz="3600" b="1" dirty="0">
                <a:solidFill>
                  <a:srgbClr val="C00000"/>
                </a:solidFill>
              </a:rPr>
              <a:t>Human Translation </a:t>
            </a:r>
            <a:r>
              <a:rPr lang="en-US" sz="3600" b="1" dirty="0" smtClean="0">
                <a:solidFill>
                  <a:srgbClr val="C00000"/>
                </a:solidFill>
              </a:rPr>
              <a:t>V.S  </a:t>
            </a:r>
            <a:r>
              <a:rPr lang="en-US" sz="3600" b="1" dirty="0">
                <a:solidFill>
                  <a:srgbClr val="C00000"/>
                </a:solidFill>
              </a:rPr>
              <a:t>M</a:t>
            </a:r>
            <a:r>
              <a:rPr lang="en-US" sz="3600" b="1" dirty="0" smtClean="0">
                <a:solidFill>
                  <a:srgbClr val="C00000"/>
                </a:solidFill>
              </a:rPr>
              <a:t>achine translation:</a:t>
            </a:r>
            <a:endParaRPr lang="en-US" sz="3600" b="1" dirty="0">
              <a:solidFill>
                <a:srgbClr val="C00000"/>
              </a:solidFill>
            </a:endParaRPr>
          </a:p>
        </p:txBody>
      </p:sp>
      <p:sp>
        <p:nvSpPr>
          <p:cNvPr id="4" name="عنصر نائب للمحتوى 3"/>
          <p:cNvSpPr>
            <a:spLocks noGrp="1"/>
          </p:cNvSpPr>
          <p:nvPr>
            <p:ph sz="half" idx="1"/>
          </p:nvPr>
        </p:nvSpPr>
        <p:spPr/>
        <p:txBody>
          <a:bodyPr/>
          <a:lstStyle/>
          <a:p>
            <a:r>
              <a:rPr lang="en-US" b="1" dirty="0" smtClean="0"/>
              <a:t>* Human </a:t>
            </a:r>
            <a:r>
              <a:rPr lang="en-US" b="1" dirty="0"/>
              <a:t>Translation</a:t>
            </a:r>
            <a:r>
              <a:rPr lang="en-US" b="1" dirty="0" smtClean="0"/>
              <a:t>:</a:t>
            </a:r>
          </a:p>
          <a:p>
            <a:r>
              <a:rPr lang="en-US" dirty="0" smtClean="0"/>
              <a:t>Human </a:t>
            </a:r>
            <a:r>
              <a:rPr lang="en-US" dirty="0"/>
              <a:t>translators use their creative skills to find the most appropriate and relevant phrases or expressions to convey the correct intended message</a:t>
            </a:r>
            <a:r>
              <a:rPr lang="en-US" dirty="0" smtClean="0"/>
              <a:t>.</a:t>
            </a:r>
          </a:p>
          <a:p>
            <a:r>
              <a:rPr lang="en-US" dirty="0" smtClean="0"/>
              <a:t>Human </a:t>
            </a:r>
            <a:r>
              <a:rPr lang="en-US" dirty="0"/>
              <a:t>translators can focus on sensitive cultural content that has a proper tone for the audience to understand.</a:t>
            </a:r>
          </a:p>
        </p:txBody>
      </p:sp>
      <p:sp>
        <p:nvSpPr>
          <p:cNvPr id="5" name="عنصر نائب للمحتوى 4"/>
          <p:cNvSpPr>
            <a:spLocks noGrp="1"/>
          </p:cNvSpPr>
          <p:nvPr>
            <p:ph sz="half" idx="2"/>
          </p:nvPr>
        </p:nvSpPr>
        <p:spPr/>
        <p:txBody>
          <a:bodyPr/>
          <a:lstStyle/>
          <a:p>
            <a:r>
              <a:rPr lang="en-US" b="1" dirty="0"/>
              <a:t>Machine Translation</a:t>
            </a:r>
            <a:r>
              <a:rPr lang="en-US" b="1" dirty="0" smtClean="0"/>
              <a:t>:</a:t>
            </a:r>
          </a:p>
          <a:p>
            <a:r>
              <a:rPr lang="en-US" dirty="0" smtClean="0"/>
              <a:t>Machine </a:t>
            </a:r>
            <a:r>
              <a:rPr lang="en-US" dirty="0"/>
              <a:t>translation may appear as an excellent way to save money and time</a:t>
            </a:r>
            <a:r>
              <a:rPr lang="en-US" dirty="0" smtClean="0"/>
              <a:t>.</a:t>
            </a:r>
          </a:p>
          <a:p>
            <a:r>
              <a:rPr lang="en-US" dirty="0" smtClean="0"/>
              <a:t>These </a:t>
            </a:r>
            <a:r>
              <a:rPr lang="en-US" dirty="0"/>
              <a:t>kinds of translators first analyze the structure of each term of the phrase within the source text</a:t>
            </a:r>
            <a:r>
              <a:rPr lang="en-US" dirty="0" smtClean="0"/>
              <a:t>.</a:t>
            </a:r>
          </a:p>
          <a:p>
            <a:r>
              <a:rPr lang="en-US" dirty="0" smtClean="0"/>
              <a:t>This </a:t>
            </a:r>
            <a:r>
              <a:rPr lang="en-US" dirty="0"/>
              <a:t>method may seem correct, but the quality of the translation is much lower than human translation.</a:t>
            </a:r>
          </a:p>
        </p:txBody>
      </p:sp>
    </p:spTree>
    <p:extLst>
      <p:ext uri="{BB962C8B-B14F-4D97-AF65-F5344CB8AC3E}">
        <p14:creationId xmlns:p14="http://schemas.microsoft.com/office/powerpoint/2010/main" val="2609980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a:solidFill>
                  <a:srgbClr val="C00000"/>
                </a:solidFill>
                <a:ea typeface="Tahoma" panose="020B0604030504040204" pitchFamily="34" charset="0"/>
                <a:cs typeface="Arial" panose="020B0604020202020204" pitchFamily="34" charset="0"/>
              </a:rPr>
              <a:t>- </a:t>
            </a:r>
            <a:r>
              <a:rPr lang="en-US" sz="3600" b="1" dirty="0" smtClean="0">
                <a:solidFill>
                  <a:srgbClr val="C00000"/>
                </a:solidFill>
              </a:rPr>
              <a:t> </a:t>
            </a:r>
            <a:r>
              <a:rPr lang="en-US" sz="3600" b="1" dirty="0">
                <a:solidFill>
                  <a:srgbClr val="C00000"/>
                </a:solidFill>
              </a:rPr>
              <a:t>The significance of </a:t>
            </a:r>
            <a:r>
              <a:rPr lang="en-US" sz="3600" b="1" dirty="0" smtClean="0">
                <a:solidFill>
                  <a:srgbClr val="C00000"/>
                </a:solidFill>
              </a:rPr>
              <a:t> machine </a:t>
            </a:r>
            <a:r>
              <a:rPr lang="en-US" sz="3600" b="1" dirty="0">
                <a:solidFill>
                  <a:srgbClr val="C00000"/>
                </a:solidFill>
                <a:ea typeface="Tahoma" panose="020B0604030504040204" pitchFamily="34" charset="0"/>
                <a:cs typeface="Arial" panose="020B0604020202020204" pitchFamily="34" charset="0"/>
              </a:rPr>
              <a:t>t</a:t>
            </a:r>
            <a:r>
              <a:rPr lang="en-US" sz="3600" b="1" dirty="0" smtClean="0">
                <a:solidFill>
                  <a:srgbClr val="C00000"/>
                </a:solidFill>
                <a:ea typeface="Tahoma" panose="020B0604030504040204" pitchFamily="34" charset="0"/>
                <a:cs typeface="Arial" panose="020B0604020202020204" pitchFamily="34" charset="0"/>
              </a:rPr>
              <a:t>ranslation :</a:t>
            </a:r>
            <a:endParaRPr lang="en-US" sz="3600" b="1" dirty="0">
              <a:solidFill>
                <a:srgbClr val="C00000"/>
              </a:solidFill>
              <a:latin typeface="+mn-lt"/>
            </a:endParaRPr>
          </a:p>
        </p:txBody>
      </p:sp>
      <p:sp>
        <p:nvSpPr>
          <p:cNvPr id="3" name="عنصر نائب للمحتوى 2"/>
          <p:cNvSpPr>
            <a:spLocks noGrp="1"/>
          </p:cNvSpPr>
          <p:nvPr>
            <p:ph idx="1"/>
          </p:nvPr>
        </p:nvSpPr>
        <p:spPr>
          <a:xfrm>
            <a:off x="1096994" y="1845734"/>
            <a:ext cx="10055781" cy="4478866"/>
          </a:xfrm>
        </p:spPr>
        <p:txBody>
          <a:bodyPr>
            <a:normAutofit/>
          </a:bodyPr>
          <a:lstStyle/>
          <a:p>
            <a:r>
              <a:rPr lang="en-US" sz="2200" dirty="0" smtClean="0"/>
              <a:t>* </a:t>
            </a:r>
            <a:r>
              <a:rPr lang="en-US" sz="2200" dirty="0"/>
              <a:t>Machine translation is important for the theory of translation.</a:t>
            </a:r>
          </a:p>
          <a:p>
            <a:r>
              <a:rPr lang="en-US" sz="2200" dirty="0"/>
              <a:t>*  Algorithmic </a:t>
            </a:r>
            <a:r>
              <a:rPr lang="en-US" sz="2200" dirty="0" err="1"/>
              <a:t>rigour</a:t>
            </a:r>
            <a:r>
              <a:rPr lang="en-US" sz="2200" dirty="0"/>
              <a:t> of machine translation - clear linguistics descriptions.</a:t>
            </a:r>
          </a:p>
          <a:p>
            <a:r>
              <a:rPr lang="en-US" sz="2200" dirty="0"/>
              <a:t>* Investigation of cognitive processes and the process of human translation (Brain).</a:t>
            </a:r>
          </a:p>
          <a:p>
            <a:r>
              <a:rPr lang="en-US" sz="2200" dirty="0"/>
              <a:t>* Computers are useful in helping humans (speed) in the translation activity rather than in translation itself.</a:t>
            </a:r>
          </a:p>
        </p:txBody>
      </p:sp>
    </p:spTree>
    <p:extLst>
      <p:ext uri="{BB962C8B-B14F-4D97-AF65-F5344CB8AC3E}">
        <p14:creationId xmlns:p14="http://schemas.microsoft.com/office/powerpoint/2010/main" val="3513313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a:solidFill>
                  <a:srgbClr val="C00000"/>
                </a:solidFill>
                <a:ea typeface="Tahoma" panose="020B0604030504040204" pitchFamily="34" charset="0"/>
                <a:cs typeface="Arial" panose="020B0604020202020204" pitchFamily="34" charset="0"/>
              </a:rPr>
              <a:t>- </a:t>
            </a:r>
            <a:r>
              <a:rPr lang="en-US" sz="3600" b="1" dirty="0" smtClean="0">
                <a:solidFill>
                  <a:srgbClr val="C00000"/>
                </a:solidFill>
              </a:rPr>
              <a:t>Problems </a:t>
            </a:r>
            <a:r>
              <a:rPr lang="en-US" sz="3600" b="1" dirty="0" smtClean="0">
                <a:solidFill>
                  <a:srgbClr val="C00000"/>
                </a:solidFill>
                <a:ea typeface="Tahoma" panose="020B0604030504040204" pitchFamily="34" charset="0"/>
                <a:cs typeface="Arial" panose="020B0604020202020204" pitchFamily="34" charset="0"/>
              </a:rPr>
              <a:t>of Machine Translation :</a:t>
            </a:r>
            <a:endParaRPr lang="en-US" sz="3600" dirty="0">
              <a:solidFill>
                <a:srgbClr val="C00000"/>
              </a:solidFill>
              <a:latin typeface="+mn-lt"/>
            </a:endParaRPr>
          </a:p>
        </p:txBody>
      </p:sp>
      <p:sp>
        <p:nvSpPr>
          <p:cNvPr id="3" name="عنصر نائب للمحتوى 2"/>
          <p:cNvSpPr>
            <a:spLocks noGrp="1"/>
          </p:cNvSpPr>
          <p:nvPr>
            <p:ph idx="1"/>
          </p:nvPr>
        </p:nvSpPr>
        <p:spPr>
          <a:xfrm>
            <a:off x="1096994" y="1845734"/>
            <a:ext cx="10055781" cy="4478866"/>
          </a:xfrm>
        </p:spPr>
        <p:txBody>
          <a:bodyPr>
            <a:normAutofit/>
          </a:bodyPr>
          <a:lstStyle/>
          <a:p>
            <a:r>
              <a:rPr lang="en-US" sz="2200" dirty="0" smtClean="0"/>
              <a:t>* Computers </a:t>
            </a:r>
            <a:r>
              <a:rPr lang="en-US" sz="2200" dirty="0"/>
              <a:t>are not human </a:t>
            </a:r>
            <a:r>
              <a:rPr lang="en-US" sz="2200" dirty="0" smtClean="0"/>
              <a:t>beings, The  </a:t>
            </a:r>
            <a:r>
              <a:rPr lang="en-US" sz="2200" dirty="0"/>
              <a:t>nature of translation and human language is not ALGORITHMIC process especially:</a:t>
            </a:r>
          </a:p>
          <a:p>
            <a:r>
              <a:rPr lang="en-US" sz="2200" dirty="0" smtClean="0"/>
              <a:t>1- Polysemy</a:t>
            </a:r>
            <a:r>
              <a:rPr lang="en-US" sz="2200" dirty="0"/>
              <a:t>, </a:t>
            </a:r>
            <a:r>
              <a:rPr lang="en-US" sz="2200" dirty="0" smtClean="0"/>
              <a:t>Homonymy.</a:t>
            </a:r>
          </a:p>
          <a:p>
            <a:r>
              <a:rPr lang="en-US" sz="2200" dirty="0" smtClean="0"/>
              <a:t>2- Syntactical ambiguities.</a:t>
            </a:r>
          </a:p>
          <a:p>
            <a:r>
              <a:rPr lang="en-US" sz="2200" dirty="0" smtClean="0"/>
              <a:t>3-  </a:t>
            </a:r>
            <a:r>
              <a:rPr lang="en-US" sz="2200" dirty="0"/>
              <a:t>Referential </a:t>
            </a:r>
            <a:r>
              <a:rPr lang="en-US" sz="2200" dirty="0" smtClean="0"/>
              <a:t>ambiguity.</a:t>
            </a:r>
          </a:p>
          <a:p>
            <a:r>
              <a:rPr lang="en-US" sz="2200" dirty="0" smtClean="0"/>
              <a:t>4- Synonyms.</a:t>
            </a:r>
          </a:p>
          <a:p>
            <a:r>
              <a:rPr lang="en-US" sz="2200" dirty="0" smtClean="0"/>
              <a:t>5- </a:t>
            </a:r>
            <a:r>
              <a:rPr lang="en-US" sz="2200" dirty="0"/>
              <a:t>Metaphors and </a:t>
            </a:r>
            <a:r>
              <a:rPr lang="en-US" sz="2200" dirty="0" smtClean="0"/>
              <a:t>symbols.</a:t>
            </a:r>
          </a:p>
          <a:p>
            <a:r>
              <a:rPr lang="en-US" sz="2200" dirty="0"/>
              <a:t>6</a:t>
            </a:r>
            <a:r>
              <a:rPr lang="en-US" sz="2200" dirty="0" smtClean="0"/>
              <a:t>- </a:t>
            </a:r>
            <a:r>
              <a:rPr lang="en-US" sz="2200" dirty="0"/>
              <a:t>New vocabulary developments.</a:t>
            </a:r>
            <a:endParaRPr lang="pl-PL" sz="2200" dirty="0"/>
          </a:p>
        </p:txBody>
      </p:sp>
    </p:spTree>
    <p:extLst>
      <p:ext uri="{BB962C8B-B14F-4D97-AF65-F5344CB8AC3E}">
        <p14:creationId xmlns:p14="http://schemas.microsoft.com/office/powerpoint/2010/main" val="4103247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a:xfrm>
            <a:off x="914162" y="1752600"/>
            <a:ext cx="10360501" cy="4114800"/>
          </a:xfrm>
        </p:spPr>
        <p:txBody>
          <a:bodyPr>
            <a:normAutofit/>
          </a:bodyPr>
          <a:lstStyle/>
          <a:p>
            <a:r>
              <a:rPr lang="en-US" sz="2200" dirty="0"/>
              <a:t>Currently, Google grants machine translation service for more than 100 languages ​​with the feature of listening to the text </a:t>
            </a:r>
            <a:r>
              <a:rPr lang="en-US" sz="2200" dirty="0" smtClean="0"/>
              <a:t>translation.</a:t>
            </a:r>
          </a:p>
          <a:p>
            <a:pPr eaLnBrk="1" hangingPunct="1"/>
            <a:endParaRPr lang="en-US" sz="2200" dirty="0" smtClean="0"/>
          </a:p>
        </p:txBody>
      </p:sp>
      <p:graphicFrame>
        <p:nvGraphicFramePr>
          <p:cNvPr id="31769" name="Group 25"/>
          <p:cNvGraphicFramePr>
            <a:graphicFrameLocks noGrp="1"/>
          </p:cNvGraphicFramePr>
          <p:nvPr>
            <p:extLst>
              <p:ext uri="{D42A27DB-BD31-4B8C-83A1-F6EECF244321}">
                <p14:modId xmlns:p14="http://schemas.microsoft.com/office/powerpoint/2010/main" val="683646167"/>
              </p:ext>
            </p:extLst>
          </p:nvPr>
        </p:nvGraphicFramePr>
        <p:xfrm>
          <a:off x="660228" y="2438400"/>
          <a:ext cx="11020730" cy="3657600"/>
        </p:xfrm>
        <a:graphic>
          <a:graphicData uri="http://schemas.openxmlformats.org/drawingml/2006/table">
            <a:tbl>
              <a:tblPr/>
              <a:tblGrid>
                <a:gridCol w="1667499"/>
                <a:gridCol w="2209225"/>
                <a:gridCol w="2031471"/>
                <a:gridCol w="1752144"/>
                <a:gridCol w="1675963"/>
                <a:gridCol w="1684428"/>
              </a:tblGrid>
              <a:tr h="35813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Afrikaans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Albanian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Arabic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Armenian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Azerbaijani</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Basque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Belarusian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Bulgarian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Catalan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Chinese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charset="0"/>
                        <a:cs typeface="Times New Roman" charset="0"/>
                      </a:endParaRPr>
                    </a:p>
                  </a:txBody>
                  <a:tcPr marL="121888" marR="12188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Croatian Czech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Danish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Dutch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English</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Estonian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Filipino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Finnish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French</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Galician</a:t>
                      </a:r>
                    </a:p>
                  </a:txBody>
                  <a:tcPr marL="121888" marR="1218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Georgian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German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Greek</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Haitian Creole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Hebrew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Hindi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Hungarian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Icelandic</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Indonesian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Irish</a:t>
                      </a:r>
                    </a:p>
                  </a:txBody>
                  <a:tcPr marL="121888" marR="1218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Italian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Japanese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Korean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Latvian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Lithuanian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Macedonian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Malay</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Maltese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Norwegian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Polish </a:t>
                      </a:r>
                    </a:p>
                  </a:txBody>
                  <a:tcPr marL="121888" marR="1218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Portuguese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Romanian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Russian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Serbian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Slovak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Slovenian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Spanish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Swahili</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Swedish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Thai</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charset="0"/>
                        <a:cs typeface="Times New Roman" charset="0"/>
                      </a:endParaRPr>
                    </a:p>
                  </a:txBody>
                  <a:tcPr marL="121888" marR="1218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Turkish</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Ukrainian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Urdu</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Vietnamese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Welsh</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Yiddish</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charset="0"/>
                        <a:cs typeface="Times New Roman" charset="0"/>
                      </a:endParaRPr>
                    </a:p>
                  </a:txBody>
                  <a:tcPr marL="121888" marR="12188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22547"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42212" y="1168400"/>
            <a:ext cx="357200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455612" y="660737"/>
            <a:ext cx="6044925" cy="1015663"/>
          </a:xfrm>
          <a:prstGeom prst="rect">
            <a:avLst/>
          </a:prstGeom>
        </p:spPr>
        <p:txBody>
          <a:bodyPr wrap="none">
            <a:spAutoFit/>
          </a:bodyPr>
          <a:lstStyle/>
          <a:p>
            <a:pPr marL="342900" indent="-342900">
              <a:buFontTx/>
              <a:buChar char="-"/>
            </a:pPr>
            <a:r>
              <a:rPr lang="en-US" sz="3000" b="1" dirty="0" smtClean="0">
                <a:solidFill>
                  <a:srgbClr val="C00000"/>
                </a:solidFill>
              </a:rPr>
              <a:t>One </a:t>
            </a:r>
            <a:r>
              <a:rPr lang="en-US" sz="3000" b="1" dirty="0">
                <a:solidFill>
                  <a:srgbClr val="C00000"/>
                </a:solidFill>
              </a:rPr>
              <a:t>of the most popular </a:t>
            </a:r>
            <a:r>
              <a:rPr lang="en-US" sz="3000" b="1" dirty="0" smtClean="0">
                <a:solidFill>
                  <a:srgbClr val="C00000"/>
                </a:solidFill>
              </a:rPr>
              <a:t>examples</a:t>
            </a:r>
            <a:endParaRPr lang="ar-SA" sz="3000" b="1" dirty="0">
              <a:solidFill>
                <a:srgbClr val="C00000"/>
              </a:solidFill>
            </a:endParaRPr>
          </a:p>
          <a:p>
            <a:r>
              <a:rPr lang="en-US" sz="3000" b="1" dirty="0" smtClean="0">
                <a:solidFill>
                  <a:srgbClr val="C00000"/>
                </a:solidFill>
              </a:rPr>
              <a:t>of </a:t>
            </a:r>
            <a:r>
              <a:rPr lang="en-US" sz="3000" b="1" dirty="0">
                <a:solidFill>
                  <a:srgbClr val="C00000"/>
                </a:solidFill>
              </a:rPr>
              <a:t>machine translation:</a:t>
            </a:r>
          </a:p>
        </p:txBody>
      </p:sp>
    </p:spTree>
    <p:extLst>
      <p:ext uri="{BB962C8B-B14F-4D97-AF65-F5344CB8AC3E}">
        <p14:creationId xmlns:p14="http://schemas.microsoft.com/office/powerpoint/2010/main" val="3275330817"/>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smtClean="0">
                <a:solidFill>
                  <a:srgbClr val="C00000"/>
                </a:solidFill>
              </a:rPr>
              <a:t>-  Conclusion :</a:t>
            </a:r>
            <a:endParaRPr lang="en-US" sz="3600" b="1" dirty="0">
              <a:solidFill>
                <a:srgbClr val="C00000"/>
              </a:solidFill>
            </a:endParaRPr>
          </a:p>
        </p:txBody>
      </p:sp>
      <p:sp>
        <p:nvSpPr>
          <p:cNvPr id="3" name="عنصر نائب للمحتوى 2"/>
          <p:cNvSpPr>
            <a:spLocks noGrp="1"/>
          </p:cNvSpPr>
          <p:nvPr>
            <p:ph idx="1"/>
          </p:nvPr>
        </p:nvSpPr>
        <p:spPr/>
        <p:txBody>
          <a:bodyPr>
            <a:noAutofit/>
          </a:bodyPr>
          <a:lstStyle/>
          <a:p>
            <a:pPr lvl="1"/>
            <a:endParaRPr lang="en-US" sz="2400" dirty="0"/>
          </a:p>
          <a:p>
            <a:pPr lvl="1"/>
            <a:r>
              <a:rPr lang="en-US" sz="2400" dirty="0"/>
              <a:t>Many require real-world knowledge, intuitions about the meaning of the text, etc. to get a good translation.</a:t>
            </a:r>
          </a:p>
          <a:p>
            <a:pPr lvl="1"/>
            <a:r>
              <a:rPr lang="en-US" sz="2400" dirty="0"/>
              <a:t>Existing MT systems opt for a strategy of structure-preservation where possible and do what they can to get lexical choices right.</a:t>
            </a:r>
          </a:p>
          <a:p>
            <a:pPr lvl="1"/>
            <a:r>
              <a:rPr lang="en-US" sz="2400" dirty="0"/>
              <a:t>The first reaction may be that they are rubbish, but when you realize how hard the problem is, you might change your mind.</a:t>
            </a:r>
          </a:p>
          <a:p>
            <a:pPr lvl="1"/>
            <a:endParaRPr lang="en-US" sz="2400" dirty="0"/>
          </a:p>
        </p:txBody>
      </p:sp>
    </p:spTree>
    <p:extLst>
      <p:ext uri="{BB962C8B-B14F-4D97-AF65-F5344CB8AC3E}">
        <p14:creationId xmlns:p14="http://schemas.microsoft.com/office/powerpoint/2010/main" val="2575502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Autofit/>
          </a:bodyPr>
          <a:lstStyle/>
          <a:p>
            <a:pPr marL="0" indent="0" algn="ctr">
              <a:buNone/>
            </a:pPr>
            <a:endParaRPr lang="en-US" sz="8800" b="1" dirty="0"/>
          </a:p>
          <a:p>
            <a:pPr marL="0" indent="0" algn="ctr">
              <a:buNone/>
            </a:pPr>
            <a:r>
              <a:rPr lang="en-US" sz="8800" b="1" dirty="0" smtClean="0"/>
              <a:t>Thank you!</a:t>
            </a:r>
            <a:endParaRPr lang="en-US" sz="8800" b="1" dirty="0"/>
          </a:p>
        </p:txBody>
      </p:sp>
    </p:spTree>
    <p:extLst>
      <p:ext uri="{BB962C8B-B14F-4D97-AF65-F5344CB8AC3E}">
        <p14:creationId xmlns:p14="http://schemas.microsoft.com/office/powerpoint/2010/main" val="1716242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smtClean="0">
                <a:solidFill>
                  <a:srgbClr val="C00000"/>
                </a:solidFill>
              </a:rPr>
              <a:t>-  Resources :</a:t>
            </a:r>
            <a:endParaRPr lang="en-US" sz="3600" b="1" dirty="0">
              <a:solidFill>
                <a:srgbClr val="C00000"/>
              </a:solidFill>
            </a:endParaRPr>
          </a:p>
        </p:txBody>
      </p:sp>
      <p:sp>
        <p:nvSpPr>
          <p:cNvPr id="3" name="عنصر نائب للمحتوى 2"/>
          <p:cNvSpPr>
            <a:spLocks noGrp="1"/>
          </p:cNvSpPr>
          <p:nvPr>
            <p:ph idx="1"/>
          </p:nvPr>
        </p:nvSpPr>
        <p:spPr/>
        <p:txBody>
          <a:bodyPr>
            <a:noAutofit/>
          </a:bodyPr>
          <a:lstStyle/>
          <a:p>
            <a:pPr lvl="1"/>
            <a:r>
              <a:rPr lang="en-US" sz="2400" dirty="0">
                <a:hlinkClick r:id="rId2"/>
              </a:rPr>
              <a:t>https://</a:t>
            </a:r>
            <a:r>
              <a:rPr lang="en-US" sz="2400" dirty="0" smtClean="0">
                <a:hlinkClick r:id="rId2"/>
              </a:rPr>
              <a:t>en.wikipedia.org/wiki/Machine_translation</a:t>
            </a:r>
            <a:endParaRPr lang="en-US" sz="2400" dirty="0" smtClean="0"/>
          </a:p>
          <a:p>
            <a:pPr lvl="1"/>
            <a:r>
              <a:rPr lang="pl-PL" sz="2400" dirty="0">
                <a:hlinkClick r:id="rId3"/>
              </a:rPr>
              <a:t>http://www.essex.ac.uk/linguistics/clmt/MTbook/</a:t>
            </a:r>
            <a:r>
              <a:rPr lang="pl-PL" sz="2400" dirty="0"/>
              <a:t> </a:t>
            </a:r>
            <a:r>
              <a:rPr lang="en-US" sz="3200" dirty="0"/>
              <a:t> </a:t>
            </a:r>
            <a:r>
              <a:rPr lang="en-US" sz="2000" dirty="0"/>
              <a:t>an introductory guide to MT </a:t>
            </a:r>
            <a:endParaRPr lang="en-US" sz="2000" dirty="0" smtClean="0"/>
          </a:p>
          <a:p>
            <a:pPr lvl="1"/>
            <a:r>
              <a:rPr lang="en-US" sz="2000" dirty="0" smtClean="0">
                <a:hlinkClick r:id="rId4"/>
              </a:rPr>
              <a:t>http://www.slideshare.com</a:t>
            </a:r>
            <a:r>
              <a:rPr lang="en-US" sz="2000" dirty="0" smtClean="0"/>
              <a:t> (MT).</a:t>
            </a:r>
            <a:endParaRPr lang="en-US" sz="2400" dirty="0"/>
          </a:p>
        </p:txBody>
      </p:sp>
    </p:spTree>
    <p:extLst>
      <p:ext uri="{BB962C8B-B14F-4D97-AF65-F5344CB8AC3E}">
        <p14:creationId xmlns:p14="http://schemas.microsoft.com/office/powerpoint/2010/main" val="1700972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C00000"/>
                </a:solidFill>
              </a:rPr>
              <a:t>Review questions: </a:t>
            </a:r>
            <a:endParaRPr lang="en-US" b="1" dirty="0">
              <a:solidFill>
                <a:srgbClr val="C00000"/>
              </a:solidFill>
            </a:endParaRPr>
          </a:p>
        </p:txBody>
      </p:sp>
      <p:sp>
        <p:nvSpPr>
          <p:cNvPr id="3" name="عنصر نائب للمحتوى 2"/>
          <p:cNvSpPr>
            <a:spLocks noGrp="1"/>
          </p:cNvSpPr>
          <p:nvPr>
            <p:ph idx="1"/>
          </p:nvPr>
        </p:nvSpPr>
        <p:spPr>
          <a:xfrm>
            <a:off x="1096994" y="1845734"/>
            <a:ext cx="10055781" cy="4478866"/>
          </a:xfrm>
        </p:spPr>
        <p:txBody>
          <a:bodyPr>
            <a:normAutofit/>
          </a:bodyPr>
          <a:lstStyle/>
          <a:p>
            <a:r>
              <a:rPr lang="en-US" sz="2200" b="1" dirty="0" smtClean="0"/>
              <a:t>1- What is Machine translation ?</a:t>
            </a:r>
            <a:r>
              <a:rPr lang="ar-SA" sz="2200" b="1" dirty="0" smtClean="0"/>
              <a:t> </a:t>
            </a:r>
            <a:r>
              <a:rPr lang="en-US" sz="2200" b="1" dirty="0" smtClean="0"/>
              <a:t>And which field is </a:t>
            </a:r>
            <a:r>
              <a:rPr lang="en-US" sz="2200" b="1" dirty="0"/>
              <a:t>rated?</a:t>
            </a:r>
            <a:endParaRPr lang="en-US" sz="2200" b="1" dirty="0" smtClean="0"/>
          </a:p>
          <a:p>
            <a:r>
              <a:rPr lang="en-US" sz="2200" dirty="0"/>
              <a:t>Machine translation has been defined as the process that utilizes computer software to translate text from one natural language (such as English) to another (such as Arabic</a:t>
            </a:r>
            <a:r>
              <a:rPr lang="en-US" sz="2200" dirty="0" smtClean="0"/>
              <a:t>).</a:t>
            </a:r>
          </a:p>
          <a:p>
            <a:r>
              <a:rPr lang="en-US" sz="2200" dirty="0" smtClean="0"/>
              <a:t>It is </a:t>
            </a:r>
            <a:r>
              <a:rPr lang="en-US" sz="2200" dirty="0"/>
              <a:t>a sub-field of computational </a:t>
            </a:r>
            <a:r>
              <a:rPr lang="en-US" sz="2200" dirty="0" smtClean="0"/>
              <a:t>linguistics.</a:t>
            </a:r>
          </a:p>
          <a:p>
            <a:endParaRPr lang="en-US" sz="2200" dirty="0" smtClean="0"/>
          </a:p>
          <a:p>
            <a:r>
              <a:rPr lang="en-US" sz="2200" b="1" dirty="0"/>
              <a:t>2- </a:t>
            </a:r>
            <a:r>
              <a:rPr lang="en-US" sz="2200" b="1" dirty="0" smtClean="0"/>
              <a:t>Some </a:t>
            </a:r>
            <a:r>
              <a:rPr lang="en-US" sz="2200" b="1" dirty="0"/>
              <a:t>advantages of </a:t>
            </a:r>
            <a:r>
              <a:rPr lang="en-US" sz="2200" b="1" dirty="0" smtClean="0"/>
              <a:t>machine translation ?</a:t>
            </a:r>
          </a:p>
          <a:p>
            <a:r>
              <a:rPr lang="en-US" sz="2200" dirty="0"/>
              <a:t>Quick </a:t>
            </a:r>
            <a:r>
              <a:rPr lang="en-US" sz="2200" dirty="0" smtClean="0"/>
              <a:t>Translation, </a:t>
            </a:r>
            <a:r>
              <a:rPr lang="en-US" sz="2200" dirty="0"/>
              <a:t>Low </a:t>
            </a:r>
            <a:r>
              <a:rPr lang="en-US" sz="2200" dirty="0" smtClean="0"/>
              <a:t>price, Confidentiality and Universality.</a:t>
            </a:r>
            <a:endParaRPr lang="en-US" sz="2200" dirty="0"/>
          </a:p>
        </p:txBody>
      </p:sp>
    </p:spTree>
    <p:extLst>
      <p:ext uri="{BB962C8B-B14F-4D97-AF65-F5344CB8AC3E}">
        <p14:creationId xmlns:p14="http://schemas.microsoft.com/office/powerpoint/2010/main" val="2383686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C00000"/>
                </a:solidFill>
              </a:rPr>
              <a:t>Review questions: </a:t>
            </a:r>
            <a:endParaRPr lang="en-US" b="1" dirty="0">
              <a:solidFill>
                <a:srgbClr val="C00000"/>
              </a:solidFill>
            </a:endParaRPr>
          </a:p>
        </p:txBody>
      </p:sp>
      <p:sp>
        <p:nvSpPr>
          <p:cNvPr id="3" name="عنصر نائب للمحتوى 2"/>
          <p:cNvSpPr>
            <a:spLocks noGrp="1"/>
          </p:cNvSpPr>
          <p:nvPr>
            <p:ph idx="1"/>
          </p:nvPr>
        </p:nvSpPr>
        <p:spPr>
          <a:xfrm>
            <a:off x="1096994" y="1845734"/>
            <a:ext cx="10055781" cy="4478866"/>
          </a:xfrm>
        </p:spPr>
        <p:txBody>
          <a:bodyPr>
            <a:normAutofit/>
          </a:bodyPr>
          <a:lstStyle/>
          <a:p>
            <a:r>
              <a:rPr lang="en-US" sz="2200" b="1" dirty="0" smtClean="0"/>
              <a:t>3- Some disadvantages </a:t>
            </a:r>
            <a:r>
              <a:rPr lang="en-US" sz="2200" b="1" dirty="0"/>
              <a:t>of </a:t>
            </a:r>
            <a:r>
              <a:rPr lang="en-US" sz="2200" b="1" dirty="0" smtClean="0"/>
              <a:t>machine translation ?</a:t>
            </a:r>
          </a:p>
          <a:p>
            <a:r>
              <a:rPr lang="en-US" sz="2400" dirty="0"/>
              <a:t>Lack of superior </a:t>
            </a:r>
            <a:r>
              <a:rPr lang="en-US" sz="2400" dirty="0" smtClean="0"/>
              <a:t>exactness and Inferior </a:t>
            </a:r>
            <a:r>
              <a:rPr lang="en-US" sz="2400" dirty="0"/>
              <a:t>translation quality of the texts with ambiguous words and </a:t>
            </a:r>
            <a:r>
              <a:rPr lang="en-US" sz="2400" dirty="0" smtClean="0"/>
              <a:t>sentences.</a:t>
            </a:r>
          </a:p>
          <a:p>
            <a:endParaRPr lang="en-US" sz="2400" dirty="0"/>
          </a:p>
          <a:p>
            <a:r>
              <a:rPr lang="en-US" sz="2400" b="1" dirty="0"/>
              <a:t>4- Compare between machine translation and human translation</a:t>
            </a:r>
            <a:r>
              <a:rPr lang="en-US" sz="2400" b="1" dirty="0" smtClean="0"/>
              <a:t>?</a:t>
            </a:r>
          </a:p>
          <a:p>
            <a:endParaRPr lang="en-US" sz="2200" dirty="0" smtClean="0"/>
          </a:p>
        </p:txBody>
      </p:sp>
      <p:sp>
        <p:nvSpPr>
          <p:cNvPr id="4" name="مستطيل 3"/>
          <p:cNvSpPr/>
          <p:nvPr/>
        </p:nvSpPr>
        <p:spPr>
          <a:xfrm>
            <a:off x="1293813" y="4038600"/>
            <a:ext cx="4038600" cy="2286000"/>
          </a:xfrm>
          <a:prstGeom prst="rect">
            <a:avLst/>
          </a:prstGeom>
        </p:spPr>
        <p:txBody>
          <a:bodyPr wrap="square">
            <a:spAutoFit/>
          </a:bodyPr>
          <a:lstStyle/>
          <a:p>
            <a:r>
              <a:rPr lang="en-US" b="1" dirty="0"/>
              <a:t>* Human Translation:</a:t>
            </a:r>
          </a:p>
          <a:p>
            <a:r>
              <a:rPr lang="en-US" dirty="0"/>
              <a:t>Human translators use their creative skills to find the most appropriate and relevant phrases or expressions to convey the correct intended message.</a:t>
            </a:r>
          </a:p>
          <a:p>
            <a:r>
              <a:rPr lang="en-US" dirty="0"/>
              <a:t>Human translators can focus on sensitive cultural content that has a proper tone for the audience to understand.</a:t>
            </a:r>
          </a:p>
        </p:txBody>
      </p:sp>
      <p:sp>
        <p:nvSpPr>
          <p:cNvPr id="5" name="عنصر نائب للمحتوى 4"/>
          <p:cNvSpPr txBox="1">
            <a:spLocks/>
          </p:cNvSpPr>
          <p:nvPr/>
        </p:nvSpPr>
        <p:spPr>
          <a:xfrm>
            <a:off x="5865812" y="4038600"/>
            <a:ext cx="4495800" cy="2362200"/>
          </a:xfrm>
          <a:prstGeom prst="rect">
            <a:avLst/>
          </a:prstGeom>
        </p:spPr>
        <p:txBody>
          <a:bodyPr/>
          <a:lst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b="1" dirty="0" smtClean="0"/>
              <a:t>* Machine Translation:</a:t>
            </a:r>
          </a:p>
          <a:p>
            <a:r>
              <a:rPr lang="en-US" dirty="0" smtClean="0"/>
              <a:t>Machine translation may appear as an excellent way to save money and time.</a:t>
            </a:r>
          </a:p>
          <a:p>
            <a:r>
              <a:rPr lang="en-US" dirty="0" smtClean="0"/>
              <a:t>These kinds of translators first analyze the structure of each term of the phrase within the source text.</a:t>
            </a:r>
          </a:p>
        </p:txBody>
      </p:sp>
    </p:spTree>
    <p:extLst>
      <p:ext uri="{BB962C8B-B14F-4D97-AF65-F5344CB8AC3E}">
        <p14:creationId xmlns:p14="http://schemas.microsoft.com/office/powerpoint/2010/main" val="1053035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C00000"/>
                </a:solidFill>
                <a:ea typeface="Tahoma" panose="020B0604030504040204" pitchFamily="34" charset="0"/>
                <a:cs typeface="Arial" panose="020B0604020202020204" pitchFamily="34" charset="0"/>
              </a:rPr>
              <a:t>- الترجمة الآليــــــة:</a:t>
            </a:r>
            <a:endParaRPr lang="en-US" sz="3600" dirty="0">
              <a:solidFill>
                <a:srgbClr val="C00000"/>
              </a:solidFill>
              <a:latin typeface="+mn-lt"/>
            </a:endParaRPr>
          </a:p>
        </p:txBody>
      </p:sp>
      <p:sp>
        <p:nvSpPr>
          <p:cNvPr id="3" name="عنصر نائب للمحتوى 2"/>
          <p:cNvSpPr>
            <a:spLocks noGrp="1"/>
          </p:cNvSpPr>
          <p:nvPr>
            <p:ph idx="1"/>
          </p:nvPr>
        </p:nvSpPr>
        <p:spPr/>
        <p:txBody>
          <a:bodyPr/>
          <a:lstStyle/>
          <a:p>
            <a:pPr algn="r"/>
            <a:r>
              <a:rPr lang="ar-SA" sz="2400" dirty="0"/>
              <a:t>* تم تعريف الترجمة الآلية بأنها العملية التي تستخدم برامج الكمبيوتر لترجمة النص من لغة طبيعية (مثل </a:t>
            </a:r>
            <a:r>
              <a:rPr lang="ar-SA" sz="2400" dirty="0" smtClean="0"/>
              <a:t>اللغة </a:t>
            </a:r>
            <a:r>
              <a:rPr lang="ar-SA" sz="2400" dirty="0"/>
              <a:t>الإنجليزية) إلى لغة أخرى (مثل العربية</a:t>
            </a:r>
            <a:r>
              <a:rPr lang="ar-SA" sz="2400" dirty="0" smtClean="0"/>
              <a:t>).</a:t>
            </a:r>
            <a:endParaRPr lang="en-US" sz="2400" dirty="0" smtClean="0"/>
          </a:p>
          <a:p>
            <a:pPr algn="r"/>
            <a:r>
              <a:rPr lang="ar-SA" sz="2400" dirty="0" smtClean="0"/>
              <a:t>* </a:t>
            </a:r>
            <a:r>
              <a:rPr lang="ar-SA" sz="2400" dirty="0"/>
              <a:t>الترجمة الآلية </a:t>
            </a:r>
            <a:r>
              <a:rPr lang="ar-SA" sz="2400" dirty="0" smtClean="0"/>
              <a:t>هي </a:t>
            </a:r>
            <a:r>
              <a:rPr lang="ar-SA" sz="2400" dirty="0"/>
              <a:t>حقل فرعي من اللسانيات الحاسوبية التي تبحث في استخدام البرنامج لترجمة النص أو الكلام من لغة إلى أخرى</a:t>
            </a:r>
            <a:r>
              <a:rPr lang="ar-SA" sz="2400" dirty="0" smtClean="0"/>
              <a:t>.</a:t>
            </a:r>
            <a:r>
              <a:rPr lang="en-US" sz="2400" dirty="0" smtClean="0"/>
              <a:t> </a:t>
            </a:r>
            <a:endParaRPr lang="pl-PL" sz="2400" dirty="0"/>
          </a:p>
        </p:txBody>
      </p:sp>
    </p:spTree>
    <p:extLst>
      <p:ext uri="{BB962C8B-B14F-4D97-AF65-F5344CB8AC3E}">
        <p14:creationId xmlns:p14="http://schemas.microsoft.com/office/powerpoint/2010/main" val="4207822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C00000"/>
                </a:solidFill>
                <a:latin typeface="+mn-lt"/>
              </a:rPr>
              <a:t>- لمحة تاريخية :</a:t>
            </a:r>
            <a:endParaRPr lang="en-US" sz="3600" b="1" dirty="0">
              <a:solidFill>
                <a:srgbClr val="C00000"/>
              </a:solidFill>
              <a:latin typeface="+mn-lt"/>
            </a:endParaRPr>
          </a:p>
        </p:txBody>
      </p:sp>
      <p:sp>
        <p:nvSpPr>
          <p:cNvPr id="3" name="عنصر نائب للمحتوى 2"/>
          <p:cNvSpPr>
            <a:spLocks noGrp="1"/>
          </p:cNvSpPr>
          <p:nvPr>
            <p:ph idx="1"/>
          </p:nvPr>
        </p:nvSpPr>
        <p:spPr>
          <a:xfrm>
            <a:off x="1593436" y="1447800"/>
            <a:ext cx="9782801" cy="4724400"/>
          </a:xfrm>
        </p:spPr>
        <p:txBody>
          <a:bodyPr>
            <a:normAutofit/>
          </a:bodyPr>
          <a:lstStyle/>
          <a:p>
            <a:pPr marL="0" indent="0" algn="r">
              <a:buNone/>
            </a:pPr>
            <a:endParaRPr lang="ar-SA" sz="2400" dirty="0" smtClean="0"/>
          </a:p>
          <a:p>
            <a:pPr marL="0" indent="0" algn="r">
              <a:buNone/>
            </a:pPr>
            <a:r>
              <a:rPr lang="ar-SA" sz="2400" dirty="0"/>
              <a:t>* الترجمة الآلية كانت واحدة من أوائل التطبيقات المتصورة لأجهزة </a:t>
            </a:r>
            <a:r>
              <a:rPr lang="ar-SA" sz="2400" dirty="0" smtClean="0"/>
              <a:t>الكمبيوتر.</a:t>
            </a:r>
            <a:endParaRPr lang="ar-SA" sz="2400" dirty="0"/>
          </a:p>
          <a:p>
            <a:pPr marL="0" indent="0" algn="r">
              <a:buNone/>
            </a:pPr>
            <a:r>
              <a:rPr lang="ar-SA" sz="2400" dirty="0"/>
              <a:t>* وارن ويفر (1949): "أمامي نص مكتوب بالروسية ولكنني أدعي أنه مكتوب بالفعل باللغة الإنجليزية وأنه تم ترميزه في بعض الرموز الغريبة. كل ما أحتاج إليه هو إزالة الشفرة من </a:t>
            </a:r>
            <a:r>
              <a:rPr lang="ar-SA" sz="2400" dirty="0" smtClean="0"/>
              <a:t>أجل استرداد </a:t>
            </a:r>
            <a:r>
              <a:rPr lang="ar-SA" sz="2400" dirty="0"/>
              <a:t>المعلومات الواردة في </a:t>
            </a:r>
            <a:r>
              <a:rPr lang="ar-SA" sz="2400" dirty="0" smtClean="0"/>
              <a:t>النص</a:t>
            </a:r>
            <a:r>
              <a:rPr lang="ar-SA" sz="2400" dirty="0"/>
              <a:t> "</a:t>
            </a:r>
            <a:r>
              <a:rPr lang="ar-SA" sz="2400" dirty="0" smtClean="0"/>
              <a:t>.</a:t>
            </a:r>
          </a:p>
          <a:p>
            <a:pPr marL="0" indent="0" algn="r">
              <a:buNone/>
            </a:pPr>
            <a:r>
              <a:rPr lang="ar-SA" sz="2400" dirty="0" smtClean="0"/>
              <a:t>* ظهرت لأول مرة بواسطة شركة </a:t>
            </a:r>
            <a:r>
              <a:rPr lang="ar-SA" sz="2400" dirty="0" err="1" smtClean="0"/>
              <a:t>آي</a:t>
            </a:r>
            <a:r>
              <a:rPr lang="ar-SA" sz="2400" dirty="0" smtClean="0"/>
              <a:t> بي إم مع نظام الترجمة الأساسي كلمة مقابل كلمة. </a:t>
            </a:r>
          </a:p>
        </p:txBody>
      </p:sp>
    </p:spTree>
    <p:extLst>
      <p:ext uri="{BB962C8B-B14F-4D97-AF65-F5344CB8AC3E}">
        <p14:creationId xmlns:p14="http://schemas.microsoft.com/office/powerpoint/2010/main" val="455061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C00000"/>
                </a:solidFill>
              </a:rPr>
              <a:t>- مميزات الترجمة الآلية:</a:t>
            </a:r>
            <a:endParaRPr lang="en-US" sz="3600" b="1" dirty="0">
              <a:solidFill>
                <a:srgbClr val="C00000"/>
              </a:solidFill>
            </a:endParaRPr>
          </a:p>
        </p:txBody>
      </p:sp>
      <p:sp>
        <p:nvSpPr>
          <p:cNvPr id="3" name="عنصر نائب للمحتوى 2"/>
          <p:cNvSpPr>
            <a:spLocks noGrp="1"/>
          </p:cNvSpPr>
          <p:nvPr>
            <p:ph idx="1"/>
          </p:nvPr>
        </p:nvSpPr>
        <p:spPr/>
        <p:txBody>
          <a:bodyPr>
            <a:noAutofit/>
          </a:bodyPr>
          <a:lstStyle/>
          <a:p>
            <a:pPr algn="r" fontAlgn="base"/>
            <a:r>
              <a:rPr lang="ar-SA" sz="2000" b="1" dirty="0" smtClean="0">
                <a:solidFill>
                  <a:schemeClr val="tx1">
                    <a:lumMod val="95000"/>
                    <a:lumOff val="5000"/>
                  </a:schemeClr>
                </a:solidFill>
              </a:rPr>
              <a:t>سريعة الترجمة</a:t>
            </a:r>
            <a:endParaRPr lang="ar-SA" sz="2000" b="1" dirty="0">
              <a:solidFill>
                <a:schemeClr val="tx1">
                  <a:lumMod val="95000"/>
                  <a:lumOff val="5000"/>
                </a:schemeClr>
              </a:solidFill>
            </a:endParaRPr>
          </a:p>
          <a:p>
            <a:pPr algn="r" fontAlgn="base"/>
            <a:r>
              <a:rPr lang="ar-SA" sz="2000" dirty="0">
                <a:solidFill>
                  <a:schemeClr val="tx1">
                    <a:lumMod val="95000"/>
                    <a:lumOff val="5000"/>
                  </a:schemeClr>
                </a:solidFill>
              </a:rPr>
              <a:t>يمكّنك استخدام نظام الترجمة الآلية ل</a:t>
            </a:r>
            <a:r>
              <a:rPr lang="ar-SA" sz="2000" dirty="0" smtClean="0">
                <a:solidFill>
                  <a:schemeClr val="tx1">
                    <a:lumMod val="95000"/>
                    <a:lumOff val="5000"/>
                  </a:schemeClr>
                </a:solidFill>
              </a:rPr>
              <a:t>توفير </a:t>
            </a:r>
            <a:r>
              <a:rPr lang="ar-SA" sz="2000" dirty="0">
                <a:solidFill>
                  <a:schemeClr val="tx1">
                    <a:lumMod val="95000"/>
                    <a:lumOff val="5000"/>
                  </a:schemeClr>
                </a:solidFill>
              </a:rPr>
              <a:t>وقتك أثناء ترجمة النصوص الكبيرة.</a:t>
            </a:r>
          </a:p>
          <a:p>
            <a:pPr algn="r" fontAlgn="base"/>
            <a:r>
              <a:rPr lang="ar-SA" sz="2000" b="1" dirty="0" err="1" smtClean="0">
                <a:solidFill>
                  <a:schemeClr val="tx1">
                    <a:lumMod val="95000"/>
                    <a:lumOff val="5000"/>
                  </a:schemeClr>
                </a:solidFill>
              </a:rPr>
              <a:t>إنخفاض</a:t>
            </a:r>
            <a:r>
              <a:rPr lang="ar-SA" sz="2000" b="1" dirty="0" smtClean="0">
                <a:solidFill>
                  <a:schemeClr val="tx1">
                    <a:lumMod val="95000"/>
                    <a:lumOff val="5000"/>
                  </a:schemeClr>
                </a:solidFill>
              </a:rPr>
              <a:t> السعر</a:t>
            </a:r>
            <a:endParaRPr lang="ar-SA" sz="2000" b="1" dirty="0">
              <a:solidFill>
                <a:schemeClr val="tx1">
                  <a:lumMod val="95000"/>
                  <a:lumOff val="5000"/>
                </a:schemeClr>
              </a:solidFill>
            </a:endParaRPr>
          </a:p>
          <a:p>
            <a:pPr algn="r" fontAlgn="base"/>
            <a:r>
              <a:rPr lang="ar-SA" sz="2000" dirty="0">
                <a:solidFill>
                  <a:schemeClr val="tx1">
                    <a:lumMod val="95000"/>
                    <a:lumOff val="5000"/>
                  </a:schemeClr>
                </a:solidFill>
              </a:rPr>
              <a:t>إذا كان المترجم المحترف يترجم النص الخاص بك ، فعليك أن تدفع ما يكفي من المال لكل صفحة ولكن في كثير من الأحيان نحتاج فقط إلى نقطة موضوعية ، فكرة عامة. في هذه الحالة ، نظام الترجمة الآلية موثوق به وفعال بالنسبة لنا.</a:t>
            </a:r>
          </a:p>
          <a:p>
            <a:pPr algn="r" fontAlgn="base"/>
            <a:r>
              <a:rPr lang="ar-SA" sz="2000" b="1" dirty="0">
                <a:solidFill>
                  <a:schemeClr val="tx1">
                    <a:lumMod val="95000"/>
                    <a:lumOff val="5000"/>
                  </a:schemeClr>
                </a:solidFill>
              </a:rPr>
              <a:t>سرية</a:t>
            </a:r>
          </a:p>
          <a:p>
            <a:pPr algn="r" fontAlgn="base"/>
            <a:r>
              <a:rPr lang="ar-SA" sz="2000" dirty="0">
                <a:solidFill>
                  <a:schemeClr val="tx1">
                    <a:lumMod val="95000"/>
                    <a:lumOff val="5000"/>
                  </a:schemeClr>
                </a:solidFill>
              </a:rPr>
              <a:t>يستخدم العديد من الأشخاص أنظمة الترجمة الآلية لترجمة رسائل البريد الإلكتروني الخاصة بهم ، لأن لا أحد يوافق على إعطاء مراسلاته الخاصة إلى مترجم لا يعرفه ، أو لا </a:t>
            </a:r>
            <a:r>
              <a:rPr lang="ar-SA" sz="2000" dirty="0" smtClean="0">
                <a:solidFill>
                  <a:schemeClr val="tx1">
                    <a:lumMod val="95000"/>
                    <a:lumOff val="5000"/>
                  </a:schemeClr>
                </a:solidFill>
              </a:rPr>
              <a:t>يفوض أحد </a:t>
            </a:r>
            <a:r>
              <a:rPr lang="ar-SA" sz="2000" dirty="0">
                <a:solidFill>
                  <a:schemeClr val="tx1">
                    <a:lumMod val="95000"/>
                    <a:lumOff val="5000"/>
                  </a:schemeClr>
                </a:solidFill>
              </a:rPr>
              <a:t>بوثائق مالية لأشخاص آخرين.</a:t>
            </a:r>
            <a:endParaRPr lang="en-US" sz="2000" dirty="0" smtClean="0">
              <a:solidFill>
                <a:schemeClr val="tx1">
                  <a:lumMod val="95000"/>
                  <a:lumOff val="5000"/>
                </a:schemeClr>
              </a:solidFill>
            </a:endParaRPr>
          </a:p>
        </p:txBody>
      </p:sp>
    </p:spTree>
    <p:extLst>
      <p:ext uri="{BB962C8B-B14F-4D97-AF65-F5344CB8AC3E}">
        <p14:creationId xmlns:p14="http://schemas.microsoft.com/office/powerpoint/2010/main" val="1824036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C00000"/>
                </a:solidFill>
              </a:rPr>
              <a:t>- مميزات الترجمة الآلية :</a:t>
            </a:r>
            <a:endParaRPr lang="en-US" sz="3600" b="1" dirty="0">
              <a:solidFill>
                <a:srgbClr val="C00000"/>
              </a:solidFill>
            </a:endParaRPr>
          </a:p>
        </p:txBody>
      </p:sp>
      <p:sp>
        <p:nvSpPr>
          <p:cNvPr id="3" name="عنصر نائب للمحتوى 2"/>
          <p:cNvSpPr>
            <a:spLocks noGrp="1"/>
          </p:cNvSpPr>
          <p:nvPr>
            <p:ph idx="1"/>
          </p:nvPr>
        </p:nvSpPr>
        <p:spPr/>
        <p:txBody>
          <a:bodyPr>
            <a:noAutofit/>
          </a:bodyPr>
          <a:lstStyle/>
          <a:p>
            <a:pPr algn="r" fontAlgn="base"/>
            <a:r>
              <a:rPr lang="ar-SA" sz="2000" b="1" dirty="0" smtClean="0"/>
              <a:t>عالمية</a:t>
            </a:r>
            <a:endParaRPr lang="ar-SA" sz="2000" b="1" dirty="0"/>
          </a:p>
          <a:p>
            <a:pPr algn="r" fontAlgn="base"/>
            <a:r>
              <a:rPr lang="ar-SA" sz="2000" dirty="0"/>
              <a:t>عادةً ما يصبح المترجم المحترف متخصصًا في مجال محدد ، ولكن يمكن لنظام الترجمة الآلية ترجمة أي نص عن أي منطقة. لترجمة المصطلحات الخاصة ، عليك فقط تشغيل الإعداد المقابل.</a:t>
            </a:r>
          </a:p>
          <a:p>
            <a:pPr algn="r" fontAlgn="base"/>
            <a:r>
              <a:rPr lang="ar-SA" sz="2000" b="1" dirty="0"/>
              <a:t>الترجمة عبر الإنترنت وترجمة محتوى صفحة الويب</a:t>
            </a:r>
          </a:p>
          <a:p>
            <a:pPr algn="r" fontAlgn="base"/>
            <a:r>
              <a:rPr lang="ar-SA" sz="2000" dirty="0"/>
              <a:t>ميزة خدمات الترجمة عبر الإنترنت واضحة. خدمات الترجمة عبر الإنترنت في متناول اليد ويمكنك ترجمة المعلومات بسرعة مع هذه الخدمة. علاوة على ذلك ، يمكنك ترجمة أي محتوى لصفحة ويب واستعلام محرك البحث عن طريق استخدام أنظمة الترجمة الآلية.</a:t>
            </a:r>
            <a:endParaRPr lang="en-US" sz="2000" dirty="0">
              <a:solidFill>
                <a:schemeClr val="tx1">
                  <a:lumMod val="95000"/>
                  <a:lumOff val="5000"/>
                </a:schemeClr>
              </a:solidFill>
            </a:endParaRPr>
          </a:p>
        </p:txBody>
      </p:sp>
    </p:spTree>
    <p:extLst>
      <p:ext uri="{BB962C8B-B14F-4D97-AF65-F5344CB8AC3E}">
        <p14:creationId xmlns:p14="http://schemas.microsoft.com/office/powerpoint/2010/main" val="2465489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C00000"/>
                </a:solidFill>
              </a:rPr>
              <a:t>- عيوب الترجمة الآلية :</a:t>
            </a:r>
            <a:endParaRPr lang="en-US" sz="3600" b="1" dirty="0">
              <a:solidFill>
                <a:srgbClr val="C00000"/>
              </a:solidFill>
            </a:endParaRPr>
          </a:p>
        </p:txBody>
      </p:sp>
      <p:sp>
        <p:nvSpPr>
          <p:cNvPr id="3" name="عنصر نائب للمحتوى 2"/>
          <p:cNvSpPr>
            <a:spLocks noGrp="1"/>
          </p:cNvSpPr>
          <p:nvPr>
            <p:ph idx="1"/>
          </p:nvPr>
        </p:nvSpPr>
        <p:spPr/>
        <p:txBody>
          <a:bodyPr>
            <a:noAutofit/>
          </a:bodyPr>
          <a:lstStyle/>
          <a:p>
            <a:pPr algn="r" fontAlgn="base"/>
            <a:r>
              <a:rPr lang="ar-SA" b="1" dirty="0"/>
              <a:t>عدم وجود دقة فائقة</a:t>
            </a:r>
          </a:p>
          <a:p>
            <a:pPr algn="r" fontAlgn="base"/>
            <a:r>
              <a:rPr lang="ar-SA" dirty="0"/>
              <a:t>لا يمكنك تكليف نظام الترجمة الآلية إذا كنت بحاجة إلى ترجمة دقيقة للوثائق والاتفاقيات الرسمية وما إلى ذلك. يمكنك الحصول على جوهر المسودة الأولى للترجمة ، ثم يمكنك العمل عليها وتصحيحها بدقة.</a:t>
            </a:r>
          </a:p>
          <a:p>
            <a:pPr algn="r" fontAlgn="base"/>
            <a:r>
              <a:rPr lang="ar-SA" b="1" dirty="0"/>
              <a:t>جودة الترجمة رديئة للنصوص مع الكلمات والجمل </a:t>
            </a:r>
            <a:r>
              <a:rPr lang="ar-SA" b="1" dirty="0" smtClean="0"/>
              <a:t>الغامضة</a:t>
            </a:r>
          </a:p>
          <a:p>
            <a:pPr algn="r" fontAlgn="base"/>
            <a:r>
              <a:rPr lang="ar-SA" dirty="0" smtClean="0"/>
              <a:t>ويستند </a:t>
            </a:r>
            <a:r>
              <a:rPr lang="ar-SA" dirty="0"/>
              <a:t>الترجمة الآلية على قواعد رسمية ومنتظمة حتى في بعض الأحيان أنه لا يمكن حل الغموض من خلال التركيز على السياق واستخدام الخبرة أو النظرة العقلية </a:t>
            </a:r>
            <a:r>
              <a:rPr lang="ar-SA" dirty="0" smtClean="0"/>
              <a:t>كالإنسان المترجم.</a:t>
            </a:r>
            <a:endParaRPr lang="ar-SA" dirty="0"/>
          </a:p>
        </p:txBody>
      </p:sp>
    </p:spTree>
    <p:extLst>
      <p:ext uri="{BB962C8B-B14F-4D97-AF65-F5344CB8AC3E}">
        <p14:creationId xmlns:p14="http://schemas.microsoft.com/office/powerpoint/2010/main" val="333972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a:solidFill>
                  <a:srgbClr val="C00000"/>
                </a:solidFill>
              </a:rPr>
              <a:t>- الترجمة البشرية مقابل الترجمة الآلية:</a:t>
            </a:r>
            <a:endParaRPr lang="en-US" sz="3600" b="1" dirty="0">
              <a:solidFill>
                <a:srgbClr val="C00000"/>
              </a:solidFill>
            </a:endParaRPr>
          </a:p>
        </p:txBody>
      </p:sp>
      <p:sp>
        <p:nvSpPr>
          <p:cNvPr id="4" name="عنصر نائب للمحتوى 3"/>
          <p:cNvSpPr>
            <a:spLocks noGrp="1"/>
          </p:cNvSpPr>
          <p:nvPr>
            <p:ph sz="half" idx="1"/>
          </p:nvPr>
        </p:nvSpPr>
        <p:spPr/>
        <p:txBody>
          <a:bodyPr/>
          <a:lstStyle/>
          <a:p>
            <a:pPr algn="r"/>
            <a:r>
              <a:rPr lang="ar-SA" b="1" dirty="0"/>
              <a:t>* ترجمة بشرية:</a:t>
            </a:r>
          </a:p>
          <a:p>
            <a:pPr algn="r"/>
            <a:r>
              <a:rPr lang="ar-SA" dirty="0"/>
              <a:t>يستخدم المترجمون البشريون مهاراتهم الإبداعية للعثور على العبارات أو التعبيرات الأكثر ملاءمة والأكثر صلة لنقل الرسالة المقصودة الصحيحة.</a:t>
            </a:r>
          </a:p>
          <a:p>
            <a:pPr algn="r"/>
            <a:r>
              <a:rPr lang="ar-SA" dirty="0"/>
              <a:t>يمكن للمترجمين البشريين التركيز على المحتوى </a:t>
            </a:r>
            <a:r>
              <a:rPr lang="ar-SA" dirty="0" smtClean="0"/>
              <a:t>الثقافي الحساس </a:t>
            </a:r>
            <a:r>
              <a:rPr lang="ar-SA" dirty="0"/>
              <a:t>الذي </a:t>
            </a:r>
            <a:r>
              <a:rPr lang="ar-SA" dirty="0" smtClean="0"/>
              <a:t>يحتوي على النغمة المناسبة </a:t>
            </a:r>
            <a:r>
              <a:rPr lang="ar-SA" dirty="0"/>
              <a:t>للجمهور لفهمه.</a:t>
            </a:r>
            <a:endParaRPr lang="en-US" dirty="0"/>
          </a:p>
        </p:txBody>
      </p:sp>
      <p:sp>
        <p:nvSpPr>
          <p:cNvPr id="5" name="عنصر نائب للمحتوى 4"/>
          <p:cNvSpPr>
            <a:spLocks noGrp="1"/>
          </p:cNvSpPr>
          <p:nvPr>
            <p:ph sz="half" idx="2"/>
          </p:nvPr>
        </p:nvSpPr>
        <p:spPr/>
        <p:txBody>
          <a:bodyPr/>
          <a:lstStyle/>
          <a:p>
            <a:pPr algn="r"/>
            <a:r>
              <a:rPr lang="ar-SA" b="1" dirty="0"/>
              <a:t>الترجمة الآلية:</a:t>
            </a:r>
          </a:p>
          <a:p>
            <a:pPr algn="r"/>
            <a:r>
              <a:rPr lang="ar-SA" dirty="0"/>
              <a:t>قد تظهر الترجمة الآلية كوسيلة ممتازة لتوفير المال والوقت.</a:t>
            </a:r>
          </a:p>
          <a:p>
            <a:pPr algn="r"/>
            <a:r>
              <a:rPr lang="ar-SA" dirty="0"/>
              <a:t>هذه الأنواع من المترجمين تحلل أولاً بنية كل مصطلح من العبارة داخل النص المصدر.</a:t>
            </a:r>
          </a:p>
          <a:p>
            <a:pPr algn="r"/>
            <a:r>
              <a:rPr lang="ar-SA" dirty="0"/>
              <a:t>قد تبدو هذه الطريقة صحيحة ، لكن جودة الترجمة أقل بكثير من جودة الترجمة البشرية.</a:t>
            </a:r>
            <a:endParaRPr lang="en-US" dirty="0"/>
          </a:p>
        </p:txBody>
      </p:sp>
    </p:spTree>
    <p:extLst>
      <p:ext uri="{BB962C8B-B14F-4D97-AF65-F5344CB8AC3E}">
        <p14:creationId xmlns:p14="http://schemas.microsoft.com/office/powerpoint/2010/main" val="2970365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C00000"/>
                </a:solidFill>
                <a:ea typeface="Tahoma" panose="020B0604030504040204" pitchFamily="34" charset="0"/>
                <a:cs typeface="Arial" panose="020B0604020202020204" pitchFamily="34" charset="0"/>
              </a:rPr>
              <a:t> </a:t>
            </a:r>
            <a:r>
              <a:rPr lang="ar-SA" sz="3600" b="1" dirty="0" smtClean="0">
                <a:solidFill>
                  <a:srgbClr val="C00000"/>
                </a:solidFill>
              </a:rPr>
              <a:t>أهمية </a:t>
            </a:r>
            <a:r>
              <a:rPr lang="ar-SA" sz="3600" b="1" dirty="0" smtClean="0">
                <a:solidFill>
                  <a:srgbClr val="C00000"/>
                </a:solidFill>
                <a:ea typeface="Tahoma" panose="020B0604030504040204" pitchFamily="34" charset="0"/>
                <a:cs typeface="Arial" panose="020B0604020202020204" pitchFamily="34" charset="0"/>
              </a:rPr>
              <a:t>الترجمة الآلية :</a:t>
            </a:r>
            <a:r>
              <a:rPr lang="en-US" sz="3600" b="1" dirty="0" smtClean="0">
                <a:solidFill>
                  <a:srgbClr val="C00000"/>
                </a:solidFill>
                <a:ea typeface="Tahoma" panose="020B0604030504040204" pitchFamily="34" charset="0"/>
                <a:cs typeface="Arial" panose="020B0604020202020204" pitchFamily="34" charset="0"/>
              </a:rPr>
              <a:t>- </a:t>
            </a:r>
            <a:endParaRPr lang="en-US" sz="3600" b="1" dirty="0">
              <a:solidFill>
                <a:srgbClr val="C00000"/>
              </a:solidFill>
              <a:latin typeface="+mn-lt"/>
            </a:endParaRPr>
          </a:p>
        </p:txBody>
      </p:sp>
      <p:sp>
        <p:nvSpPr>
          <p:cNvPr id="3" name="عنصر نائب للمحتوى 2"/>
          <p:cNvSpPr>
            <a:spLocks noGrp="1"/>
          </p:cNvSpPr>
          <p:nvPr>
            <p:ph idx="1"/>
          </p:nvPr>
        </p:nvSpPr>
        <p:spPr/>
        <p:txBody>
          <a:bodyPr>
            <a:normAutofit/>
          </a:bodyPr>
          <a:lstStyle/>
          <a:p>
            <a:pPr algn="r"/>
            <a:r>
              <a:rPr lang="ar-SA" sz="2200" dirty="0"/>
              <a:t>* الترجمة الآلية مهمة لنظرية الترجمة.</a:t>
            </a:r>
          </a:p>
          <a:p>
            <a:pPr algn="r"/>
            <a:r>
              <a:rPr lang="ar-SA" sz="2200" dirty="0"/>
              <a:t>* ترجمة خوارزمية للترجمة الآلية - أوصاف لغوية واضحة.</a:t>
            </a:r>
          </a:p>
          <a:p>
            <a:pPr algn="r"/>
            <a:r>
              <a:rPr lang="ar-SA" sz="2200" dirty="0"/>
              <a:t>* التحقيق في العمليات المعرفية وعملية الترجمة البشرية (المخ).</a:t>
            </a:r>
          </a:p>
          <a:p>
            <a:pPr algn="r"/>
            <a:r>
              <a:rPr lang="ar-SA" sz="2200" dirty="0"/>
              <a:t>* أجهزة الكمبيوتر مفيدة في مساعدة البشر (السرعة) في نشاط الترجمة بدلاً من الترجمة نفسها.</a:t>
            </a:r>
            <a:endParaRPr lang="pl-PL" sz="2200" dirty="0"/>
          </a:p>
        </p:txBody>
      </p:sp>
    </p:spTree>
    <p:extLst>
      <p:ext uri="{BB962C8B-B14F-4D97-AF65-F5344CB8AC3E}">
        <p14:creationId xmlns:p14="http://schemas.microsoft.com/office/powerpoint/2010/main" val="2403966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C00000"/>
                </a:solidFill>
                <a:ea typeface="Tahoma" panose="020B0604030504040204" pitchFamily="34" charset="0"/>
                <a:cs typeface="Arial" panose="020B0604020202020204" pitchFamily="34" charset="0"/>
              </a:rPr>
              <a:t> </a:t>
            </a:r>
            <a:r>
              <a:rPr lang="ar-SA" sz="3600" b="1" dirty="0" smtClean="0">
                <a:solidFill>
                  <a:srgbClr val="C00000"/>
                </a:solidFill>
              </a:rPr>
              <a:t>مشاكل </a:t>
            </a:r>
            <a:r>
              <a:rPr lang="ar-SA" sz="3600" b="1" dirty="0" smtClean="0">
                <a:solidFill>
                  <a:srgbClr val="C00000"/>
                </a:solidFill>
                <a:ea typeface="Tahoma" panose="020B0604030504040204" pitchFamily="34" charset="0"/>
                <a:cs typeface="Arial" panose="020B0604020202020204" pitchFamily="34" charset="0"/>
              </a:rPr>
              <a:t>الترجمة الآلية :</a:t>
            </a:r>
            <a:r>
              <a:rPr lang="en-US" sz="3600" b="1" dirty="0" smtClean="0">
                <a:solidFill>
                  <a:srgbClr val="C00000"/>
                </a:solidFill>
                <a:ea typeface="Tahoma" panose="020B0604030504040204" pitchFamily="34" charset="0"/>
                <a:cs typeface="Arial" panose="020B0604020202020204" pitchFamily="34" charset="0"/>
              </a:rPr>
              <a:t>- </a:t>
            </a:r>
            <a:endParaRPr lang="en-US" sz="3600" b="1" dirty="0">
              <a:solidFill>
                <a:srgbClr val="C00000"/>
              </a:solidFill>
              <a:latin typeface="+mn-lt"/>
            </a:endParaRPr>
          </a:p>
        </p:txBody>
      </p:sp>
      <p:sp>
        <p:nvSpPr>
          <p:cNvPr id="3" name="عنصر نائب للمحتوى 2"/>
          <p:cNvSpPr>
            <a:spLocks noGrp="1"/>
          </p:cNvSpPr>
          <p:nvPr>
            <p:ph idx="1"/>
          </p:nvPr>
        </p:nvSpPr>
        <p:spPr/>
        <p:txBody>
          <a:bodyPr>
            <a:normAutofit/>
          </a:bodyPr>
          <a:lstStyle/>
          <a:p>
            <a:pPr algn="r"/>
            <a:r>
              <a:rPr lang="ar-SA" sz="2200" dirty="0"/>
              <a:t>* أجهزة الكمبيوتر ليست بشرًا ، إن طبيعة الترجمة واللغة البشرية ليست عملية حسابية خاصة:</a:t>
            </a:r>
          </a:p>
          <a:p>
            <a:pPr algn="r"/>
            <a:r>
              <a:rPr lang="ar-SA" sz="2200" dirty="0"/>
              <a:t>1- تعدد المعاني، </a:t>
            </a:r>
            <a:r>
              <a:rPr lang="ar-SA" sz="2200" dirty="0" err="1"/>
              <a:t>الإشتراك</a:t>
            </a:r>
            <a:r>
              <a:rPr lang="ar-SA" sz="2200" dirty="0"/>
              <a:t> اللفظي.</a:t>
            </a:r>
          </a:p>
          <a:p>
            <a:pPr algn="r"/>
            <a:r>
              <a:rPr lang="ar-SA" sz="2200" dirty="0"/>
              <a:t>2- الغموض النحوي.</a:t>
            </a:r>
          </a:p>
          <a:p>
            <a:pPr algn="r"/>
            <a:r>
              <a:rPr lang="ar-SA" sz="2200" dirty="0"/>
              <a:t>3- الغموض المرجعي.</a:t>
            </a:r>
          </a:p>
          <a:p>
            <a:pPr algn="r"/>
            <a:r>
              <a:rPr lang="ar-SA" sz="2200" dirty="0"/>
              <a:t>4- المترادفات.</a:t>
            </a:r>
          </a:p>
          <a:p>
            <a:pPr algn="r"/>
            <a:r>
              <a:rPr lang="ar-SA" sz="2200" dirty="0"/>
              <a:t>5- الاستعارات والرموز.</a:t>
            </a:r>
          </a:p>
          <a:p>
            <a:pPr algn="r"/>
            <a:r>
              <a:rPr lang="ar-SA" sz="2200" dirty="0"/>
              <a:t>6- تطورات المفردات الجديدة.</a:t>
            </a:r>
            <a:endParaRPr lang="pl-PL" sz="2200" dirty="0"/>
          </a:p>
        </p:txBody>
      </p:sp>
    </p:spTree>
    <p:extLst>
      <p:ext uri="{BB962C8B-B14F-4D97-AF65-F5344CB8AC3E}">
        <p14:creationId xmlns:p14="http://schemas.microsoft.com/office/powerpoint/2010/main" val="2995959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a:xfrm>
            <a:off x="914162" y="1828800"/>
            <a:ext cx="10360501" cy="4114800"/>
          </a:xfrm>
        </p:spPr>
        <p:txBody>
          <a:bodyPr>
            <a:normAutofit/>
          </a:bodyPr>
          <a:lstStyle/>
          <a:p>
            <a:pPr algn="r"/>
            <a:r>
              <a:rPr lang="ar-SA" sz="2200" dirty="0"/>
              <a:t>حاليًا ، تمنح </a:t>
            </a:r>
            <a:r>
              <a:rPr lang="ar-SA" sz="2200" dirty="0" smtClean="0"/>
              <a:t>غوغل خدمة </a:t>
            </a:r>
            <a:r>
              <a:rPr lang="ar-SA" sz="2200" dirty="0"/>
              <a:t>الترجمة الآلية لأكثر من 100 لغة مع ميزة الاستماع إلى الترجمة النصية.</a:t>
            </a:r>
            <a:endParaRPr lang="en-US" sz="2200" dirty="0" smtClean="0"/>
          </a:p>
        </p:txBody>
      </p:sp>
      <p:graphicFrame>
        <p:nvGraphicFramePr>
          <p:cNvPr id="31769" name="Group 25"/>
          <p:cNvGraphicFramePr>
            <a:graphicFrameLocks noGrp="1"/>
          </p:cNvGraphicFramePr>
          <p:nvPr>
            <p:extLst>
              <p:ext uri="{D42A27DB-BD31-4B8C-83A1-F6EECF244321}">
                <p14:modId xmlns:p14="http://schemas.microsoft.com/office/powerpoint/2010/main" val="1140853588"/>
              </p:ext>
            </p:extLst>
          </p:nvPr>
        </p:nvGraphicFramePr>
        <p:xfrm>
          <a:off x="660228" y="2438400"/>
          <a:ext cx="11020730" cy="3657600"/>
        </p:xfrm>
        <a:graphic>
          <a:graphicData uri="http://schemas.openxmlformats.org/drawingml/2006/table">
            <a:tbl>
              <a:tblPr/>
              <a:tblGrid>
                <a:gridCol w="1667499"/>
                <a:gridCol w="2209225"/>
                <a:gridCol w="2031471"/>
                <a:gridCol w="1752144"/>
                <a:gridCol w="1675963"/>
                <a:gridCol w="1684428"/>
              </a:tblGrid>
              <a:tr h="35813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Afrikaans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Albanian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Arabic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Armenian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Azerbaijani</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Basque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Belarusian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Bulgarian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Catalan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Chinese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charset="0"/>
                        <a:cs typeface="Times New Roman" charset="0"/>
                      </a:endParaRPr>
                    </a:p>
                  </a:txBody>
                  <a:tcPr marL="121888" marR="12188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Croatian Czech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Danish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Dutch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English</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Estonian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Filipino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Finnish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French</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Galician</a:t>
                      </a:r>
                    </a:p>
                  </a:txBody>
                  <a:tcPr marL="121888" marR="1218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Georgian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German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Greek</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Haitian Creole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Hebrew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Hindi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Hungarian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Icelandic</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Indonesian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Irish</a:t>
                      </a:r>
                    </a:p>
                  </a:txBody>
                  <a:tcPr marL="121888" marR="1218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Italian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Japanese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Korean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Latvian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Lithuanian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Macedonian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Malay</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Maltese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Norwegian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Polish </a:t>
                      </a:r>
                    </a:p>
                  </a:txBody>
                  <a:tcPr marL="121888" marR="1218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Portuguese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Romanian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Russian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Serbian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Slovak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Slovenian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Spanish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Swahili</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Swedish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Thai</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charset="0"/>
                        <a:cs typeface="Times New Roman" charset="0"/>
                      </a:endParaRPr>
                    </a:p>
                  </a:txBody>
                  <a:tcPr marL="121888" marR="1218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Turkish</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Ukrainian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Urdu</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Vietnamese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Welsh</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Yiddish</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charset="0"/>
                        <a:cs typeface="Times New Roman" charset="0"/>
                      </a:endParaRPr>
                    </a:p>
                  </a:txBody>
                  <a:tcPr marL="121888" marR="12188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22547"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27009" y="1219200"/>
            <a:ext cx="357200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مربع نص 2"/>
          <p:cNvSpPr txBox="1"/>
          <p:nvPr/>
        </p:nvSpPr>
        <p:spPr>
          <a:xfrm>
            <a:off x="3808412" y="1066800"/>
            <a:ext cx="7543800" cy="477054"/>
          </a:xfrm>
          <a:prstGeom prst="rect">
            <a:avLst/>
          </a:prstGeom>
          <a:noFill/>
        </p:spPr>
        <p:txBody>
          <a:bodyPr wrap="square" rtlCol="0">
            <a:spAutoFit/>
          </a:bodyPr>
          <a:lstStyle/>
          <a:p>
            <a:pPr algn="r"/>
            <a:r>
              <a:rPr lang="ar-SA" sz="2500" b="1" dirty="0">
                <a:solidFill>
                  <a:srgbClr val="C00000"/>
                </a:solidFill>
              </a:rPr>
              <a:t>أحد أشهر الأمثلة على الترجمة </a:t>
            </a:r>
            <a:r>
              <a:rPr lang="ar-SA" sz="2500" b="1" dirty="0" smtClean="0">
                <a:solidFill>
                  <a:srgbClr val="C00000"/>
                </a:solidFill>
              </a:rPr>
              <a:t>الآلية:</a:t>
            </a:r>
            <a:endParaRPr lang="en-US" sz="2500" b="1" dirty="0">
              <a:solidFill>
                <a:srgbClr val="C00000"/>
              </a:solidFill>
            </a:endParaRPr>
          </a:p>
        </p:txBody>
      </p:sp>
    </p:spTree>
    <p:extLst>
      <p:ext uri="{BB962C8B-B14F-4D97-AF65-F5344CB8AC3E}">
        <p14:creationId xmlns:p14="http://schemas.microsoft.com/office/powerpoint/2010/main" val="4098874498"/>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C00000"/>
                </a:solidFill>
              </a:rPr>
              <a:t>- خاتمة :</a:t>
            </a:r>
            <a:endParaRPr lang="en-US" sz="3600" b="1" dirty="0">
              <a:solidFill>
                <a:srgbClr val="C00000"/>
              </a:solidFill>
            </a:endParaRPr>
          </a:p>
        </p:txBody>
      </p:sp>
      <p:sp>
        <p:nvSpPr>
          <p:cNvPr id="3" name="عنصر نائب للمحتوى 2"/>
          <p:cNvSpPr>
            <a:spLocks noGrp="1"/>
          </p:cNvSpPr>
          <p:nvPr>
            <p:ph idx="1"/>
          </p:nvPr>
        </p:nvSpPr>
        <p:spPr/>
        <p:txBody>
          <a:bodyPr>
            <a:noAutofit/>
          </a:bodyPr>
          <a:lstStyle/>
          <a:p>
            <a:pPr marL="201108" lvl="1" indent="0" algn="r">
              <a:buNone/>
            </a:pPr>
            <a:r>
              <a:rPr lang="ar-SA" sz="2400" dirty="0"/>
              <a:t>كثيرون يحتاجون إلى معرفة في العالم الحقيقي ، </a:t>
            </a:r>
            <a:r>
              <a:rPr lang="ar-SA" sz="2400" dirty="0" smtClean="0"/>
              <a:t>والبديهة حول </a:t>
            </a:r>
            <a:r>
              <a:rPr lang="ar-SA" sz="2400" dirty="0"/>
              <a:t>معنى النص ، وما إلى ذلك للحصول على ترجمة جيدة.</a:t>
            </a:r>
          </a:p>
          <a:p>
            <a:pPr marL="201108" lvl="1" indent="0" algn="r">
              <a:buNone/>
            </a:pPr>
            <a:r>
              <a:rPr lang="ar-SA" sz="2400" dirty="0"/>
              <a:t>تختار أنظمة الترجمة الآلية الحالية استراتيجية الحفاظ على الهيكل كلما أمكن ذلك وتفعل ما في وسعها للحصول على خيارات لغوية صحيحة</a:t>
            </a:r>
            <a:r>
              <a:rPr lang="ar-SA" sz="2400" dirty="0" smtClean="0"/>
              <a:t>.</a:t>
            </a:r>
            <a:endParaRPr lang="en-US" sz="2400" dirty="0" smtClean="0"/>
          </a:p>
          <a:p>
            <a:pPr marL="201108" lvl="1" indent="0" algn="r">
              <a:buNone/>
            </a:pPr>
            <a:r>
              <a:rPr lang="ar-SA" sz="2400" dirty="0" smtClean="0"/>
              <a:t>قد تكون ردة </a:t>
            </a:r>
            <a:r>
              <a:rPr lang="ar-SA" sz="2400" dirty="0"/>
              <a:t>الفعل </a:t>
            </a:r>
            <a:r>
              <a:rPr lang="ar-SA" sz="2400" dirty="0" smtClean="0"/>
              <a:t>الأولى </a:t>
            </a:r>
            <a:r>
              <a:rPr lang="ar-SA" sz="2400" dirty="0"/>
              <a:t>هو أنها قمامة ، ولكن عندما تدرك مدى صعوبة المشكلة ، قد تغير رأيك.</a:t>
            </a:r>
            <a:endParaRPr lang="en-US" sz="2400" dirty="0"/>
          </a:p>
        </p:txBody>
      </p:sp>
    </p:spTree>
    <p:extLst>
      <p:ext uri="{BB962C8B-B14F-4D97-AF65-F5344CB8AC3E}">
        <p14:creationId xmlns:p14="http://schemas.microsoft.com/office/powerpoint/2010/main" val="2062124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solidFill>
                  <a:srgbClr val="C00000"/>
                </a:solidFill>
              </a:rPr>
              <a:t>- أسئلة المراجعة :</a:t>
            </a:r>
            <a:endParaRPr lang="en-US" b="1" dirty="0">
              <a:solidFill>
                <a:srgbClr val="C00000"/>
              </a:solidFill>
            </a:endParaRPr>
          </a:p>
        </p:txBody>
      </p:sp>
      <p:sp>
        <p:nvSpPr>
          <p:cNvPr id="3" name="عنصر نائب للمحتوى 2"/>
          <p:cNvSpPr>
            <a:spLocks noGrp="1"/>
          </p:cNvSpPr>
          <p:nvPr>
            <p:ph idx="1"/>
          </p:nvPr>
        </p:nvSpPr>
        <p:spPr>
          <a:xfrm>
            <a:off x="1096994" y="1845734"/>
            <a:ext cx="10055781" cy="4478866"/>
          </a:xfrm>
        </p:spPr>
        <p:txBody>
          <a:bodyPr>
            <a:normAutofit/>
          </a:bodyPr>
          <a:lstStyle/>
          <a:p>
            <a:pPr marL="0" indent="0" algn="r">
              <a:buNone/>
            </a:pPr>
            <a:r>
              <a:rPr lang="ar-SA" sz="2200" b="1" dirty="0" smtClean="0"/>
              <a:t>1- ماهي الترجمة الآلية ؟ من أي المجالات تصنف ؟</a:t>
            </a:r>
          </a:p>
          <a:p>
            <a:pPr marL="0" indent="0" algn="r">
              <a:buNone/>
            </a:pPr>
            <a:r>
              <a:rPr lang="ar-SA" sz="2200" dirty="0" smtClean="0"/>
              <a:t>تم تعريف الترجمة الآلية بأنها العملية التي تستخدم برنامج الكمبيوتر لترجمة النص من لغة طبيعية (مثل الإنجليزية) إلى أخرى (مثل العربية). هي مجال فرعي في اللغويات الحاسوبية.</a:t>
            </a:r>
          </a:p>
          <a:p>
            <a:pPr marL="0" indent="0" algn="r">
              <a:buNone/>
            </a:pPr>
            <a:endParaRPr lang="ar-SA" sz="2200" dirty="0" smtClean="0"/>
          </a:p>
          <a:p>
            <a:pPr marL="0" indent="0" algn="r">
              <a:buNone/>
            </a:pPr>
            <a:r>
              <a:rPr lang="ar-SA" sz="2200" b="1" dirty="0" smtClean="0"/>
              <a:t>2- بعض من مميزات الترجمة الآلية :</a:t>
            </a:r>
          </a:p>
          <a:p>
            <a:pPr marL="0" indent="0" algn="r">
              <a:buNone/>
            </a:pPr>
            <a:r>
              <a:rPr lang="ar-SA" sz="2200" dirty="0" smtClean="0"/>
              <a:t>الترجمة السريعة ، السعر المنخفض ، السرية والعالمية.</a:t>
            </a:r>
            <a:endParaRPr lang="en-US" sz="2200" dirty="0"/>
          </a:p>
        </p:txBody>
      </p:sp>
    </p:spTree>
    <p:extLst>
      <p:ext uri="{BB962C8B-B14F-4D97-AF65-F5344CB8AC3E}">
        <p14:creationId xmlns:p14="http://schemas.microsoft.com/office/powerpoint/2010/main" val="3502119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smtClean="0">
                <a:solidFill>
                  <a:srgbClr val="C00000"/>
                </a:solidFill>
              </a:rPr>
              <a:t>- أسئلة المراجعة :</a:t>
            </a:r>
            <a:endParaRPr lang="en-US" b="1" dirty="0">
              <a:solidFill>
                <a:srgbClr val="C00000"/>
              </a:solidFill>
            </a:endParaRPr>
          </a:p>
        </p:txBody>
      </p:sp>
      <p:sp>
        <p:nvSpPr>
          <p:cNvPr id="3" name="عنصر نائب للمحتوى 2"/>
          <p:cNvSpPr>
            <a:spLocks noGrp="1"/>
          </p:cNvSpPr>
          <p:nvPr>
            <p:ph idx="1"/>
          </p:nvPr>
        </p:nvSpPr>
        <p:spPr>
          <a:xfrm>
            <a:off x="1096994" y="1845734"/>
            <a:ext cx="10055781" cy="4478866"/>
          </a:xfrm>
        </p:spPr>
        <p:txBody>
          <a:bodyPr>
            <a:normAutofit/>
          </a:bodyPr>
          <a:lstStyle/>
          <a:p>
            <a:pPr marL="0" indent="0" algn="r">
              <a:buNone/>
            </a:pPr>
            <a:r>
              <a:rPr lang="ar-SA" sz="2200" b="1" dirty="0"/>
              <a:t>3- من عيوب الترجمة الآلية :</a:t>
            </a:r>
          </a:p>
          <a:p>
            <a:pPr marL="0" indent="0" algn="r">
              <a:buNone/>
            </a:pPr>
            <a:r>
              <a:rPr lang="ar-SA" sz="2200" dirty="0"/>
              <a:t>عدم وجود دقة فائقة وجودة ترجمة منخفضة للنصوص بكلمات وجمل غامضة</a:t>
            </a:r>
            <a:r>
              <a:rPr lang="ar-SA" sz="2200" dirty="0" smtClean="0"/>
              <a:t>.</a:t>
            </a:r>
          </a:p>
          <a:p>
            <a:pPr marL="0" indent="0" algn="r">
              <a:buNone/>
            </a:pPr>
            <a:endParaRPr lang="ar-SA" sz="2200" dirty="0"/>
          </a:p>
          <a:p>
            <a:pPr marL="0" indent="0" algn="r">
              <a:buNone/>
            </a:pPr>
            <a:r>
              <a:rPr lang="ar-SA" sz="2200" b="1" dirty="0" smtClean="0"/>
              <a:t>4- قارن بين الترجمة الآلية والبشرية :</a:t>
            </a:r>
          </a:p>
          <a:p>
            <a:pPr marL="0" indent="0" algn="r">
              <a:buNone/>
            </a:pPr>
            <a:endParaRPr lang="en-US" sz="2200" b="1" dirty="0"/>
          </a:p>
        </p:txBody>
      </p:sp>
      <p:sp>
        <p:nvSpPr>
          <p:cNvPr id="4" name="مستطيل 3"/>
          <p:cNvSpPr/>
          <p:nvPr/>
        </p:nvSpPr>
        <p:spPr>
          <a:xfrm>
            <a:off x="6627812" y="3733800"/>
            <a:ext cx="5026025" cy="1754326"/>
          </a:xfrm>
          <a:prstGeom prst="rect">
            <a:avLst/>
          </a:prstGeom>
        </p:spPr>
        <p:txBody>
          <a:bodyPr wrap="square">
            <a:spAutoFit/>
          </a:bodyPr>
          <a:lstStyle/>
          <a:p>
            <a:pPr algn="r"/>
            <a:r>
              <a:rPr lang="ar-SA" b="1" dirty="0" smtClean="0"/>
              <a:t>* الترجمة </a:t>
            </a:r>
            <a:r>
              <a:rPr lang="ar-SA" b="1" dirty="0"/>
              <a:t>الآلية:</a:t>
            </a:r>
          </a:p>
          <a:p>
            <a:pPr algn="r"/>
            <a:r>
              <a:rPr lang="ar-SA" dirty="0"/>
              <a:t>قد تظهر الترجمة الآلية كوسيلة ممتازة لتوفير المال والوقت.</a:t>
            </a:r>
          </a:p>
          <a:p>
            <a:pPr algn="r"/>
            <a:r>
              <a:rPr lang="ar-SA" dirty="0"/>
              <a:t>هذه الأنواع من المترجمين تحلل أولاً بنية كل مصطلح من العبارة داخل النص المصدر.</a:t>
            </a:r>
          </a:p>
          <a:p>
            <a:pPr algn="r"/>
            <a:r>
              <a:rPr lang="ar-SA" dirty="0"/>
              <a:t>قد تبدو هذه الطريقة صحيحة ، لكن جودة الترجمة أقل بكثير من جودة الترجمة البشرية.</a:t>
            </a:r>
            <a:endParaRPr lang="en-US" dirty="0"/>
          </a:p>
        </p:txBody>
      </p:sp>
      <p:sp>
        <p:nvSpPr>
          <p:cNvPr id="5" name="عنصر نائب للمحتوى 3"/>
          <p:cNvSpPr txBox="1">
            <a:spLocks/>
          </p:cNvSpPr>
          <p:nvPr/>
        </p:nvSpPr>
        <p:spPr>
          <a:xfrm>
            <a:off x="1096993" y="3733800"/>
            <a:ext cx="4936474" cy="2726266"/>
          </a:xfrm>
          <a:prstGeom prst="rect">
            <a:avLst/>
          </a:prstGeom>
        </p:spPr>
        <p:txBody>
          <a:bodyPr vert="horz" lIns="0" tIns="45720" rIns="0" bIns="45720" rtlCol="0">
            <a:normAutofit/>
          </a:bodyPr>
          <a:lst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r"/>
            <a:r>
              <a:rPr lang="ar-SA" sz="1800" b="1" dirty="0" smtClean="0"/>
              <a:t>* ترجمة بشرية:</a:t>
            </a:r>
          </a:p>
          <a:p>
            <a:pPr algn="r"/>
            <a:r>
              <a:rPr lang="ar-SA" sz="1800" dirty="0" smtClean="0"/>
              <a:t>يستخدم المترجمون البشريون مهاراتهم الإبداعية للعثور على العبارات أو التعبيرات الأكثر ملاءمة والأكثر صلة لنقل الرسالة المقصودة الصحيحة.</a:t>
            </a:r>
          </a:p>
          <a:p>
            <a:pPr algn="r"/>
            <a:r>
              <a:rPr lang="ar-SA" sz="1800" dirty="0" smtClean="0"/>
              <a:t>يمكن للمترجمين البشريين التركيز على المحتوى الثقافي الحساس الذي يحتوي على النغمة المناسبة للجمهور لفهمه.</a:t>
            </a:r>
            <a:endParaRPr lang="en-US" sz="1800" dirty="0"/>
          </a:p>
        </p:txBody>
      </p:sp>
    </p:spTree>
    <p:extLst>
      <p:ext uri="{BB962C8B-B14F-4D97-AF65-F5344CB8AC3E}">
        <p14:creationId xmlns:p14="http://schemas.microsoft.com/office/powerpoint/2010/main" val="2816066363"/>
      </p:ext>
    </p:extLst>
  </p:cSld>
  <p:clrMapOvr>
    <a:masterClrMapping/>
  </p:clrMapOvr>
</p:sld>
</file>

<file path=ppt/theme/theme1.xml><?xml version="1.0" encoding="utf-8"?>
<a:theme xmlns:a="http://schemas.openxmlformats.org/drawingml/2006/main" name="أثر رجعي">
  <a:themeElements>
    <a:clrScheme name="أخضر مزرق">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أثر رجعي">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ثر رجعي">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2036</TotalTime>
  <Words>1705</Words>
  <Application>Microsoft Office PowerPoint</Application>
  <PresentationFormat>مخصص</PresentationFormat>
  <Paragraphs>252</Paragraphs>
  <Slides>27</Slides>
  <Notes>0</Notes>
  <HiddenSlides>0</HiddenSlides>
  <MMClips>0</MMClips>
  <ScaleCrop>false</ScaleCrop>
  <HeadingPairs>
    <vt:vector size="4" baseType="variant">
      <vt:variant>
        <vt:lpstr>نسق</vt:lpstr>
      </vt:variant>
      <vt:variant>
        <vt:i4>1</vt:i4>
      </vt:variant>
      <vt:variant>
        <vt:lpstr>عناوين الشرائح</vt:lpstr>
      </vt:variant>
      <vt:variant>
        <vt:i4>27</vt:i4>
      </vt:variant>
    </vt:vector>
  </HeadingPairs>
  <TitlesOfParts>
    <vt:vector size="28" baseType="lpstr">
      <vt:lpstr>أثر رجعي</vt:lpstr>
      <vt:lpstr>LANE-697 Special Topics in Linguistics  Machine Translation </vt:lpstr>
      <vt:lpstr>- Machine Translation (MT) :</vt:lpstr>
      <vt:lpstr>- A brief history:</vt:lpstr>
      <vt:lpstr>- Advantages of machine translation:</vt:lpstr>
      <vt:lpstr>- Advantages of machine translation:</vt:lpstr>
      <vt:lpstr>- Disadvantages of machine translation:</vt:lpstr>
      <vt:lpstr>- Human Translation V.S  Machine translation:</vt:lpstr>
      <vt:lpstr>-  The significance of  machine translation :</vt:lpstr>
      <vt:lpstr>- Problems of Machine Translation :</vt:lpstr>
      <vt:lpstr>عرض تقديمي في PowerPoint</vt:lpstr>
      <vt:lpstr>-  Conclusion :</vt:lpstr>
      <vt:lpstr>عرض تقديمي في PowerPoint</vt:lpstr>
      <vt:lpstr>-  Resources :</vt:lpstr>
      <vt:lpstr>Review questions: </vt:lpstr>
      <vt:lpstr>Review questions: </vt:lpstr>
      <vt:lpstr>- الترجمة الآليــــــة:</vt:lpstr>
      <vt:lpstr>- لمحة تاريخية :</vt:lpstr>
      <vt:lpstr>- مميزات الترجمة الآلية:</vt:lpstr>
      <vt:lpstr>- مميزات الترجمة الآلية :</vt:lpstr>
      <vt:lpstr>- عيوب الترجمة الآلية :</vt:lpstr>
      <vt:lpstr>- الترجمة البشرية مقابل الترجمة الآلية:</vt:lpstr>
      <vt:lpstr> أهمية الترجمة الآلية :- </vt:lpstr>
      <vt:lpstr> مشاكل الترجمة الآلية :- </vt:lpstr>
      <vt:lpstr>عرض تقديمي في PowerPoint</vt:lpstr>
      <vt:lpstr>- خاتمة :</vt:lpstr>
      <vt:lpstr>- أسئلة المراجعة :</vt:lpstr>
      <vt:lpstr>- أسئلة المراجعة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TOSHIBA</dc:creator>
  <cp:lastModifiedBy>TOSHIBA</cp:lastModifiedBy>
  <cp:revision>172</cp:revision>
  <dcterms:created xsi:type="dcterms:W3CDTF">2014-04-17T22:14:21Z</dcterms:created>
  <dcterms:modified xsi:type="dcterms:W3CDTF">2019-03-26T11:07:02Z</dcterms:modified>
</cp:coreProperties>
</file>