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sldIdLst>
    <p:sldId id="256" r:id="rId2"/>
    <p:sldId id="257" r:id="rId3"/>
    <p:sldId id="258" r:id="rId4"/>
    <p:sldId id="260" r:id="rId5"/>
    <p:sldId id="261" r:id="rId6"/>
    <p:sldId id="262" r:id="rId7"/>
    <p:sldId id="265" r:id="rId8"/>
    <p:sldId id="263" r:id="rId9"/>
    <p:sldId id="264"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6" d="100"/>
          <a:sy n="86" d="100"/>
        </p:scale>
        <p:origin x="936"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C5713D0C-BFEB-4061-A779-4D7B1668ED44}" type="datetimeFigureOut">
              <a:rPr lang="en-US" smtClean="0"/>
              <a:t>12/12/2018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F4061B-BCA5-493A-8C9E-F1A74ECB4E67}" type="slidenum">
              <a:rPr lang="en-US" smtClean="0"/>
              <a:t>‹#›</a:t>
            </a:fld>
            <a:endParaRPr 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57319175"/>
      </p:ext>
    </p:extLst>
  </p:cSld>
  <p:clrMapOvr>
    <a:masterClrMapping/>
  </p:clrMapOvr>
  <p:transition spd="med">
    <p:pull/>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5713D0C-BFEB-4061-A779-4D7B1668ED44}" type="datetimeFigureOut">
              <a:rPr lang="en-US" smtClean="0"/>
              <a:t>12/12/2018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F4061B-BCA5-493A-8C9E-F1A74ECB4E67}" type="slidenum">
              <a:rPr lang="en-US" smtClean="0"/>
              <a:t>‹#›</a:t>
            </a:fld>
            <a:endParaRPr lang="en-US"/>
          </a:p>
        </p:txBody>
      </p:sp>
    </p:spTree>
    <p:extLst>
      <p:ext uri="{BB962C8B-B14F-4D97-AF65-F5344CB8AC3E}">
        <p14:creationId xmlns:p14="http://schemas.microsoft.com/office/powerpoint/2010/main" val="865167490"/>
      </p:ext>
    </p:extLst>
  </p:cSld>
  <p:clrMapOvr>
    <a:masterClrMapping/>
  </p:clrMapOvr>
  <p:transition spd="med">
    <p:pull/>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5713D0C-BFEB-4061-A779-4D7B1668ED44}" type="datetimeFigureOut">
              <a:rPr lang="en-US" smtClean="0"/>
              <a:t>12/12/2018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F4061B-BCA5-493A-8C9E-F1A74ECB4E67}" type="slidenum">
              <a:rPr lang="en-US" smtClean="0"/>
              <a:t>‹#›</a:t>
            </a:fld>
            <a:endParaRPr 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92531216"/>
      </p:ext>
    </p:extLst>
  </p:cSld>
  <p:clrMapOvr>
    <a:masterClrMapping/>
  </p:clrMapOvr>
  <p:transition spd="med">
    <p:pull/>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22960" y="1845734"/>
            <a:ext cx="370332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63440" y="1845736"/>
            <a:ext cx="3703320" cy="402335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C5713D0C-BFEB-4061-A779-4D7B1668ED44}" type="datetimeFigureOut">
              <a:rPr lang="en-US" smtClean="0"/>
              <a:t>12/12/2018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CF4061B-BCA5-493A-8C9E-F1A74ECB4E67}" type="slidenum">
              <a:rPr lang="en-US" smtClean="0"/>
              <a:t>‹#›</a:t>
            </a:fld>
            <a:endParaRPr lang="en-US"/>
          </a:p>
        </p:txBody>
      </p:sp>
    </p:spTree>
    <p:extLst>
      <p:ext uri="{BB962C8B-B14F-4D97-AF65-F5344CB8AC3E}">
        <p14:creationId xmlns:p14="http://schemas.microsoft.com/office/powerpoint/2010/main" val="2558170961"/>
      </p:ext>
    </p:extLst>
  </p:cSld>
  <p:clrMapOvr>
    <a:masterClrMapping/>
  </p:clrMapOvr>
  <p:transition spd="med">
    <p:pull/>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22960" y="2582334"/>
            <a:ext cx="3703320" cy="32867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63440" y="2582334"/>
            <a:ext cx="3703320" cy="32867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5713D0C-BFEB-4061-A779-4D7B1668ED44}" type="datetimeFigureOut">
              <a:rPr lang="en-US" smtClean="0"/>
              <a:t>12/12/2018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CF4061B-BCA5-493A-8C9E-F1A74ECB4E67}" type="slidenum">
              <a:rPr lang="en-US" smtClean="0"/>
              <a:t>‹#›</a:t>
            </a:fld>
            <a:endParaRPr lang="en-US"/>
          </a:p>
        </p:txBody>
      </p:sp>
    </p:spTree>
    <p:extLst>
      <p:ext uri="{BB962C8B-B14F-4D97-AF65-F5344CB8AC3E}">
        <p14:creationId xmlns:p14="http://schemas.microsoft.com/office/powerpoint/2010/main" val="660103518"/>
      </p:ext>
    </p:extLst>
  </p:cSld>
  <p:clrMapOvr>
    <a:masterClrMapping/>
  </p:clrMapOvr>
  <p:transition spd="med">
    <p:pull/>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5713D0C-BFEB-4061-A779-4D7B1668ED44}" type="datetimeFigureOut">
              <a:rPr lang="en-US" smtClean="0"/>
              <a:t>12/12/2018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CF4061B-BCA5-493A-8C9E-F1A74ECB4E67}" type="slidenum">
              <a:rPr lang="en-US" smtClean="0"/>
              <a:t>‹#›</a:t>
            </a:fld>
            <a:endParaRPr lang="en-US"/>
          </a:p>
        </p:txBody>
      </p:sp>
    </p:spTree>
    <p:extLst>
      <p:ext uri="{BB962C8B-B14F-4D97-AF65-F5344CB8AC3E}">
        <p14:creationId xmlns:p14="http://schemas.microsoft.com/office/powerpoint/2010/main" val="4020329671"/>
      </p:ext>
    </p:extLst>
  </p:cSld>
  <p:clrMapOvr>
    <a:masterClrMapping/>
  </p:clrMapOvr>
  <p:transition spd="med">
    <p:pull/>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C5713D0C-BFEB-4061-A779-4D7B1668ED44}" type="datetimeFigureOut">
              <a:rPr lang="en-US" smtClean="0"/>
              <a:t>12/12/2018</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0CF4061B-BCA5-493A-8C9E-F1A74ECB4E67}" type="slidenum">
              <a:rPr lang="en-US" smtClean="0"/>
              <a:t>‹#›</a:t>
            </a:fld>
            <a:endParaRPr lang="en-US"/>
          </a:p>
        </p:txBody>
      </p:sp>
    </p:spTree>
    <p:extLst>
      <p:ext uri="{BB962C8B-B14F-4D97-AF65-F5344CB8AC3E}">
        <p14:creationId xmlns:p14="http://schemas.microsoft.com/office/powerpoint/2010/main" val="2128078518"/>
      </p:ext>
    </p:extLst>
  </p:cSld>
  <p:clrMapOvr>
    <a:masterClrMapping/>
  </p:clrMapOvr>
  <p:transition spd="med">
    <p:pull/>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3600" b="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3460237" y="731520"/>
            <a:ext cx="5009393"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349134" y="6459786"/>
            <a:ext cx="1963883" cy="365125"/>
          </a:xfrm>
        </p:spPr>
        <p:txBody>
          <a:bodyPr/>
          <a:lstStyle>
            <a:lvl1pPr algn="l">
              <a:defRPr/>
            </a:lvl1pPr>
          </a:lstStyle>
          <a:p>
            <a:fld id="{C5713D0C-BFEB-4061-A779-4D7B1668ED44}" type="datetimeFigureOut">
              <a:rPr lang="en-US" smtClean="0"/>
              <a:t>12/12/2018</a:t>
            </a:fld>
            <a:endParaRPr lang="en-US"/>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0CF4061B-BCA5-493A-8C9E-F1A74ECB4E67}" type="slidenum">
              <a:rPr lang="en-US" smtClean="0"/>
              <a:t>‹#›</a:t>
            </a:fld>
            <a:endParaRPr lang="en-US"/>
          </a:p>
        </p:txBody>
      </p:sp>
    </p:spTree>
    <p:extLst>
      <p:ext uri="{BB962C8B-B14F-4D97-AF65-F5344CB8AC3E}">
        <p14:creationId xmlns:p14="http://schemas.microsoft.com/office/powerpoint/2010/main" val="3787285460"/>
      </p:ext>
    </p:extLst>
  </p:cSld>
  <p:clrMapOvr>
    <a:masterClrMapping/>
  </p:clrMapOvr>
  <p:transition spd="med">
    <p:pull/>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9520" cy="822960"/>
          </a:xfrm>
        </p:spPr>
        <p:txBody>
          <a:bodyPr tIns="0" bIns="0" anchor="b">
            <a:noAutofit/>
          </a:bodyPr>
          <a:lstStyle>
            <a:lvl1pPr>
              <a:defRPr sz="36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2" y="0"/>
            <a:ext cx="9143989"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22959"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5713D0C-BFEB-4061-A779-4D7B1668ED44}" type="datetimeFigureOut">
              <a:rPr lang="en-US" smtClean="0"/>
              <a:t>12/12/2018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CF4061B-BCA5-493A-8C9E-F1A74ECB4E67}" type="slidenum">
              <a:rPr lang="en-US" smtClean="0"/>
              <a:t>‹#›</a:t>
            </a:fld>
            <a:endParaRPr lang="en-US"/>
          </a:p>
        </p:txBody>
      </p:sp>
    </p:spTree>
    <p:extLst>
      <p:ext uri="{BB962C8B-B14F-4D97-AF65-F5344CB8AC3E}">
        <p14:creationId xmlns:p14="http://schemas.microsoft.com/office/powerpoint/2010/main" val="401527095"/>
      </p:ext>
    </p:extLst>
  </p:cSld>
  <p:clrMapOvr>
    <a:masterClrMapping/>
  </p:clrMapOvr>
  <p:transition spd="med">
    <p:pull/>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5713D0C-BFEB-4061-A779-4D7B1668ED44}" type="datetimeFigureOut">
              <a:rPr lang="en-US" smtClean="0"/>
              <a:t>12/12/2018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F4061B-BCA5-493A-8C9E-F1A74ECB4E67}" type="slidenum">
              <a:rPr lang="en-US" smtClean="0"/>
              <a:t>‹#›</a:t>
            </a:fld>
            <a:endParaRPr lang="en-US"/>
          </a:p>
        </p:txBody>
      </p:sp>
    </p:spTree>
    <p:extLst>
      <p:ext uri="{BB962C8B-B14F-4D97-AF65-F5344CB8AC3E}">
        <p14:creationId xmlns:p14="http://schemas.microsoft.com/office/powerpoint/2010/main" val="2937370977"/>
      </p:ext>
    </p:extLst>
  </p:cSld>
  <p:clrMapOvr>
    <a:masterClrMapping/>
  </p:clrMapOvr>
  <p:transition spd="med">
    <p:pull/>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4779"/>
            <a:ext cx="1971675" cy="575742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414779"/>
            <a:ext cx="5800725" cy="5757420"/>
          </a:xfrm>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5713D0C-BFEB-4061-A779-4D7B1668ED44}" type="datetimeFigureOut">
              <a:rPr lang="en-US" smtClean="0"/>
              <a:t>12/12/2018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F4061B-BCA5-493A-8C9E-F1A74ECB4E67}" type="slidenum">
              <a:rPr lang="en-US" smtClean="0"/>
              <a:t>‹#›</a:t>
            </a:fld>
            <a:endParaRPr lang="en-US"/>
          </a:p>
        </p:txBody>
      </p:sp>
    </p:spTree>
    <p:extLst>
      <p:ext uri="{BB962C8B-B14F-4D97-AF65-F5344CB8AC3E}">
        <p14:creationId xmlns:p14="http://schemas.microsoft.com/office/powerpoint/2010/main" val="1417915188"/>
      </p:ext>
    </p:extLst>
  </p:cSld>
  <p:clrMapOvr>
    <a:masterClrMapping/>
  </p:clrMapOvr>
  <p:transition spd="med">
    <p:pull/>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400800"/>
            <a:ext cx="914400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5"/>
            <a:ext cx="9144001" cy="65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86604"/>
            <a:ext cx="7543800" cy="145075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822959" y="1845734"/>
            <a:ext cx="7543801" cy="4023360"/>
          </a:xfrm>
          <a:prstGeom prst="rect">
            <a:avLst/>
          </a:prstGeom>
        </p:spPr>
        <p:txBody>
          <a:bodyPr vert="horz" lIns="0" tIns="45720" rIns="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900">
                <a:solidFill>
                  <a:srgbClr val="FFFFFF"/>
                </a:solidFill>
              </a:defRPr>
            </a:lvl1pPr>
          </a:lstStyle>
          <a:p>
            <a:fld id="{C5713D0C-BFEB-4061-A779-4D7B1668ED44}" type="datetimeFigureOut">
              <a:rPr lang="en-US" smtClean="0"/>
              <a:t>12/12/2018</a:t>
            </a:fld>
            <a:endParaRPr lang="en-US"/>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1050">
                <a:solidFill>
                  <a:srgbClr val="FFFFFF"/>
                </a:solidFill>
              </a:defRPr>
            </a:lvl1pPr>
          </a:lstStyle>
          <a:p>
            <a:fld id="{0CF4061B-BCA5-493A-8C9E-F1A74ECB4E67}" type="slidenum">
              <a:rPr lang="en-US" smtClean="0"/>
              <a:t>‹#›</a:t>
            </a:fld>
            <a:endParaRPr lang="en-US"/>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6030452"/>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ransition spd="med">
    <p:pull/>
  </p:transition>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1371600"/>
            <a:ext cx="7851648" cy="1905000"/>
          </a:xfrm>
        </p:spPr>
        <p:txBody>
          <a:bodyPr>
            <a:normAutofit/>
          </a:bodyPr>
          <a:lstStyle/>
          <a:p>
            <a:r>
              <a:rPr lang="en-US" sz="4800" b="1" dirty="0" smtClean="0"/>
              <a:t>Ethics and Social Responsibility in Modern </a:t>
            </a:r>
            <a:r>
              <a:rPr lang="en-US" sz="4800" b="1" dirty="0"/>
              <a:t>A</a:t>
            </a:r>
            <a:r>
              <a:rPr lang="en-US" sz="4800" b="1" dirty="0" smtClean="0"/>
              <a:t>merican Business</a:t>
            </a:r>
            <a:endParaRPr lang="en-US" sz="4800" b="1" dirty="0"/>
          </a:p>
        </p:txBody>
      </p:sp>
      <p:sp>
        <p:nvSpPr>
          <p:cNvPr id="3" name="Subtitle 2"/>
          <p:cNvSpPr>
            <a:spLocks noGrp="1"/>
          </p:cNvSpPr>
          <p:nvPr>
            <p:ph type="subTitle" idx="1"/>
          </p:nvPr>
        </p:nvSpPr>
        <p:spPr>
          <a:xfrm>
            <a:off x="2209800" y="3733800"/>
            <a:ext cx="5257800" cy="2057400"/>
          </a:xfrm>
        </p:spPr>
        <p:style>
          <a:lnRef idx="1">
            <a:schemeClr val="dk1"/>
          </a:lnRef>
          <a:fillRef idx="2">
            <a:schemeClr val="dk1"/>
          </a:fillRef>
          <a:effectRef idx="1">
            <a:schemeClr val="dk1"/>
          </a:effectRef>
          <a:fontRef idx="minor">
            <a:schemeClr val="dk1"/>
          </a:fontRef>
        </p:style>
        <p:txBody>
          <a:bodyPr/>
          <a:lstStyle/>
          <a:p>
            <a:pPr algn="ctr"/>
            <a:endParaRPr lang="en-US" b="1" dirty="0" smtClean="0">
              <a:solidFill>
                <a:schemeClr val="bg1"/>
              </a:solidFill>
            </a:endParaRPr>
          </a:p>
          <a:p>
            <a:pPr algn="ctr"/>
            <a:r>
              <a:rPr lang="en-US" b="1" dirty="0" smtClean="0">
                <a:solidFill>
                  <a:schemeClr val="bg1"/>
                </a:solidFill>
              </a:rPr>
              <a:t>Name</a:t>
            </a:r>
          </a:p>
          <a:p>
            <a:pPr algn="ctr"/>
            <a:r>
              <a:rPr lang="en-US" b="1" dirty="0" smtClean="0">
                <a:solidFill>
                  <a:schemeClr val="bg1"/>
                </a:solidFill>
              </a:rPr>
              <a:t>Course</a:t>
            </a:r>
          </a:p>
          <a:p>
            <a:pPr algn="ctr"/>
            <a:r>
              <a:rPr lang="en-US" b="1" dirty="0" smtClean="0">
                <a:solidFill>
                  <a:schemeClr val="bg1"/>
                </a:solidFill>
              </a:rPr>
              <a:t>Date</a:t>
            </a:r>
            <a:endParaRPr lang="en-US" b="1" dirty="0">
              <a:solidFill>
                <a:schemeClr val="bg1"/>
              </a:solidFill>
            </a:endParaRPr>
          </a:p>
        </p:txBody>
      </p:sp>
    </p:spTree>
  </p:cSld>
  <p:clrMapOvr>
    <a:masterClrMapping/>
  </p:clrMapOvr>
  <p:transition spd="med">
    <p:pull/>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3"/>
          </a:lnRef>
          <a:fillRef idx="2">
            <a:schemeClr val="accent3"/>
          </a:fillRef>
          <a:effectRef idx="1">
            <a:schemeClr val="accent3"/>
          </a:effectRef>
          <a:fontRef idx="minor">
            <a:schemeClr val="dk1"/>
          </a:fontRef>
        </p:style>
        <p:txBody>
          <a:bodyPr/>
          <a:lstStyle/>
          <a:p>
            <a:r>
              <a:rPr lang="en-US" dirty="0" smtClean="0"/>
              <a:t>Business Ethics</a:t>
            </a:r>
            <a:endParaRPr lang="en-US" dirty="0"/>
          </a:p>
        </p:txBody>
      </p:sp>
      <p:sp>
        <p:nvSpPr>
          <p:cNvPr id="3" name="Content Placeholder 2"/>
          <p:cNvSpPr>
            <a:spLocks noGrp="1"/>
          </p:cNvSpPr>
          <p:nvPr>
            <p:ph idx="1"/>
          </p:nvPr>
        </p:nvSpPr>
        <p:spPr/>
        <p:style>
          <a:lnRef idx="1">
            <a:schemeClr val="dk1"/>
          </a:lnRef>
          <a:fillRef idx="2">
            <a:schemeClr val="dk1"/>
          </a:fillRef>
          <a:effectRef idx="1">
            <a:schemeClr val="dk1"/>
          </a:effectRef>
          <a:fontRef idx="minor">
            <a:schemeClr val="dk1"/>
          </a:fontRef>
        </p:style>
        <p:txBody>
          <a:bodyPr>
            <a:normAutofit fontScale="92500"/>
          </a:bodyPr>
          <a:lstStyle/>
          <a:p>
            <a:r>
              <a:rPr lang="en-US" dirty="0"/>
              <a:t>Business ethics and social responsibility are principles that constitute to success in modern American business. </a:t>
            </a:r>
            <a:endParaRPr lang="en-US" dirty="0" smtClean="0"/>
          </a:p>
          <a:p>
            <a:r>
              <a:rPr lang="en-US" dirty="0" smtClean="0"/>
              <a:t> </a:t>
            </a:r>
            <a:r>
              <a:rPr lang="en-US" dirty="0"/>
              <a:t>Business ethics are values that govern the practices and conduct of a business and that are believed to be socially, ethically and legal right (Godfrey et al., 2016). </a:t>
            </a:r>
            <a:endParaRPr lang="en-US" dirty="0" smtClean="0"/>
          </a:p>
          <a:p>
            <a:r>
              <a:rPr lang="en-US" dirty="0" smtClean="0"/>
              <a:t> </a:t>
            </a:r>
            <a:r>
              <a:rPr lang="en-US" dirty="0"/>
              <a:t>Making moral managerial decisions that impact in regard to business operations and relationship with the society is a must for a business that has a sound ethical </a:t>
            </a:r>
            <a:r>
              <a:rPr lang="en-US" dirty="0" smtClean="0"/>
              <a:t>culture. </a:t>
            </a:r>
            <a:r>
              <a:rPr lang="en-US" dirty="0"/>
              <a:t>This dimension of ethics carefully examines ethical value and principles and all problems that businesses face in their environment and that are ethical or moral (</a:t>
            </a:r>
            <a:r>
              <a:rPr lang="en-US" dirty="0" err="1"/>
              <a:t>Stanwick</a:t>
            </a:r>
            <a:r>
              <a:rPr lang="en-US" dirty="0"/>
              <a:t> &amp; </a:t>
            </a:r>
            <a:r>
              <a:rPr lang="en-US" dirty="0" err="1"/>
              <a:t>Stanwick</a:t>
            </a:r>
            <a:r>
              <a:rPr lang="en-US" dirty="0"/>
              <a:t>, 2009</a:t>
            </a:r>
            <a:r>
              <a:rPr lang="en-US" dirty="0" smtClean="0"/>
              <a:t>).</a:t>
            </a:r>
          </a:p>
          <a:p>
            <a:r>
              <a:rPr lang="en-US" dirty="0" smtClean="0"/>
              <a:t>The </a:t>
            </a:r>
            <a:r>
              <a:rPr lang="en-US" dirty="0"/>
              <a:t>success of a business entity is tightly glued to a culture that is ethical and that guides the behavior of the employees and the management it their daily to day activities. </a:t>
            </a:r>
          </a:p>
        </p:txBody>
      </p:sp>
    </p:spTree>
  </p:cSld>
  <p:clrMapOvr>
    <a:masterClrMapping/>
  </p:clrMapOvr>
  <p:transition spd="med">
    <p:pull/>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1"/>
          </a:lnRef>
          <a:fillRef idx="2">
            <a:schemeClr val="accent1"/>
          </a:fillRef>
          <a:effectRef idx="1">
            <a:schemeClr val="accent1"/>
          </a:effectRef>
          <a:fontRef idx="minor">
            <a:schemeClr val="dk1"/>
          </a:fontRef>
        </p:style>
        <p:txBody>
          <a:bodyPr/>
          <a:lstStyle/>
          <a:p>
            <a:r>
              <a:rPr lang="en-US" dirty="0" smtClean="0"/>
              <a:t>Why Business Ethics?</a:t>
            </a:r>
            <a:endParaRPr lang="en-US" dirty="0"/>
          </a:p>
        </p:txBody>
      </p:sp>
      <p:sp>
        <p:nvSpPr>
          <p:cNvPr id="3" name="Content Placeholder 2"/>
          <p:cNvSpPr>
            <a:spLocks noGrp="1"/>
          </p:cNvSpPr>
          <p:nvPr>
            <p:ph idx="1"/>
          </p:nvPr>
        </p:nvSpPr>
        <p:spPr/>
        <p:style>
          <a:lnRef idx="1">
            <a:schemeClr val="dk1"/>
          </a:lnRef>
          <a:fillRef idx="2">
            <a:schemeClr val="dk1"/>
          </a:fillRef>
          <a:effectRef idx="1">
            <a:schemeClr val="dk1"/>
          </a:effectRef>
          <a:fontRef idx="minor">
            <a:schemeClr val="dk1"/>
          </a:fontRef>
        </p:style>
        <p:txBody>
          <a:bodyPr>
            <a:normAutofit fontScale="85000" lnSpcReduction="20000"/>
          </a:bodyPr>
          <a:lstStyle/>
          <a:p>
            <a:pPr lvl="0">
              <a:buNone/>
            </a:pPr>
            <a:r>
              <a:rPr lang="en-US" dirty="0"/>
              <a:t>Business ethics are advantageous to a business </a:t>
            </a:r>
            <a:r>
              <a:rPr lang="en-US" dirty="0" smtClean="0"/>
              <a:t>in:</a:t>
            </a:r>
          </a:p>
          <a:p>
            <a:pPr lvl="0">
              <a:buFont typeface="Wingdings" pitchFamily="2" charset="2"/>
              <a:buChar char="Ø"/>
            </a:pPr>
            <a:r>
              <a:rPr lang="en-US" dirty="0" smtClean="0"/>
              <a:t>Creating </a:t>
            </a:r>
            <a:r>
              <a:rPr lang="en-US" dirty="0"/>
              <a:t>a positive work environment – </a:t>
            </a:r>
            <a:r>
              <a:rPr lang="en-US" dirty="0" smtClean="0"/>
              <a:t>ethical </a:t>
            </a:r>
            <a:r>
              <a:rPr lang="en-US" dirty="0"/>
              <a:t>employees are team players, honest about their capabilities, trust worthy and relate well with one another. This creates a work environment that is conducive for maximum </a:t>
            </a:r>
            <a:r>
              <a:rPr lang="en-US" dirty="0" smtClean="0"/>
              <a:t>productivity.</a:t>
            </a:r>
          </a:p>
          <a:p>
            <a:pPr lvl="0">
              <a:buFont typeface="Wingdings" pitchFamily="2" charset="2"/>
              <a:buChar char="Ø"/>
            </a:pPr>
            <a:r>
              <a:rPr lang="en-US" dirty="0" smtClean="0"/>
              <a:t>Building </a:t>
            </a:r>
            <a:r>
              <a:rPr lang="en-US" dirty="0"/>
              <a:t>customer loyalty - a sound ethical culture gives it a good image in the consumer market and this create a good customer base and attracts new ones through direct referrals from </a:t>
            </a:r>
            <a:r>
              <a:rPr lang="en-US" dirty="0" smtClean="0"/>
              <a:t>clients.</a:t>
            </a:r>
          </a:p>
          <a:p>
            <a:pPr lvl="0">
              <a:buFont typeface="Wingdings" pitchFamily="2" charset="2"/>
              <a:buChar char="Ø"/>
            </a:pPr>
            <a:r>
              <a:rPr lang="en-US" dirty="0" smtClean="0"/>
              <a:t>Retention </a:t>
            </a:r>
            <a:r>
              <a:rPr lang="en-US" dirty="0"/>
              <a:t>of the best employees -  experienced employees need to feel fairly treated and compensated for their good work and companies that do this are open in their operations are in a position to retain the best workers (Godfrey et al.,2016). </a:t>
            </a:r>
            <a:endParaRPr lang="en-US" dirty="0" smtClean="0"/>
          </a:p>
          <a:p>
            <a:pPr>
              <a:buFont typeface="Wingdings" pitchFamily="2" charset="2"/>
              <a:buChar char="Ø"/>
            </a:pPr>
            <a:r>
              <a:rPr lang="en-US" dirty="0" smtClean="0"/>
              <a:t>Avoiding legal – a business that fails to uphold the labor laws or environmental regulations attracts penalties and legal procedures. This legal battles end up tarnishing a company’s image.</a:t>
            </a:r>
          </a:p>
          <a:p>
            <a:pPr>
              <a:buNone/>
            </a:pPr>
            <a:r>
              <a:rPr lang="en-US" dirty="0" smtClean="0"/>
              <a:t> Establishing a workable ethical framework that would ensure that ethical concerns are not overlooked and that guides the business operations is critical.</a:t>
            </a:r>
          </a:p>
          <a:p>
            <a:pPr lvl="0">
              <a:buFont typeface="Wingdings" pitchFamily="2" charset="2"/>
              <a:buChar char="Ø"/>
            </a:pPr>
            <a:endParaRPr lang="en-US" dirty="0"/>
          </a:p>
        </p:txBody>
      </p:sp>
    </p:spTree>
  </p:cSld>
  <p:clrMapOvr>
    <a:masterClrMapping/>
  </p:clrMapOvr>
  <p:transition spd="med">
    <p:pull/>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1"/>
          </a:lnRef>
          <a:fillRef idx="2">
            <a:schemeClr val="accent1"/>
          </a:fillRef>
          <a:effectRef idx="1">
            <a:schemeClr val="accent1"/>
          </a:effectRef>
          <a:fontRef idx="minor">
            <a:schemeClr val="dk1"/>
          </a:fontRef>
        </p:style>
        <p:txBody>
          <a:bodyPr/>
          <a:lstStyle/>
          <a:p>
            <a:r>
              <a:rPr lang="en-US" dirty="0" smtClean="0"/>
              <a:t>Social Responsibility</a:t>
            </a:r>
            <a:endParaRPr lang="en-US" dirty="0"/>
          </a:p>
        </p:txBody>
      </p:sp>
      <p:sp>
        <p:nvSpPr>
          <p:cNvPr id="3" name="Content Placeholder 2"/>
          <p:cNvSpPr>
            <a:spLocks noGrp="1"/>
          </p:cNvSpPr>
          <p:nvPr>
            <p:ph idx="1"/>
          </p:nvPr>
        </p:nvSpPr>
        <p:spPr/>
        <p:style>
          <a:lnRef idx="1">
            <a:schemeClr val="dk1"/>
          </a:lnRef>
          <a:fillRef idx="2">
            <a:schemeClr val="dk1"/>
          </a:fillRef>
          <a:effectRef idx="1">
            <a:schemeClr val="dk1"/>
          </a:effectRef>
          <a:fontRef idx="minor">
            <a:schemeClr val="dk1"/>
          </a:fontRef>
        </p:style>
        <p:txBody>
          <a:bodyPr>
            <a:normAutofit/>
          </a:bodyPr>
          <a:lstStyle/>
          <a:p>
            <a:r>
              <a:rPr lang="en-US" dirty="0"/>
              <a:t>Social responsibility is a subset of business ethics.  Issues such discrimination in regard to age, sex, religion and skin color, harassment in the work place, unfair rewarding and firing of employees are unethical and negatively impact businesses. </a:t>
            </a:r>
            <a:endParaRPr lang="en-US" dirty="0" smtClean="0"/>
          </a:p>
          <a:p>
            <a:r>
              <a:rPr lang="en-US" dirty="0" smtClean="0"/>
              <a:t>Although </a:t>
            </a:r>
            <a:r>
              <a:rPr lang="en-US" dirty="0"/>
              <a:t>social responsibility is a subset of business ethics, it is simply the responsibility of the business to the society by conducting its activities in ways that conserve resources, are environmental friendly and of maximum benefit to its employees, owners and the community at </a:t>
            </a:r>
            <a:r>
              <a:rPr lang="en-US" dirty="0" smtClean="0"/>
              <a:t>large (</a:t>
            </a:r>
            <a:r>
              <a:rPr lang="en-US" dirty="0" err="1" smtClean="0"/>
              <a:t>Kotler</a:t>
            </a:r>
            <a:r>
              <a:rPr lang="en-US" dirty="0" smtClean="0"/>
              <a:t> &amp; Lee, 2005). </a:t>
            </a:r>
            <a:endParaRPr lang="en-US" dirty="0"/>
          </a:p>
          <a:p>
            <a:endParaRPr lang="en-US" dirty="0"/>
          </a:p>
        </p:txBody>
      </p:sp>
    </p:spTree>
  </p:cSld>
  <p:clrMapOvr>
    <a:masterClrMapping/>
  </p:clrMapOvr>
  <p:transition spd="med">
    <p:pull/>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313688"/>
          </a:xfrm>
        </p:spPr>
        <p:style>
          <a:lnRef idx="1">
            <a:schemeClr val="accent1"/>
          </a:lnRef>
          <a:fillRef idx="2">
            <a:schemeClr val="accent1"/>
          </a:fillRef>
          <a:effectRef idx="1">
            <a:schemeClr val="accent1"/>
          </a:effectRef>
          <a:fontRef idx="minor">
            <a:schemeClr val="dk1"/>
          </a:fontRef>
        </p:style>
        <p:txBody>
          <a:bodyPr>
            <a:normAutofit fontScale="90000"/>
          </a:bodyPr>
          <a:lstStyle/>
          <a:p>
            <a:r>
              <a:rPr lang="en-US" dirty="0" smtClean="0"/>
              <a:t>Dimensions of Social Responsibility</a:t>
            </a:r>
            <a:endParaRPr lang="en-US" dirty="0"/>
          </a:p>
        </p:txBody>
      </p:sp>
      <p:sp>
        <p:nvSpPr>
          <p:cNvPr id="3" name="Content Placeholder 2"/>
          <p:cNvSpPr>
            <a:spLocks noGrp="1"/>
          </p:cNvSpPr>
          <p:nvPr>
            <p:ph idx="1"/>
          </p:nvPr>
        </p:nvSpPr>
        <p:spPr/>
        <p:style>
          <a:lnRef idx="1">
            <a:schemeClr val="dk1"/>
          </a:lnRef>
          <a:fillRef idx="2">
            <a:schemeClr val="dk1"/>
          </a:fillRef>
          <a:effectRef idx="1">
            <a:schemeClr val="dk1"/>
          </a:effectRef>
          <a:fontRef idx="minor">
            <a:schemeClr val="dk1"/>
          </a:fontRef>
        </p:style>
        <p:txBody>
          <a:bodyPr>
            <a:normAutofit/>
          </a:bodyPr>
          <a:lstStyle/>
          <a:p>
            <a:pPr>
              <a:buNone/>
            </a:pPr>
            <a:r>
              <a:rPr lang="en-US" dirty="0"/>
              <a:t>The social responsibility of a business can be viewed in two dimensions:</a:t>
            </a:r>
          </a:p>
          <a:p>
            <a:pPr marL="571500" lvl="0" indent="-571500">
              <a:buAutoNum type="romanLcParenR"/>
            </a:pPr>
            <a:r>
              <a:rPr lang="en-US" dirty="0"/>
              <a:t>I</a:t>
            </a:r>
            <a:r>
              <a:rPr lang="en-US" dirty="0" smtClean="0"/>
              <a:t>nternal </a:t>
            </a:r>
            <a:r>
              <a:rPr lang="en-US" dirty="0"/>
              <a:t>responsibilities- this revolve around compliance with the labor laws, high quality and safe products and services,  and  a company`s ability to avoid air, water , soil and any other form of environmental </a:t>
            </a:r>
            <a:r>
              <a:rPr lang="en-US" dirty="0" smtClean="0"/>
              <a:t>pollution.</a:t>
            </a:r>
          </a:p>
          <a:p>
            <a:pPr marL="571500" lvl="0" indent="-571500">
              <a:buAutoNum type="romanLcParenR"/>
            </a:pPr>
            <a:r>
              <a:rPr lang="en-US" dirty="0"/>
              <a:t>E</a:t>
            </a:r>
            <a:r>
              <a:rPr lang="en-US" dirty="0" smtClean="0"/>
              <a:t>xternal </a:t>
            </a:r>
            <a:r>
              <a:rPr lang="en-US" dirty="0"/>
              <a:t>responsibilities-it can also include giving back to the society by supporting community developments through financial </a:t>
            </a:r>
            <a:r>
              <a:rPr lang="en-US" dirty="0" smtClean="0"/>
              <a:t>aid(</a:t>
            </a:r>
            <a:r>
              <a:rPr lang="en-US" dirty="0" err="1" smtClean="0"/>
              <a:t>Kotler</a:t>
            </a:r>
            <a:r>
              <a:rPr lang="en-US" dirty="0" smtClean="0"/>
              <a:t> &amp; Lee, 2005). </a:t>
            </a:r>
            <a:r>
              <a:rPr lang="en-US" dirty="0"/>
              <a:t>These responsibilities include, building parks, schools, hospitals, offering scholarships to students and other charitable works that greatly benefit the less fortunate and the society at large.</a:t>
            </a:r>
          </a:p>
          <a:p>
            <a:endParaRPr lang="en-US" dirty="0"/>
          </a:p>
        </p:txBody>
      </p:sp>
    </p:spTree>
  </p:cSld>
  <p:clrMapOvr>
    <a:masterClrMapping/>
  </p:clrMapOvr>
  <p:transition spd="med">
    <p:pull/>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447800"/>
          </a:xfrm>
        </p:spPr>
        <p:style>
          <a:lnRef idx="1">
            <a:schemeClr val="accent1"/>
          </a:lnRef>
          <a:fillRef idx="2">
            <a:schemeClr val="accent1"/>
          </a:fillRef>
          <a:effectRef idx="1">
            <a:schemeClr val="accent1"/>
          </a:effectRef>
          <a:fontRef idx="minor">
            <a:schemeClr val="dk1"/>
          </a:fontRef>
        </p:style>
        <p:txBody>
          <a:bodyPr>
            <a:normAutofit/>
          </a:bodyPr>
          <a:lstStyle/>
          <a:p>
            <a:r>
              <a:rPr lang="en-US" dirty="0" smtClean="0"/>
              <a:t>Advantages of Effective Social Responsibility</a:t>
            </a:r>
            <a:endParaRPr lang="en-US" dirty="0"/>
          </a:p>
        </p:txBody>
      </p:sp>
      <p:sp>
        <p:nvSpPr>
          <p:cNvPr id="3" name="Content Placeholder 2"/>
          <p:cNvSpPr>
            <a:spLocks noGrp="1"/>
          </p:cNvSpPr>
          <p:nvPr>
            <p:ph idx="1"/>
          </p:nvPr>
        </p:nvSpPr>
        <p:spPr/>
        <p:style>
          <a:lnRef idx="1">
            <a:schemeClr val="dk1"/>
          </a:lnRef>
          <a:fillRef idx="2">
            <a:schemeClr val="dk1"/>
          </a:fillRef>
          <a:effectRef idx="1">
            <a:schemeClr val="dk1"/>
          </a:effectRef>
          <a:fontRef idx="minor">
            <a:schemeClr val="dk1"/>
          </a:fontRef>
        </p:style>
        <p:txBody>
          <a:bodyPr>
            <a:normAutofit lnSpcReduction="10000"/>
          </a:bodyPr>
          <a:lstStyle/>
          <a:p>
            <a:pPr>
              <a:buNone/>
            </a:pPr>
            <a:r>
              <a:rPr lang="en-US" dirty="0"/>
              <a:t>A socially responsible business accrues the following advantages ( Godfrey et al., 2016);</a:t>
            </a:r>
          </a:p>
          <a:p>
            <a:pPr lvl="0">
              <a:buFont typeface="Wingdings" pitchFamily="2" charset="2"/>
              <a:buChar char="ü"/>
            </a:pPr>
            <a:r>
              <a:rPr lang="en-US" dirty="0"/>
              <a:t>Retention of its most talented human resources- a socially responsible  business has a conducive work environment due to its improved work ethics and thus its in a position to retain and maximally utilize its human </a:t>
            </a:r>
            <a:r>
              <a:rPr lang="en-US" dirty="0" smtClean="0"/>
              <a:t>attrition.</a:t>
            </a:r>
          </a:p>
          <a:p>
            <a:pPr lvl="0">
              <a:buFont typeface="Wingdings" pitchFamily="2" charset="2"/>
              <a:buChar char="ü"/>
            </a:pPr>
            <a:r>
              <a:rPr lang="en-US" dirty="0" smtClean="0"/>
              <a:t>marketing </a:t>
            </a:r>
            <a:r>
              <a:rPr lang="en-US" dirty="0"/>
              <a:t>strategy for top cream employee in  the market- social responsibility enhances a good image and reputation for a company and thus it is an important tool that markets the company to the best employees who are a primary stakeholder in a </a:t>
            </a:r>
            <a:r>
              <a:rPr lang="en-US" dirty="0" smtClean="0"/>
              <a:t>business.</a:t>
            </a:r>
          </a:p>
          <a:p>
            <a:pPr lvl="0">
              <a:buFont typeface="Wingdings" pitchFamily="2" charset="2"/>
              <a:buChar char="ü"/>
            </a:pPr>
            <a:r>
              <a:rPr lang="en-US" dirty="0" smtClean="0"/>
              <a:t>Improvement </a:t>
            </a:r>
            <a:r>
              <a:rPr lang="en-US" dirty="0"/>
              <a:t>in productivity- a good work environment encourages efficiency in workers and consequently an improvement in their </a:t>
            </a:r>
            <a:r>
              <a:rPr lang="en-US" dirty="0" smtClean="0"/>
              <a:t>productivity</a:t>
            </a:r>
            <a:r>
              <a:rPr lang="en-US" dirty="0" smtClean="0"/>
              <a:t>.</a:t>
            </a:r>
            <a:endParaRPr lang="en-US" dirty="0"/>
          </a:p>
        </p:txBody>
      </p:sp>
    </p:spTree>
  </p:cSld>
  <p:clrMapOvr>
    <a:masterClrMapping/>
  </p:clrMapOvr>
  <p:transition spd="med">
    <p:pull/>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2960" y="381000"/>
            <a:ext cx="7543800" cy="1371600"/>
          </a:xfrm>
        </p:spPr>
        <p:txBody>
          <a:bodyPr/>
          <a:lstStyle/>
          <a:p>
            <a:r>
              <a:rPr lang="en-US" dirty="0" err="1" smtClean="0"/>
              <a:t>Cont</a:t>
            </a:r>
            <a:r>
              <a:rPr lang="en-US" dirty="0" smtClean="0"/>
              <a:t>….</a:t>
            </a:r>
            <a:endParaRPr lang="en-US" dirty="0"/>
          </a:p>
        </p:txBody>
      </p:sp>
      <p:sp>
        <p:nvSpPr>
          <p:cNvPr id="3" name="Content Placeholder 2"/>
          <p:cNvSpPr>
            <a:spLocks noGrp="1"/>
          </p:cNvSpPr>
          <p:nvPr>
            <p:ph idx="1"/>
          </p:nvPr>
        </p:nvSpPr>
        <p:spPr>
          <a:xfrm>
            <a:off x="822959" y="2057400"/>
            <a:ext cx="7543801" cy="3811694"/>
          </a:xfrm>
        </p:spPr>
        <p:txBody>
          <a:bodyPr/>
          <a:lstStyle/>
          <a:p>
            <a:pPr lvl="0">
              <a:buFont typeface="Wingdings" pitchFamily="2" charset="2"/>
              <a:buChar char="ü"/>
            </a:pPr>
            <a:endParaRPr lang="en-US" dirty="0"/>
          </a:p>
          <a:p>
            <a:pPr lvl="0">
              <a:buFont typeface="Wingdings" pitchFamily="2" charset="2"/>
              <a:buChar char="ü"/>
            </a:pPr>
            <a:r>
              <a:rPr lang="en-US" dirty="0"/>
              <a:t>Strong relationship across stakeholders-  an effective social responsibility provides consistency through integration.</a:t>
            </a:r>
          </a:p>
          <a:p>
            <a:pPr lvl="0">
              <a:buFont typeface="Wingdings" pitchFamily="2" charset="2"/>
              <a:buChar char="ü"/>
            </a:pPr>
            <a:r>
              <a:rPr lang="en-US" dirty="0"/>
              <a:t>Good brand image- a sound business ethical culture of a company, builds it a strong reputation in its customer base. This is because they are viewed as responsible and reliable enterprises.</a:t>
            </a:r>
          </a:p>
          <a:p>
            <a:pPr lvl="0">
              <a:buFont typeface="Wingdings" pitchFamily="2" charset="2"/>
              <a:buChar char="ü"/>
            </a:pPr>
            <a:r>
              <a:rPr lang="en-US" dirty="0"/>
              <a:t>Access to capital- effective social responsibility is an indicator of a long term commitment to achieve an organization goals and this grants them easy access to credit from financial institutions. </a:t>
            </a:r>
          </a:p>
          <a:p>
            <a:endParaRPr lang="en-US" dirty="0"/>
          </a:p>
          <a:p>
            <a:endParaRPr lang="en-US" dirty="0"/>
          </a:p>
        </p:txBody>
      </p:sp>
    </p:spTree>
    <p:extLst>
      <p:ext uri="{BB962C8B-B14F-4D97-AF65-F5344CB8AC3E}">
        <p14:creationId xmlns:p14="http://schemas.microsoft.com/office/powerpoint/2010/main" val="1454146363"/>
      </p:ext>
    </p:extLst>
  </p:cSld>
  <p:clrMapOvr>
    <a:masterClrMapping/>
  </p:clrMapOvr>
  <p:transition spd="med">
    <p:pull/>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2959" y="533400"/>
            <a:ext cx="7543800" cy="1312334"/>
          </a:xfrm>
        </p:spPr>
        <p:style>
          <a:lnRef idx="1">
            <a:schemeClr val="accent1"/>
          </a:lnRef>
          <a:fillRef idx="2">
            <a:schemeClr val="accent1"/>
          </a:fillRef>
          <a:effectRef idx="1">
            <a:schemeClr val="accent1"/>
          </a:effectRef>
          <a:fontRef idx="minor">
            <a:schemeClr val="dk1"/>
          </a:fontRef>
        </p:style>
        <p:txBody>
          <a:bodyPr/>
          <a:lstStyle/>
          <a:p>
            <a:r>
              <a:rPr lang="en-US" dirty="0" smtClean="0"/>
              <a:t>Conclusion</a:t>
            </a:r>
            <a:endParaRPr lang="en-US" dirty="0"/>
          </a:p>
        </p:txBody>
      </p:sp>
      <p:sp>
        <p:nvSpPr>
          <p:cNvPr id="3" name="Content Placeholder 2"/>
          <p:cNvSpPr>
            <a:spLocks noGrp="1"/>
          </p:cNvSpPr>
          <p:nvPr>
            <p:ph idx="1"/>
          </p:nvPr>
        </p:nvSpPr>
        <p:spPr/>
        <p:style>
          <a:lnRef idx="1">
            <a:schemeClr val="dk1"/>
          </a:lnRef>
          <a:fillRef idx="2">
            <a:schemeClr val="dk1"/>
          </a:fillRef>
          <a:effectRef idx="1">
            <a:schemeClr val="dk1"/>
          </a:effectRef>
          <a:fontRef idx="minor">
            <a:schemeClr val="dk1"/>
          </a:fontRef>
        </p:style>
        <p:txBody>
          <a:bodyPr>
            <a:normAutofit/>
          </a:bodyPr>
          <a:lstStyle/>
          <a:p>
            <a:r>
              <a:rPr lang="en-US" dirty="0"/>
              <a:t>Business ethics and social responsibility involve striking a balance between conservation and consumer demand. </a:t>
            </a:r>
            <a:endParaRPr lang="en-US" dirty="0" smtClean="0"/>
          </a:p>
          <a:p>
            <a:r>
              <a:rPr lang="en-US" dirty="0" smtClean="0"/>
              <a:t>Building </a:t>
            </a:r>
            <a:r>
              <a:rPr lang="en-US" dirty="0"/>
              <a:t>an effective ethical and socially responsible culture in a business is quite challenging. This is based on the fact that business decisions regarding social responsibility and ethics can greatly impact on the community, consumers and the global market</a:t>
            </a:r>
            <a:r>
              <a:rPr lang="en-US" dirty="0" smtClean="0"/>
              <a:t>.</a:t>
            </a:r>
          </a:p>
          <a:p>
            <a:r>
              <a:rPr lang="en-US" dirty="0" smtClean="0"/>
              <a:t> </a:t>
            </a:r>
            <a:r>
              <a:rPr lang="en-US" dirty="0"/>
              <a:t>A sound ethical culture and effective social responsibility is not a single individual`s responsibility, it is a shared responsibility of each business stakeholder i.e. the employees, the owners, the shareholders, the management, the government and the society at large (Carroll &amp; </a:t>
            </a:r>
            <a:r>
              <a:rPr lang="en-US" dirty="0" err="1"/>
              <a:t>Shabana</a:t>
            </a:r>
            <a:r>
              <a:rPr lang="en-US" dirty="0"/>
              <a:t>, 2010).</a:t>
            </a:r>
          </a:p>
          <a:p>
            <a:endParaRPr lang="en-US" dirty="0"/>
          </a:p>
        </p:txBody>
      </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xit" presetSubtype="0" fill="hold" grpId="0" nodeType="clickEffect">
                                  <p:stCondLst>
                                    <p:cond delay="0"/>
                                  </p:stCondLst>
                                  <p:childTnLst>
                                    <p:animEffect transition="out" filter="fade">
                                      <p:cBhvr>
                                        <p:cTn id="6" dur="2000"/>
                                        <p:tgtEl>
                                          <p:spTgt spid="3">
                                            <p:txEl>
                                              <p:pRg st="0" end="0"/>
                                            </p:txEl>
                                          </p:spTgt>
                                        </p:tgtEl>
                                      </p:cBhvr>
                                    </p:animEffect>
                                    <p:anim calcmode="lin" valueType="num">
                                      <p:cBhvr>
                                        <p:cTn id="7" dur="2000"/>
                                        <p:tgtEl>
                                          <p:spTgt spid="3">
                                            <p:txEl>
                                              <p:pRg st="0" end="0"/>
                                            </p:txEl>
                                          </p:spTgt>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8" dur="2000"/>
                                        <p:tgtEl>
                                          <p:spTgt spid="3">
                                            <p:txEl>
                                              <p:pRg st="0" end="0"/>
                                            </p:txEl>
                                          </p:spTgt>
                                        </p:tgtEl>
                                        <p:attrNameLst>
                                          <p:attrName>ppt_h</p:attrName>
                                        </p:attrNameLst>
                                      </p:cBhvr>
                                      <p:tavLst>
                                        <p:tav tm="0">
                                          <p:val>
                                            <p:strVal val="ppt_h"/>
                                          </p:val>
                                        </p:tav>
                                        <p:tav tm="100000">
                                          <p:val>
                                            <p:strVal val="ppt_h"/>
                                          </p:val>
                                        </p:tav>
                                      </p:tavLst>
                                    </p:anim>
                                    <p:set>
                                      <p:cBhvr>
                                        <p:cTn id="9" dur="1" fill="hold">
                                          <p:stCondLst>
                                            <p:cond delay="1999"/>
                                          </p:stCondLst>
                                        </p:cTn>
                                        <p:tgtEl>
                                          <p:spTgt spid="3">
                                            <p:txEl>
                                              <p:pRg st="0" end="0"/>
                                            </p:txEl>
                                          </p:spTgt>
                                        </p:tgtEl>
                                        <p:attrNameLst>
                                          <p:attrName>style.visibility</p:attrName>
                                        </p:attrNameLst>
                                      </p:cBhvr>
                                      <p:to>
                                        <p:strVal val="hidden"/>
                                      </p:to>
                                    </p:set>
                                  </p:childTnLst>
                                </p:cTn>
                              </p:par>
                            </p:childTnLst>
                          </p:cTn>
                        </p:par>
                      </p:childTnLst>
                    </p:cTn>
                  </p:par>
                  <p:par>
                    <p:cTn id="10" fill="hold">
                      <p:stCondLst>
                        <p:cond delay="indefinite"/>
                      </p:stCondLst>
                      <p:childTnLst>
                        <p:par>
                          <p:cTn id="11" fill="hold">
                            <p:stCondLst>
                              <p:cond delay="0"/>
                            </p:stCondLst>
                            <p:childTnLst>
                              <p:par>
                                <p:cTn id="12" presetID="45" presetClass="exit" presetSubtype="0" fill="hold" grpId="0" nodeType="clickEffect">
                                  <p:stCondLst>
                                    <p:cond delay="0"/>
                                  </p:stCondLst>
                                  <p:childTnLst>
                                    <p:animEffect transition="out" filter="fade">
                                      <p:cBhvr>
                                        <p:cTn id="13" dur="2000"/>
                                        <p:tgtEl>
                                          <p:spTgt spid="3">
                                            <p:txEl>
                                              <p:pRg st="1" end="1"/>
                                            </p:txEl>
                                          </p:spTgt>
                                        </p:tgtEl>
                                      </p:cBhvr>
                                    </p:animEffect>
                                    <p:anim calcmode="lin" valueType="num">
                                      <p:cBhvr>
                                        <p:cTn id="14" dur="2000"/>
                                        <p:tgtEl>
                                          <p:spTgt spid="3">
                                            <p:txEl>
                                              <p:pRg st="1" end="1"/>
                                            </p:txEl>
                                          </p:spTgt>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15" dur="2000"/>
                                        <p:tgtEl>
                                          <p:spTgt spid="3">
                                            <p:txEl>
                                              <p:pRg st="1" end="1"/>
                                            </p:txEl>
                                          </p:spTgt>
                                        </p:tgtEl>
                                        <p:attrNameLst>
                                          <p:attrName>ppt_h</p:attrName>
                                        </p:attrNameLst>
                                      </p:cBhvr>
                                      <p:tavLst>
                                        <p:tav tm="0">
                                          <p:val>
                                            <p:strVal val="ppt_h"/>
                                          </p:val>
                                        </p:tav>
                                        <p:tav tm="100000">
                                          <p:val>
                                            <p:strVal val="ppt_h"/>
                                          </p:val>
                                        </p:tav>
                                      </p:tavLst>
                                    </p:anim>
                                    <p:set>
                                      <p:cBhvr>
                                        <p:cTn id="16" dur="1" fill="hold">
                                          <p:stCondLst>
                                            <p:cond delay="1999"/>
                                          </p:stCondLst>
                                        </p:cTn>
                                        <p:tgtEl>
                                          <p:spTgt spid="3">
                                            <p:txEl>
                                              <p:pRg st="1" end="1"/>
                                            </p:txEl>
                                          </p:spTgt>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45" presetClass="exit" presetSubtype="0" fill="hold" grpId="0" nodeType="clickEffect">
                                  <p:stCondLst>
                                    <p:cond delay="0"/>
                                  </p:stCondLst>
                                  <p:childTnLst>
                                    <p:animEffect transition="out" filter="fade">
                                      <p:cBhvr>
                                        <p:cTn id="20" dur="2000"/>
                                        <p:tgtEl>
                                          <p:spTgt spid="3">
                                            <p:txEl>
                                              <p:pRg st="2" end="2"/>
                                            </p:txEl>
                                          </p:spTgt>
                                        </p:tgtEl>
                                      </p:cBhvr>
                                    </p:animEffect>
                                    <p:anim calcmode="lin" valueType="num">
                                      <p:cBhvr>
                                        <p:cTn id="21" dur="2000"/>
                                        <p:tgtEl>
                                          <p:spTgt spid="3">
                                            <p:txEl>
                                              <p:pRg st="2" end="2"/>
                                            </p:txEl>
                                          </p:spTgt>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22" dur="2000"/>
                                        <p:tgtEl>
                                          <p:spTgt spid="3">
                                            <p:txEl>
                                              <p:pRg st="2" end="2"/>
                                            </p:txEl>
                                          </p:spTgt>
                                        </p:tgtEl>
                                        <p:attrNameLst>
                                          <p:attrName>ppt_h</p:attrName>
                                        </p:attrNameLst>
                                      </p:cBhvr>
                                      <p:tavLst>
                                        <p:tav tm="0">
                                          <p:val>
                                            <p:strVal val="ppt_h"/>
                                          </p:val>
                                        </p:tav>
                                        <p:tav tm="100000">
                                          <p:val>
                                            <p:strVal val="ppt_h"/>
                                          </p:val>
                                        </p:tav>
                                      </p:tavLst>
                                    </p:anim>
                                    <p:set>
                                      <p:cBhvr>
                                        <p:cTn id="23" dur="1" fill="hold">
                                          <p:stCondLst>
                                            <p:cond delay="1999"/>
                                          </p:stCondLst>
                                        </p:cTn>
                                        <p:tgtEl>
                                          <p:spTgt spid="3">
                                            <p:txEl>
                                              <p:pRg st="2" end="2"/>
                                            </p:txEl>
                                          </p:spTgt>
                                        </p:tgtEl>
                                        <p:attrNameLst>
                                          <p:attrName>style.visibility</p:attrName>
                                        </p:attrNameLst>
                                      </p:cBhvr>
                                      <p:to>
                                        <p:strVal val="hidden"/>
                                      </p:to>
                                    </p:set>
                                  </p:childTnLst>
                                </p:cTn>
                              </p:par>
                            </p:childTnLst>
                          </p:cTn>
                        </p:par>
                      </p:childTnLst>
                    </p:cTn>
                  </p:par>
                  <p:par>
                    <p:cTn id="24" fill="hold">
                      <p:stCondLst>
                        <p:cond delay="indefinite"/>
                      </p:stCondLst>
                      <p:childTnLst>
                        <p:par>
                          <p:cTn id="25" fill="hold">
                            <p:stCondLst>
                              <p:cond delay="0"/>
                            </p:stCondLst>
                            <p:childTnLst>
                              <p:par>
                                <p:cTn id="26" presetID="45" presetClass="exit" presetSubtype="0" fill="hold" grpId="0" nodeType="clickEffect">
                                  <p:stCondLst>
                                    <p:cond delay="0"/>
                                  </p:stCondLst>
                                  <p:childTnLst>
                                    <p:animEffect transition="out" filter="fade">
                                      <p:cBhvr>
                                        <p:cTn id="27" dur="2000"/>
                                        <p:tgtEl>
                                          <p:spTgt spid="3">
                                            <p:bg/>
                                          </p:spTgt>
                                        </p:tgtEl>
                                      </p:cBhvr>
                                    </p:animEffect>
                                    <p:anim calcmode="lin" valueType="num">
                                      <p:cBhvr>
                                        <p:cTn id="28" dur="2000"/>
                                        <p:tgtEl>
                                          <p:spTgt spid="3">
                                            <p:bg/>
                                          </p:spTgt>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29" dur="2000"/>
                                        <p:tgtEl>
                                          <p:spTgt spid="3">
                                            <p:bg/>
                                          </p:spTgt>
                                        </p:tgtEl>
                                        <p:attrNameLst>
                                          <p:attrName>ppt_h</p:attrName>
                                        </p:attrNameLst>
                                      </p:cBhvr>
                                      <p:tavLst>
                                        <p:tav tm="0">
                                          <p:val>
                                            <p:strVal val="ppt_h"/>
                                          </p:val>
                                        </p:tav>
                                        <p:tav tm="100000">
                                          <p:val>
                                            <p:strVal val="ppt_h"/>
                                          </p:val>
                                        </p:tav>
                                      </p:tavLst>
                                    </p:anim>
                                    <p:set>
                                      <p:cBhvr>
                                        <p:cTn id="30" dur="1" fill="hold">
                                          <p:stCondLst>
                                            <p:cond delay="1999"/>
                                          </p:stCondLst>
                                        </p:cTn>
                                        <p:tgtEl>
                                          <p:spTgt spid="3">
                                            <p:bg/>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1"/>
          </a:lnRef>
          <a:fillRef idx="2">
            <a:schemeClr val="accent1"/>
          </a:fillRef>
          <a:effectRef idx="1">
            <a:schemeClr val="accent1"/>
          </a:effectRef>
          <a:fontRef idx="minor">
            <a:schemeClr val="dk1"/>
          </a:fontRef>
        </p:style>
        <p:txBody>
          <a:bodyPr/>
          <a:lstStyle/>
          <a:p>
            <a:r>
              <a:rPr lang="en-US" dirty="0" smtClean="0"/>
              <a:t>References</a:t>
            </a:r>
            <a:endParaRPr lang="en-US" dirty="0"/>
          </a:p>
        </p:txBody>
      </p:sp>
      <p:sp>
        <p:nvSpPr>
          <p:cNvPr id="3" name="Content Placeholder 2"/>
          <p:cNvSpPr>
            <a:spLocks noGrp="1"/>
          </p:cNvSpPr>
          <p:nvPr>
            <p:ph idx="1"/>
          </p:nvPr>
        </p:nvSpPr>
        <p:spPr/>
        <p:style>
          <a:lnRef idx="1">
            <a:schemeClr val="dk1"/>
          </a:lnRef>
          <a:fillRef idx="2">
            <a:schemeClr val="dk1"/>
          </a:fillRef>
          <a:effectRef idx="1">
            <a:schemeClr val="dk1"/>
          </a:effectRef>
          <a:fontRef idx="minor">
            <a:schemeClr val="dk1"/>
          </a:fontRef>
        </p:style>
        <p:txBody>
          <a:bodyPr>
            <a:normAutofit lnSpcReduction="10000"/>
          </a:bodyPr>
          <a:lstStyle/>
          <a:p>
            <a:pPr>
              <a:buNone/>
            </a:pPr>
            <a:endParaRPr lang="en-US" dirty="0"/>
          </a:p>
          <a:p>
            <a:r>
              <a:rPr lang="en-US" dirty="0" err="1"/>
              <a:t>Caroll</a:t>
            </a:r>
            <a:r>
              <a:rPr lang="en-US" dirty="0"/>
              <a:t>, A.B &amp; </a:t>
            </a:r>
            <a:r>
              <a:rPr lang="en-US" dirty="0" err="1"/>
              <a:t>Shabana</a:t>
            </a:r>
            <a:r>
              <a:rPr lang="en-US" dirty="0"/>
              <a:t>, K.M. (2010).The business case for corporate social responsibility. International Journal of Management Reviews, 85-105. </a:t>
            </a:r>
          </a:p>
          <a:p>
            <a:r>
              <a:rPr lang="en-US" dirty="0"/>
              <a:t>Godfrey </a:t>
            </a:r>
            <a:r>
              <a:rPr lang="en-US" dirty="0" err="1"/>
              <a:t>Adda</a:t>
            </a:r>
            <a:r>
              <a:rPr lang="en-US" dirty="0"/>
              <a:t>, John </a:t>
            </a:r>
            <a:r>
              <a:rPr lang="en-US" dirty="0" err="1"/>
              <a:t>Bosco</a:t>
            </a:r>
            <a:r>
              <a:rPr lang="en-US" dirty="0"/>
              <a:t> A. &amp; Roger A. (2016). Business Ethics and Social Corporate Responsibility for Business Success and Growth. European Journal of Business and Innovation Research, vol4, No.6, 26-42.</a:t>
            </a:r>
          </a:p>
          <a:p>
            <a:r>
              <a:rPr lang="en-US" dirty="0" err="1"/>
              <a:t>Kotler</a:t>
            </a:r>
            <a:r>
              <a:rPr lang="en-US" dirty="0"/>
              <a:t>, P., Lee, N. (2005). Corporate Social  responsibility: Doing the best </a:t>
            </a:r>
            <a:r>
              <a:rPr lang="en-US" dirty="0" err="1"/>
              <a:t>foy</a:t>
            </a:r>
            <a:r>
              <a:rPr lang="en-US" dirty="0"/>
              <a:t> </a:t>
            </a:r>
            <a:r>
              <a:rPr lang="en-US" dirty="0" err="1"/>
              <a:t>youy</a:t>
            </a:r>
            <a:r>
              <a:rPr lang="en-US" dirty="0"/>
              <a:t> company and your own cause. New Jersey. </a:t>
            </a:r>
          </a:p>
          <a:p>
            <a:r>
              <a:rPr lang="en-US" dirty="0" err="1"/>
              <a:t>Stanwick</a:t>
            </a:r>
            <a:r>
              <a:rPr lang="en-US" dirty="0"/>
              <a:t> , P. &amp; </a:t>
            </a:r>
            <a:r>
              <a:rPr lang="en-US" dirty="0" err="1"/>
              <a:t>Stanwick</a:t>
            </a:r>
            <a:r>
              <a:rPr lang="en-US" dirty="0"/>
              <a:t>, S.(2009). Understanding business ethics , International edition, Prentice hall.</a:t>
            </a:r>
          </a:p>
          <a:p>
            <a:endParaRPr lang="en-US" dirty="0"/>
          </a:p>
        </p:txBody>
      </p:sp>
    </p:spTree>
  </p:cSld>
  <p:clrMapOvr>
    <a:masterClrMapping/>
  </p:clrMapOvr>
  <p:transition spd="med">
    <p:pull/>
  </p:transition>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docProps/app.xml><?xml version="1.0" encoding="utf-8"?>
<Properties xmlns="http://schemas.openxmlformats.org/officeDocument/2006/extended-properties" xmlns:vt="http://schemas.openxmlformats.org/officeDocument/2006/docPropsVTypes">
  <Template>Retrospect</Template>
  <TotalTime>116</TotalTime>
  <Words>979</Words>
  <Application>Microsoft Office PowerPoint</Application>
  <PresentationFormat>On-screen Show (4:3)</PresentationFormat>
  <Paragraphs>44</Paragraphs>
  <Slides>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Calibri</vt:lpstr>
      <vt:lpstr>Calibri Light</vt:lpstr>
      <vt:lpstr>Wingdings</vt:lpstr>
      <vt:lpstr>Retrospect</vt:lpstr>
      <vt:lpstr>Ethics and Social Responsibility in Modern American Business</vt:lpstr>
      <vt:lpstr>Business Ethics</vt:lpstr>
      <vt:lpstr>Why Business Ethics?</vt:lpstr>
      <vt:lpstr>Social Responsibility</vt:lpstr>
      <vt:lpstr>Dimensions of Social Responsibility</vt:lpstr>
      <vt:lpstr>Advantages of Effective Social Responsibility</vt:lpstr>
      <vt:lpstr>Cont….</vt:lpstr>
      <vt:lpstr>Conclusion</vt:lpstr>
      <vt:lpstr>References</vt:lpstr>
    </vt:vector>
  </TitlesOfParts>
  <Company>BUILD AFRICAN SCHOOLS.ORG</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Ethics and Social Responsibility in Modern American Business</dc:title>
  <dc:creator>user</dc:creator>
  <cp:lastModifiedBy>James Mulwa</cp:lastModifiedBy>
  <cp:revision>11</cp:revision>
  <dcterms:created xsi:type="dcterms:W3CDTF">2018-12-12T03:57:03Z</dcterms:created>
  <dcterms:modified xsi:type="dcterms:W3CDTF">2018-12-12T06:06:57Z</dcterms:modified>
</cp:coreProperties>
</file>