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8" r:id="rId5"/>
    <p:sldId id="260" r:id="rId6"/>
    <p:sldId id="277" r:id="rId7"/>
    <p:sldId id="261" r:id="rId8"/>
    <p:sldId id="276" r:id="rId9"/>
    <p:sldId id="262" r:id="rId10"/>
    <p:sldId id="275" r:id="rId11"/>
    <p:sldId id="263" r:id="rId12"/>
    <p:sldId id="274" r:id="rId13"/>
    <p:sldId id="264" r:id="rId14"/>
    <p:sldId id="273" r:id="rId15"/>
    <p:sldId id="265" r:id="rId16"/>
    <p:sldId id="272" r:id="rId17"/>
    <p:sldId id="266" r:id="rId18"/>
    <p:sldId id="271" r:id="rId19"/>
    <p:sldId id="269" r:id="rId20"/>
    <p:sldId id="270" r:id="rId21"/>
    <p:sldId id="267"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4" autoAdjust="0"/>
    <p:restoredTop sz="94660"/>
  </p:normalViewPr>
  <p:slideViewPr>
    <p:cSldViewPr snapToGrid="0">
      <p:cViewPr varScale="1">
        <p:scale>
          <a:sx n="80" d="100"/>
          <a:sy n="80" d="100"/>
        </p:scale>
        <p:origin x="4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5064106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5750280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AFB923-1819-42DC-A77D-B6FC2C1374EC}"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0912625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AFB923-1819-42DC-A77D-B6FC2C1374EC}"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6107299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AFB923-1819-42DC-A77D-B6FC2C1374EC}" type="datetimeFigureOut">
              <a:rPr lang="en-US" smtClean="0"/>
              <a:t>11/5/2018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40484138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AFB923-1819-42DC-A77D-B6FC2C1374EC}" type="datetimeFigureOut">
              <a:rPr lang="en-US" smtClean="0"/>
              <a:t>11/5/2018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32026025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FB923-1819-42DC-A77D-B6FC2C1374EC}" type="datetimeFigureOut">
              <a:rPr lang="en-US" smtClean="0"/>
              <a:t>11/5/2018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4312314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8284675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0489439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34723752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40232170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4000">
              <a:schemeClr val="accent1">
                <a:lumMod val="20000"/>
                <a:lumOff val="80000"/>
              </a:schemeClr>
            </a:gs>
            <a:gs pos="9420">
              <a:srgbClr val="00B0F0"/>
            </a:gs>
            <a:gs pos="32000">
              <a:schemeClr val="bg2">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FB923-1819-42DC-A77D-B6FC2C1374EC}" type="datetimeFigureOut">
              <a:rPr lang="en-US" smtClean="0"/>
              <a:t>11/5/2018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9B32F-42BC-4114-B62F-F767E15A3B2E}" type="slidenum">
              <a:rPr lang="en-US" smtClean="0"/>
              <a:t>‹#›</a:t>
            </a:fld>
            <a:endParaRPr lang="en-US"/>
          </a:p>
        </p:txBody>
      </p:sp>
    </p:spTree>
    <p:extLst>
      <p:ext uri="{BB962C8B-B14F-4D97-AF65-F5344CB8AC3E}">
        <p14:creationId xmlns:p14="http://schemas.microsoft.com/office/powerpoint/2010/main" val="234440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people.howstuffworks.com/culture-traditions/national-traditions/german-tradition2.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108553"/>
            <a:ext cx="9144000" cy="4114800"/>
          </a:xfrm>
          <a:solidFill>
            <a:schemeClr val="accent2"/>
          </a:solidFill>
          <a:ln>
            <a:solidFill>
              <a:schemeClr val="tx1"/>
            </a:solidFill>
          </a:ln>
          <a:effectLst>
            <a:glow rad="139700">
              <a:schemeClr val="accent5">
                <a:satMod val="175000"/>
                <a:alpha val="40000"/>
              </a:schemeClr>
            </a:glow>
          </a:effectLst>
          <a:scene3d>
            <a:camera prst="isometricOffAxis2Left"/>
            <a:lightRig rig="threePt" dir="t"/>
          </a:scene3d>
        </p:spPr>
        <p:txBody>
          <a:bodyPr>
            <a:normAutofit lnSpcReduction="10000"/>
          </a:bodyPr>
          <a:lstStyle/>
          <a:p>
            <a:r>
              <a:rPr lang="en-US" sz="3200" dirty="0" smtClean="0">
                <a:latin typeface="Times New Roman" panose="02020603050405020304" pitchFamily="18" charset="0"/>
                <a:cs typeface="Times New Roman" panose="02020603050405020304" pitchFamily="18" charset="0"/>
              </a:rPr>
              <a:t>MUSEUM EXHIBIT DIRECTIONS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Student Name:</a:t>
            </a:r>
          </a:p>
          <a:p>
            <a:r>
              <a:rPr lang="en-US" sz="3200" dirty="0" smtClean="0">
                <a:latin typeface="Times New Roman" panose="02020603050405020304" pitchFamily="18" charset="0"/>
                <a:cs typeface="Times New Roman" panose="02020603050405020304" pitchFamily="18" charset="0"/>
              </a:rPr>
              <a:t>Presented to:</a:t>
            </a:r>
          </a:p>
          <a:p>
            <a:r>
              <a:rPr lang="en-US" sz="3200" dirty="0" smtClean="0">
                <a:latin typeface="Times New Roman" panose="02020603050405020304" pitchFamily="18" charset="0"/>
                <a:cs typeface="Times New Roman" panose="02020603050405020304" pitchFamily="18" charset="0"/>
              </a:rPr>
              <a:t>Institutional Affiliation:</a:t>
            </a:r>
          </a:p>
          <a:p>
            <a:r>
              <a:rPr lang="en-US" sz="3200" dirty="0" smtClean="0">
                <a:latin typeface="Times New Roman" panose="02020603050405020304" pitchFamily="18" charset="0"/>
                <a:cs typeface="Times New Roman" panose="02020603050405020304" pitchFamily="18" charset="0"/>
              </a:rPr>
              <a:t>Date:</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Venue:</a:t>
            </a:r>
          </a:p>
        </p:txBody>
      </p:sp>
    </p:spTree>
    <p:extLst>
      <p:ext uri="{BB962C8B-B14F-4D97-AF65-F5344CB8AC3E}">
        <p14:creationId xmlns:p14="http://schemas.microsoft.com/office/powerpoint/2010/main" val="4159592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532255"/>
          </a:xfrm>
        </p:spPr>
        <p:style>
          <a:lnRef idx="1">
            <a:schemeClr val="dk1"/>
          </a:lnRef>
          <a:fillRef idx="2">
            <a:schemeClr val="dk1"/>
          </a:fillRef>
          <a:effectRef idx="1">
            <a:schemeClr val="dk1"/>
          </a:effectRef>
          <a:fontRef idx="minor">
            <a:schemeClr val="dk1"/>
          </a:fontRef>
        </p:style>
        <p:txBody>
          <a:bodyPr/>
          <a:lstStyle/>
          <a:p>
            <a:r>
              <a:rPr lang="en-US" b="1" dirty="0" smtClean="0">
                <a:latin typeface="Times New Roman" panose="02020603050405020304" pitchFamily="18" charset="0"/>
                <a:cs typeface="Times New Roman" panose="02020603050405020304" pitchFamily="18" charset="0"/>
              </a:rPr>
              <a:t>Introduction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354580"/>
            <a:ext cx="10515600" cy="2603010"/>
          </a:xfrm>
          <a:solidFill>
            <a:schemeClr val="tx2">
              <a:lumMod val="20000"/>
              <a:lumOff val="80000"/>
            </a:schemeClr>
          </a:solidFill>
          <a:ln w="38100">
            <a:solidFill>
              <a:schemeClr val="accent6"/>
            </a:solidFill>
          </a:ln>
        </p:spPr>
        <p:txBody>
          <a:bodyPr>
            <a:normAutofit/>
          </a:bodyPr>
          <a:lstStyle/>
          <a:p>
            <a:r>
              <a:rPr lang="en-US" dirty="0" smtClean="0">
                <a:latin typeface="Times New Roman" panose="02020603050405020304" pitchFamily="18" charset="0"/>
                <a:cs typeface="Times New Roman" panose="02020603050405020304" pitchFamily="18" charset="0"/>
              </a:rPr>
              <a:t>Germany is a country in central-western Europe.</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is made up of 16 state devolutions.</a:t>
            </a:r>
          </a:p>
          <a:p>
            <a:r>
              <a:rPr lang="en-US" dirty="0" smtClean="0">
                <a:latin typeface="Times New Roman" panose="02020603050405020304" pitchFamily="18" charset="0"/>
                <a:cs typeface="Times New Roman" panose="02020603050405020304" pitchFamily="18" charset="0"/>
              </a:rPr>
              <a:t>Area coverage is 357,386 square kilometers (Ribeiro, 2010).</a:t>
            </a:r>
          </a:p>
          <a:p>
            <a:r>
              <a:rPr lang="en-US" dirty="0" smtClean="0">
                <a:latin typeface="Times New Roman" panose="02020603050405020304" pitchFamily="18" charset="0"/>
                <a:cs typeface="Times New Roman" panose="02020603050405020304" pitchFamily="18" charset="0"/>
              </a:rPr>
              <a:t>It is largely temperate seasoned.</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presentation is my study. </a:t>
            </a:r>
          </a:p>
        </p:txBody>
      </p:sp>
    </p:spTree>
    <p:extLst>
      <p:ext uri="{BB962C8B-B14F-4D97-AF65-F5344CB8AC3E}">
        <p14:creationId xmlns:p14="http://schemas.microsoft.com/office/powerpoint/2010/main" val="85879421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92200"/>
          </a:xfrm>
          <a:blipFill dpi="0" rotWithShape="1">
            <a:blip r:embed="rId2"/>
            <a:srcRect/>
            <a:tile tx="0" ty="0" sx="100000" sy="100000" flip="x" algn="tl"/>
          </a:blipFill>
        </p:spPr>
        <p:txBody>
          <a:bodyPr/>
          <a:lstStyle/>
          <a:p>
            <a:r>
              <a:rPr lang="en-US" b="1" dirty="0" smtClean="0">
                <a:latin typeface="Times New Roman" panose="02020603050405020304" pitchFamily="18" charset="0"/>
                <a:cs typeface="Times New Roman" panose="02020603050405020304" pitchFamily="18" charset="0"/>
              </a:rPr>
              <a:t>Museum Exhibit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62546"/>
            <a:ext cx="10515600" cy="4565877"/>
          </a:xfrm>
          <a:solidFill>
            <a:srgbClr val="92D050"/>
          </a:solidFill>
          <a:ln>
            <a:solidFill>
              <a:schemeClr val="accent2"/>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lnSpcReduction="10000"/>
          </a:bodyPr>
          <a:lstStyle/>
          <a:p>
            <a:r>
              <a:rPr lang="en-US" b="1" dirty="0">
                <a:latin typeface="Times New Roman" panose="02020603050405020304" pitchFamily="18" charset="0"/>
                <a:cs typeface="Times New Roman" panose="02020603050405020304" pitchFamily="18" charset="0"/>
              </a:rPr>
              <a:t>Language</a:t>
            </a:r>
            <a:r>
              <a:rPr lang="en-US" dirty="0">
                <a:latin typeface="Times New Roman" panose="02020603050405020304" pitchFamily="18" charset="0"/>
                <a:cs typeface="Times New Roman" panose="02020603050405020304" pitchFamily="18" charset="0"/>
              </a:rPr>
              <a:t> – </a:t>
            </a:r>
            <a:r>
              <a:rPr lang="en-US" dirty="0" smtClean="0">
                <a:latin typeface="Times New Roman" panose="02020603050405020304" pitchFamily="18" charset="0"/>
                <a:cs typeface="Times New Roman" panose="02020603050405020304" pitchFamily="18" charset="0"/>
              </a:rPr>
              <a:t>our country’s </a:t>
            </a:r>
            <a:r>
              <a:rPr lang="en-US" dirty="0">
                <a:latin typeface="Times New Roman" panose="02020603050405020304" pitchFamily="18" charset="0"/>
                <a:cs typeface="Times New Roman" panose="02020603050405020304" pitchFamily="18" charset="0"/>
              </a:rPr>
              <a:t>official language </a:t>
            </a:r>
            <a:r>
              <a:rPr lang="en-US" dirty="0" smtClean="0">
                <a:latin typeface="Times New Roman" panose="02020603050405020304" pitchFamily="18" charset="0"/>
                <a:cs typeface="Times New Roman" panose="02020603050405020304" pitchFamily="18" charset="0"/>
              </a:rPr>
              <a:t>is </a:t>
            </a:r>
            <a:r>
              <a:rPr lang="en-US" dirty="0">
                <a:latin typeface="Times New Roman" panose="02020603050405020304" pitchFamily="18" charset="0"/>
                <a:cs typeface="Times New Roman" panose="02020603050405020304" pitchFamily="18" charset="0"/>
              </a:rPr>
              <a:t>German. </a:t>
            </a:r>
            <a:endParaRPr lang="en-US"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spoken by over 90 percent of the people living in the country</a:t>
            </a:r>
            <a:r>
              <a:rPr lang="en-US" dirty="0" smtClean="0">
                <a:latin typeface="Times New Roman" panose="02020603050405020304" pitchFamily="18" charset="0"/>
                <a:cs typeface="Times New Roman" panose="02020603050405020304" pitchFamily="18" charset="0"/>
              </a:rPr>
              <a:t>. As a matter of fact, I grew communicating in Germany until I learnt English in school. </a:t>
            </a:r>
          </a:p>
          <a:p>
            <a:pPr lvl="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Other </a:t>
            </a:r>
            <a:r>
              <a:rPr lang="en-US" dirty="0">
                <a:latin typeface="Times New Roman" panose="02020603050405020304" pitchFamily="18" charset="0"/>
                <a:cs typeface="Times New Roman" panose="02020603050405020304" pitchFamily="18" charset="0"/>
              </a:rPr>
              <a:t>indigenous languages include Danish, Turkish, and Romania etc.  </a:t>
            </a:r>
            <a:endParaRPr lang="en-US"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Immigrants </a:t>
            </a:r>
            <a:r>
              <a:rPr lang="en-US" dirty="0">
                <a:latin typeface="Times New Roman" panose="02020603050405020304" pitchFamily="18" charset="0"/>
                <a:cs typeface="Times New Roman" panose="02020603050405020304" pitchFamily="18" charset="0"/>
              </a:rPr>
              <a:t>and neighborhood are major contributors of the foreign languages in the country. </a:t>
            </a:r>
            <a:endParaRPr lang="en-US"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computer keyboard layout known as QWERTY is attributed to the German and Austria </a:t>
            </a:r>
            <a:r>
              <a:rPr lang="en-US" dirty="0" smtClean="0">
                <a:latin typeface="Times New Roman" panose="02020603050405020304" pitchFamily="18" charset="0"/>
                <a:cs typeface="Times New Roman" panose="02020603050405020304" pitchFamily="18" charset="0"/>
              </a:rPr>
              <a:t>languages (</a:t>
            </a:r>
            <a:r>
              <a:rPr lang="en-US" dirty="0" err="1" smtClean="0">
                <a:latin typeface="Times New Roman" panose="02020603050405020304" pitchFamily="18" charset="0"/>
                <a:cs typeface="Times New Roman" panose="02020603050405020304" pitchFamily="18" charset="0"/>
              </a:rPr>
              <a:t>Looper</a:t>
            </a:r>
            <a:r>
              <a:rPr lang="en-US" dirty="0" smtClean="0">
                <a:latin typeface="Times New Roman" panose="02020603050405020304" pitchFamily="18" charset="0"/>
                <a:cs typeface="Times New Roman" panose="02020603050405020304" pitchFamily="18" charset="0"/>
              </a:rPr>
              <a:t>, 2018). </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6762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9905" y="365125"/>
            <a:ext cx="7820528" cy="1325563"/>
          </a:xfrm>
        </p:spPr>
        <p:txBody>
          <a:bodyPr>
            <a:normAutofit/>
          </a:bodyPr>
          <a:lstStyle/>
          <a:p>
            <a:pPr algn="ctr"/>
            <a:r>
              <a:rPr lang="en-US" sz="2800" b="1" dirty="0" smtClean="0">
                <a:latin typeface="Times New Roman" panose="02020603050405020304" pitchFamily="18" charset="0"/>
                <a:cs typeface="Times New Roman" panose="02020603050405020304" pitchFamily="18" charset="0"/>
              </a:rPr>
              <a:t>Language insights </a:t>
            </a:r>
            <a:endParaRPr lang="en-US" sz="28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9905" y="2526633"/>
            <a:ext cx="7820527" cy="3043988"/>
          </a:xfrm>
        </p:spPr>
      </p:pic>
    </p:spTree>
    <p:extLst>
      <p:ext uri="{BB962C8B-B14F-4D97-AF65-F5344CB8AC3E}">
        <p14:creationId xmlns:p14="http://schemas.microsoft.com/office/powerpoint/2010/main" val="3081023072"/>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3705"/>
            <a:ext cx="10515600" cy="1000967"/>
          </a:xfrm>
          <a:blipFill dpi="0" rotWithShape="1">
            <a:blip r:embed="rId2"/>
            <a:srcRect/>
            <a:tile tx="0" ty="0" sx="100000" sy="100000" flip="x" algn="tl"/>
          </a:blipFill>
        </p:spPr>
        <p:txBody>
          <a:bodyPr/>
          <a:lstStyle/>
          <a:p>
            <a:r>
              <a:rPr lang="en-US" b="1" dirty="0">
                <a:latin typeface="Times New Roman" panose="02020603050405020304" pitchFamily="18" charset="0"/>
                <a:cs typeface="Times New Roman" panose="02020603050405020304" pitchFamily="18" charset="0"/>
              </a:rPr>
              <a:t>Oktoberfest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63272"/>
            <a:ext cx="10515600" cy="4645618"/>
          </a:xfrm>
          <a:solidFill>
            <a:schemeClr val="accent2">
              <a:lumMod val="40000"/>
              <a:lumOff val="60000"/>
            </a:schemeClr>
          </a:solidFill>
          <a:ln>
            <a:solidFill>
              <a:srgbClr val="00B0F0"/>
            </a:solidFill>
          </a:ln>
          <a:effectLst/>
          <a:scene3d>
            <a:camera prst="orthographicFront">
              <a:rot lat="0" lon="0" rev="0"/>
            </a:camera>
            <a:lightRig rig="contrasting" dir="t">
              <a:rot lat="0" lon="0" rev="7800000"/>
            </a:lightRig>
          </a:scene3d>
          <a:sp3d>
            <a:bevelT w="139700" h="139700"/>
          </a:sp3d>
        </p:spPr>
        <p:txBody>
          <a:bodyPr>
            <a:normAutofit lnSpcReduction="10000"/>
          </a:bodyPr>
          <a:lstStyle/>
          <a:p>
            <a:pPr lvl="0"/>
            <a:r>
              <a:rPr lang="en-US" dirty="0" smtClean="0">
                <a:latin typeface="Times New Roman" panose="02020603050405020304" pitchFamily="18" charset="0"/>
                <a:cs typeface="Times New Roman" panose="02020603050405020304" pitchFamily="18" charset="0"/>
              </a:rPr>
              <a:t>Oktoberfest – this is a culture event that we conduct during important days. </a:t>
            </a:r>
          </a:p>
          <a:p>
            <a:pPr lvl="0"/>
            <a:r>
              <a:rPr lang="en-US" dirty="0" smtClean="0">
                <a:latin typeface="Times New Roman" panose="02020603050405020304" pitchFamily="18" charset="0"/>
                <a:cs typeface="Times New Roman" panose="02020603050405020304" pitchFamily="18" charset="0"/>
              </a:rPr>
              <a:t>As a matter of fact, it is branded the world’s favorite German fest. </a:t>
            </a:r>
          </a:p>
          <a:p>
            <a:pPr lvl="0"/>
            <a:r>
              <a:rPr lang="en-US" dirty="0" smtClean="0">
                <a:latin typeface="Times New Roman" panose="02020603050405020304" pitchFamily="18" charset="0"/>
                <a:cs typeface="Times New Roman" panose="02020603050405020304" pitchFamily="18" charset="0"/>
              </a:rPr>
              <a:t>We conduct it in Munich for 16 days. During this festival, people take their favorite foods and drinks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Looper</a:t>
            </a:r>
            <a:r>
              <a:rPr lang="en-US" dirty="0">
                <a:latin typeface="Times New Roman" panose="02020603050405020304" pitchFamily="18" charset="0"/>
                <a:cs typeface="Times New Roman" panose="02020603050405020304" pitchFamily="18" charset="0"/>
              </a:rPr>
              <a:t>, 2018). </a:t>
            </a:r>
            <a:r>
              <a:rPr lang="en-US" dirty="0" smtClean="0">
                <a:latin typeface="Times New Roman" panose="02020603050405020304" pitchFamily="18" charset="0"/>
                <a:cs typeface="Times New Roman" panose="02020603050405020304" pitchFamily="18" charset="0"/>
              </a:rPr>
              <a:t>Most importantly, the occasion attracts over 16 million visitors annually. </a:t>
            </a:r>
          </a:p>
          <a:p>
            <a:pPr lvl="0"/>
            <a:r>
              <a:rPr lang="en-US" dirty="0" smtClean="0">
                <a:latin typeface="Times New Roman" panose="02020603050405020304" pitchFamily="18" charset="0"/>
                <a:cs typeface="Times New Roman" panose="02020603050405020304" pitchFamily="18" charset="0"/>
              </a:rPr>
              <a:t>The first Oktoberfest was carried out in October 12, 1810 during prince Ludwig’s wedding to princess Therese of Saxony-</a:t>
            </a:r>
            <a:r>
              <a:rPr lang="en-US" dirty="0" err="1" smtClean="0">
                <a:latin typeface="Times New Roman" panose="02020603050405020304" pitchFamily="18" charset="0"/>
                <a:cs typeface="Times New Roman" panose="02020603050405020304" pitchFamily="18" charset="0"/>
              </a:rPr>
              <a:t>Hildburghausen</a:t>
            </a:r>
            <a:r>
              <a:rPr lang="en-US" dirty="0" smtClean="0">
                <a:latin typeface="Times New Roman" panose="02020603050405020304" pitchFamily="18" charset="0"/>
                <a:cs typeface="Times New Roman" panose="02020603050405020304" pitchFamily="18" charset="0"/>
              </a:rPr>
              <a:t> (Zimmermann, 2018). </a:t>
            </a:r>
          </a:p>
          <a:p>
            <a:pPr lvl="0"/>
            <a:r>
              <a:rPr lang="en-US" dirty="0" smtClean="0">
                <a:latin typeface="Times New Roman" panose="02020603050405020304" pitchFamily="18" charset="0"/>
                <a:cs typeface="Times New Roman" panose="02020603050405020304" pitchFamily="18" charset="0"/>
              </a:rPr>
              <a:t>The royals had invited locals. The events were carried out for over 5 days on the fields that we call today </a:t>
            </a:r>
            <a:r>
              <a:rPr lang="en-US" dirty="0" err="1" smtClean="0">
                <a:latin typeface="Times New Roman" panose="02020603050405020304" pitchFamily="18" charset="0"/>
                <a:cs typeface="Times New Roman" panose="02020603050405020304" pitchFamily="18" charset="0"/>
              </a:rPr>
              <a:t>Theserienwiese</a:t>
            </a:r>
            <a:r>
              <a:rPr lang="en-US" dirty="0" smtClean="0">
                <a:latin typeface="Times New Roman" panose="02020603050405020304" pitchFamily="18" charset="0"/>
                <a:cs typeface="Times New Roman" panose="02020603050405020304" pitchFamily="18" charset="0"/>
              </a:rPr>
              <a:t> after the bride. </a:t>
            </a:r>
            <a:endParaRPr lang="en-US" sz="2800" dirty="0" smtClean="0">
              <a:latin typeface="Times New Roman" panose="02020603050405020304" pitchFamily="18" charset="0"/>
              <a:cs typeface="Times New Roman" panose="02020603050405020304" pitchFamily="18" charset="0"/>
            </a:endParaRPr>
          </a:p>
          <a:p>
            <a:pPr marL="914400" lvl="2" indent="0">
              <a:buNone/>
            </a:pP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5364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Oktoberfest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94284" y="1825625"/>
            <a:ext cx="7664116" cy="4351338"/>
          </a:xfrm>
        </p:spPr>
      </p:pic>
    </p:spTree>
    <p:extLst>
      <p:ext uri="{BB962C8B-B14F-4D97-AF65-F5344CB8AC3E}">
        <p14:creationId xmlns:p14="http://schemas.microsoft.com/office/powerpoint/2010/main" val="193307338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Religion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ln>
            <a:solidFill>
              <a:schemeClr val="tx1"/>
            </a:solidFill>
          </a:ln>
        </p:spPr>
        <p:txBody>
          <a:bodyPr/>
          <a:lstStyle/>
          <a:p>
            <a:r>
              <a:rPr lang="en-US" dirty="0">
                <a:latin typeface="Times New Roman" panose="02020603050405020304" pitchFamily="18" charset="0"/>
                <a:cs typeface="Times New Roman" panose="02020603050405020304" pitchFamily="18" charset="0"/>
              </a:rPr>
              <a:t>Religion – Germans are strong believers with a 65 to 70 percent of the population being </a:t>
            </a:r>
            <a:r>
              <a:rPr lang="en-US" dirty="0" smtClean="0">
                <a:latin typeface="Times New Roman" panose="02020603050405020304" pitchFamily="18" charset="0"/>
                <a:cs typeface="Times New Roman" panose="02020603050405020304" pitchFamily="18" charset="0"/>
              </a:rPr>
              <a:t>Christians </a:t>
            </a:r>
            <a:r>
              <a:rPr lang="en-US" dirty="0">
                <a:latin typeface="Times New Roman" panose="02020603050405020304" pitchFamily="18" charset="0"/>
                <a:cs typeface="Times New Roman" panose="02020603050405020304" pitchFamily="18" charset="0"/>
              </a:rPr>
              <a:t>(Zimmermann, 2018).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Catholics </a:t>
            </a:r>
            <a:r>
              <a:rPr lang="en-US" dirty="0">
                <a:latin typeface="Times New Roman" panose="02020603050405020304" pitchFamily="18" charset="0"/>
                <a:cs typeface="Times New Roman" panose="02020603050405020304" pitchFamily="18" charset="0"/>
              </a:rPr>
              <a:t>are the biggest in number followed by Muslims.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is also a good number that does not associate itself with any domination. 4 weeks before Christmas, we celebrate the Advent – a love-filled period that is traditionally associated with Christmas markets.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first Germany Christmas market dates back in 1393, but today they evenly distributed across the country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60285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1220"/>
            <a:ext cx="10515600" cy="729749"/>
          </a:xfrm>
        </p:spPr>
        <p:txBody>
          <a:bodyPr/>
          <a:lstStyle/>
          <a:p>
            <a:pPr algn="ctr"/>
            <a:r>
              <a:rPr lang="en-US" b="1" dirty="0">
                <a:latin typeface="Times New Roman" panose="02020603050405020304" pitchFamily="18" charset="0"/>
                <a:cs typeface="Times New Roman" panose="02020603050405020304" pitchFamily="18" charset="0"/>
              </a:rPr>
              <a:t>Religion</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332" y="2069432"/>
            <a:ext cx="8095647" cy="3994484"/>
          </a:xfrm>
          <a:prstGeom prst="rect">
            <a:avLst/>
          </a:prstGeom>
        </p:spPr>
      </p:pic>
      <p:sp>
        <p:nvSpPr>
          <p:cNvPr id="8" name="Content Placeholder 7"/>
          <p:cNvSpPr>
            <a:spLocks noGrp="1"/>
          </p:cNvSpPr>
          <p:nvPr>
            <p:ph idx="1"/>
          </p:nvPr>
        </p:nvSpPr>
        <p:spPr/>
        <p:txBody>
          <a:bodyPr/>
          <a:lstStyle/>
          <a:p>
            <a:pPr marL="0" indent="0" algn="ctr">
              <a:buNone/>
            </a:pPr>
            <a:endParaRPr lang="en-US" dirty="0"/>
          </a:p>
        </p:txBody>
      </p:sp>
    </p:spTree>
    <p:extLst>
      <p:ext uri="{BB962C8B-B14F-4D97-AF65-F5344CB8AC3E}">
        <p14:creationId xmlns:p14="http://schemas.microsoft.com/office/powerpoint/2010/main" val="182706141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7913"/>
          </a:xfrm>
          <a:solidFill>
            <a:schemeClr val="accent2">
              <a:lumMod val="20000"/>
              <a:lumOff val="80000"/>
            </a:schemeClr>
          </a:solidFill>
        </p:spPr>
        <p:txBody>
          <a:bodyPr/>
          <a:lstStyle/>
          <a:p>
            <a:r>
              <a:rPr lang="en-US" b="1" dirty="0" smtClean="0">
                <a:latin typeface="Times New Roman" panose="02020603050405020304" pitchFamily="18" charset="0"/>
                <a:cs typeface="Times New Roman" panose="02020603050405020304" pitchFamily="18" charset="0"/>
              </a:rPr>
              <a:t>Germany Beer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3775075"/>
          </a:xfrm>
          <a:gradFill>
            <a:gsLst>
              <a:gs pos="29000">
                <a:schemeClr val="bg1"/>
              </a:gs>
              <a:gs pos="100000">
                <a:schemeClr val="accent3">
                  <a:lumMod val="20000"/>
                  <a:lumOff val="80000"/>
                </a:schemeClr>
              </a:gs>
              <a:gs pos="80000">
                <a:schemeClr val="bg2">
                  <a:lumMod val="90000"/>
                </a:schemeClr>
              </a:gs>
            </a:gsLst>
            <a:lin ang="5400000" scaled="1"/>
          </a:gradFill>
        </p:spPr>
        <p:txBody>
          <a:bodyPr>
            <a:normAutofit lnSpcReduction="10000"/>
          </a:bodyPr>
          <a:lstStyle/>
          <a:p>
            <a:pPr lvl="0"/>
            <a:r>
              <a:rPr lang="en-US" dirty="0">
                <a:latin typeface="Times New Roman" panose="02020603050405020304" pitchFamily="18" charset="0"/>
                <a:cs typeface="Times New Roman" panose="02020603050405020304" pitchFamily="18" charset="0"/>
              </a:rPr>
              <a:t>Beer – Our country is traditionally known as the originator of a variety of beer products, examples including pilsner, Alt and </a:t>
            </a:r>
            <a:r>
              <a:rPr lang="en-US" dirty="0" err="1" smtClean="0">
                <a:latin typeface="Times New Roman" panose="02020603050405020304" pitchFamily="18" charset="0"/>
                <a:cs typeface="Times New Roman" panose="02020603050405020304" pitchFamily="18" charset="0"/>
              </a:rPr>
              <a:t>weizenbbier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Looper</a:t>
            </a:r>
            <a:r>
              <a:rPr lang="en-US" dirty="0" smtClean="0">
                <a:latin typeface="Times New Roman" panose="02020603050405020304" pitchFamily="18" charset="0"/>
                <a:cs typeface="Times New Roman" panose="02020603050405020304" pitchFamily="18" charset="0"/>
              </a:rPr>
              <a:t>, 2018).</a:t>
            </a:r>
          </a:p>
          <a:p>
            <a:pPr lvl="0"/>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beers were brewed from barley, hops and water – the primary raw materials (the Purity Law). Yeast was an important factor during the </a:t>
            </a:r>
            <a:r>
              <a:rPr lang="en-US" dirty="0" smtClean="0">
                <a:latin typeface="Times New Roman" panose="02020603050405020304" pitchFamily="18" charset="0"/>
                <a:cs typeface="Times New Roman" panose="02020603050405020304" pitchFamily="18" charset="0"/>
              </a:rPr>
              <a:t>brewing.</a:t>
            </a:r>
          </a:p>
          <a:p>
            <a:pPr lvl="0"/>
            <a:r>
              <a:rPr lang="en-US" dirty="0" smtClean="0">
                <a:latin typeface="Times New Roman" panose="02020603050405020304" pitchFamily="18" charset="0"/>
                <a:cs typeface="Times New Roman" panose="02020603050405020304" pitchFamily="18" charset="0"/>
              </a:rPr>
              <a:t>Barley and wheat were the grown crops in the country. </a:t>
            </a:r>
          </a:p>
          <a:p>
            <a:pPr lvl="0"/>
            <a:r>
              <a:rPr lang="en-US" dirty="0" smtClean="0">
                <a:latin typeface="Times New Roman" panose="02020603050405020304" pitchFamily="18" charset="0"/>
                <a:cs typeface="Times New Roman" panose="02020603050405020304" pitchFamily="18" charset="0"/>
              </a:rPr>
              <a:t>They were ready materials for the beer brewing </a:t>
            </a:r>
          </a:p>
          <a:p>
            <a:pPr lvl="0"/>
            <a:r>
              <a:rPr lang="en-US" dirty="0" smtClean="0">
                <a:latin typeface="Times New Roman" panose="02020603050405020304" pitchFamily="18" charset="0"/>
                <a:cs typeface="Times New Roman" panose="02020603050405020304" pitchFamily="18" charset="0"/>
              </a:rPr>
              <a:t>This explains why Germany beer is believed to be the best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8455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anose="02020603050405020304" pitchFamily="18" charset="0"/>
                <a:cs typeface="Times New Roman" panose="02020603050405020304" pitchFamily="18" charset="0"/>
              </a:rPr>
              <a:t>German Beer </a:t>
            </a:r>
            <a:endParaRPr lang="en-US" sz="28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8319" y="1690688"/>
            <a:ext cx="5801784" cy="43513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103" y="1690688"/>
            <a:ext cx="5356781" cy="4351338"/>
          </a:xfrm>
          <a:prstGeom prst="rect">
            <a:avLst/>
          </a:prstGeom>
        </p:spPr>
      </p:pic>
    </p:spTree>
    <p:extLst>
      <p:ext uri="{BB962C8B-B14F-4D97-AF65-F5344CB8AC3E}">
        <p14:creationId xmlns:p14="http://schemas.microsoft.com/office/powerpoint/2010/main" val="263449152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0763"/>
          </a:xfrm>
          <a:blipFill>
            <a:blip r:embed="rId2"/>
            <a:tile tx="0" ty="0" sx="100000" sy="100000" flip="x" algn="tl"/>
          </a:blipFill>
        </p:spPr>
        <p:txBody>
          <a:bodyPr/>
          <a:lstStyle/>
          <a:p>
            <a:r>
              <a:rPr lang="en-US" b="1" dirty="0">
                <a:latin typeface="Times New Roman" panose="02020603050405020304" pitchFamily="18" charset="0"/>
                <a:cs typeface="Times New Roman" panose="02020603050405020304" pitchFamily="18" charset="0"/>
              </a:rPr>
              <a:t>Art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a:ln>
            <a:solidFill>
              <a:schemeClr val="bg1"/>
            </a:solidFill>
          </a:ln>
          <a:effectLst>
            <a:glow rad="63500">
              <a:schemeClr val="accent2">
                <a:satMod val="175000"/>
                <a:alpha val="40000"/>
              </a:schemeClr>
            </a:glow>
          </a:effectLst>
        </p:spPr>
        <p:txBody>
          <a:bodyPr>
            <a:normAutofit/>
          </a:bodyPr>
          <a:lstStyle/>
          <a:p>
            <a:pPr lvl="0"/>
            <a:r>
              <a:rPr lang="en-US" dirty="0">
                <a:latin typeface="Times New Roman" panose="02020603050405020304" pitchFamily="18" charset="0"/>
                <a:cs typeface="Times New Roman" panose="02020603050405020304" pitchFamily="18" charset="0"/>
              </a:rPr>
              <a:t>Art – we proud ourselves of the tremendous impact that some of our heroes and heroines made to classic music. Popular composers like Johann S. Bach, Ludwig V. Beethoven, Wolfgang A. Mozart, Gustav Mahler, and Richard Wagner left a legacy that we still appreciate today, not as Germans only but from a global perspective. </a:t>
            </a:r>
          </a:p>
          <a:p>
            <a:r>
              <a:rPr lang="en-US" dirty="0">
                <a:latin typeface="Times New Roman" panose="02020603050405020304" pitchFamily="18" charset="0"/>
                <a:cs typeface="Times New Roman" panose="02020603050405020304" pitchFamily="18" charset="0"/>
              </a:rPr>
              <a:t>Still on art, we have representations of architecture that are famous and exhibited in iconic buildings like the cathedrals, public buildings and castles. A famous Germany art that you have heard of is the Brandenburg Gate, which symbolizes Berlin’s </a:t>
            </a:r>
            <a:r>
              <a:rPr lang="en-US" dirty="0" smtClean="0">
                <a:latin typeface="Times New Roman" panose="02020603050405020304" pitchFamily="18" charset="0"/>
                <a:cs typeface="Times New Roman" panose="02020603050405020304" pitchFamily="18" charset="0"/>
              </a:rPr>
              <a:t>unity (</a:t>
            </a:r>
            <a:r>
              <a:rPr lang="en-US" dirty="0">
                <a:latin typeface="Times New Roman" panose="02020603050405020304" pitchFamily="18" charset="0"/>
                <a:cs typeface="Times New Roman" panose="02020603050405020304" pitchFamily="18" charset="0"/>
              </a:rPr>
              <a:t>Zimmermann, 2018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8976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Brandenburg Gate </a:t>
            </a:r>
            <a:endParaRPr lang="en-US" sz="28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838200" y="2286001"/>
            <a:ext cx="10515600" cy="3585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937637"/>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a:blipFill>
            <a:blip r:embed="rId2"/>
            <a:tile tx="0" ty="0" sx="100000" sy="100000" flip="x" algn="tl"/>
          </a:blipFill>
        </p:spPr>
        <p:txBody>
          <a:bodyPr/>
          <a:lstStyle/>
          <a:p>
            <a:r>
              <a:rPr lang="en-US" b="1" dirty="0">
                <a:latin typeface="Times New Roman" panose="02020603050405020304" pitchFamily="18" charset="0"/>
                <a:cs typeface="Times New Roman" panose="02020603050405020304" pitchFamily="18" charset="0"/>
              </a:rPr>
              <a:t>German’s quality of life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71600"/>
            <a:ext cx="10515600" cy="5272088"/>
          </a:xfrm>
          <a:solidFill>
            <a:schemeClr val="accent6">
              <a:lumMod val="60000"/>
              <a:lumOff val="40000"/>
            </a:schemeClr>
          </a:solidFill>
          <a:ln>
            <a:solidFill>
              <a:schemeClr val="accent6"/>
            </a:solidFill>
          </a:ln>
        </p:spPr>
        <p:txBody>
          <a:bodyPr>
            <a:noAutofit/>
          </a:bodyPr>
          <a:lstStyle/>
          <a:p>
            <a:pPr lvl="0"/>
            <a:r>
              <a:rPr lang="en-US" dirty="0">
                <a:latin typeface="Times New Roman" panose="02020603050405020304" pitchFamily="18" charset="0"/>
                <a:cs typeface="Times New Roman" panose="02020603050405020304" pitchFamily="18" charset="0"/>
              </a:rPr>
              <a:t>German’s quality of life – Munich is celebrated as one of the world top cities.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2010, Monocle Magazine named it as the most livable city in the world.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higher percentage of our population lives in the city, even I.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Being </a:t>
            </a:r>
            <a:r>
              <a:rPr lang="en-US" dirty="0">
                <a:latin typeface="Times New Roman" panose="02020603050405020304" pitchFamily="18" charset="0"/>
                <a:cs typeface="Times New Roman" panose="02020603050405020304" pitchFamily="18" charset="0"/>
              </a:rPr>
              <a:t>close to Alps, we find it so attractive to live here.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Besides </a:t>
            </a:r>
            <a:r>
              <a:rPr lang="en-US" dirty="0">
                <a:latin typeface="Times New Roman" panose="02020603050405020304" pitchFamily="18" charset="0"/>
                <a:cs typeface="Times New Roman" panose="02020603050405020304" pitchFamily="18" charset="0"/>
              </a:rPr>
              <a:t>that, the beautiful scenery and architecture is always fascinating. Just to mention, Baroque and Rococo facilities, great infrastructure and the greatest beer culture on the planet.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9058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137" y="316999"/>
            <a:ext cx="10515600" cy="934286"/>
          </a:xfrm>
        </p:spPr>
        <p:txBody>
          <a:bodyPr/>
          <a:lstStyle/>
          <a:p>
            <a:pPr algn="ctr"/>
            <a:r>
              <a:rPr lang="en-US" dirty="0" smtClean="0">
                <a:latin typeface="Times New Roman" panose="02020603050405020304" pitchFamily="18" charset="0"/>
                <a:cs typeface="Times New Roman" panose="02020603050405020304" pitchFamily="18" charset="0"/>
              </a:rPr>
              <a:t>Munich</a:t>
            </a:r>
            <a:r>
              <a:rPr lang="en-US" dirty="0" smtClean="0"/>
              <a:t>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700" y="1825625"/>
            <a:ext cx="8766599" cy="4351338"/>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7695" y="1634489"/>
            <a:ext cx="9071603" cy="4542473"/>
          </a:xfrm>
          <a:prstGeom prst="rect">
            <a:avLst/>
          </a:prstGeom>
        </p:spPr>
      </p:pic>
    </p:spTree>
    <p:extLst>
      <p:ext uri="{BB962C8B-B14F-4D97-AF65-F5344CB8AC3E}">
        <p14:creationId xmlns:p14="http://schemas.microsoft.com/office/powerpoint/2010/main" val="1134324472"/>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777240"/>
            <a:ext cx="10355580" cy="1188720"/>
          </a:xfrm>
        </p:spPr>
        <p:txBody>
          <a:bodyPr>
            <a:normAutofit/>
          </a:bodyPr>
          <a:lstStyle/>
          <a:p>
            <a:r>
              <a:rPr lang="en-US" sz="4800" b="1" dirty="0">
                <a:latin typeface="Times New Roman" panose="02020603050405020304" pitchFamily="18" charset="0"/>
                <a:cs typeface="Times New Roman" panose="02020603050405020304" pitchFamily="18" charset="0"/>
              </a:rPr>
              <a:t>Traditional clothing</a:t>
            </a:r>
            <a:endParaRPr lang="en-US" sz="4800" b="1" dirty="0"/>
          </a:p>
        </p:txBody>
      </p:sp>
      <p:sp>
        <p:nvSpPr>
          <p:cNvPr id="3" name="Content Placeholder 2"/>
          <p:cNvSpPr>
            <a:spLocks noGrp="1"/>
          </p:cNvSpPr>
          <p:nvPr>
            <p:ph type="body" idx="1"/>
          </p:nvPr>
        </p:nvSpPr>
        <p:spPr>
          <a:xfrm>
            <a:off x="831850" y="1965960"/>
            <a:ext cx="10515600" cy="4123691"/>
          </a:xfrm>
          <a:solidFill>
            <a:schemeClr val="bg2"/>
          </a:solidFill>
          <a:ln>
            <a:solidFill>
              <a:schemeClr val="bg1"/>
            </a:solidFill>
          </a:ln>
        </p:spPr>
        <p:txBody>
          <a:bodyPr>
            <a:normAutofit lnSpcReduction="10000"/>
          </a:bodyPr>
          <a:lstStyle/>
          <a:p>
            <a:pPr marL="342900" lvl="0" indent="-342900">
              <a:buFont typeface="Arial" panose="020B0604020202020204" pitchFamily="34" charset="0"/>
              <a:buChar char="•"/>
            </a:pPr>
            <a:r>
              <a:rPr lang="en-US" sz="2800" dirty="0">
                <a:solidFill>
                  <a:schemeClr val="tx1"/>
                </a:solidFill>
                <a:latin typeface="Times New Roman" panose="02020603050405020304" pitchFamily="18" charset="0"/>
                <a:cs typeface="Times New Roman" panose="02020603050405020304" pitchFamily="18" charset="0"/>
              </a:rPr>
              <a:t>Traditional clothing – Lederhosen are leather trousers that were worn by their men. </a:t>
            </a:r>
            <a:endParaRPr lang="en-US" sz="2800" dirty="0" smtClean="0">
              <a:solidFill>
                <a:schemeClr val="tx1"/>
              </a:solidFill>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They </a:t>
            </a:r>
            <a:r>
              <a:rPr lang="en-US" sz="2800" dirty="0">
                <a:solidFill>
                  <a:schemeClr val="tx1"/>
                </a:solidFill>
                <a:latin typeface="Times New Roman" panose="02020603050405020304" pitchFamily="18" charset="0"/>
                <a:cs typeface="Times New Roman" panose="02020603050405020304" pitchFamily="18" charset="0"/>
              </a:rPr>
              <a:t>are usually knee-length that it was traditionally known that they belonged to working class men. </a:t>
            </a:r>
            <a:endParaRPr lang="en-US" sz="2800" dirty="0" smtClean="0">
              <a:solidFill>
                <a:schemeClr val="tx1"/>
              </a:solidFill>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The </a:t>
            </a:r>
            <a:r>
              <a:rPr lang="en-US" sz="2800" dirty="0">
                <a:solidFill>
                  <a:schemeClr val="tx1"/>
                </a:solidFill>
                <a:latin typeface="Times New Roman" panose="02020603050405020304" pitchFamily="18" charset="0"/>
                <a:cs typeface="Times New Roman" panose="02020603050405020304" pitchFamily="18" charset="0"/>
              </a:rPr>
              <a:t>women wear an attire known as the </a:t>
            </a:r>
            <a:r>
              <a:rPr lang="en-US" sz="2800" dirty="0" err="1">
                <a:solidFill>
                  <a:schemeClr val="tx1"/>
                </a:solidFill>
                <a:latin typeface="Times New Roman" panose="02020603050405020304" pitchFamily="18" charset="0"/>
                <a:cs typeface="Times New Roman" panose="02020603050405020304" pitchFamily="18" charset="0"/>
              </a:rPr>
              <a:t>dirndi</a:t>
            </a:r>
            <a:r>
              <a:rPr lang="en-US" sz="2800" dirty="0" smtClean="0">
                <a:solidFill>
                  <a:schemeClr val="tx1"/>
                </a:solidFill>
                <a:latin typeface="Times New Roman" panose="02020603050405020304" pitchFamily="18" charset="0"/>
                <a:cs typeface="Times New Roman" panose="02020603050405020304" pitchFamily="18" charset="0"/>
              </a:rPr>
              <a:t>.</a:t>
            </a:r>
          </a:p>
          <a:p>
            <a:pPr marL="342900" lvl="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 </a:t>
            </a:r>
            <a:r>
              <a:rPr lang="en-US" sz="2800" dirty="0">
                <a:solidFill>
                  <a:schemeClr val="tx1"/>
                </a:solidFill>
                <a:latin typeface="Times New Roman" panose="02020603050405020304" pitchFamily="18" charset="0"/>
                <a:cs typeface="Times New Roman" panose="02020603050405020304" pitchFamily="18" charset="0"/>
              </a:rPr>
              <a:t>It is a ruffled apron dress that has a blouse and a skirt. </a:t>
            </a:r>
            <a:endParaRPr lang="en-US" sz="2800" dirty="0" smtClean="0">
              <a:solidFill>
                <a:schemeClr val="tx1"/>
              </a:solidFill>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The </a:t>
            </a:r>
            <a:r>
              <a:rPr lang="en-US" sz="2800" dirty="0">
                <a:solidFill>
                  <a:schemeClr val="tx1"/>
                </a:solidFill>
                <a:latin typeface="Times New Roman" panose="02020603050405020304" pitchFamily="18" charset="0"/>
                <a:cs typeface="Times New Roman" panose="02020603050405020304" pitchFamily="18" charset="0"/>
              </a:rPr>
              <a:t>Oktoberfest is an avenue where these attires are well represented. </a:t>
            </a:r>
            <a:endParaRPr lang="en-US" sz="2800" dirty="0" smtClean="0">
              <a:solidFill>
                <a:schemeClr val="tx1"/>
              </a:solidFill>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The </a:t>
            </a:r>
            <a:r>
              <a:rPr lang="en-US" sz="2800" dirty="0" err="1">
                <a:solidFill>
                  <a:schemeClr val="tx1"/>
                </a:solidFill>
                <a:latin typeface="Times New Roman" panose="02020603050405020304" pitchFamily="18" charset="0"/>
                <a:cs typeface="Times New Roman" panose="02020603050405020304" pitchFamily="18" charset="0"/>
              </a:rPr>
              <a:t>dirndi</a:t>
            </a:r>
            <a:r>
              <a:rPr lang="en-US" sz="2800" dirty="0">
                <a:solidFill>
                  <a:schemeClr val="tx1"/>
                </a:solidFill>
                <a:latin typeface="Times New Roman" panose="02020603050405020304" pitchFamily="18" charset="0"/>
                <a:cs typeface="Times New Roman" panose="02020603050405020304" pitchFamily="18" charset="0"/>
              </a:rPr>
              <a:t> was worn as a uniform for house girls during the 19</a:t>
            </a:r>
            <a:r>
              <a:rPr lang="en-US" sz="2800" baseline="30000" dirty="0">
                <a:solidFill>
                  <a:schemeClr val="tx1"/>
                </a:solidFill>
                <a:latin typeface="Times New Roman" panose="02020603050405020304" pitchFamily="18" charset="0"/>
                <a:cs typeface="Times New Roman" panose="02020603050405020304" pitchFamily="18" charset="0"/>
              </a:rPr>
              <a:t>th</a:t>
            </a:r>
            <a:r>
              <a:rPr lang="en-US" sz="2800" dirty="0">
                <a:solidFill>
                  <a:schemeClr val="tx1"/>
                </a:solidFill>
                <a:latin typeface="Times New Roman" panose="02020603050405020304" pitchFamily="18" charset="0"/>
                <a:cs typeface="Times New Roman" panose="02020603050405020304" pitchFamily="18" charset="0"/>
              </a:rPr>
              <a:t> century, mostly in Bavaria and Austria. </a:t>
            </a:r>
            <a:r>
              <a:rPr lang="en-US" sz="2800" dirty="0" smtClean="0">
                <a:solidFill>
                  <a:schemeClr val="tx1"/>
                </a:solidFill>
                <a:latin typeface="Times New Roman" panose="02020603050405020304" pitchFamily="18" charset="0"/>
                <a:cs typeface="Times New Roman" panose="02020603050405020304" pitchFamily="18" charset="0"/>
              </a:rPr>
              <a:t> </a:t>
            </a:r>
            <a:endParaRPr lang="en-US" sz="2800"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99649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7536" y="914401"/>
            <a:ext cx="9999913" cy="601578"/>
          </a:xfrm>
        </p:spPr>
        <p:txBody>
          <a:bodyPr>
            <a:normAutofit/>
          </a:bodyPr>
          <a:lstStyle/>
          <a:p>
            <a:r>
              <a:rPr lang="en-US" sz="2800" dirty="0" smtClean="0">
                <a:latin typeface="Times New Roman" panose="02020603050405020304" pitchFamily="18" charset="0"/>
                <a:cs typeface="Times New Roman" panose="02020603050405020304" pitchFamily="18" charset="0"/>
              </a:rPr>
              <a:t>Germany Attire </a:t>
            </a:r>
            <a:endParaRPr lang="en-US" sz="28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1347537" y="1768642"/>
            <a:ext cx="9047748" cy="4321009"/>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4127" y="1768643"/>
            <a:ext cx="4415589" cy="4321008"/>
          </a:xfrm>
          <a:prstGeom prst="rect">
            <a:avLst/>
          </a:prstGeom>
        </p:spPr>
      </p:pic>
    </p:spTree>
    <p:extLst>
      <p:ext uri="{BB962C8B-B14F-4D97-AF65-F5344CB8AC3E}">
        <p14:creationId xmlns:p14="http://schemas.microsoft.com/office/powerpoint/2010/main" val="286645569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6000">
                <a:schemeClr val="accent6">
                  <a:lumMod val="40000"/>
                  <a:lumOff val="60000"/>
                </a:schemeClr>
              </a:gs>
              <a:gs pos="23000">
                <a:srgbClr val="00B0F0"/>
              </a:gs>
              <a:gs pos="13000">
                <a:schemeClr val="bg2">
                  <a:lumMod val="90000"/>
                </a:schemeClr>
              </a:gs>
            </a:gsLst>
            <a:lin ang="5400000" scaled="1"/>
          </a:gradFill>
        </p:spPr>
        <p:txBody>
          <a:bodyPr/>
          <a:lstStyle/>
          <a:p>
            <a:r>
              <a:rPr lang="en-US" b="1" dirty="0">
                <a:latin typeface="Times New Roman" panose="02020603050405020304" pitchFamily="18" charset="0"/>
                <a:cs typeface="Times New Roman" panose="02020603050405020304" pitchFamily="18" charset="0"/>
              </a:rPr>
              <a:t>Geographic areas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190332"/>
            <a:ext cx="10515600" cy="3603625"/>
          </a:xfrm>
          <a:solidFill>
            <a:schemeClr val="accent2">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a:normAutofit/>
          </a:bodyPr>
          <a:lstStyle/>
          <a:p>
            <a:pPr lvl="0"/>
            <a:r>
              <a:rPr lang="en-US" dirty="0">
                <a:latin typeface="Times New Roman" panose="02020603050405020304" pitchFamily="18" charset="0"/>
                <a:cs typeface="Times New Roman" panose="02020603050405020304" pitchFamily="18" charset="0"/>
              </a:rPr>
              <a:t>Geographic areas – Berlin is one stunning place that everybody desires to visit. </a:t>
            </a:r>
            <a:r>
              <a:rPr lang="en-US" dirty="0" smtClean="0">
                <a:latin typeface="Times New Roman" panose="02020603050405020304" pitchFamily="18" charset="0"/>
                <a:cs typeface="Times New Roman" panose="02020603050405020304" pitchFamily="18" charset="0"/>
              </a:rPr>
              <a:t>I can tell by the number of visits I encompass.  </a:t>
            </a:r>
          </a:p>
          <a:p>
            <a:pPr lvl="0"/>
            <a:r>
              <a:rPr lang="en-US" dirty="0" smtClean="0">
                <a:latin typeface="Times New Roman" panose="02020603050405020304" pitchFamily="18" charset="0"/>
                <a:cs typeface="Times New Roman" panose="02020603050405020304" pitchFamily="18" charset="0"/>
              </a:rPr>
              <a:t>It’s our </a:t>
            </a:r>
            <a:r>
              <a:rPr lang="en-US" dirty="0">
                <a:latin typeface="Times New Roman" panose="02020603050405020304" pitchFamily="18" charset="0"/>
                <a:cs typeface="Times New Roman" panose="02020603050405020304" pitchFamily="18" charset="0"/>
              </a:rPr>
              <a:t>country’s capital.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serves as an attraction site.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contains historical perception of the Second World </a:t>
            </a:r>
            <a:r>
              <a:rPr lang="en-US" dirty="0" smtClean="0">
                <a:latin typeface="Times New Roman" panose="02020603050405020304" pitchFamily="18" charset="0"/>
                <a:cs typeface="Times New Roman" panose="02020603050405020304" pitchFamily="18" charset="0"/>
              </a:rPr>
              <a:t>War (</a:t>
            </a:r>
            <a:r>
              <a:rPr lang="en-US" dirty="0" err="1" smtClean="0">
                <a:latin typeface="Times New Roman" panose="02020603050405020304" pitchFamily="18" charset="0"/>
                <a:cs typeface="Times New Roman" panose="02020603050405020304" pitchFamily="18" charset="0"/>
              </a:rPr>
              <a:t>Looper</a:t>
            </a:r>
            <a:r>
              <a:rPr lang="en-US" dirty="0" smtClean="0">
                <a:latin typeface="Times New Roman" panose="02020603050405020304" pitchFamily="18" charset="0"/>
                <a:cs typeface="Times New Roman" panose="02020603050405020304" pitchFamily="18" charset="0"/>
              </a:rPr>
              <a:t>, 2018).  </a:t>
            </a:r>
            <a:r>
              <a:rPr lang="en-US" dirty="0">
                <a:latin typeface="Times New Roman" panose="02020603050405020304" pitchFamily="18" charset="0"/>
                <a:cs typeface="Times New Roman" panose="02020603050405020304" pitchFamily="18" charset="0"/>
              </a:rPr>
              <a:t>Today, it is a unification centre that holds different ethnicities. It is endowed with historic cultures. It serves as an attraction site to the country. </a:t>
            </a: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61973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0379" y="365126"/>
            <a:ext cx="6930190" cy="633496"/>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Berlin </a:t>
            </a:r>
            <a:endParaRPr lang="en-US" sz="28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49116" y="1251283"/>
            <a:ext cx="8614610" cy="4439653"/>
          </a:xfrm>
        </p:spPr>
      </p:pic>
    </p:spTree>
    <p:extLst>
      <p:ext uri="{BB962C8B-B14F-4D97-AF65-F5344CB8AC3E}">
        <p14:creationId xmlns:p14="http://schemas.microsoft.com/office/powerpoint/2010/main" val="152642848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Viktualienmark</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r>
              <a:rPr lang="en-US" dirty="0" err="1">
                <a:latin typeface="Times New Roman" panose="02020603050405020304" pitchFamily="18" charset="0"/>
                <a:cs typeface="Times New Roman" panose="02020603050405020304" pitchFamily="18" charset="0"/>
              </a:rPr>
              <a:t>Viktualienmark</a:t>
            </a:r>
            <a:r>
              <a:rPr lang="en-US" dirty="0">
                <a:latin typeface="Times New Roman" panose="02020603050405020304" pitchFamily="18" charset="0"/>
                <a:cs typeface="Times New Roman" panose="02020603050405020304" pitchFamily="18" charset="0"/>
              </a:rPr>
              <a:t> or the “victuals market” – this is a famous market in our city centre. </a:t>
            </a:r>
            <a:r>
              <a:rPr lang="en-US" dirty="0" smtClean="0">
                <a:latin typeface="Times New Roman" panose="02020603050405020304" pitchFamily="18" charset="0"/>
                <a:cs typeface="Times New Roman" panose="02020603050405020304" pitchFamily="18" charset="0"/>
              </a:rPr>
              <a:t>(shown in the next slide)</a:t>
            </a:r>
          </a:p>
          <a:p>
            <a:pPr lvl="0"/>
            <a:r>
              <a:rPr lang="en-US" dirty="0" smtClean="0">
                <a:latin typeface="Times New Roman" panose="02020603050405020304" pitchFamily="18" charset="0"/>
                <a:cs typeface="Times New Roman" panose="02020603050405020304" pitchFamily="18" charset="0"/>
              </a:rPr>
              <a:t>Any </a:t>
            </a:r>
            <a:r>
              <a:rPr lang="en-US" dirty="0">
                <a:latin typeface="Times New Roman" panose="02020603050405020304" pitchFamily="18" charset="0"/>
                <a:cs typeface="Times New Roman" panose="02020603050405020304" pitchFamily="18" charset="0"/>
              </a:rPr>
              <a:t>imaginable vegies that you cannot find, meat, fish, and spices, then get to this place. </a:t>
            </a:r>
            <a:endParaRPr lang="en-US" dirty="0" smtClean="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market place has also quick foods that one can eat fast. </a:t>
            </a:r>
            <a:r>
              <a:rPr lang="en-US" dirty="0" smtClean="0">
                <a:latin typeface="Times New Roman" panose="02020603050405020304" pitchFamily="18" charset="0"/>
                <a:cs typeface="Times New Roman" panose="02020603050405020304" pitchFamily="18" charset="0"/>
              </a:rPr>
              <a:t>T</a:t>
            </a:r>
          </a:p>
          <a:p>
            <a:pPr lvl="0"/>
            <a:r>
              <a:rPr lang="en-US" dirty="0" smtClean="0">
                <a:latin typeface="Times New Roman" panose="02020603050405020304" pitchFamily="18" charset="0"/>
                <a:cs typeface="Times New Roman" panose="02020603050405020304" pitchFamily="18" charset="0"/>
              </a:rPr>
              <a:t>his </a:t>
            </a:r>
            <a:r>
              <a:rPr lang="en-US" dirty="0">
                <a:latin typeface="Times New Roman" panose="02020603050405020304" pitchFamily="18" charset="0"/>
                <a:cs typeface="Times New Roman" panose="02020603050405020304" pitchFamily="18" charset="0"/>
              </a:rPr>
              <a:t>market emerged in 1807 after King Maximilian witnessed the congestion in the food market in the </a:t>
            </a:r>
            <a:r>
              <a:rPr lang="en-US" dirty="0" smtClean="0">
                <a:latin typeface="Times New Roman" panose="02020603050405020304" pitchFamily="18" charset="0"/>
                <a:cs typeface="Times New Roman" panose="02020603050405020304" pitchFamily="18" charset="0"/>
              </a:rPr>
              <a:t>city </a:t>
            </a:r>
            <a:r>
              <a:rPr lang="en-US" dirty="0">
                <a:latin typeface="Times New Roman" panose="02020603050405020304" pitchFamily="18" charset="0"/>
                <a:cs typeface="Times New Roman" panose="02020603050405020304" pitchFamily="18" charset="0"/>
              </a:rPr>
              <a:t>(Zimmermann, 2018). </a:t>
            </a:r>
            <a:r>
              <a:rPr lang="en-US" dirty="0" smtClean="0">
                <a:latin typeface="Times New Roman" panose="02020603050405020304" pitchFamily="18" charset="0"/>
                <a:cs typeface="Times New Roman" panose="02020603050405020304" pitchFamily="18" charset="0"/>
              </a:rPr>
              <a:t> </a:t>
            </a:r>
          </a:p>
          <a:p>
            <a:pPr lvl="0"/>
            <a:r>
              <a:rPr lang="en-US" dirty="0" smtClean="0">
                <a:latin typeface="Times New Roman" panose="02020603050405020304" pitchFamily="18" charset="0"/>
                <a:cs typeface="Times New Roman" panose="02020603050405020304" pitchFamily="18" charset="0"/>
              </a:rPr>
              <a:t>Sooner </a:t>
            </a:r>
            <a:r>
              <a:rPr lang="en-US" dirty="0">
                <a:latin typeface="Times New Roman" panose="02020603050405020304" pitchFamily="18" charset="0"/>
                <a:cs typeface="Times New Roman" panose="02020603050405020304" pitchFamily="18" charset="0"/>
              </a:rPr>
              <a:t>or later, the market was extended a few meters S.E. to the square between </a:t>
            </a:r>
            <a:r>
              <a:rPr lang="en-US" dirty="0" err="1">
                <a:latin typeface="Times New Roman" panose="02020603050405020304" pitchFamily="18" charset="0"/>
                <a:cs typeface="Times New Roman" panose="02020603050405020304" pitchFamily="18" charset="0"/>
              </a:rPr>
              <a:t>Heiliggeist-Kirche</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Frauenstraße</a:t>
            </a:r>
            <a:r>
              <a:rPr lang="en-US" b="1" dirty="0" smtClean="0"/>
              <a:t>.</a:t>
            </a:r>
          </a:p>
        </p:txBody>
      </p:sp>
    </p:spTree>
    <p:extLst>
      <p:ext uri="{BB962C8B-B14F-4D97-AF65-F5344CB8AC3E}">
        <p14:creationId xmlns:p14="http://schemas.microsoft.com/office/powerpoint/2010/main" val="876221537"/>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84421" y="1949116"/>
            <a:ext cx="8795084" cy="3826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3427261"/>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086474" cy="1126791"/>
          </a:xfrm>
          <a:solidFill>
            <a:schemeClr val="accent6">
              <a:lumMod val="20000"/>
              <a:lumOff val="80000"/>
            </a:schemeClr>
          </a:solidFill>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086474" cy="4351338"/>
          </a:xfrm>
          <a:ln/>
          <a:effectLst/>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dirty="0" err="1">
                <a:latin typeface="Times New Roman" panose="02020603050405020304" pitchFamily="18" charset="0"/>
                <a:cs typeface="Times New Roman" panose="02020603050405020304" pitchFamily="18" charset="0"/>
              </a:rPr>
              <a:t>Looper</a:t>
            </a:r>
            <a:r>
              <a:rPr lang="en-US" dirty="0">
                <a:latin typeface="Times New Roman" panose="02020603050405020304" pitchFamily="18" charset="0"/>
                <a:cs typeface="Times New Roman" panose="02020603050405020304" pitchFamily="18" charset="0"/>
              </a:rPr>
              <a:t>, Lance. “How German Traditions Work.” </a:t>
            </a:r>
            <a:r>
              <a:rPr lang="en-US" dirty="0" err="1">
                <a:latin typeface="Times New Roman" panose="02020603050405020304" pitchFamily="18" charset="0"/>
                <a:cs typeface="Times New Roman" panose="02020603050405020304" pitchFamily="18" charset="0"/>
              </a:rPr>
              <a:t>Howstuffworks</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2"/>
              </a:rPr>
              <a:t>https://people.howstuffworks.com/culture-traditions/national-traditions/german-tradition2.htm</a:t>
            </a:r>
            <a:r>
              <a:rPr lang="en-US" dirty="0">
                <a:latin typeface="Times New Roman" panose="02020603050405020304" pitchFamily="18" charset="0"/>
                <a:cs typeface="Times New Roman" panose="02020603050405020304" pitchFamily="18" charset="0"/>
              </a:rPr>
              <a:t> (Accessed October, 4 2018).  </a:t>
            </a:r>
          </a:p>
          <a:p>
            <a:r>
              <a:rPr lang="en-US" dirty="0">
                <a:latin typeface="Times New Roman" panose="02020603050405020304" pitchFamily="18" charset="0"/>
                <a:cs typeface="Times New Roman" panose="02020603050405020304" pitchFamily="18" charset="0"/>
              </a:rPr>
              <a:t>Ribeiro, W. C. (2010). </a:t>
            </a:r>
            <a:r>
              <a:rPr lang="en-US" dirty="0" err="1">
                <a:latin typeface="Times New Roman" panose="02020603050405020304" pitchFamily="18" charset="0"/>
                <a:cs typeface="Times New Roman" panose="02020603050405020304" pitchFamily="18" charset="0"/>
              </a:rPr>
              <a:t>Geografia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política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gestão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internacional</a:t>
            </a:r>
            <a:r>
              <a:rPr lang="en-US" dirty="0">
                <a:latin typeface="Times New Roman" panose="02020603050405020304" pitchFamily="18" charset="0"/>
                <a:cs typeface="Times New Roman" panose="02020603050405020304" pitchFamily="18" charset="0"/>
              </a:rPr>
              <a:t> dos </a:t>
            </a:r>
            <a:r>
              <a:rPr lang="en-US" dirty="0" err="1">
                <a:latin typeface="Times New Roman" panose="02020603050405020304" pitchFamily="18" charset="0"/>
                <a:cs typeface="Times New Roman" panose="02020603050405020304" pitchFamily="18" charset="0"/>
              </a:rPr>
              <a:t>recursos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naturais</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Estudos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avançados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24</a:t>
            </a:r>
            <a:r>
              <a:rPr lang="en-US" dirty="0">
                <a:latin typeface="Times New Roman" panose="02020603050405020304" pitchFamily="18" charset="0"/>
                <a:cs typeface="Times New Roman" panose="02020603050405020304" pitchFamily="18" charset="0"/>
              </a:rPr>
              <a:t>(68), 69-80.</a:t>
            </a:r>
          </a:p>
          <a:p>
            <a:r>
              <a:rPr lang="en-US" dirty="0">
                <a:latin typeface="Times New Roman" panose="02020603050405020304" pitchFamily="18" charset="0"/>
                <a:cs typeface="Times New Roman" panose="02020603050405020304" pitchFamily="18" charset="0"/>
              </a:rPr>
              <a:t>Zimmermann, Kim A. “German Culture: Facts, Customs and Traditions.” </a:t>
            </a:r>
            <a:r>
              <a:rPr lang="en-US" dirty="0" err="1">
                <a:latin typeface="Times New Roman" panose="02020603050405020304" pitchFamily="18" charset="0"/>
                <a:cs typeface="Times New Roman" panose="02020603050405020304" pitchFamily="18" charset="0"/>
              </a:rPr>
              <a:t>LifeScience</a:t>
            </a:r>
            <a:r>
              <a:rPr lang="en-US" dirty="0">
                <a:latin typeface="Times New Roman" panose="02020603050405020304" pitchFamily="18" charset="0"/>
                <a:cs typeface="Times New Roman" panose="02020603050405020304" pitchFamily="18" charset="0"/>
              </a:rPr>
              <a:t>. https://www.livescience.com/44007-german-culture.html (Accessed October, 4 2018).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57033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x"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331" y="767118"/>
            <a:ext cx="10515600" cy="4351338"/>
          </a:xfrm>
          <a:solidFill>
            <a:srgbClr val="00B05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ormAutofit/>
          </a:bodyPr>
          <a:lstStyle/>
          <a:p>
            <a:pPr marL="0" indent="0" algn="ctr">
              <a:buNone/>
            </a:pPr>
            <a:endParaRPr lang="en-US" sz="4800" dirty="0">
              <a:latin typeface="Times New Roman" panose="02020603050405020304" pitchFamily="18" charset="0"/>
              <a:cs typeface="Times New Roman" panose="02020603050405020304" pitchFamily="18" charset="0"/>
            </a:endParaRPr>
          </a:p>
          <a:p>
            <a:pPr marL="0" indent="0" algn="ctr">
              <a:buNone/>
            </a:pPr>
            <a:endParaRPr lang="en-US" sz="4800" dirty="0" smtClean="0">
              <a:latin typeface="Times New Roman" panose="02020603050405020304" pitchFamily="18" charset="0"/>
              <a:cs typeface="Times New Roman" panose="02020603050405020304" pitchFamily="18" charset="0"/>
            </a:endParaRPr>
          </a:p>
          <a:p>
            <a:pPr marL="0" indent="0" algn="ctr">
              <a:buNone/>
            </a:pPr>
            <a:r>
              <a:rPr lang="en-US" sz="6000" dirty="0" smtClean="0">
                <a:latin typeface="Times New Roman" panose="02020603050405020304" pitchFamily="18" charset="0"/>
                <a:cs typeface="Times New Roman" panose="02020603050405020304" pitchFamily="18" charset="0"/>
              </a:rPr>
              <a:t>THANK YOU!</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763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986</Words>
  <Application>Microsoft Office PowerPoint</Application>
  <PresentationFormat>Widescreen</PresentationFormat>
  <Paragraphs>80</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Office Theme</vt:lpstr>
      <vt:lpstr>PowerPoint Presentation</vt:lpstr>
      <vt:lpstr>Introduction</vt:lpstr>
      <vt:lpstr>Museum Exhibit</vt:lpstr>
      <vt:lpstr>Language insights </vt:lpstr>
      <vt:lpstr>Oktoberfest</vt:lpstr>
      <vt:lpstr>Oktoberfest</vt:lpstr>
      <vt:lpstr>Religion </vt:lpstr>
      <vt:lpstr>Religion</vt:lpstr>
      <vt:lpstr>Germany Beer </vt:lpstr>
      <vt:lpstr>German Beer </vt:lpstr>
      <vt:lpstr>Art</vt:lpstr>
      <vt:lpstr>Brandenburg Gate </vt:lpstr>
      <vt:lpstr>German’s quality of life</vt:lpstr>
      <vt:lpstr>Munich </vt:lpstr>
      <vt:lpstr>Traditional clothing</vt:lpstr>
      <vt:lpstr>Germany Attire </vt:lpstr>
      <vt:lpstr>Geographic areas</vt:lpstr>
      <vt:lpstr>Berlin </vt:lpstr>
      <vt:lpstr>Viktualienmark</vt:lpstr>
      <vt:lpstr>PowerPoint Presentation</vt:lpstr>
      <vt:lpstr>References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41</cp:revision>
  <dcterms:created xsi:type="dcterms:W3CDTF">2018-05-01T06:26:35Z</dcterms:created>
  <dcterms:modified xsi:type="dcterms:W3CDTF">2018-11-05T16:56:13Z</dcterms:modified>
</cp:coreProperties>
</file>