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52" autoAdjust="0"/>
    <p:restoredTop sz="94660"/>
  </p:normalViewPr>
  <p:slideViewPr>
    <p:cSldViewPr snapToGrid="0">
      <p:cViewPr varScale="1">
        <p:scale>
          <a:sx n="61" d="100"/>
          <a:sy n="61" d="100"/>
        </p:scale>
        <p:origin x="72"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BA97AA-CB07-4183-A488-4CB6912AB902}" type="datetimeFigureOut">
              <a:rPr lang="en-US" smtClean="0"/>
              <a:t>10/12/2020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8DFFAE-C3BD-4E6A-AEFC-F9E13E588894}" type="slidenum">
              <a:rPr lang="en-US" smtClean="0"/>
              <a:t>‹#›</a:t>
            </a:fld>
            <a:endParaRPr lang="en-US"/>
          </a:p>
        </p:txBody>
      </p:sp>
    </p:spTree>
    <p:extLst>
      <p:ext uri="{BB962C8B-B14F-4D97-AF65-F5344CB8AC3E}">
        <p14:creationId xmlns:p14="http://schemas.microsoft.com/office/powerpoint/2010/main" val="2212882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Organizational development</a:t>
            </a:r>
            <a:r>
              <a:rPr lang="en-US" baseline="0" dirty="0" smtClean="0"/>
              <a:t> theories are implemented in organizations to ensure employees work harder to towards performance and change.</a:t>
            </a:r>
          </a:p>
          <a:p>
            <a:endParaRPr lang="en-US" dirty="0"/>
          </a:p>
        </p:txBody>
      </p:sp>
      <p:sp>
        <p:nvSpPr>
          <p:cNvPr id="4" name="Slide Number Placeholder 3"/>
          <p:cNvSpPr>
            <a:spLocks noGrp="1"/>
          </p:cNvSpPr>
          <p:nvPr>
            <p:ph type="sldNum" sz="quarter" idx="10"/>
          </p:nvPr>
        </p:nvSpPr>
        <p:spPr/>
        <p:txBody>
          <a:bodyPr/>
          <a:lstStyle/>
          <a:p>
            <a:fld id="{598DFFAE-C3BD-4E6A-AEFC-F9E13E588894}" type="slidenum">
              <a:rPr lang="en-US" smtClean="0"/>
              <a:t>2</a:t>
            </a:fld>
            <a:endParaRPr lang="en-US"/>
          </a:p>
        </p:txBody>
      </p:sp>
    </p:spTree>
    <p:extLst>
      <p:ext uri="{BB962C8B-B14F-4D97-AF65-F5344CB8AC3E}">
        <p14:creationId xmlns:p14="http://schemas.microsoft.com/office/powerpoint/2010/main" val="3977850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theory</a:t>
            </a:r>
            <a:r>
              <a:rPr lang="en-US" baseline="0" dirty="0" smtClean="0"/>
              <a:t> of organizational development recognizes five essential elements of organizational culture including assumptions, values, behavioral patterns and artifacts. </a:t>
            </a:r>
            <a:endParaRPr lang="en-US" dirty="0"/>
          </a:p>
        </p:txBody>
      </p:sp>
      <p:sp>
        <p:nvSpPr>
          <p:cNvPr id="4" name="Slide Number Placeholder 3"/>
          <p:cNvSpPr>
            <a:spLocks noGrp="1"/>
          </p:cNvSpPr>
          <p:nvPr>
            <p:ph type="sldNum" sz="quarter" idx="10"/>
          </p:nvPr>
        </p:nvSpPr>
        <p:spPr/>
        <p:txBody>
          <a:bodyPr/>
          <a:lstStyle/>
          <a:p>
            <a:fld id="{598DFFAE-C3BD-4E6A-AEFC-F9E13E588894}" type="slidenum">
              <a:rPr lang="en-US" smtClean="0"/>
              <a:t>3</a:t>
            </a:fld>
            <a:endParaRPr lang="en-US"/>
          </a:p>
        </p:txBody>
      </p:sp>
    </p:spTree>
    <p:extLst>
      <p:ext uri="{BB962C8B-B14F-4D97-AF65-F5344CB8AC3E}">
        <p14:creationId xmlns:p14="http://schemas.microsoft.com/office/powerpoint/2010/main" val="278447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Organizational development involves actions</a:t>
            </a:r>
            <a:r>
              <a:rPr lang="en-US" baseline="0" dirty="0" smtClean="0"/>
              <a:t> of planning and implementation to transfer knowledge and skills to employees to help them solve problems and manage future changes.  </a:t>
            </a:r>
            <a:endParaRPr lang="en-US" dirty="0"/>
          </a:p>
        </p:txBody>
      </p:sp>
      <p:sp>
        <p:nvSpPr>
          <p:cNvPr id="4" name="Slide Number Placeholder 3"/>
          <p:cNvSpPr>
            <a:spLocks noGrp="1"/>
          </p:cNvSpPr>
          <p:nvPr>
            <p:ph type="sldNum" sz="quarter" idx="10"/>
          </p:nvPr>
        </p:nvSpPr>
        <p:spPr/>
        <p:txBody>
          <a:bodyPr/>
          <a:lstStyle/>
          <a:p>
            <a:fld id="{598DFFAE-C3BD-4E6A-AEFC-F9E13E588894}" type="slidenum">
              <a:rPr lang="en-US" smtClean="0"/>
              <a:t>4</a:t>
            </a:fld>
            <a:endParaRPr lang="en-US"/>
          </a:p>
        </p:txBody>
      </p:sp>
    </p:spTree>
    <p:extLst>
      <p:ext uri="{BB962C8B-B14F-4D97-AF65-F5344CB8AC3E}">
        <p14:creationId xmlns:p14="http://schemas.microsoft.com/office/powerpoint/2010/main" val="369291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Theories of organizational</a:t>
            </a:r>
            <a:r>
              <a:rPr lang="en-US" baseline="0" dirty="0" smtClean="0"/>
              <a:t> development include motivation and need based theories. Motivation ensures that employees provide excellent services to achieve organizational goals. </a:t>
            </a:r>
          </a:p>
          <a:p>
            <a:r>
              <a:rPr lang="en-US" baseline="0" dirty="0" smtClean="0"/>
              <a:t>Motivation is important to employees if they are to perform well. </a:t>
            </a:r>
            <a:endParaRPr lang="en-US" dirty="0"/>
          </a:p>
        </p:txBody>
      </p:sp>
      <p:sp>
        <p:nvSpPr>
          <p:cNvPr id="4" name="Slide Number Placeholder 3"/>
          <p:cNvSpPr>
            <a:spLocks noGrp="1"/>
          </p:cNvSpPr>
          <p:nvPr>
            <p:ph type="sldNum" sz="quarter" idx="10"/>
          </p:nvPr>
        </p:nvSpPr>
        <p:spPr/>
        <p:txBody>
          <a:bodyPr/>
          <a:lstStyle/>
          <a:p>
            <a:fld id="{598DFFAE-C3BD-4E6A-AEFC-F9E13E588894}" type="slidenum">
              <a:rPr lang="en-US" smtClean="0"/>
              <a:t>5</a:t>
            </a:fld>
            <a:endParaRPr lang="en-US"/>
          </a:p>
        </p:txBody>
      </p:sp>
    </p:spTree>
    <p:extLst>
      <p:ext uri="{BB962C8B-B14F-4D97-AF65-F5344CB8AC3E}">
        <p14:creationId xmlns:p14="http://schemas.microsoft.com/office/powerpoint/2010/main" val="2406059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Maslow observed</a:t>
            </a:r>
            <a:r>
              <a:rPr lang="en-US" baseline="0" dirty="0" smtClean="0"/>
              <a:t> that achieving the ultimate level of the hierarchy was the highest level of need individuals can achieve.</a:t>
            </a:r>
          </a:p>
          <a:p>
            <a:r>
              <a:rPr lang="en-US" dirty="0" smtClean="0"/>
              <a:t>organizations can satisfy their employees’ needs through enhanced paychecks that would also satisfy other needs such as safety and esteem as well. </a:t>
            </a:r>
          </a:p>
          <a:p>
            <a:endParaRPr lang="en-US" dirty="0"/>
          </a:p>
        </p:txBody>
      </p:sp>
      <p:sp>
        <p:nvSpPr>
          <p:cNvPr id="4" name="Slide Number Placeholder 3"/>
          <p:cNvSpPr>
            <a:spLocks noGrp="1"/>
          </p:cNvSpPr>
          <p:nvPr>
            <p:ph type="sldNum" sz="quarter" idx="10"/>
          </p:nvPr>
        </p:nvSpPr>
        <p:spPr/>
        <p:txBody>
          <a:bodyPr/>
          <a:lstStyle/>
          <a:p>
            <a:fld id="{598DFFAE-C3BD-4E6A-AEFC-F9E13E588894}" type="slidenum">
              <a:rPr lang="en-US" smtClean="0"/>
              <a:t>6</a:t>
            </a:fld>
            <a:endParaRPr lang="en-US"/>
          </a:p>
        </p:txBody>
      </p:sp>
    </p:spTree>
    <p:extLst>
      <p:ext uri="{BB962C8B-B14F-4D97-AF65-F5344CB8AC3E}">
        <p14:creationId xmlns:p14="http://schemas.microsoft.com/office/powerpoint/2010/main" val="30553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Maslow noted that the</a:t>
            </a:r>
            <a:r>
              <a:rPr lang="en-US" baseline="0" dirty="0" smtClean="0"/>
              <a:t> provision of a friendly work environment for employees may lead to social needs satisfaction. </a:t>
            </a:r>
          </a:p>
          <a:p>
            <a:r>
              <a:rPr lang="en-US" dirty="0" smtClean="0"/>
              <a:t>motivational factors are intrinsic to the job and genuinely encourage employees to work harder</a:t>
            </a:r>
          </a:p>
          <a:p>
            <a:endParaRPr lang="en-US" dirty="0"/>
          </a:p>
        </p:txBody>
      </p:sp>
      <p:sp>
        <p:nvSpPr>
          <p:cNvPr id="4" name="Slide Number Placeholder 3"/>
          <p:cNvSpPr>
            <a:spLocks noGrp="1"/>
          </p:cNvSpPr>
          <p:nvPr>
            <p:ph type="sldNum" sz="quarter" idx="10"/>
          </p:nvPr>
        </p:nvSpPr>
        <p:spPr/>
        <p:txBody>
          <a:bodyPr/>
          <a:lstStyle/>
          <a:p>
            <a:fld id="{598DFFAE-C3BD-4E6A-AEFC-F9E13E588894}" type="slidenum">
              <a:rPr lang="en-US" smtClean="0"/>
              <a:t>7</a:t>
            </a:fld>
            <a:endParaRPr lang="en-US"/>
          </a:p>
        </p:txBody>
      </p:sp>
    </p:spTree>
    <p:extLst>
      <p:ext uri="{BB962C8B-B14F-4D97-AF65-F5344CB8AC3E}">
        <p14:creationId xmlns:p14="http://schemas.microsoft.com/office/powerpoint/2010/main" val="3178797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Herzberg’s dual-factor theory of job satisfaction and motivation focuses on factors such as achievement, recognition, increased responsibility and advancement, and growth</a:t>
            </a:r>
          </a:p>
          <a:p>
            <a:r>
              <a:rPr lang="en-US" dirty="0" smtClean="0"/>
              <a:t>According to this theory,</a:t>
            </a:r>
            <a:r>
              <a:rPr lang="en-US" baseline="0" dirty="0" smtClean="0"/>
              <a:t> improving the contextual environment enhances their performance.</a:t>
            </a:r>
            <a:endParaRPr lang="en-US" dirty="0"/>
          </a:p>
        </p:txBody>
      </p:sp>
      <p:sp>
        <p:nvSpPr>
          <p:cNvPr id="4" name="Slide Number Placeholder 3"/>
          <p:cNvSpPr>
            <a:spLocks noGrp="1"/>
          </p:cNvSpPr>
          <p:nvPr>
            <p:ph type="sldNum" sz="quarter" idx="10"/>
          </p:nvPr>
        </p:nvSpPr>
        <p:spPr/>
        <p:txBody>
          <a:bodyPr/>
          <a:lstStyle/>
          <a:p>
            <a:fld id="{598DFFAE-C3BD-4E6A-AEFC-F9E13E588894}" type="slidenum">
              <a:rPr lang="en-US" smtClean="0"/>
              <a:t>8</a:t>
            </a:fld>
            <a:endParaRPr lang="en-US"/>
          </a:p>
        </p:txBody>
      </p:sp>
    </p:spTree>
    <p:extLst>
      <p:ext uri="{BB962C8B-B14F-4D97-AF65-F5344CB8AC3E}">
        <p14:creationId xmlns:p14="http://schemas.microsoft.com/office/powerpoint/2010/main" val="2756409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Acquired needs theory include;</a:t>
            </a:r>
            <a:r>
              <a:rPr lang="en-US" baseline="0" dirty="0" smtClean="0"/>
              <a:t> </a:t>
            </a:r>
            <a:r>
              <a:rPr lang="en-US" dirty="0" smtClean="0"/>
              <a:t>the need for affiliation, need for achievement, and the need for power. </a:t>
            </a:r>
          </a:p>
          <a:p>
            <a:r>
              <a:rPr lang="en-US" dirty="0" smtClean="0"/>
              <a:t>Arguably all individuals have these needs, and the dominant needs are believed to influence employee behavior</a:t>
            </a:r>
            <a:endParaRPr lang="en-US" dirty="0"/>
          </a:p>
        </p:txBody>
      </p:sp>
      <p:sp>
        <p:nvSpPr>
          <p:cNvPr id="4" name="Slide Number Placeholder 3"/>
          <p:cNvSpPr>
            <a:spLocks noGrp="1"/>
          </p:cNvSpPr>
          <p:nvPr>
            <p:ph type="sldNum" sz="quarter" idx="10"/>
          </p:nvPr>
        </p:nvSpPr>
        <p:spPr/>
        <p:txBody>
          <a:bodyPr/>
          <a:lstStyle/>
          <a:p>
            <a:fld id="{598DFFAE-C3BD-4E6A-AEFC-F9E13E588894}" type="slidenum">
              <a:rPr lang="en-US" smtClean="0"/>
              <a:t>9</a:t>
            </a:fld>
            <a:endParaRPr lang="en-US"/>
          </a:p>
        </p:txBody>
      </p:sp>
    </p:spTree>
    <p:extLst>
      <p:ext uri="{BB962C8B-B14F-4D97-AF65-F5344CB8AC3E}">
        <p14:creationId xmlns:p14="http://schemas.microsoft.com/office/powerpoint/2010/main" val="14709702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Maslow observed that as individuals satisfy basic needs, they start looking to satisfy higher-order needs.</a:t>
            </a:r>
          </a:p>
          <a:p>
            <a:r>
              <a:rPr lang="en-US" dirty="0" smtClean="0"/>
              <a:t> the theory presents no assurance that once a need has been satisfied, it no longer serves as a motivator. </a:t>
            </a:r>
            <a:endParaRPr lang="en-US" dirty="0"/>
          </a:p>
        </p:txBody>
      </p:sp>
      <p:sp>
        <p:nvSpPr>
          <p:cNvPr id="4" name="Slide Number Placeholder 3"/>
          <p:cNvSpPr>
            <a:spLocks noGrp="1"/>
          </p:cNvSpPr>
          <p:nvPr>
            <p:ph type="sldNum" sz="quarter" idx="10"/>
          </p:nvPr>
        </p:nvSpPr>
        <p:spPr/>
        <p:txBody>
          <a:bodyPr/>
          <a:lstStyle/>
          <a:p>
            <a:fld id="{598DFFAE-C3BD-4E6A-AEFC-F9E13E588894}" type="slidenum">
              <a:rPr lang="en-US" smtClean="0"/>
              <a:t>10</a:t>
            </a:fld>
            <a:endParaRPr lang="en-US"/>
          </a:p>
        </p:txBody>
      </p:sp>
    </p:spTree>
    <p:extLst>
      <p:ext uri="{BB962C8B-B14F-4D97-AF65-F5344CB8AC3E}">
        <p14:creationId xmlns:p14="http://schemas.microsoft.com/office/powerpoint/2010/main" val="15160550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Managers need to</a:t>
            </a:r>
            <a:r>
              <a:rPr lang="en-US" baseline="0" dirty="0" smtClean="0"/>
              <a:t> understand the multiple needs that may influence their employees behavior and motivate them properly.</a:t>
            </a:r>
          </a:p>
          <a:p>
            <a:r>
              <a:rPr lang="en-US" dirty="0" smtClean="0"/>
              <a:t>However, the methodology applied to arrive at hygiene versus motivators still remains unknown. </a:t>
            </a:r>
          </a:p>
          <a:p>
            <a:endParaRPr lang="en-US" dirty="0"/>
          </a:p>
        </p:txBody>
      </p:sp>
      <p:sp>
        <p:nvSpPr>
          <p:cNvPr id="4" name="Slide Number Placeholder 3"/>
          <p:cNvSpPr>
            <a:spLocks noGrp="1"/>
          </p:cNvSpPr>
          <p:nvPr>
            <p:ph type="sldNum" sz="quarter" idx="10"/>
          </p:nvPr>
        </p:nvSpPr>
        <p:spPr/>
        <p:txBody>
          <a:bodyPr/>
          <a:lstStyle/>
          <a:p>
            <a:fld id="{598DFFAE-C3BD-4E6A-AEFC-F9E13E588894}" type="slidenum">
              <a:rPr lang="en-US" smtClean="0"/>
              <a:t>11</a:t>
            </a:fld>
            <a:endParaRPr lang="en-US"/>
          </a:p>
        </p:txBody>
      </p:sp>
    </p:spTree>
    <p:extLst>
      <p:ext uri="{BB962C8B-B14F-4D97-AF65-F5344CB8AC3E}">
        <p14:creationId xmlns:p14="http://schemas.microsoft.com/office/powerpoint/2010/main" val="921116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need to achieve higher positions remains the driving factor for employees to work harder; however, high achievement has a significant disadvantage in management. </a:t>
            </a:r>
          </a:p>
          <a:p>
            <a:r>
              <a:rPr lang="en-US" dirty="0" smtClean="0"/>
              <a:t>One of the disadvantages</a:t>
            </a:r>
            <a:r>
              <a:rPr lang="en-US" baseline="0" dirty="0" smtClean="0"/>
              <a:t> associated with the theory is after promotion, a former salesperson may view managerial duties as coaching and communications and neglecting meeting with subordinates as a waste of time. </a:t>
            </a:r>
          </a:p>
          <a:p>
            <a:endParaRPr lang="en-US" dirty="0"/>
          </a:p>
        </p:txBody>
      </p:sp>
      <p:sp>
        <p:nvSpPr>
          <p:cNvPr id="4" name="Slide Number Placeholder 3"/>
          <p:cNvSpPr>
            <a:spLocks noGrp="1"/>
          </p:cNvSpPr>
          <p:nvPr>
            <p:ph type="sldNum" sz="quarter" idx="10"/>
          </p:nvPr>
        </p:nvSpPr>
        <p:spPr/>
        <p:txBody>
          <a:bodyPr/>
          <a:lstStyle/>
          <a:p>
            <a:fld id="{598DFFAE-C3BD-4E6A-AEFC-F9E13E588894}" type="slidenum">
              <a:rPr lang="en-US" smtClean="0"/>
              <a:t>12</a:t>
            </a:fld>
            <a:endParaRPr lang="en-US"/>
          </a:p>
        </p:txBody>
      </p:sp>
    </p:spTree>
    <p:extLst>
      <p:ext uri="{BB962C8B-B14F-4D97-AF65-F5344CB8AC3E}">
        <p14:creationId xmlns:p14="http://schemas.microsoft.com/office/powerpoint/2010/main" val="4025752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theory's advantage is that it differentiates behavioral needs, describing why employees need specific things and allowing a manager to direct their motivation better.</a:t>
            </a:r>
          </a:p>
          <a:p>
            <a:endParaRPr lang="en-US" dirty="0"/>
          </a:p>
        </p:txBody>
      </p:sp>
      <p:sp>
        <p:nvSpPr>
          <p:cNvPr id="4" name="Slide Number Placeholder 3"/>
          <p:cNvSpPr>
            <a:spLocks noGrp="1"/>
          </p:cNvSpPr>
          <p:nvPr>
            <p:ph type="sldNum" sz="quarter" idx="10"/>
          </p:nvPr>
        </p:nvSpPr>
        <p:spPr/>
        <p:txBody>
          <a:bodyPr/>
          <a:lstStyle/>
          <a:p>
            <a:fld id="{598DFFAE-C3BD-4E6A-AEFC-F9E13E588894}" type="slidenum">
              <a:rPr lang="en-US" smtClean="0"/>
              <a:t>14</a:t>
            </a:fld>
            <a:endParaRPr lang="en-US"/>
          </a:p>
        </p:txBody>
      </p:sp>
    </p:spTree>
    <p:extLst>
      <p:ext uri="{BB962C8B-B14F-4D97-AF65-F5344CB8AC3E}">
        <p14:creationId xmlns:p14="http://schemas.microsoft.com/office/powerpoint/2010/main" val="2795110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Acquired needs theory is advantageous since it views establishing a reward system as a positive mechanism to inspire improved and outstanding behaviors</a:t>
            </a:r>
          </a:p>
          <a:p>
            <a:r>
              <a:rPr lang="en-US" dirty="0" smtClean="0"/>
              <a:t>Conversely, it is disadvantageous since it relies heavily on the positive rewards failing to provide any intrinsic impetus for people to become personally motivated.</a:t>
            </a:r>
          </a:p>
          <a:p>
            <a:endParaRPr lang="en-US" dirty="0"/>
          </a:p>
        </p:txBody>
      </p:sp>
      <p:sp>
        <p:nvSpPr>
          <p:cNvPr id="4" name="Slide Number Placeholder 3"/>
          <p:cNvSpPr>
            <a:spLocks noGrp="1"/>
          </p:cNvSpPr>
          <p:nvPr>
            <p:ph type="sldNum" sz="quarter" idx="10"/>
          </p:nvPr>
        </p:nvSpPr>
        <p:spPr/>
        <p:txBody>
          <a:bodyPr/>
          <a:lstStyle/>
          <a:p>
            <a:fld id="{598DFFAE-C3BD-4E6A-AEFC-F9E13E588894}" type="slidenum">
              <a:rPr lang="en-US" smtClean="0"/>
              <a:t>16</a:t>
            </a:fld>
            <a:endParaRPr lang="en-US"/>
          </a:p>
        </p:txBody>
      </p:sp>
    </p:spTree>
    <p:extLst>
      <p:ext uri="{BB962C8B-B14F-4D97-AF65-F5344CB8AC3E}">
        <p14:creationId xmlns:p14="http://schemas.microsoft.com/office/powerpoint/2010/main" val="4821474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10/12/2020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10/12/2020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74230" y="3457317"/>
            <a:ext cx="9601196" cy="1303867"/>
          </a:xfrm>
        </p:spPr>
        <p:txBody>
          <a:bodyPr>
            <a:normAutofit fontScale="90000"/>
          </a:bodyPr>
          <a:lstStyle/>
          <a:p>
            <a:r>
              <a:rPr lang="en-US" b="1" dirty="0" smtClean="0"/>
              <a:t>Organizational Development</a:t>
            </a:r>
            <a:r>
              <a:rPr lang="en-US" dirty="0" smtClean="0"/>
              <a:t/>
            </a:r>
            <a:br>
              <a:rPr lang="en-US" dirty="0" smtClean="0"/>
            </a:br>
            <a:r>
              <a:rPr lang="en-US" dirty="0" smtClean="0"/>
              <a:t>Author </a:t>
            </a:r>
            <a:br>
              <a:rPr lang="en-US" dirty="0" smtClean="0"/>
            </a:br>
            <a:r>
              <a:rPr lang="en-US" dirty="0" smtClean="0"/>
              <a:t>Institutional Affiliation</a:t>
            </a:r>
            <a:br>
              <a:rPr lang="en-US" dirty="0" smtClean="0"/>
            </a:br>
            <a:r>
              <a:rPr lang="en-US" dirty="0" smtClean="0"/>
              <a:t>Instructor</a:t>
            </a:r>
            <a:br>
              <a:rPr lang="en-US" dirty="0" smtClean="0"/>
            </a:br>
            <a:r>
              <a:rPr lang="en-US" dirty="0" smtClean="0"/>
              <a:t>Course code </a:t>
            </a:r>
            <a:br>
              <a:rPr lang="en-US" dirty="0" smtClean="0"/>
            </a:br>
            <a:r>
              <a:rPr lang="en-US" dirty="0" smtClean="0"/>
              <a:t>Date of submission</a:t>
            </a:r>
            <a:endParaRPr lang="en-US" dirty="0"/>
          </a:p>
        </p:txBody>
      </p:sp>
    </p:spTree>
    <p:extLst>
      <p:ext uri="{BB962C8B-B14F-4D97-AF65-F5344CB8AC3E}">
        <p14:creationId xmlns:p14="http://schemas.microsoft.com/office/powerpoint/2010/main" val="374752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lstStyle/>
          <a:p>
            <a:r>
              <a:rPr lang="en-US" dirty="0"/>
              <a:t>Arguably, organizational development is a theory that is meant to expand employees' working knowledge to enhance and ensure more effective organizational performance and </a:t>
            </a:r>
            <a:r>
              <a:rPr lang="en-US" dirty="0" smtClean="0"/>
              <a:t>change.</a:t>
            </a:r>
          </a:p>
          <a:p>
            <a:r>
              <a:rPr lang="en-US" dirty="0"/>
              <a:t>In this presentation, to effectively understand the theory of organizational development, it is imperative first to understand its main elements, including the objectives and core values. </a:t>
            </a:r>
            <a:endParaRPr lang="en-US" dirty="0" smtClean="0"/>
          </a:p>
          <a:p>
            <a:r>
              <a:rPr lang="en-US" dirty="0"/>
              <a:t>Similarly, it may also require an understanding of the essentials of an organizational cultural element. </a:t>
            </a:r>
          </a:p>
        </p:txBody>
      </p:sp>
    </p:spTree>
    <p:extLst>
      <p:ext uri="{BB962C8B-B14F-4D97-AF65-F5344CB8AC3E}">
        <p14:creationId xmlns:p14="http://schemas.microsoft.com/office/powerpoint/2010/main" val="1632287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a:t>
            </a:r>
            <a:endParaRPr lang="en-US" dirty="0"/>
          </a:p>
        </p:txBody>
      </p:sp>
      <p:sp>
        <p:nvSpPr>
          <p:cNvPr id="3" name="Content Placeholder 2"/>
          <p:cNvSpPr>
            <a:spLocks noGrp="1"/>
          </p:cNvSpPr>
          <p:nvPr>
            <p:ph idx="1"/>
          </p:nvPr>
        </p:nvSpPr>
        <p:spPr/>
        <p:txBody>
          <a:bodyPr/>
          <a:lstStyle/>
          <a:p>
            <a:r>
              <a:rPr lang="en-US" dirty="0"/>
              <a:t>Observably, the theory of organizational development recognizes five essential elements of organizational culture representing the organization's norms and beliefs. </a:t>
            </a:r>
            <a:endParaRPr lang="en-US" dirty="0" smtClean="0"/>
          </a:p>
          <a:p>
            <a:r>
              <a:rPr lang="en-US" dirty="0"/>
              <a:t>They include; assumptions, values, behavioral patterns, and artifacts.</a:t>
            </a:r>
          </a:p>
        </p:txBody>
      </p:sp>
    </p:spTree>
    <p:extLst>
      <p:ext uri="{BB962C8B-B14F-4D97-AF65-F5344CB8AC3E}">
        <p14:creationId xmlns:p14="http://schemas.microsoft.com/office/powerpoint/2010/main" val="4144708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Organizational Development</a:t>
            </a:r>
            <a:endParaRPr lang="en-US" dirty="0"/>
          </a:p>
        </p:txBody>
      </p:sp>
      <p:sp>
        <p:nvSpPr>
          <p:cNvPr id="3" name="Content Placeholder 2"/>
          <p:cNvSpPr>
            <a:spLocks noGrp="1"/>
          </p:cNvSpPr>
          <p:nvPr>
            <p:ph idx="1"/>
          </p:nvPr>
        </p:nvSpPr>
        <p:spPr/>
        <p:txBody>
          <a:bodyPr/>
          <a:lstStyle/>
          <a:p>
            <a:r>
              <a:rPr lang="en-US" dirty="0"/>
              <a:t>Organizational development is a continuous process that involves action planning and implementation to transfer knowledge and skills to organizations to improve on their skills to solve problems and manage future changes. </a:t>
            </a:r>
          </a:p>
        </p:txBody>
      </p:sp>
    </p:spTree>
    <p:extLst>
      <p:ext uri="{BB962C8B-B14F-4D97-AF65-F5344CB8AC3E}">
        <p14:creationId xmlns:p14="http://schemas.microsoft.com/office/powerpoint/2010/main" val="883815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Theories of Organizational development</a:t>
            </a:r>
            <a:endParaRPr lang="en-US" dirty="0"/>
          </a:p>
        </p:txBody>
      </p:sp>
      <p:sp>
        <p:nvSpPr>
          <p:cNvPr id="3" name="Content Placeholder 2"/>
          <p:cNvSpPr>
            <a:spLocks noGrp="1"/>
          </p:cNvSpPr>
          <p:nvPr>
            <p:ph idx="1"/>
          </p:nvPr>
        </p:nvSpPr>
        <p:spPr/>
        <p:txBody>
          <a:bodyPr>
            <a:normAutofit fontScale="92500" lnSpcReduction="20000"/>
          </a:bodyPr>
          <a:lstStyle/>
          <a:p>
            <a:r>
              <a:rPr lang="en-US" dirty="0"/>
              <a:t>Theories of organizational development include motivation theories and need-based theories that inspire employees to provide excellent services to achieve the goals that have been set for them effectively. </a:t>
            </a:r>
            <a:endParaRPr lang="en-US" dirty="0" smtClean="0"/>
          </a:p>
          <a:p>
            <a:r>
              <a:rPr lang="en-US" dirty="0"/>
              <a:t>Employee job performance is a construct of three factors: motivation, ability, and the environment. In organizational development, motivation ensures that employees strive to achieve specific aspirations and performance levels</a:t>
            </a:r>
            <a:r>
              <a:rPr lang="en-US" dirty="0" smtClean="0"/>
              <a:t>.</a:t>
            </a:r>
          </a:p>
          <a:p>
            <a:r>
              <a:rPr lang="en-US" dirty="0"/>
              <a:t>In a sense, motivated employees usually tend to exhibit goal-oriented behavior. Motivation is essential for employees in an organization if they are to perform </a:t>
            </a:r>
            <a:r>
              <a:rPr lang="en-US" dirty="0" smtClean="0"/>
              <a:t>well</a:t>
            </a:r>
          </a:p>
          <a:p>
            <a:r>
              <a:rPr lang="en-US" dirty="0"/>
              <a:t>Also, with the right resources, information, and support, employees are bound to be motivated</a:t>
            </a:r>
          </a:p>
        </p:txBody>
      </p:sp>
    </p:spTree>
    <p:extLst>
      <p:ext uri="{BB962C8B-B14F-4D97-AF65-F5344CB8AC3E}">
        <p14:creationId xmlns:p14="http://schemas.microsoft.com/office/powerpoint/2010/main" val="3609382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Motivational theories </a:t>
            </a:r>
            <a:endParaRPr lang="en-US" dirty="0"/>
          </a:p>
        </p:txBody>
      </p:sp>
      <p:sp>
        <p:nvSpPr>
          <p:cNvPr id="3" name="Content Placeholder 2"/>
          <p:cNvSpPr>
            <a:spLocks noGrp="1"/>
          </p:cNvSpPr>
          <p:nvPr>
            <p:ph idx="1"/>
          </p:nvPr>
        </p:nvSpPr>
        <p:spPr/>
        <p:txBody>
          <a:bodyPr>
            <a:normAutofit fontScale="92500" lnSpcReduction="10000"/>
          </a:bodyPr>
          <a:lstStyle/>
          <a:p>
            <a:r>
              <a:rPr lang="en-US" dirty="0"/>
              <a:t>According to the needs theory, employees usually try to demonstrate goal-driven behavior to satisfy their needs</a:t>
            </a:r>
            <a:r>
              <a:rPr lang="en-US" dirty="0" smtClean="0"/>
              <a:t>.</a:t>
            </a:r>
          </a:p>
          <a:p>
            <a:r>
              <a:rPr lang="en-US" dirty="0"/>
              <a:t>According to Maslow, achieving the ultimate level of the hierarchy, the need for self-actualization, individuals can manifest themselves with the consequent desire to acquire new skills and take on new challenges; this way, they behave in a way that would lead to the attainment of their goals. </a:t>
            </a:r>
            <a:endParaRPr lang="en-US" dirty="0" smtClean="0"/>
          </a:p>
          <a:p>
            <a:r>
              <a:rPr lang="en-US" dirty="0"/>
              <a:t>Coming to the context of an organization, organizations can satisfy their employees’ needs through enhanced paychecks that would also satisfy other needs such as safety and esteem as well. </a:t>
            </a:r>
          </a:p>
        </p:txBody>
      </p:sp>
    </p:spTree>
    <p:extLst>
      <p:ext uri="{BB962C8B-B14F-4D97-AF65-F5344CB8AC3E}">
        <p14:creationId xmlns:p14="http://schemas.microsoft.com/office/powerpoint/2010/main" val="2093257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It is argued that providing a friendly work environment for employees may lead to social needs satisfaction</a:t>
            </a:r>
            <a:r>
              <a:rPr lang="en-US" dirty="0" smtClean="0"/>
              <a:t>.</a:t>
            </a:r>
          </a:p>
          <a:p>
            <a:r>
              <a:rPr lang="en-US" dirty="0"/>
              <a:t>In contrast, motivational factors are intrinsic to the job and genuinely encourage employees to work </a:t>
            </a:r>
            <a:r>
              <a:rPr lang="en-US" dirty="0" smtClean="0"/>
              <a:t>harder</a:t>
            </a:r>
          </a:p>
          <a:p>
            <a:r>
              <a:rPr lang="en-US" dirty="0"/>
              <a:t>Herzberg’s dual-factor theory of job satisfaction and motivation focuses on factors such as achievement, recognition, increased responsibility and advancement, and growth. </a:t>
            </a:r>
          </a:p>
        </p:txBody>
      </p:sp>
    </p:spTree>
    <p:extLst>
      <p:ext uri="{BB962C8B-B14F-4D97-AF65-F5344CB8AC3E}">
        <p14:creationId xmlns:p14="http://schemas.microsoft.com/office/powerpoint/2010/main" val="480402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a:t>
            </a:r>
            <a:endParaRPr lang="en-US" dirty="0"/>
          </a:p>
        </p:txBody>
      </p:sp>
      <p:sp>
        <p:nvSpPr>
          <p:cNvPr id="3" name="Content Placeholder 2"/>
          <p:cNvSpPr>
            <a:spLocks noGrp="1"/>
          </p:cNvSpPr>
          <p:nvPr>
            <p:ph idx="1"/>
          </p:nvPr>
        </p:nvSpPr>
        <p:spPr/>
        <p:txBody>
          <a:bodyPr/>
          <a:lstStyle/>
          <a:p>
            <a:r>
              <a:rPr lang="en-US" dirty="0"/>
              <a:t>According to this theory, improving employees' work environment goes a long way to motivate the employees. </a:t>
            </a:r>
            <a:endParaRPr lang="en-US" dirty="0" smtClean="0"/>
          </a:p>
          <a:p>
            <a:r>
              <a:rPr lang="en-US" dirty="0"/>
              <a:t>The contextual matters are essential to the employees because their absence leads to a lack of employee satisfaction</a:t>
            </a:r>
            <a:r>
              <a:rPr lang="en-US" dirty="0" smtClean="0"/>
              <a:t>.</a:t>
            </a:r>
          </a:p>
          <a:p>
            <a:r>
              <a:rPr lang="en-US" dirty="0"/>
              <a:t>For this reason, employers should provide their employees with the opportunities to handle challenging tasks, greater responsibilities, and avail advancement opportunities. </a:t>
            </a:r>
          </a:p>
        </p:txBody>
      </p:sp>
    </p:spTree>
    <p:extLst>
      <p:ext uri="{BB962C8B-B14F-4D97-AF65-F5344CB8AC3E}">
        <p14:creationId xmlns:p14="http://schemas.microsoft.com/office/powerpoint/2010/main" val="4208467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Cont.…</a:t>
            </a:r>
          </a:p>
        </p:txBody>
      </p:sp>
      <p:sp>
        <p:nvSpPr>
          <p:cNvPr id="3" name="Content Placeholder 2"/>
          <p:cNvSpPr>
            <a:spLocks noGrp="1"/>
          </p:cNvSpPr>
          <p:nvPr>
            <p:ph idx="1"/>
          </p:nvPr>
        </p:nvSpPr>
        <p:spPr/>
        <p:txBody>
          <a:bodyPr>
            <a:normAutofit fontScale="92500" lnSpcReduction="20000"/>
          </a:bodyPr>
          <a:lstStyle/>
          <a:p>
            <a:r>
              <a:rPr lang="en-US" dirty="0"/>
              <a:t>The last theory of motivation is the acquired needs theory, arguing that individuals acquire three types of needs due to their life </a:t>
            </a:r>
            <a:r>
              <a:rPr lang="en-US" dirty="0" smtClean="0"/>
              <a:t>experience.</a:t>
            </a:r>
          </a:p>
          <a:p>
            <a:r>
              <a:rPr lang="en-US" dirty="0"/>
              <a:t>Notably, these needs are the need for affiliation, need for achievement, and the need for power. </a:t>
            </a:r>
            <a:endParaRPr lang="en-US" dirty="0" smtClean="0"/>
          </a:p>
          <a:p>
            <a:r>
              <a:rPr lang="en-US" dirty="0"/>
              <a:t>Arguably all individuals have these needs, and the dominant needs are believed to influence employee behavior. </a:t>
            </a:r>
            <a:endParaRPr lang="en-US" dirty="0" smtClean="0"/>
          </a:p>
          <a:p>
            <a:r>
              <a:rPr lang="en-US" dirty="0"/>
              <a:t>It is argued that individuals who need achievement are effective managers. Generally, the acquired needs theory has important implications for employees' motivation, and managers are urged to usually evaluate the needs of their employees and address them accordingly. </a:t>
            </a:r>
          </a:p>
        </p:txBody>
      </p:sp>
    </p:spTree>
    <p:extLst>
      <p:ext uri="{BB962C8B-B14F-4D97-AF65-F5344CB8AC3E}">
        <p14:creationId xmlns:p14="http://schemas.microsoft.com/office/powerpoint/2010/main" val="1998582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Strengths and weaknesses </a:t>
            </a:r>
            <a:endParaRPr lang="en-US" dirty="0"/>
          </a:p>
        </p:txBody>
      </p:sp>
      <p:sp>
        <p:nvSpPr>
          <p:cNvPr id="3" name="Content Placeholder 2"/>
          <p:cNvSpPr>
            <a:spLocks noGrp="1"/>
          </p:cNvSpPr>
          <p:nvPr>
            <p:ph idx="1"/>
          </p:nvPr>
        </p:nvSpPr>
        <p:spPr/>
        <p:txBody>
          <a:bodyPr/>
          <a:lstStyle/>
          <a:p>
            <a:pPr algn="ctr"/>
            <a:r>
              <a:rPr lang="en-US" dirty="0"/>
              <a:t>Maslow’s Hierarchy of </a:t>
            </a:r>
            <a:r>
              <a:rPr lang="en-US" dirty="0" smtClean="0"/>
              <a:t>Needs</a:t>
            </a:r>
          </a:p>
          <a:p>
            <a:r>
              <a:rPr lang="en-US" dirty="0"/>
              <a:t>Maslow observed that as individuals satisfy basic needs, they start looking to satisfy higher-order </a:t>
            </a:r>
            <a:r>
              <a:rPr lang="en-US" dirty="0" smtClean="0"/>
              <a:t>needs.</a:t>
            </a:r>
          </a:p>
          <a:p>
            <a:r>
              <a:rPr lang="en-US" dirty="0"/>
              <a:t>This theory can serve as a motivator in organizational settings; however, it was not initially designed for work settings. </a:t>
            </a:r>
            <a:endParaRPr lang="en-US" dirty="0" smtClean="0"/>
          </a:p>
          <a:p>
            <a:r>
              <a:rPr lang="en-US" dirty="0" smtClean="0"/>
              <a:t>For </a:t>
            </a:r>
            <a:r>
              <a:rPr lang="en-US" dirty="0"/>
              <a:t>instance, the theory presents no assurance that once a need has been satisfied, it no longer serves as a motivator. </a:t>
            </a:r>
          </a:p>
        </p:txBody>
      </p:sp>
    </p:spTree>
    <p:extLst>
      <p:ext uri="{BB962C8B-B14F-4D97-AF65-F5344CB8AC3E}">
        <p14:creationId xmlns:p14="http://schemas.microsoft.com/office/powerpoint/2010/main" val="2173833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Cont.…</a:t>
            </a:r>
          </a:p>
        </p:txBody>
      </p:sp>
      <p:sp>
        <p:nvSpPr>
          <p:cNvPr id="3" name="Content Placeholder 2"/>
          <p:cNvSpPr>
            <a:spLocks noGrp="1"/>
          </p:cNvSpPr>
          <p:nvPr>
            <p:ph idx="1"/>
          </p:nvPr>
        </p:nvSpPr>
        <p:spPr/>
        <p:txBody>
          <a:bodyPr/>
          <a:lstStyle/>
          <a:p>
            <a:pPr algn="ctr"/>
            <a:r>
              <a:rPr lang="en-US" dirty="0"/>
              <a:t>Herzberg’s Two-Factor </a:t>
            </a:r>
            <a:r>
              <a:rPr lang="en-US" dirty="0" smtClean="0"/>
              <a:t>Theory</a:t>
            </a:r>
          </a:p>
          <a:p>
            <a:r>
              <a:rPr lang="en-US" dirty="0"/>
              <a:t>This theory implies that managers should understand the multiple needs that may influence their employees' behavior and motivate them properly. </a:t>
            </a:r>
            <a:endParaRPr lang="en-US" dirty="0" smtClean="0"/>
          </a:p>
          <a:p>
            <a:r>
              <a:rPr lang="en-US" dirty="0"/>
              <a:t>However, the methodology applied to arrive at hygiene versus motivators still remains unknown. </a:t>
            </a:r>
          </a:p>
        </p:txBody>
      </p:sp>
    </p:spTree>
    <p:extLst>
      <p:ext uri="{BB962C8B-B14F-4D97-AF65-F5344CB8AC3E}">
        <p14:creationId xmlns:p14="http://schemas.microsoft.com/office/powerpoint/2010/main" val="222770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Cont.…</a:t>
            </a:r>
          </a:p>
        </p:txBody>
      </p:sp>
      <p:sp>
        <p:nvSpPr>
          <p:cNvPr id="3" name="Content Placeholder 2"/>
          <p:cNvSpPr>
            <a:spLocks noGrp="1"/>
          </p:cNvSpPr>
          <p:nvPr>
            <p:ph idx="1"/>
          </p:nvPr>
        </p:nvSpPr>
        <p:spPr/>
        <p:txBody>
          <a:bodyPr>
            <a:normAutofit fontScale="92500" lnSpcReduction="10000"/>
          </a:bodyPr>
          <a:lstStyle/>
          <a:p>
            <a:pPr algn="ctr"/>
            <a:r>
              <a:rPr lang="en-US" dirty="0"/>
              <a:t>Acquired-Needs </a:t>
            </a:r>
            <a:r>
              <a:rPr lang="en-US" dirty="0" smtClean="0"/>
              <a:t>Theory</a:t>
            </a:r>
          </a:p>
          <a:p>
            <a:r>
              <a:rPr lang="en-US" dirty="0"/>
              <a:t>The need to achieve higher positions remains the driving factor for employees to work harder; however, high achievement has a significant disadvantage in management. </a:t>
            </a:r>
            <a:endParaRPr lang="en-US" dirty="0" smtClean="0"/>
          </a:p>
          <a:p>
            <a:r>
              <a:rPr lang="en-US" dirty="0"/>
              <a:t>For instance, after promotion, a former salesperson may view managerial duties as coaching and communications and neglecting meeting with subordinates as a waste of time. </a:t>
            </a:r>
            <a:endParaRPr lang="en-US" dirty="0" smtClean="0"/>
          </a:p>
          <a:p>
            <a:r>
              <a:rPr lang="en-US" dirty="0"/>
              <a:t>It is possible that such individuals may expect their juniors to display the same levels of dedication as him hence lack of proper supervision. </a:t>
            </a:r>
          </a:p>
        </p:txBody>
      </p:sp>
    </p:spTree>
    <p:extLst>
      <p:ext uri="{BB962C8B-B14F-4D97-AF65-F5344CB8AC3E}">
        <p14:creationId xmlns:p14="http://schemas.microsoft.com/office/powerpoint/2010/main" val="4239314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Cont.…</a:t>
            </a:r>
          </a:p>
        </p:txBody>
      </p:sp>
      <p:sp>
        <p:nvSpPr>
          <p:cNvPr id="3" name="Content Placeholder 2"/>
          <p:cNvSpPr>
            <a:spLocks noGrp="1"/>
          </p:cNvSpPr>
          <p:nvPr>
            <p:ph idx="1"/>
          </p:nvPr>
        </p:nvSpPr>
        <p:spPr/>
        <p:txBody>
          <a:bodyPr/>
          <a:lstStyle/>
          <a:p>
            <a:r>
              <a:rPr lang="en-US" dirty="0"/>
              <a:t>Finally, employees who have a high drive for leadership and power may have difficulties attending managerial duties.</a:t>
            </a:r>
          </a:p>
        </p:txBody>
      </p:sp>
    </p:spTree>
    <p:extLst>
      <p:ext uri="{BB962C8B-B14F-4D97-AF65-F5344CB8AC3E}">
        <p14:creationId xmlns:p14="http://schemas.microsoft.com/office/powerpoint/2010/main" val="42316995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Pros and cons of the theories </a:t>
            </a:r>
          </a:p>
        </p:txBody>
      </p:sp>
      <p:sp>
        <p:nvSpPr>
          <p:cNvPr id="3" name="Content Placeholder 2"/>
          <p:cNvSpPr>
            <a:spLocks noGrp="1"/>
          </p:cNvSpPr>
          <p:nvPr>
            <p:ph idx="1"/>
          </p:nvPr>
        </p:nvSpPr>
        <p:spPr/>
        <p:txBody>
          <a:bodyPr>
            <a:normAutofit lnSpcReduction="10000"/>
          </a:bodyPr>
          <a:lstStyle/>
          <a:p>
            <a:pPr algn="ctr"/>
            <a:r>
              <a:rPr lang="en-US" dirty="0"/>
              <a:t>Herzberg’s Two-Factor </a:t>
            </a:r>
            <a:r>
              <a:rPr lang="en-US" dirty="0" smtClean="0"/>
              <a:t>Theory</a:t>
            </a:r>
          </a:p>
          <a:p>
            <a:r>
              <a:rPr lang="en-US" dirty="0"/>
              <a:t>This theory's advantage is that it differentiates behavioral needs, describing why employees need specific things and allowing a manager to direct their motivation better</a:t>
            </a:r>
            <a:r>
              <a:rPr lang="en-US" dirty="0" smtClean="0"/>
              <a:t>.</a:t>
            </a:r>
          </a:p>
          <a:p>
            <a:r>
              <a:rPr lang="en-US" dirty="0"/>
              <a:t>The disadvantage of this factor is that motivational factors can change over a lifetime. For instance, young employees may view job security as their primary motivation instead of older employees who may consider hygiene as their motivating factor.</a:t>
            </a:r>
            <a:endParaRPr lang="en-US" dirty="0" smtClean="0"/>
          </a:p>
          <a:p>
            <a:pPr marL="0" indent="0">
              <a:buNone/>
            </a:pPr>
            <a:endParaRPr lang="en-US" dirty="0"/>
          </a:p>
        </p:txBody>
      </p:sp>
    </p:spTree>
    <p:extLst>
      <p:ext uri="{BB962C8B-B14F-4D97-AF65-F5344CB8AC3E}">
        <p14:creationId xmlns:p14="http://schemas.microsoft.com/office/powerpoint/2010/main" val="2108369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Cont.…</a:t>
            </a:r>
          </a:p>
        </p:txBody>
      </p:sp>
      <p:sp>
        <p:nvSpPr>
          <p:cNvPr id="3" name="Content Placeholder 2"/>
          <p:cNvSpPr>
            <a:spLocks noGrp="1"/>
          </p:cNvSpPr>
          <p:nvPr>
            <p:ph idx="1"/>
          </p:nvPr>
        </p:nvSpPr>
        <p:spPr/>
        <p:txBody>
          <a:bodyPr/>
          <a:lstStyle/>
          <a:p>
            <a:pPr algn="ctr"/>
            <a:r>
              <a:rPr lang="en-US" dirty="0"/>
              <a:t>Maslow’s Hierarchy of </a:t>
            </a:r>
            <a:r>
              <a:rPr lang="en-US" dirty="0" smtClean="0"/>
              <a:t>Needs</a:t>
            </a:r>
          </a:p>
          <a:p>
            <a:r>
              <a:rPr lang="en-US" dirty="0"/>
              <a:t>This theory's advantage is that it motivates individuals to move from fundamental needs toward higher needs, providing a clear map for personal growth</a:t>
            </a:r>
            <a:r>
              <a:rPr lang="en-US" dirty="0" smtClean="0"/>
              <a:t>.</a:t>
            </a:r>
          </a:p>
          <a:p>
            <a:r>
              <a:rPr lang="en-US" dirty="0"/>
              <a:t>The main disadvantage of this theory is that it fails to explain why some individuals prefer to ignore lesser needs in search of higher ones, such as when individuals choose to forgo paying bills to take a vacation.</a:t>
            </a:r>
          </a:p>
        </p:txBody>
      </p:sp>
    </p:spTree>
    <p:extLst>
      <p:ext uri="{BB962C8B-B14F-4D97-AF65-F5344CB8AC3E}">
        <p14:creationId xmlns:p14="http://schemas.microsoft.com/office/powerpoint/2010/main" val="1262610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Cont.…</a:t>
            </a:r>
          </a:p>
        </p:txBody>
      </p:sp>
      <p:sp>
        <p:nvSpPr>
          <p:cNvPr id="3" name="Content Placeholder 2"/>
          <p:cNvSpPr>
            <a:spLocks noGrp="1"/>
          </p:cNvSpPr>
          <p:nvPr>
            <p:ph idx="1"/>
          </p:nvPr>
        </p:nvSpPr>
        <p:spPr/>
        <p:txBody>
          <a:bodyPr/>
          <a:lstStyle/>
          <a:p>
            <a:pPr algn="ctr"/>
            <a:r>
              <a:rPr lang="en-US" dirty="0"/>
              <a:t>Acquired needs </a:t>
            </a:r>
            <a:r>
              <a:rPr lang="en-US" dirty="0" smtClean="0"/>
              <a:t>theory</a:t>
            </a:r>
          </a:p>
          <a:p>
            <a:r>
              <a:rPr lang="en-US" dirty="0"/>
              <a:t>Acquired needs theory is advantageous since it views establishing a reward system as a positive mechanism to inspire improved and outstanding behaviors. </a:t>
            </a:r>
            <a:endParaRPr lang="en-US" dirty="0" smtClean="0"/>
          </a:p>
          <a:p>
            <a:r>
              <a:rPr lang="en-US" dirty="0"/>
              <a:t>Conversely, it is disadvantageous since it relies heavily on the positive rewards failing to provide any intrinsic impetus for people to become personally motivated.</a:t>
            </a:r>
          </a:p>
        </p:txBody>
      </p:sp>
    </p:spTree>
    <p:extLst>
      <p:ext uri="{BB962C8B-B14F-4D97-AF65-F5344CB8AC3E}">
        <p14:creationId xmlns:p14="http://schemas.microsoft.com/office/powerpoint/2010/main" val="2170036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92500" lnSpcReduction="10000"/>
          </a:bodyPr>
          <a:lstStyle/>
          <a:p>
            <a:r>
              <a:rPr lang="en-US" dirty="0" err="1"/>
              <a:t>Badubi</a:t>
            </a:r>
            <a:r>
              <a:rPr lang="en-US" dirty="0"/>
              <a:t>, R. M. (2017). Theories of motivation and their application in organizations: a risk analysis. International Journal of Innovation and Economic Development, 3(3), 43-50</a:t>
            </a:r>
            <a:r>
              <a:rPr lang="en-US" dirty="0" smtClean="0"/>
              <a:t>.</a:t>
            </a:r>
          </a:p>
          <a:p>
            <a:r>
              <a:rPr lang="en-US" dirty="0"/>
              <a:t>Miner, J. B. (2005). Organizational Behavior: Essential theories of motivation and leadership. one (Vol. 1). ME Sharpe</a:t>
            </a:r>
            <a:r>
              <a:rPr lang="en-US" dirty="0" smtClean="0"/>
              <a:t>.</a:t>
            </a:r>
          </a:p>
          <a:p>
            <a:r>
              <a:rPr lang="en-US" dirty="0"/>
              <a:t>Tosi, H., &amp; Mero, N. P. (2003). The fundamentals of organizational behavior: What managers need to know. Wiley-Blackwell</a:t>
            </a:r>
            <a:r>
              <a:rPr lang="en-US" dirty="0" smtClean="0"/>
              <a:t>.</a:t>
            </a:r>
          </a:p>
          <a:p>
            <a:r>
              <a:rPr lang="en-US" dirty="0"/>
              <a:t>Herzberg, F., </a:t>
            </a:r>
            <a:r>
              <a:rPr lang="en-US" dirty="0" err="1"/>
              <a:t>Mausner</a:t>
            </a:r>
            <a:r>
              <a:rPr lang="en-US" dirty="0"/>
              <a:t>, B., &amp; Snyderman, B. B. (1959). The Motivation to Work, John Wiley &amp; Sons. Inc., New York, 195.</a:t>
            </a:r>
          </a:p>
          <a:p>
            <a:endParaRPr lang="en-US" dirty="0"/>
          </a:p>
        </p:txBody>
      </p:sp>
    </p:spTree>
    <p:extLst>
      <p:ext uri="{BB962C8B-B14F-4D97-AF65-F5344CB8AC3E}">
        <p14:creationId xmlns:p14="http://schemas.microsoft.com/office/powerpoint/2010/main" val="509817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Wahba, M. A., &amp; </a:t>
            </a:r>
            <a:r>
              <a:rPr lang="en-US" dirty="0" err="1"/>
              <a:t>Bridwell</a:t>
            </a:r>
            <a:r>
              <a:rPr lang="en-US" dirty="0"/>
              <a:t>, L. G. (1976). Maslow reconsidered: A review of research on the need hierarchy theory. Organizational behavior and human performance, 15(2), 212-240.</a:t>
            </a:r>
          </a:p>
          <a:p>
            <a:r>
              <a:rPr lang="en-US" dirty="0"/>
              <a:t>Mueller, C. M., &amp; </a:t>
            </a:r>
            <a:r>
              <a:rPr lang="en-US" dirty="0" err="1"/>
              <a:t>Dweck</a:t>
            </a:r>
            <a:r>
              <a:rPr lang="en-US" dirty="0"/>
              <a:t>, C. S. (1998). Praise for intelligence can undermine children's motivation and performance: Journal of personality and social psychology, 75(1), 33.</a:t>
            </a:r>
          </a:p>
          <a:p>
            <a:endParaRPr lang="en-US" dirty="0"/>
          </a:p>
        </p:txBody>
      </p:sp>
    </p:spTree>
    <p:extLst>
      <p:ext uri="{BB962C8B-B14F-4D97-AF65-F5344CB8AC3E}">
        <p14:creationId xmlns:p14="http://schemas.microsoft.com/office/powerpoint/2010/main" val="72198411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92</TotalTime>
  <Words>1689</Words>
  <Application>Microsoft Office PowerPoint</Application>
  <PresentationFormat>Widescreen</PresentationFormat>
  <Paragraphs>101</Paragraphs>
  <Slides>18</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Garamond</vt:lpstr>
      <vt:lpstr>Organic</vt:lpstr>
      <vt:lpstr>Organizational Development Author  Institutional Affiliation Instructor Course code  Date of submission</vt:lpstr>
      <vt:lpstr>Introduction </vt:lpstr>
      <vt:lpstr>Cont..</vt:lpstr>
      <vt:lpstr>Organizational Development</vt:lpstr>
      <vt:lpstr>Theories of Organizational development</vt:lpstr>
      <vt:lpstr>Motivational theories </vt:lpstr>
      <vt:lpstr>PowerPoint Presentation</vt:lpstr>
      <vt:lpstr>Cont.…</vt:lpstr>
      <vt:lpstr>Cont.…</vt:lpstr>
      <vt:lpstr>Strengths and weaknesses </vt:lpstr>
      <vt:lpstr>Cont.…</vt:lpstr>
      <vt:lpstr>Cont.…</vt:lpstr>
      <vt:lpstr>Cont.…</vt:lpstr>
      <vt:lpstr>Pros and cons of the theories </vt:lpstr>
      <vt:lpstr>Cont.…</vt:lpstr>
      <vt:lpstr>Cont.…</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Young</dc:creator>
  <cp:lastModifiedBy>Steve Young</cp:lastModifiedBy>
  <cp:revision>81</cp:revision>
  <dcterms:created xsi:type="dcterms:W3CDTF">2020-10-12T13:59:32Z</dcterms:created>
  <dcterms:modified xsi:type="dcterms:W3CDTF">2020-10-12T15:31:35Z</dcterms:modified>
</cp:coreProperties>
</file>