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4" r:id="rId9"/>
    <p:sldId id="265" r:id="rId10"/>
    <p:sldId id="263" r:id="rId11"/>
    <p:sldId id="266" r:id="rId12"/>
    <p:sldId id="268" r:id="rId13"/>
    <p:sldId id="267"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74217" autoAdjust="0"/>
  </p:normalViewPr>
  <p:slideViewPr>
    <p:cSldViewPr snapToGrid="0">
      <p:cViewPr varScale="1">
        <p:scale>
          <a:sx n="54" d="100"/>
          <a:sy n="54" d="100"/>
        </p:scale>
        <p:origin x="138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K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921FB6-28C9-4F46-BED9-38DDBA76443D}" type="datetimeFigureOut">
              <a:rPr lang="en-KE" smtClean="0"/>
              <a:t>28/07/2021</a:t>
            </a:fld>
            <a:endParaRPr lang="en-K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K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K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K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F05A9A-B0EE-448C-B15D-4EF96341872B}" type="slidenum">
              <a:rPr lang="en-KE" smtClean="0"/>
              <a:t>‹#›</a:t>
            </a:fld>
            <a:endParaRPr lang="en-KE"/>
          </a:p>
        </p:txBody>
      </p:sp>
    </p:spTree>
    <p:extLst>
      <p:ext uri="{BB962C8B-B14F-4D97-AF65-F5344CB8AC3E}">
        <p14:creationId xmlns:p14="http://schemas.microsoft.com/office/powerpoint/2010/main" val="25517701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Management involves the whole operations of planning, coordinating organizing and strategizing in an organization. It is the coordination and administration of tasks by managers to achieve a specific goal (Lubis et al., 2019). Management is applied in both government and non-governmental organizations. Management of any organization determines the profitability and success of the organization. Poor management can lead to loss and collapse of an organization. </a:t>
            </a:r>
            <a:endParaRPr lang="en-KE" dirty="0"/>
          </a:p>
        </p:txBody>
      </p:sp>
      <p:sp>
        <p:nvSpPr>
          <p:cNvPr id="4" name="Slide Number Placeholder 3"/>
          <p:cNvSpPr>
            <a:spLocks noGrp="1"/>
          </p:cNvSpPr>
          <p:nvPr>
            <p:ph type="sldNum" sz="quarter" idx="5"/>
          </p:nvPr>
        </p:nvSpPr>
        <p:spPr/>
        <p:txBody>
          <a:bodyPr/>
          <a:lstStyle/>
          <a:p>
            <a:fld id="{F1F05A9A-B0EE-448C-B15D-4EF96341872B}" type="slidenum">
              <a:rPr lang="en-KE" smtClean="0"/>
              <a:t>2</a:t>
            </a:fld>
            <a:endParaRPr lang="en-KE"/>
          </a:p>
        </p:txBody>
      </p:sp>
    </p:spTree>
    <p:extLst>
      <p:ext uri="{BB962C8B-B14F-4D97-AF65-F5344CB8AC3E}">
        <p14:creationId xmlns:p14="http://schemas.microsoft.com/office/powerpoint/2010/main" val="18022866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Autocratic leadership style is marked by leaders making decisions without consulting the employees or junior workers. The leader retains the final decision and does not seek the input or feedback from the employees. Many people see this management style as harsh and ineffective. However, this leadership style is needed where the employees are naïve and inexperienced and need to be directed. It is also effective where strict flowing of rules is required. The shortcoming of this leadership style is that it stifles creativity and may confines employees (Akhmetshin et al., 2018).</a:t>
            </a:r>
            <a:endParaRPr lang="en-KE" dirty="0"/>
          </a:p>
        </p:txBody>
      </p:sp>
      <p:sp>
        <p:nvSpPr>
          <p:cNvPr id="4" name="Slide Number Placeholder 3"/>
          <p:cNvSpPr>
            <a:spLocks noGrp="1"/>
          </p:cNvSpPr>
          <p:nvPr>
            <p:ph type="sldNum" sz="quarter" idx="5"/>
          </p:nvPr>
        </p:nvSpPr>
        <p:spPr/>
        <p:txBody>
          <a:bodyPr/>
          <a:lstStyle/>
          <a:p>
            <a:fld id="{F1F05A9A-B0EE-448C-B15D-4EF96341872B}" type="slidenum">
              <a:rPr lang="en-KE" smtClean="0"/>
              <a:t>11</a:t>
            </a:fld>
            <a:endParaRPr lang="en-KE"/>
          </a:p>
        </p:txBody>
      </p:sp>
    </p:spTree>
    <p:extLst>
      <p:ext uri="{BB962C8B-B14F-4D97-AF65-F5344CB8AC3E}">
        <p14:creationId xmlns:p14="http://schemas.microsoft.com/office/powerpoint/2010/main" val="41303186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Democratic leadership, also called participative leadership, is a management style that in which a leader seeks the input of employees before coming up with a final decision. It can be seen as the opposite of autocratic leadership which does not include employee feedback in making policies. Although it is time consuming (all people have to be consulted), democratic style of leadership can lead to somber decisions that takes into account the needs of all. Many managers prefer this method of leadership so that the employees do not feel excluded in decision-making. It also promotes creativity and innovation (Akhmetshin et al., 2018).</a:t>
            </a:r>
            <a:endParaRPr lang="en-KE" dirty="0"/>
          </a:p>
        </p:txBody>
      </p:sp>
      <p:sp>
        <p:nvSpPr>
          <p:cNvPr id="4" name="Slide Number Placeholder 3"/>
          <p:cNvSpPr>
            <a:spLocks noGrp="1"/>
          </p:cNvSpPr>
          <p:nvPr>
            <p:ph type="sldNum" sz="quarter" idx="5"/>
          </p:nvPr>
        </p:nvSpPr>
        <p:spPr/>
        <p:txBody>
          <a:bodyPr/>
          <a:lstStyle/>
          <a:p>
            <a:fld id="{F1F05A9A-B0EE-448C-B15D-4EF96341872B}" type="slidenum">
              <a:rPr lang="en-KE" smtClean="0"/>
              <a:t>12</a:t>
            </a:fld>
            <a:endParaRPr lang="en-KE"/>
          </a:p>
        </p:txBody>
      </p:sp>
    </p:spTree>
    <p:extLst>
      <p:ext uri="{BB962C8B-B14F-4D97-AF65-F5344CB8AC3E}">
        <p14:creationId xmlns:p14="http://schemas.microsoft.com/office/powerpoint/2010/main" val="34394157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KE" dirty="0"/>
          </a:p>
        </p:txBody>
      </p:sp>
      <p:sp>
        <p:nvSpPr>
          <p:cNvPr id="4" name="Slide Number Placeholder 3"/>
          <p:cNvSpPr>
            <a:spLocks noGrp="1"/>
          </p:cNvSpPr>
          <p:nvPr>
            <p:ph type="sldNum" sz="quarter" idx="5"/>
          </p:nvPr>
        </p:nvSpPr>
        <p:spPr/>
        <p:txBody>
          <a:bodyPr/>
          <a:lstStyle/>
          <a:p>
            <a:fld id="{F1F05A9A-B0EE-448C-B15D-4EF96341872B}" type="slidenum">
              <a:rPr lang="en-KE" smtClean="0"/>
              <a:t>13</a:t>
            </a:fld>
            <a:endParaRPr lang="en-KE"/>
          </a:p>
        </p:txBody>
      </p:sp>
    </p:spTree>
    <p:extLst>
      <p:ext uri="{BB962C8B-B14F-4D97-AF65-F5344CB8AC3E}">
        <p14:creationId xmlns:p14="http://schemas.microsoft.com/office/powerpoint/2010/main" val="8368373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Top-level management consists of the top officials in an organization such as senior managers, president, CEOs, and board of directors (Fadilla et al., 2021). Because it controls a company's goals, rules, and procedures, the top level of management, it is the ultimate source of power and authority. Most critical decisions in the organization are made by the top management. Senior management is responsible for developing strategic plans and decisions affecting the company. They also mobilize outside resources and are accountable for the failure or success of an organization (Lubis et al., 2019).</a:t>
            </a:r>
          </a:p>
          <a:p>
            <a:endParaRPr lang="en-KE" dirty="0"/>
          </a:p>
        </p:txBody>
      </p:sp>
      <p:sp>
        <p:nvSpPr>
          <p:cNvPr id="4" name="Slide Number Placeholder 3"/>
          <p:cNvSpPr>
            <a:spLocks noGrp="1"/>
          </p:cNvSpPr>
          <p:nvPr>
            <p:ph type="sldNum" sz="quarter" idx="5"/>
          </p:nvPr>
        </p:nvSpPr>
        <p:spPr/>
        <p:txBody>
          <a:bodyPr/>
          <a:lstStyle/>
          <a:p>
            <a:fld id="{F1F05A9A-B0EE-448C-B15D-4EF96341872B}" type="slidenum">
              <a:rPr lang="en-KE" smtClean="0"/>
              <a:t>3</a:t>
            </a:fld>
            <a:endParaRPr lang="en-KE"/>
          </a:p>
        </p:txBody>
      </p:sp>
    </p:spTree>
    <p:extLst>
      <p:ext uri="{BB962C8B-B14F-4D97-AF65-F5344CB8AC3E}">
        <p14:creationId xmlns:p14="http://schemas.microsoft.com/office/powerpoint/2010/main" val="34026452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Middle-level management consists of departmental managers, regional managers, and branch managers. They work under the instructions of the senior management. </a:t>
            </a:r>
          </a:p>
          <a:p>
            <a:r>
              <a:rPr lang="en-US" dirty="0"/>
              <a:t>Because they give assistance middle-level managers report to top management for their department's role and urge lower-level managers to perform better (Lubis et al., 2019). Middle-level managers communicate strategic goals to the lower-level management (Fadilla et al., 2021). </a:t>
            </a:r>
            <a:endParaRPr lang="en-KE" dirty="0"/>
          </a:p>
        </p:txBody>
      </p:sp>
      <p:sp>
        <p:nvSpPr>
          <p:cNvPr id="4" name="Slide Number Placeholder 3"/>
          <p:cNvSpPr>
            <a:spLocks noGrp="1"/>
          </p:cNvSpPr>
          <p:nvPr>
            <p:ph type="sldNum" sz="quarter" idx="5"/>
          </p:nvPr>
        </p:nvSpPr>
        <p:spPr/>
        <p:txBody>
          <a:bodyPr/>
          <a:lstStyle/>
          <a:p>
            <a:fld id="{F1F05A9A-B0EE-448C-B15D-4EF96341872B}" type="slidenum">
              <a:rPr lang="en-KE" smtClean="0"/>
              <a:t>4</a:t>
            </a:fld>
            <a:endParaRPr lang="en-KE"/>
          </a:p>
        </p:txBody>
      </p:sp>
    </p:spTree>
    <p:extLst>
      <p:ext uri="{BB962C8B-B14F-4D97-AF65-F5344CB8AC3E}">
        <p14:creationId xmlns:p14="http://schemas.microsoft.com/office/powerpoint/2010/main" val="13401168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Lower-level management refers to executives such as supervisors, foremen, section officers, and superintendents, who are primarily responsible for the personal supervision and guidance of operative staff. Assigning roles and responsibilities to several employees, leading and training in operations, and ensuring that manufacturing quality and quantity are both met are all actions performed by lower-level management. They monitor the employees’ activities, solve minor employee problems, assign employees tasks, and making recommendations and suggestions to the employees (Fadilla et al., 2021). </a:t>
            </a:r>
            <a:endParaRPr lang="en-KE" dirty="0"/>
          </a:p>
        </p:txBody>
      </p:sp>
      <p:sp>
        <p:nvSpPr>
          <p:cNvPr id="4" name="Slide Number Placeholder 3"/>
          <p:cNvSpPr>
            <a:spLocks noGrp="1"/>
          </p:cNvSpPr>
          <p:nvPr>
            <p:ph type="sldNum" sz="quarter" idx="5"/>
          </p:nvPr>
        </p:nvSpPr>
        <p:spPr/>
        <p:txBody>
          <a:bodyPr/>
          <a:lstStyle/>
          <a:p>
            <a:fld id="{F1F05A9A-B0EE-448C-B15D-4EF96341872B}" type="slidenum">
              <a:rPr lang="en-KE" smtClean="0"/>
              <a:t>5</a:t>
            </a:fld>
            <a:endParaRPr lang="en-KE"/>
          </a:p>
        </p:txBody>
      </p:sp>
    </p:spTree>
    <p:extLst>
      <p:ext uri="{BB962C8B-B14F-4D97-AF65-F5344CB8AC3E}">
        <p14:creationId xmlns:p14="http://schemas.microsoft.com/office/powerpoint/2010/main" val="750390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Planning is the process of conceiving and coordinating the activities necessary to attain the intended outcome. Planning involves deciding in advance the course of action.</a:t>
            </a:r>
          </a:p>
          <a:p>
            <a:r>
              <a:rPr lang="en-US" dirty="0"/>
              <a:t>Planning is crucial because it enquires about organizational goals and entails making decisions about how to accomplish those goals.</a:t>
            </a:r>
            <a:endParaRPr lang="en-KE" dirty="0"/>
          </a:p>
        </p:txBody>
      </p:sp>
      <p:sp>
        <p:nvSpPr>
          <p:cNvPr id="4" name="Slide Number Placeholder 3"/>
          <p:cNvSpPr>
            <a:spLocks noGrp="1"/>
          </p:cNvSpPr>
          <p:nvPr>
            <p:ph type="sldNum" sz="quarter" idx="5"/>
          </p:nvPr>
        </p:nvSpPr>
        <p:spPr/>
        <p:txBody>
          <a:bodyPr/>
          <a:lstStyle/>
          <a:p>
            <a:fld id="{F1F05A9A-B0EE-448C-B15D-4EF96341872B}" type="slidenum">
              <a:rPr lang="en-KE" smtClean="0"/>
              <a:t>6</a:t>
            </a:fld>
            <a:endParaRPr lang="en-KE"/>
          </a:p>
        </p:txBody>
      </p:sp>
    </p:spTree>
    <p:extLst>
      <p:ext uri="{BB962C8B-B14F-4D97-AF65-F5344CB8AC3E}">
        <p14:creationId xmlns:p14="http://schemas.microsoft.com/office/powerpoint/2010/main" val="30848712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process by which managers plan, structure, and arrange the aspects of an organization's internal environment in order to achieve organizational objectives is known as organizing. Organizing is critical since it offers the framework for achieving the ambitions and purposes of a corporation. Management's organizing function is concerned with bringing people, work to be done, and physical resources together in a meaningful way to fulfill organizational goals.</a:t>
            </a:r>
            <a:endParaRPr lang="en-KE" dirty="0"/>
          </a:p>
        </p:txBody>
      </p:sp>
      <p:sp>
        <p:nvSpPr>
          <p:cNvPr id="4" name="Slide Number Placeholder 3"/>
          <p:cNvSpPr>
            <a:spLocks noGrp="1"/>
          </p:cNvSpPr>
          <p:nvPr>
            <p:ph type="sldNum" sz="quarter" idx="5"/>
          </p:nvPr>
        </p:nvSpPr>
        <p:spPr/>
        <p:txBody>
          <a:bodyPr/>
          <a:lstStyle/>
          <a:p>
            <a:fld id="{F1F05A9A-B0EE-448C-B15D-4EF96341872B}" type="slidenum">
              <a:rPr lang="en-KE" smtClean="0"/>
              <a:t>7</a:t>
            </a:fld>
            <a:endParaRPr lang="en-KE"/>
          </a:p>
        </p:txBody>
      </p:sp>
    </p:spTree>
    <p:extLst>
      <p:ext uri="{BB962C8B-B14F-4D97-AF65-F5344CB8AC3E}">
        <p14:creationId xmlns:p14="http://schemas.microsoft.com/office/powerpoint/2010/main" val="31463689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Staffing involves recruiting and selecting employees for the appropriate positions in the organization. It involves activities like performance appraisal, promotions, transfers, remuneration, and recruitment. It also entails manpower planning, training and development. Staffing is a vital function of management because an organization needs to hire the best suited candidates for specific job positions. It is the responsibility of the management to recruit the best qualified employees for job positions. Recruitments and promotions should be done with equity and fairness. </a:t>
            </a:r>
          </a:p>
          <a:p>
            <a:endParaRPr lang="en-KE" dirty="0"/>
          </a:p>
        </p:txBody>
      </p:sp>
      <p:sp>
        <p:nvSpPr>
          <p:cNvPr id="4" name="Slide Number Placeholder 3"/>
          <p:cNvSpPr>
            <a:spLocks noGrp="1"/>
          </p:cNvSpPr>
          <p:nvPr>
            <p:ph type="sldNum" sz="quarter" idx="5"/>
          </p:nvPr>
        </p:nvSpPr>
        <p:spPr/>
        <p:txBody>
          <a:bodyPr/>
          <a:lstStyle/>
          <a:p>
            <a:fld id="{F1F05A9A-B0EE-448C-B15D-4EF96341872B}" type="slidenum">
              <a:rPr lang="en-KE" smtClean="0"/>
              <a:t>8</a:t>
            </a:fld>
            <a:endParaRPr lang="en-KE"/>
          </a:p>
        </p:txBody>
      </p:sp>
    </p:spTree>
    <p:extLst>
      <p:ext uri="{BB962C8B-B14F-4D97-AF65-F5344CB8AC3E}">
        <p14:creationId xmlns:p14="http://schemas.microsoft.com/office/powerpoint/2010/main" val="14649568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management, directing entails instructing the team and ensuring that they are motivated to perform the tasks that the management has set. Commanding may mean knowing everything there is to know about each member of their team, as well as handling ineffective team members (Shinde, 2018). . Directing involves guiding, motivating, cheering and stimulating the human factors of production in an organization through proper leadership and communication. Leadership is extremely important in directing. You need to talk to employees in manner that they don’t feel pressured or scolded (Shinde, 2018).  Managers should learn to talk to employees effectively so they work towards a common goal. Bad communication and leadership can make the employees retaliate and lead to poor labor productivity and performance. </a:t>
            </a:r>
            <a:endParaRPr lang="en-KE" dirty="0"/>
          </a:p>
        </p:txBody>
      </p:sp>
      <p:sp>
        <p:nvSpPr>
          <p:cNvPr id="4" name="Slide Number Placeholder 3"/>
          <p:cNvSpPr>
            <a:spLocks noGrp="1"/>
          </p:cNvSpPr>
          <p:nvPr>
            <p:ph type="sldNum" sz="quarter" idx="5"/>
          </p:nvPr>
        </p:nvSpPr>
        <p:spPr/>
        <p:txBody>
          <a:bodyPr/>
          <a:lstStyle/>
          <a:p>
            <a:fld id="{F1F05A9A-B0EE-448C-B15D-4EF96341872B}" type="slidenum">
              <a:rPr lang="en-KE" smtClean="0"/>
              <a:t>9</a:t>
            </a:fld>
            <a:endParaRPr lang="en-KE"/>
          </a:p>
        </p:txBody>
      </p:sp>
    </p:spTree>
    <p:extLst>
      <p:ext uri="{BB962C8B-B14F-4D97-AF65-F5344CB8AC3E}">
        <p14:creationId xmlns:p14="http://schemas.microsoft.com/office/powerpoint/2010/main" val="26745410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Control function in an organization means coming up with tools, procedures, rules and protocols that direct the employees and monitor their work. Controlling is an essential function of management as it helps identify mistakes and tells how new challenges can be met. Controlling also helps an organization identify errors and deviation from standards so that the organization makes corrective measures to achieve the set goals (Merchant, 1982). Again, effective control in an organization ensures that specific functions are performed in accordance with the established standards. The control function is also vital as it leads to increased productivity in a firm, improved morale, improved communication, prevents fraud and errors, and enhances legal compliance (Merchant, 1982). Additionally, controlling prevents misuse of resources and facilitates corrective measures.</a:t>
            </a:r>
            <a:endParaRPr lang="en-KE" dirty="0"/>
          </a:p>
        </p:txBody>
      </p:sp>
      <p:sp>
        <p:nvSpPr>
          <p:cNvPr id="4" name="Slide Number Placeholder 3"/>
          <p:cNvSpPr>
            <a:spLocks noGrp="1"/>
          </p:cNvSpPr>
          <p:nvPr>
            <p:ph type="sldNum" sz="quarter" idx="5"/>
          </p:nvPr>
        </p:nvSpPr>
        <p:spPr/>
        <p:txBody>
          <a:bodyPr/>
          <a:lstStyle/>
          <a:p>
            <a:fld id="{F1F05A9A-B0EE-448C-B15D-4EF96341872B}" type="slidenum">
              <a:rPr lang="en-KE" smtClean="0"/>
              <a:t>10</a:t>
            </a:fld>
            <a:endParaRPr lang="en-KE"/>
          </a:p>
        </p:txBody>
      </p:sp>
    </p:spTree>
    <p:extLst>
      <p:ext uri="{BB962C8B-B14F-4D97-AF65-F5344CB8AC3E}">
        <p14:creationId xmlns:p14="http://schemas.microsoft.com/office/powerpoint/2010/main" val="20234757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7/28/2021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7/28/2021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7/28/2021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7/28/2021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7/28/2021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7/28/2021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7/28/2021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7/28/2021</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C857AA-F5BE-46DC-9597-FF73BB81600B}"/>
              </a:ext>
            </a:extLst>
          </p:cNvPr>
          <p:cNvSpPr>
            <a:spLocks noGrp="1"/>
          </p:cNvSpPr>
          <p:nvPr>
            <p:ph type="ctrTitle"/>
          </p:nvPr>
        </p:nvSpPr>
        <p:spPr>
          <a:xfrm>
            <a:off x="1507067" y="1846729"/>
            <a:ext cx="7766936" cy="960438"/>
          </a:xfrm>
        </p:spPr>
        <p:txBody>
          <a:bodyPr/>
          <a:lstStyle/>
          <a:p>
            <a:pPr algn="ctr"/>
            <a:r>
              <a:rPr lang="en-US" sz="6000" dirty="0"/>
              <a:t>Management</a:t>
            </a:r>
            <a:endParaRPr lang="en-KE" sz="6000" dirty="0"/>
          </a:p>
        </p:txBody>
      </p:sp>
      <p:sp>
        <p:nvSpPr>
          <p:cNvPr id="3" name="Subtitle 2">
            <a:extLst>
              <a:ext uri="{FF2B5EF4-FFF2-40B4-BE49-F238E27FC236}">
                <a16:creationId xmlns:a16="http://schemas.microsoft.com/office/drawing/2014/main" id="{52658844-B938-4424-8B46-43D12AA5A525}"/>
              </a:ext>
            </a:extLst>
          </p:cNvPr>
          <p:cNvSpPr>
            <a:spLocks noGrp="1"/>
          </p:cNvSpPr>
          <p:nvPr>
            <p:ph type="subTitle" idx="1"/>
          </p:nvPr>
        </p:nvSpPr>
        <p:spPr>
          <a:xfrm>
            <a:off x="1345701" y="3279868"/>
            <a:ext cx="8605121" cy="2314108"/>
          </a:xfrm>
        </p:spPr>
        <p:txBody>
          <a:bodyPr>
            <a:normAutofit fontScale="77500" lnSpcReduction="20000"/>
          </a:bodyPr>
          <a:lstStyle/>
          <a:p>
            <a:pPr algn="ctr"/>
            <a:r>
              <a:rPr lang="en-US" sz="6500" dirty="0"/>
              <a:t>Student’s Name </a:t>
            </a:r>
          </a:p>
          <a:p>
            <a:pPr algn="ctr"/>
            <a:r>
              <a:rPr lang="en-US" sz="6500" dirty="0"/>
              <a:t>Institutional Affiliation</a:t>
            </a:r>
          </a:p>
          <a:p>
            <a:pPr algn="ctr"/>
            <a:r>
              <a:rPr lang="en-US" sz="6500" dirty="0"/>
              <a:t>Date</a:t>
            </a:r>
            <a:r>
              <a:rPr lang="en-US" dirty="0"/>
              <a:t> </a:t>
            </a:r>
            <a:endParaRPr lang="en-KE" dirty="0"/>
          </a:p>
        </p:txBody>
      </p:sp>
    </p:spTree>
    <p:extLst>
      <p:ext uri="{BB962C8B-B14F-4D97-AF65-F5344CB8AC3E}">
        <p14:creationId xmlns:p14="http://schemas.microsoft.com/office/powerpoint/2010/main" val="29737905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1B39B5-70B5-4717-A562-4E805C99D41F}"/>
              </a:ext>
            </a:extLst>
          </p:cNvPr>
          <p:cNvSpPr>
            <a:spLocks noGrp="1"/>
          </p:cNvSpPr>
          <p:nvPr>
            <p:ph type="title"/>
          </p:nvPr>
        </p:nvSpPr>
        <p:spPr/>
        <p:txBody>
          <a:bodyPr/>
          <a:lstStyle/>
          <a:p>
            <a:pPr algn="ctr"/>
            <a:r>
              <a:rPr lang="en-US" dirty="0"/>
              <a:t>Controlling </a:t>
            </a:r>
            <a:endParaRPr lang="en-KE" dirty="0"/>
          </a:p>
        </p:txBody>
      </p:sp>
      <p:sp>
        <p:nvSpPr>
          <p:cNvPr id="3" name="Content Placeholder 2">
            <a:extLst>
              <a:ext uri="{FF2B5EF4-FFF2-40B4-BE49-F238E27FC236}">
                <a16:creationId xmlns:a16="http://schemas.microsoft.com/office/drawing/2014/main" id="{EBEAA724-ADB6-4802-BD6B-EF1F2965BF24}"/>
              </a:ext>
            </a:extLst>
          </p:cNvPr>
          <p:cNvSpPr>
            <a:spLocks noGrp="1"/>
          </p:cNvSpPr>
          <p:nvPr>
            <p:ph idx="1"/>
          </p:nvPr>
        </p:nvSpPr>
        <p:spPr>
          <a:xfrm>
            <a:off x="677334" y="1613647"/>
            <a:ext cx="8596668" cy="5091953"/>
          </a:xfrm>
        </p:spPr>
        <p:txBody>
          <a:bodyPr>
            <a:normAutofit/>
          </a:bodyPr>
          <a:lstStyle/>
          <a:p>
            <a:pPr>
              <a:lnSpc>
                <a:spcPct val="150000"/>
              </a:lnSpc>
            </a:pPr>
            <a:r>
              <a:rPr lang="en-US" dirty="0"/>
              <a:t>This is the process of checking whether or not the necessary progress is being made towards achieving the goals and making any corrections in case of deviation. </a:t>
            </a:r>
          </a:p>
          <a:p>
            <a:pPr>
              <a:lnSpc>
                <a:spcPct val="150000"/>
              </a:lnSpc>
            </a:pPr>
            <a:r>
              <a:rPr lang="en-US" dirty="0"/>
              <a:t>This function involves continuously checking the results against goals and taking any corrective actions to ensure the plans are on track.</a:t>
            </a:r>
          </a:p>
          <a:p>
            <a:pPr>
              <a:lnSpc>
                <a:spcPct val="150000"/>
              </a:lnSpc>
            </a:pPr>
            <a:r>
              <a:rPr lang="en-US" dirty="0"/>
              <a:t> It is essential in identifying mistakes and correcting them.</a:t>
            </a:r>
          </a:p>
          <a:p>
            <a:pPr>
              <a:lnSpc>
                <a:spcPct val="150000"/>
              </a:lnSpc>
            </a:pPr>
            <a:r>
              <a:rPr lang="en-US" dirty="0"/>
              <a:t>Controlling in an organization ensures that specific functions are performed in accordance with the established standards (Merchant, 1982). </a:t>
            </a:r>
          </a:p>
          <a:p>
            <a:pPr>
              <a:lnSpc>
                <a:spcPct val="150000"/>
              </a:lnSpc>
            </a:pPr>
            <a:r>
              <a:rPr lang="en-US" dirty="0"/>
              <a:t>It prevents misuse of resources and facilitates corrective measures.</a:t>
            </a:r>
            <a:endParaRPr lang="en-KE" dirty="0"/>
          </a:p>
        </p:txBody>
      </p:sp>
    </p:spTree>
    <p:extLst>
      <p:ext uri="{BB962C8B-B14F-4D97-AF65-F5344CB8AC3E}">
        <p14:creationId xmlns:p14="http://schemas.microsoft.com/office/powerpoint/2010/main" val="38629638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59A6B7-1203-4457-962B-9EEF758E1ECC}"/>
              </a:ext>
            </a:extLst>
          </p:cNvPr>
          <p:cNvSpPr>
            <a:spLocks noGrp="1"/>
          </p:cNvSpPr>
          <p:nvPr>
            <p:ph type="title"/>
          </p:nvPr>
        </p:nvSpPr>
        <p:spPr/>
        <p:txBody>
          <a:bodyPr/>
          <a:lstStyle/>
          <a:p>
            <a:pPr algn="ctr"/>
            <a:r>
              <a:rPr lang="en-US" dirty="0"/>
              <a:t>Management styles </a:t>
            </a:r>
            <a:endParaRPr lang="en-KE" dirty="0"/>
          </a:p>
        </p:txBody>
      </p:sp>
      <p:sp>
        <p:nvSpPr>
          <p:cNvPr id="3" name="Content Placeholder 2">
            <a:extLst>
              <a:ext uri="{FF2B5EF4-FFF2-40B4-BE49-F238E27FC236}">
                <a16:creationId xmlns:a16="http://schemas.microsoft.com/office/drawing/2014/main" id="{2403930D-2111-4C42-AD0F-0F385DC5513B}"/>
              </a:ext>
            </a:extLst>
          </p:cNvPr>
          <p:cNvSpPr>
            <a:spLocks noGrp="1"/>
          </p:cNvSpPr>
          <p:nvPr>
            <p:ph idx="1"/>
          </p:nvPr>
        </p:nvSpPr>
        <p:spPr>
          <a:xfrm>
            <a:off x="677334" y="1290918"/>
            <a:ext cx="8596668" cy="5289175"/>
          </a:xfrm>
        </p:spPr>
        <p:txBody>
          <a:bodyPr>
            <a:normAutofit/>
          </a:bodyPr>
          <a:lstStyle/>
          <a:p>
            <a:pPr>
              <a:lnSpc>
                <a:spcPct val="150000"/>
              </a:lnSpc>
            </a:pPr>
            <a:r>
              <a:rPr lang="en-US" dirty="0"/>
              <a:t>Management styles can also be referred to as leadership styles.</a:t>
            </a:r>
          </a:p>
          <a:p>
            <a:pPr>
              <a:lnSpc>
                <a:spcPct val="150000"/>
              </a:lnSpc>
            </a:pPr>
            <a:r>
              <a:rPr lang="en-US" dirty="0"/>
              <a:t>Different managers and organizations take different leadership styles depending on the nature of the organization and employees.</a:t>
            </a:r>
          </a:p>
          <a:p>
            <a:pPr>
              <a:lnSpc>
                <a:spcPct val="150000"/>
              </a:lnSpc>
            </a:pPr>
            <a:r>
              <a:rPr lang="en-US" dirty="0"/>
              <a:t>The common leadership styles include democratic, authoritative, laissez-faire, servant, and transformational leadership. </a:t>
            </a:r>
          </a:p>
          <a:p>
            <a:pPr>
              <a:lnSpc>
                <a:spcPct val="150000"/>
              </a:lnSpc>
            </a:pPr>
            <a:r>
              <a:rPr lang="en-US" dirty="0"/>
              <a:t>Autocratic leadership is also called authoritarian leadership and whereby a leader makes a decision by himself without making consultations. </a:t>
            </a:r>
          </a:p>
          <a:p>
            <a:pPr>
              <a:lnSpc>
                <a:spcPct val="150000"/>
              </a:lnSpc>
            </a:pPr>
            <a:r>
              <a:rPr lang="en-US" dirty="0"/>
              <a:t>Employees are required to follow the laid down policies without questioning. </a:t>
            </a:r>
          </a:p>
        </p:txBody>
      </p:sp>
    </p:spTree>
    <p:extLst>
      <p:ext uri="{BB962C8B-B14F-4D97-AF65-F5344CB8AC3E}">
        <p14:creationId xmlns:p14="http://schemas.microsoft.com/office/powerpoint/2010/main" val="30222659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915E09-9DAA-4ACA-99EA-B22F4B62305C}"/>
              </a:ext>
            </a:extLst>
          </p:cNvPr>
          <p:cNvSpPr>
            <a:spLocks noGrp="1"/>
          </p:cNvSpPr>
          <p:nvPr>
            <p:ph type="title"/>
          </p:nvPr>
        </p:nvSpPr>
        <p:spPr/>
        <p:txBody>
          <a:bodyPr/>
          <a:lstStyle/>
          <a:p>
            <a:pPr algn="ctr"/>
            <a:r>
              <a:rPr lang="en-US" dirty="0"/>
              <a:t>Democratic style </a:t>
            </a:r>
            <a:endParaRPr lang="en-KE" dirty="0"/>
          </a:p>
        </p:txBody>
      </p:sp>
      <p:sp>
        <p:nvSpPr>
          <p:cNvPr id="3" name="Content Placeholder 2">
            <a:extLst>
              <a:ext uri="{FF2B5EF4-FFF2-40B4-BE49-F238E27FC236}">
                <a16:creationId xmlns:a16="http://schemas.microsoft.com/office/drawing/2014/main" id="{E2740F83-C88F-40EB-907A-6871552FF53F}"/>
              </a:ext>
            </a:extLst>
          </p:cNvPr>
          <p:cNvSpPr>
            <a:spLocks noGrp="1"/>
          </p:cNvSpPr>
          <p:nvPr>
            <p:ph idx="1"/>
          </p:nvPr>
        </p:nvSpPr>
        <p:spPr>
          <a:xfrm>
            <a:off x="677334" y="1524001"/>
            <a:ext cx="8596668" cy="5334000"/>
          </a:xfrm>
        </p:spPr>
        <p:txBody>
          <a:bodyPr>
            <a:normAutofit/>
          </a:bodyPr>
          <a:lstStyle/>
          <a:p>
            <a:pPr>
              <a:lnSpc>
                <a:spcPct val="150000"/>
              </a:lnSpc>
            </a:pPr>
            <a:r>
              <a:rPr lang="en-US" dirty="0"/>
              <a:t>Democratic leadership, unlike autocratic leadership, gives employees an opportunity to give opinions during decision-making process. </a:t>
            </a:r>
          </a:p>
          <a:p>
            <a:pPr>
              <a:lnSpc>
                <a:spcPct val="150000"/>
              </a:lnSpc>
            </a:pPr>
            <a:r>
              <a:rPr lang="en-US" dirty="0"/>
              <a:t>A leader considers the feedback from the servants before making the final decision. </a:t>
            </a:r>
          </a:p>
          <a:p>
            <a:pPr>
              <a:lnSpc>
                <a:spcPct val="150000"/>
              </a:lnSpc>
            </a:pPr>
            <a:r>
              <a:rPr lang="en-US" dirty="0"/>
              <a:t>Employees feel they are appreciated and are part of the organization. </a:t>
            </a:r>
          </a:p>
          <a:p>
            <a:pPr>
              <a:lnSpc>
                <a:spcPct val="150000"/>
              </a:lnSpc>
            </a:pPr>
            <a:r>
              <a:rPr lang="en-US" dirty="0"/>
              <a:t>This leadership style promotes creativity and innovation. </a:t>
            </a:r>
          </a:p>
          <a:p>
            <a:pPr>
              <a:lnSpc>
                <a:spcPct val="150000"/>
              </a:lnSpc>
            </a:pPr>
            <a:r>
              <a:rPr lang="en-US" dirty="0"/>
              <a:t>However, it cannot be used in organizations where employees are stubborn or quick decisions are to be made.</a:t>
            </a:r>
          </a:p>
          <a:p>
            <a:pPr>
              <a:lnSpc>
                <a:spcPct val="150000"/>
              </a:lnSpc>
            </a:pPr>
            <a:r>
              <a:rPr lang="en-US" dirty="0"/>
              <a:t>It is time consuming. </a:t>
            </a:r>
            <a:endParaRPr lang="en-KE" dirty="0"/>
          </a:p>
        </p:txBody>
      </p:sp>
    </p:spTree>
    <p:extLst>
      <p:ext uri="{BB962C8B-B14F-4D97-AF65-F5344CB8AC3E}">
        <p14:creationId xmlns:p14="http://schemas.microsoft.com/office/powerpoint/2010/main" val="23094448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5452D-E30F-43AF-90EC-C7BAD16670E9}"/>
              </a:ext>
            </a:extLst>
          </p:cNvPr>
          <p:cNvSpPr>
            <a:spLocks noGrp="1"/>
          </p:cNvSpPr>
          <p:nvPr>
            <p:ph type="title"/>
          </p:nvPr>
        </p:nvSpPr>
        <p:spPr/>
        <p:txBody>
          <a:bodyPr/>
          <a:lstStyle/>
          <a:p>
            <a:pPr algn="ctr"/>
            <a:r>
              <a:rPr lang="en-US" dirty="0"/>
              <a:t>References </a:t>
            </a:r>
            <a:endParaRPr lang="en-KE" dirty="0"/>
          </a:p>
        </p:txBody>
      </p:sp>
      <p:sp>
        <p:nvSpPr>
          <p:cNvPr id="3" name="Content Placeholder 2">
            <a:extLst>
              <a:ext uri="{FF2B5EF4-FFF2-40B4-BE49-F238E27FC236}">
                <a16:creationId xmlns:a16="http://schemas.microsoft.com/office/drawing/2014/main" id="{AA6B6E1F-A39E-4A64-B7AA-C8CEACCFAAD7}"/>
              </a:ext>
            </a:extLst>
          </p:cNvPr>
          <p:cNvSpPr>
            <a:spLocks noGrp="1"/>
          </p:cNvSpPr>
          <p:nvPr>
            <p:ph idx="1"/>
          </p:nvPr>
        </p:nvSpPr>
        <p:spPr>
          <a:xfrm>
            <a:off x="677334" y="1290918"/>
            <a:ext cx="8596668" cy="5880847"/>
          </a:xfrm>
        </p:spPr>
        <p:txBody>
          <a:bodyPr>
            <a:normAutofit lnSpcReduction="10000"/>
          </a:bodyPr>
          <a:lstStyle/>
          <a:p>
            <a:pPr>
              <a:lnSpc>
                <a:spcPct val="150000"/>
              </a:lnSpc>
            </a:pPr>
            <a:r>
              <a:rPr lang="en-US" dirty="0"/>
              <a:t>Akhmetshin, E. M., </a:t>
            </a:r>
            <a:r>
              <a:rPr lang="en-US" dirty="0" err="1"/>
              <a:t>Vasilev</a:t>
            </a:r>
            <a:r>
              <a:rPr lang="en-US" dirty="0"/>
              <a:t>, V. L., Mironov, D. S., </a:t>
            </a:r>
            <a:r>
              <a:rPr lang="en-US" dirty="0" err="1"/>
              <a:t>Yumashev</a:t>
            </a:r>
            <a:r>
              <a:rPr lang="en-US" dirty="0"/>
              <a:t>, A. V., </a:t>
            </a:r>
            <a:r>
              <a:rPr lang="en-US" dirty="0" err="1"/>
              <a:t>Puryaev</a:t>
            </a:r>
            <a:r>
              <a:rPr lang="en-US" dirty="0"/>
              <a:t>, A. S., &amp; Lvov, V. V. (2018). Innovation process and control function in management.</a:t>
            </a:r>
          </a:p>
          <a:p>
            <a:pPr>
              <a:lnSpc>
                <a:spcPct val="150000"/>
              </a:lnSpc>
            </a:pPr>
            <a:r>
              <a:rPr lang="en-US" dirty="0"/>
              <a:t>Fadilla, N. M., </a:t>
            </a:r>
            <a:r>
              <a:rPr lang="en-US" dirty="0" err="1"/>
              <a:t>Setyonugroho</a:t>
            </a:r>
            <a:r>
              <a:rPr lang="en-US" dirty="0"/>
              <a:t>, W., &amp; </a:t>
            </a:r>
            <a:r>
              <a:rPr lang="en-US" dirty="0" err="1"/>
              <a:t>Permana</a:t>
            </a:r>
            <a:r>
              <a:rPr lang="en-US" dirty="0"/>
              <a:t>, I. (2021). Top Level Management Commitment Supports the Success of Hospital Management Information System Implementation. Proceedings of International on Healthcare Facilities, 1(1), 108-120.</a:t>
            </a:r>
          </a:p>
          <a:p>
            <a:pPr>
              <a:lnSpc>
                <a:spcPct val="150000"/>
              </a:lnSpc>
            </a:pPr>
            <a:r>
              <a:rPr lang="en-US" dirty="0"/>
              <a:t>Lubis, Y., Nguyen, P. T., </a:t>
            </a:r>
            <a:r>
              <a:rPr lang="en-US" dirty="0" err="1"/>
              <a:t>Zelinskaya</a:t>
            </a:r>
            <a:r>
              <a:rPr lang="en-US" dirty="0"/>
              <a:t>, M. V., Shankar, K., &amp; </a:t>
            </a:r>
            <a:r>
              <a:rPr lang="en-US" dirty="0" err="1"/>
              <a:t>Ciptaningsih</a:t>
            </a:r>
            <a:r>
              <a:rPr lang="en-US" dirty="0"/>
              <a:t>, E. M. S. S. (2019). Importance of management for achieving goals of the business. </a:t>
            </a:r>
            <a:r>
              <a:rPr lang="en-US" dirty="0" err="1"/>
              <a:t>Opcion</a:t>
            </a:r>
            <a:r>
              <a:rPr lang="en-US" dirty="0"/>
              <a:t>, 35(Special Issue 19), 2899-2921.</a:t>
            </a:r>
          </a:p>
          <a:p>
            <a:pPr>
              <a:lnSpc>
                <a:spcPct val="150000"/>
              </a:lnSpc>
            </a:pPr>
            <a:r>
              <a:rPr lang="en-US" dirty="0"/>
              <a:t>Merchant, K. A. (1982). The control function of management. Sloan Management Review (Pre-1986), 23(4), 43.</a:t>
            </a:r>
          </a:p>
          <a:p>
            <a:pPr>
              <a:lnSpc>
                <a:spcPct val="150000"/>
              </a:lnSpc>
            </a:pPr>
            <a:r>
              <a:rPr lang="en-US" dirty="0"/>
              <a:t>Shinde, S. V. (2018). Functions of management. Lulu. com.</a:t>
            </a:r>
            <a:endParaRPr lang="en-KE" dirty="0"/>
          </a:p>
        </p:txBody>
      </p:sp>
    </p:spTree>
    <p:extLst>
      <p:ext uri="{BB962C8B-B14F-4D97-AF65-F5344CB8AC3E}">
        <p14:creationId xmlns:p14="http://schemas.microsoft.com/office/powerpoint/2010/main" val="5820858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DDC0AD-99D5-4666-A108-D3DF06B0C3A7}"/>
              </a:ext>
            </a:extLst>
          </p:cNvPr>
          <p:cNvSpPr>
            <a:spLocks noGrp="1"/>
          </p:cNvSpPr>
          <p:nvPr>
            <p:ph type="title"/>
          </p:nvPr>
        </p:nvSpPr>
        <p:spPr/>
        <p:txBody>
          <a:bodyPr>
            <a:normAutofit fontScale="90000"/>
          </a:bodyPr>
          <a:lstStyle/>
          <a:p>
            <a:pPr algn="ctr"/>
            <a:r>
              <a:rPr lang="en-US" dirty="0"/>
              <a:t>Introduction </a:t>
            </a:r>
            <a:br>
              <a:rPr lang="en-US" dirty="0"/>
            </a:br>
            <a:r>
              <a:rPr lang="en-US" dirty="0"/>
              <a:t>What’s management?</a:t>
            </a:r>
            <a:br>
              <a:rPr lang="en-US" dirty="0"/>
            </a:br>
            <a:endParaRPr lang="en-KE" dirty="0"/>
          </a:p>
        </p:txBody>
      </p:sp>
      <p:sp>
        <p:nvSpPr>
          <p:cNvPr id="3" name="Content Placeholder 2">
            <a:extLst>
              <a:ext uri="{FF2B5EF4-FFF2-40B4-BE49-F238E27FC236}">
                <a16:creationId xmlns:a16="http://schemas.microsoft.com/office/drawing/2014/main" id="{350338E6-40C6-4D84-BAAE-002C52EE7D5B}"/>
              </a:ext>
            </a:extLst>
          </p:cNvPr>
          <p:cNvSpPr>
            <a:spLocks noGrp="1"/>
          </p:cNvSpPr>
          <p:nvPr>
            <p:ph idx="1"/>
          </p:nvPr>
        </p:nvSpPr>
        <p:spPr>
          <a:xfrm>
            <a:off x="677334" y="2160589"/>
            <a:ext cx="8596668" cy="4437435"/>
          </a:xfrm>
        </p:spPr>
        <p:txBody>
          <a:bodyPr>
            <a:normAutofit lnSpcReduction="10000"/>
          </a:bodyPr>
          <a:lstStyle/>
          <a:p>
            <a:pPr>
              <a:lnSpc>
                <a:spcPct val="150000"/>
              </a:lnSpc>
            </a:pPr>
            <a:r>
              <a:rPr lang="en-US" dirty="0"/>
              <a:t>Management is an organization's process to plan, decide, organize, manage, motivate and manage a company's personnel, financial, physical, and information resources to achieve its aims efficiently and efficiently.</a:t>
            </a:r>
          </a:p>
          <a:p>
            <a:pPr>
              <a:lnSpc>
                <a:spcPct val="150000"/>
              </a:lnSpc>
            </a:pPr>
            <a:r>
              <a:rPr lang="en-US" dirty="0"/>
              <a:t>Organizations need to direct employees and control the daily activities of the organization to ensure the organization’s goals are achieved. </a:t>
            </a:r>
          </a:p>
          <a:p>
            <a:pPr>
              <a:lnSpc>
                <a:spcPct val="150000"/>
              </a:lnSpc>
            </a:pPr>
            <a:r>
              <a:rPr lang="en-US" dirty="0"/>
              <a:t>The coordination and administration of tasks by managers to achieve a specific goal is what is called management (Lubis et al., 2019).</a:t>
            </a:r>
          </a:p>
          <a:p>
            <a:pPr>
              <a:lnSpc>
                <a:spcPct val="150000"/>
              </a:lnSpc>
            </a:pPr>
            <a:r>
              <a:rPr lang="en-US" dirty="0"/>
              <a:t>How an organization is managed determines its success or failure. </a:t>
            </a:r>
          </a:p>
          <a:p>
            <a:pPr>
              <a:lnSpc>
                <a:spcPct val="150000"/>
              </a:lnSpc>
            </a:pPr>
            <a:r>
              <a:rPr lang="en-US" dirty="0"/>
              <a:t>For example, the management style adopted by an organization is very crucial in determining its profitability. </a:t>
            </a:r>
            <a:endParaRPr lang="en-KE" dirty="0"/>
          </a:p>
        </p:txBody>
      </p:sp>
    </p:spTree>
    <p:extLst>
      <p:ext uri="{BB962C8B-B14F-4D97-AF65-F5344CB8AC3E}">
        <p14:creationId xmlns:p14="http://schemas.microsoft.com/office/powerpoint/2010/main" val="37710339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05A8BA-AF70-4845-890E-E5639F108459}"/>
              </a:ext>
            </a:extLst>
          </p:cNvPr>
          <p:cNvSpPr>
            <a:spLocks noGrp="1"/>
          </p:cNvSpPr>
          <p:nvPr>
            <p:ph type="title"/>
          </p:nvPr>
        </p:nvSpPr>
        <p:spPr/>
        <p:txBody>
          <a:bodyPr/>
          <a:lstStyle/>
          <a:p>
            <a:pPr algn="ctr"/>
            <a:r>
              <a:rPr lang="en-US" dirty="0"/>
              <a:t>Levels of management</a:t>
            </a:r>
            <a:br>
              <a:rPr lang="en-US" dirty="0"/>
            </a:br>
            <a:r>
              <a:rPr lang="en-US" dirty="0"/>
              <a:t>Top-level management </a:t>
            </a:r>
            <a:endParaRPr lang="en-KE" dirty="0"/>
          </a:p>
        </p:txBody>
      </p:sp>
      <p:sp>
        <p:nvSpPr>
          <p:cNvPr id="3" name="Content Placeholder 2">
            <a:extLst>
              <a:ext uri="{FF2B5EF4-FFF2-40B4-BE49-F238E27FC236}">
                <a16:creationId xmlns:a16="http://schemas.microsoft.com/office/drawing/2014/main" id="{C42F6371-BCB8-41B2-91B0-15289E61B028}"/>
              </a:ext>
            </a:extLst>
          </p:cNvPr>
          <p:cNvSpPr>
            <a:spLocks noGrp="1"/>
          </p:cNvSpPr>
          <p:nvPr>
            <p:ph idx="1"/>
          </p:nvPr>
        </p:nvSpPr>
        <p:spPr>
          <a:xfrm>
            <a:off x="677334" y="2160589"/>
            <a:ext cx="8596668" cy="4087811"/>
          </a:xfrm>
        </p:spPr>
        <p:txBody>
          <a:bodyPr/>
          <a:lstStyle/>
          <a:p>
            <a:pPr>
              <a:lnSpc>
                <a:spcPct val="150000"/>
              </a:lnSpc>
            </a:pPr>
            <a:r>
              <a:rPr lang="en-US" dirty="0"/>
              <a:t>There are three levels of management; Top-level management, middle-level management and lower-level management.</a:t>
            </a:r>
          </a:p>
          <a:p>
            <a:pPr>
              <a:lnSpc>
                <a:spcPct val="150000"/>
              </a:lnSpc>
            </a:pPr>
            <a:r>
              <a:rPr lang="en-US" dirty="0"/>
              <a:t>Top-level management consists of the top officials in an organization such as senior managers, president, CEOs, and board of directors.</a:t>
            </a:r>
          </a:p>
          <a:p>
            <a:pPr>
              <a:lnSpc>
                <a:spcPct val="150000"/>
              </a:lnSpc>
            </a:pPr>
            <a:r>
              <a:rPr lang="en-US" dirty="0"/>
              <a:t>They mainly set goals and coordinate the overall operations of the organization (Lubis et al., 2019).</a:t>
            </a:r>
          </a:p>
          <a:p>
            <a:pPr>
              <a:lnSpc>
                <a:spcPct val="150000"/>
              </a:lnSpc>
            </a:pPr>
            <a:r>
              <a:rPr lang="en-US" dirty="0"/>
              <a:t>They are the ultimate source of power in an organization. </a:t>
            </a:r>
            <a:endParaRPr lang="en-KE" dirty="0"/>
          </a:p>
        </p:txBody>
      </p:sp>
    </p:spTree>
    <p:extLst>
      <p:ext uri="{BB962C8B-B14F-4D97-AF65-F5344CB8AC3E}">
        <p14:creationId xmlns:p14="http://schemas.microsoft.com/office/powerpoint/2010/main" val="3522805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E0DCE0-8C41-4222-8FAE-D128436CC5BF}"/>
              </a:ext>
            </a:extLst>
          </p:cNvPr>
          <p:cNvSpPr>
            <a:spLocks noGrp="1"/>
          </p:cNvSpPr>
          <p:nvPr>
            <p:ph type="title"/>
          </p:nvPr>
        </p:nvSpPr>
        <p:spPr/>
        <p:txBody>
          <a:bodyPr/>
          <a:lstStyle/>
          <a:p>
            <a:pPr algn="ctr"/>
            <a:r>
              <a:rPr lang="en-US" dirty="0"/>
              <a:t>Middle Level of Management.</a:t>
            </a:r>
            <a:endParaRPr lang="en-KE" dirty="0"/>
          </a:p>
        </p:txBody>
      </p:sp>
      <p:sp>
        <p:nvSpPr>
          <p:cNvPr id="3" name="Content Placeholder 2">
            <a:extLst>
              <a:ext uri="{FF2B5EF4-FFF2-40B4-BE49-F238E27FC236}">
                <a16:creationId xmlns:a16="http://schemas.microsoft.com/office/drawing/2014/main" id="{652695AF-A05B-4440-BCE4-DE231758D994}"/>
              </a:ext>
            </a:extLst>
          </p:cNvPr>
          <p:cNvSpPr>
            <a:spLocks noGrp="1"/>
          </p:cNvSpPr>
          <p:nvPr>
            <p:ph idx="1"/>
          </p:nvPr>
        </p:nvSpPr>
        <p:spPr>
          <a:xfrm>
            <a:off x="533899" y="1930400"/>
            <a:ext cx="8596668" cy="4318000"/>
          </a:xfrm>
        </p:spPr>
        <p:txBody>
          <a:bodyPr/>
          <a:lstStyle/>
          <a:p>
            <a:pPr>
              <a:lnSpc>
                <a:spcPct val="150000"/>
              </a:lnSpc>
            </a:pPr>
            <a:r>
              <a:rPr lang="en-US" dirty="0"/>
              <a:t>This is the second level of management in the hierarchy.</a:t>
            </a:r>
          </a:p>
          <a:p>
            <a:pPr>
              <a:lnSpc>
                <a:spcPct val="150000"/>
              </a:lnSpc>
            </a:pPr>
            <a:r>
              <a:rPr lang="en-US" dirty="0"/>
              <a:t>Consists of departmental managers, regional managers, and branch managers.</a:t>
            </a:r>
          </a:p>
          <a:p>
            <a:pPr>
              <a:lnSpc>
                <a:spcPct val="150000"/>
              </a:lnSpc>
            </a:pPr>
            <a:r>
              <a:rPr lang="en-US" dirty="0"/>
              <a:t>They work under the instructions of the senior management. </a:t>
            </a:r>
          </a:p>
          <a:p>
            <a:pPr>
              <a:lnSpc>
                <a:spcPct val="150000"/>
              </a:lnSpc>
            </a:pPr>
            <a:r>
              <a:rPr lang="en-US" dirty="0"/>
              <a:t>There are tasked with communicating the strategic goals developed by senior management to the frontline managers. </a:t>
            </a:r>
            <a:endParaRPr lang="en-KE" dirty="0"/>
          </a:p>
        </p:txBody>
      </p:sp>
    </p:spTree>
    <p:extLst>
      <p:ext uri="{BB962C8B-B14F-4D97-AF65-F5344CB8AC3E}">
        <p14:creationId xmlns:p14="http://schemas.microsoft.com/office/powerpoint/2010/main" val="28666187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D3ACF7-A73D-4D61-B479-22F39AA936F5}"/>
              </a:ext>
            </a:extLst>
          </p:cNvPr>
          <p:cNvSpPr>
            <a:spLocks noGrp="1"/>
          </p:cNvSpPr>
          <p:nvPr>
            <p:ph type="title"/>
          </p:nvPr>
        </p:nvSpPr>
        <p:spPr/>
        <p:txBody>
          <a:bodyPr/>
          <a:lstStyle/>
          <a:p>
            <a:pPr algn="ctr"/>
            <a:r>
              <a:rPr lang="en-US" dirty="0"/>
              <a:t>Low-level management</a:t>
            </a:r>
            <a:endParaRPr lang="en-KE" dirty="0"/>
          </a:p>
        </p:txBody>
      </p:sp>
      <p:sp>
        <p:nvSpPr>
          <p:cNvPr id="3" name="Content Placeholder 2">
            <a:extLst>
              <a:ext uri="{FF2B5EF4-FFF2-40B4-BE49-F238E27FC236}">
                <a16:creationId xmlns:a16="http://schemas.microsoft.com/office/drawing/2014/main" id="{624159EA-9B05-46A2-AF0A-55AB2FEE5605}"/>
              </a:ext>
            </a:extLst>
          </p:cNvPr>
          <p:cNvSpPr>
            <a:spLocks noGrp="1"/>
          </p:cNvSpPr>
          <p:nvPr>
            <p:ph idx="1"/>
          </p:nvPr>
        </p:nvSpPr>
        <p:spPr/>
        <p:txBody>
          <a:bodyPr/>
          <a:lstStyle/>
          <a:p>
            <a:pPr>
              <a:lnSpc>
                <a:spcPct val="150000"/>
              </a:lnSpc>
            </a:pPr>
            <a:r>
              <a:rPr lang="en-US" dirty="0"/>
              <a:t>This is the lowest level of management consisting of front-line leaders and foremen.</a:t>
            </a:r>
          </a:p>
          <a:p>
            <a:pPr>
              <a:lnSpc>
                <a:spcPct val="150000"/>
              </a:lnSpc>
            </a:pPr>
            <a:r>
              <a:rPr lang="en-US" dirty="0"/>
              <a:t>It is tasked with overseeing the everyday activities of the employees and staff members. </a:t>
            </a:r>
          </a:p>
          <a:p>
            <a:pPr>
              <a:lnSpc>
                <a:spcPct val="150000"/>
              </a:lnSpc>
            </a:pPr>
            <a:r>
              <a:rPr lang="en-US" dirty="0"/>
              <a:t>Supervisors can give directions to the staff members. </a:t>
            </a:r>
          </a:p>
          <a:p>
            <a:pPr>
              <a:lnSpc>
                <a:spcPct val="150000"/>
              </a:lnSpc>
            </a:pPr>
            <a:r>
              <a:rPr lang="en-US" dirty="0"/>
              <a:t>They monitor the employees’ activities, solve minor employee problems, assign employees tasks, and making recommendations and suggestions to the employees. </a:t>
            </a:r>
            <a:endParaRPr lang="en-KE" dirty="0"/>
          </a:p>
        </p:txBody>
      </p:sp>
    </p:spTree>
    <p:extLst>
      <p:ext uri="{BB962C8B-B14F-4D97-AF65-F5344CB8AC3E}">
        <p14:creationId xmlns:p14="http://schemas.microsoft.com/office/powerpoint/2010/main" val="2137433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6987D-740E-48C9-9A3A-D11A594EAB55}"/>
              </a:ext>
            </a:extLst>
          </p:cNvPr>
          <p:cNvSpPr>
            <a:spLocks noGrp="1"/>
          </p:cNvSpPr>
          <p:nvPr>
            <p:ph type="title"/>
          </p:nvPr>
        </p:nvSpPr>
        <p:spPr/>
        <p:txBody>
          <a:bodyPr/>
          <a:lstStyle/>
          <a:p>
            <a:pPr algn="ctr"/>
            <a:r>
              <a:rPr lang="en-US" dirty="0"/>
              <a:t>Functions of Management </a:t>
            </a:r>
            <a:br>
              <a:rPr lang="en-US" dirty="0"/>
            </a:br>
            <a:r>
              <a:rPr lang="en-US" dirty="0"/>
              <a:t>Planning </a:t>
            </a:r>
            <a:endParaRPr lang="en-KE" dirty="0"/>
          </a:p>
        </p:txBody>
      </p:sp>
      <p:sp>
        <p:nvSpPr>
          <p:cNvPr id="3" name="Content Placeholder 2">
            <a:extLst>
              <a:ext uri="{FF2B5EF4-FFF2-40B4-BE49-F238E27FC236}">
                <a16:creationId xmlns:a16="http://schemas.microsoft.com/office/drawing/2014/main" id="{72853659-880D-4957-80A5-B78F575D0D35}"/>
              </a:ext>
            </a:extLst>
          </p:cNvPr>
          <p:cNvSpPr>
            <a:spLocks noGrp="1"/>
          </p:cNvSpPr>
          <p:nvPr>
            <p:ph idx="1"/>
          </p:nvPr>
        </p:nvSpPr>
        <p:spPr/>
        <p:txBody>
          <a:bodyPr/>
          <a:lstStyle/>
          <a:p>
            <a:pPr>
              <a:lnSpc>
                <a:spcPct val="150000"/>
              </a:lnSpc>
            </a:pPr>
            <a:r>
              <a:rPr lang="en-US" dirty="0"/>
              <a:t>This is the basic function of management. </a:t>
            </a:r>
          </a:p>
          <a:p>
            <a:pPr>
              <a:lnSpc>
                <a:spcPct val="150000"/>
              </a:lnSpc>
            </a:pPr>
            <a:r>
              <a:rPr lang="en-US" dirty="0"/>
              <a:t>Planning is the process of conceiving and coordinating the activities necessary to attain the intended outcome</a:t>
            </a:r>
          </a:p>
          <a:p>
            <a:pPr>
              <a:lnSpc>
                <a:spcPct val="150000"/>
              </a:lnSpc>
            </a:pPr>
            <a:r>
              <a:rPr lang="en-US" dirty="0"/>
              <a:t>Planning involves deciding in advance the course of action.</a:t>
            </a:r>
          </a:p>
          <a:p>
            <a:pPr>
              <a:lnSpc>
                <a:spcPct val="150000"/>
              </a:lnSpc>
            </a:pPr>
            <a:r>
              <a:rPr lang="en-US" dirty="0"/>
              <a:t>Planning answers such questions as “ what to do, when to do, and how to do it”</a:t>
            </a:r>
            <a:endParaRPr lang="en-KE" dirty="0"/>
          </a:p>
        </p:txBody>
      </p:sp>
    </p:spTree>
    <p:extLst>
      <p:ext uri="{BB962C8B-B14F-4D97-AF65-F5344CB8AC3E}">
        <p14:creationId xmlns:p14="http://schemas.microsoft.com/office/powerpoint/2010/main" val="22462030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5B473-BFB8-4148-8F7F-00D19217A920}"/>
              </a:ext>
            </a:extLst>
          </p:cNvPr>
          <p:cNvSpPr>
            <a:spLocks noGrp="1"/>
          </p:cNvSpPr>
          <p:nvPr>
            <p:ph type="title"/>
          </p:nvPr>
        </p:nvSpPr>
        <p:spPr/>
        <p:txBody>
          <a:bodyPr/>
          <a:lstStyle/>
          <a:p>
            <a:pPr algn="ctr"/>
            <a:r>
              <a:rPr lang="en-US" dirty="0"/>
              <a:t>Organizing</a:t>
            </a:r>
            <a:br>
              <a:rPr lang="en-US" dirty="0"/>
            </a:br>
            <a:endParaRPr lang="en-KE" dirty="0"/>
          </a:p>
        </p:txBody>
      </p:sp>
      <p:sp>
        <p:nvSpPr>
          <p:cNvPr id="3" name="Content Placeholder 2">
            <a:extLst>
              <a:ext uri="{FF2B5EF4-FFF2-40B4-BE49-F238E27FC236}">
                <a16:creationId xmlns:a16="http://schemas.microsoft.com/office/drawing/2014/main" id="{85B34C5B-A9DE-40DC-AB91-F2059D5EDBC5}"/>
              </a:ext>
            </a:extLst>
          </p:cNvPr>
          <p:cNvSpPr>
            <a:spLocks noGrp="1"/>
          </p:cNvSpPr>
          <p:nvPr>
            <p:ph idx="1"/>
          </p:nvPr>
        </p:nvSpPr>
        <p:spPr>
          <a:xfrm>
            <a:off x="677334" y="2160589"/>
            <a:ext cx="8596668" cy="4491223"/>
          </a:xfrm>
        </p:spPr>
        <p:txBody>
          <a:bodyPr/>
          <a:lstStyle/>
          <a:p>
            <a:pPr>
              <a:lnSpc>
                <a:spcPct val="150000"/>
              </a:lnSpc>
            </a:pPr>
            <a:r>
              <a:rPr lang="en-US" dirty="0"/>
              <a:t>Organizing is a managerial function that comprises establishing an organizational structure and allocating human resources to ensure the achievement of set goals and objectives. </a:t>
            </a:r>
          </a:p>
          <a:p>
            <a:pPr>
              <a:lnSpc>
                <a:spcPct val="150000"/>
              </a:lnSpc>
            </a:pPr>
            <a:r>
              <a:rPr lang="en-US" dirty="0"/>
              <a:t>Organizing aims at bringing together all the resources (physical, human and financial) together.</a:t>
            </a:r>
          </a:p>
          <a:p>
            <a:pPr>
              <a:lnSpc>
                <a:spcPct val="150000"/>
              </a:lnSpc>
            </a:pPr>
            <a:r>
              <a:rPr lang="en-US" dirty="0"/>
              <a:t>It involves allocating resources, assigning duties, delegating authority and coordinating authority relationships.</a:t>
            </a:r>
            <a:endParaRPr lang="en-KE" dirty="0"/>
          </a:p>
        </p:txBody>
      </p:sp>
    </p:spTree>
    <p:extLst>
      <p:ext uri="{BB962C8B-B14F-4D97-AF65-F5344CB8AC3E}">
        <p14:creationId xmlns:p14="http://schemas.microsoft.com/office/powerpoint/2010/main" val="25092321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9FAF55-7A20-4734-9D1F-C499C00D5681}"/>
              </a:ext>
            </a:extLst>
          </p:cNvPr>
          <p:cNvSpPr>
            <a:spLocks noGrp="1"/>
          </p:cNvSpPr>
          <p:nvPr>
            <p:ph type="title"/>
          </p:nvPr>
        </p:nvSpPr>
        <p:spPr/>
        <p:txBody>
          <a:bodyPr/>
          <a:lstStyle/>
          <a:p>
            <a:pPr algn="ctr"/>
            <a:r>
              <a:rPr lang="en-US" dirty="0"/>
              <a:t>Staffing</a:t>
            </a:r>
            <a:endParaRPr lang="en-KE" dirty="0"/>
          </a:p>
        </p:txBody>
      </p:sp>
      <p:sp>
        <p:nvSpPr>
          <p:cNvPr id="3" name="Content Placeholder 2">
            <a:extLst>
              <a:ext uri="{FF2B5EF4-FFF2-40B4-BE49-F238E27FC236}">
                <a16:creationId xmlns:a16="http://schemas.microsoft.com/office/drawing/2014/main" id="{8766CBF3-B5CD-4D34-91B2-889C675C1808}"/>
              </a:ext>
            </a:extLst>
          </p:cNvPr>
          <p:cNvSpPr>
            <a:spLocks noGrp="1"/>
          </p:cNvSpPr>
          <p:nvPr>
            <p:ph idx="1"/>
          </p:nvPr>
        </p:nvSpPr>
        <p:spPr>
          <a:xfrm>
            <a:off x="677334" y="2160589"/>
            <a:ext cx="8596668" cy="4087811"/>
          </a:xfrm>
        </p:spPr>
        <p:txBody>
          <a:bodyPr/>
          <a:lstStyle/>
          <a:p>
            <a:pPr>
              <a:lnSpc>
                <a:spcPct val="150000"/>
              </a:lnSpc>
            </a:pPr>
            <a:r>
              <a:rPr lang="en-US" dirty="0"/>
              <a:t>This is another important function of management. </a:t>
            </a:r>
          </a:p>
          <a:p>
            <a:pPr>
              <a:lnSpc>
                <a:spcPct val="150000"/>
              </a:lnSpc>
            </a:pPr>
            <a:r>
              <a:rPr lang="en-US" dirty="0"/>
              <a:t>It involves recruiting and selecting employees for the appropriate positions in the organization. </a:t>
            </a:r>
          </a:p>
          <a:p>
            <a:pPr>
              <a:lnSpc>
                <a:spcPct val="150000"/>
              </a:lnSpc>
            </a:pPr>
            <a:r>
              <a:rPr lang="en-US" dirty="0"/>
              <a:t>Staffing involves performance appraisal, promotions, transfers, remuneration, and recruitment.</a:t>
            </a:r>
          </a:p>
          <a:p>
            <a:pPr>
              <a:lnSpc>
                <a:spcPct val="150000"/>
              </a:lnSpc>
            </a:pPr>
            <a:r>
              <a:rPr lang="en-US" dirty="0"/>
              <a:t>It also entails manpower planning, training and development. </a:t>
            </a:r>
            <a:endParaRPr lang="en-KE" dirty="0"/>
          </a:p>
        </p:txBody>
      </p:sp>
    </p:spTree>
    <p:extLst>
      <p:ext uri="{BB962C8B-B14F-4D97-AF65-F5344CB8AC3E}">
        <p14:creationId xmlns:p14="http://schemas.microsoft.com/office/powerpoint/2010/main" val="6054726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91BE5-A318-4E72-A72C-F478005083BE}"/>
              </a:ext>
            </a:extLst>
          </p:cNvPr>
          <p:cNvSpPr>
            <a:spLocks noGrp="1"/>
          </p:cNvSpPr>
          <p:nvPr>
            <p:ph type="title"/>
          </p:nvPr>
        </p:nvSpPr>
        <p:spPr/>
        <p:txBody>
          <a:bodyPr/>
          <a:lstStyle/>
          <a:p>
            <a:pPr algn="ctr"/>
            <a:r>
              <a:rPr lang="en-US" dirty="0"/>
              <a:t>Directing </a:t>
            </a:r>
            <a:endParaRPr lang="en-KE" dirty="0"/>
          </a:p>
        </p:txBody>
      </p:sp>
      <p:sp>
        <p:nvSpPr>
          <p:cNvPr id="3" name="Content Placeholder 2">
            <a:extLst>
              <a:ext uri="{FF2B5EF4-FFF2-40B4-BE49-F238E27FC236}">
                <a16:creationId xmlns:a16="http://schemas.microsoft.com/office/drawing/2014/main" id="{13F38239-E789-4784-8B13-5A8448DA6011}"/>
              </a:ext>
            </a:extLst>
          </p:cNvPr>
          <p:cNvSpPr>
            <a:spLocks noGrp="1"/>
          </p:cNvSpPr>
          <p:nvPr>
            <p:ph idx="1"/>
          </p:nvPr>
        </p:nvSpPr>
        <p:spPr>
          <a:xfrm>
            <a:off x="677334" y="2160589"/>
            <a:ext cx="8596668" cy="4258140"/>
          </a:xfrm>
        </p:spPr>
        <p:txBody>
          <a:bodyPr/>
          <a:lstStyle/>
          <a:p>
            <a:pPr>
              <a:lnSpc>
                <a:spcPct val="150000"/>
              </a:lnSpc>
            </a:pPr>
            <a:r>
              <a:rPr lang="en-US" dirty="0"/>
              <a:t>This function involves guiding, motivating, cheering and stimulating the human factors of production in an organization. </a:t>
            </a:r>
          </a:p>
          <a:p>
            <a:pPr>
              <a:lnSpc>
                <a:spcPct val="150000"/>
              </a:lnSpc>
            </a:pPr>
            <a:r>
              <a:rPr lang="en-US" dirty="0"/>
              <a:t>Managers should motivate and direct all subordinates to get the work done.</a:t>
            </a:r>
          </a:p>
          <a:p>
            <a:pPr>
              <a:lnSpc>
                <a:spcPct val="150000"/>
              </a:lnSpc>
            </a:pPr>
            <a:r>
              <a:rPr lang="en-US" dirty="0"/>
              <a:t>It involves influencing, supervising, motivating and guiding employees for the organizational goals to be achieved (Shinde, 2018).   </a:t>
            </a:r>
          </a:p>
          <a:p>
            <a:pPr>
              <a:lnSpc>
                <a:spcPct val="150000"/>
              </a:lnSpc>
            </a:pPr>
            <a:r>
              <a:rPr lang="en-US" dirty="0"/>
              <a:t>Leadership and communication are important elements of directing. </a:t>
            </a:r>
            <a:endParaRPr lang="en-KE" dirty="0"/>
          </a:p>
        </p:txBody>
      </p:sp>
    </p:spTree>
    <p:extLst>
      <p:ext uri="{BB962C8B-B14F-4D97-AF65-F5344CB8AC3E}">
        <p14:creationId xmlns:p14="http://schemas.microsoft.com/office/powerpoint/2010/main" val="69856078"/>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305</TotalTime>
  <Words>2045</Words>
  <Application>Microsoft Office PowerPoint</Application>
  <PresentationFormat>Widescreen</PresentationFormat>
  <Paragraphs>94</Paragraphs>
  <Slides>13</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Trebuchet MS</vt:lpstr>
      <vt:lpstr>Wingdings 3</vt:lpstr>
      <vt:lpstr>Facet</vt:lpstr>
      <vt:lpstr>Management</vt:lpstr>
      <vt:lpstr>Introduction  What’s management? </vt:lpstr>
      <vt:lpstr>Levels of management Top-level management </vt:lpstr>
      <vt:lpstr>Middle Level of Management.</vt:lpstr>
      <vt:lpstr>Low-level management</vt:lpstr>
      <vt:lpstr>Functions of Management  Planning </vt:lpstr>
      <vt:lpstr>Organizing </vt:lpstr>
      <vt:lpstr>Staffing</vt:lpstr>
      <vt:lpstr>Directing </vt:lpstr>
      <vt:lpstr>Controlling </vt:lpstr>
      <vt:lpstr>Management styles </vt:lpstr>
      <vt:lpstr>Democratic style </vt:lpstr>
      <vt:lpstr>References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Management</dc:title>
  <dc:creator>user</dc:creator>
  <cp:lastModifiedBy>user</cp:lastModifiedBy>
  <cp:revision>47</cp:revision>
  <dcterms:created xsi:type="dcterms:W3CDTF">2021-07-28T14:07:07Z</dcterms:created>
  <dcterms:modified xsi:type="dcterms:W3CDTF">2021-07-28T19:12:57Z</dcterms:modified>
</cp:coreProperties>
</file>