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2"/>
  </p:notesMasterIdLst>
  <p:sldIdLst>
    <p:sldId id="257" r:id="rId2"/>
    <p:sldId id="258" r:id="rId3"/>
    <p:sldId id="259" r:id="rId4"/>
    <p:sldId id="260" r:id="rId5"/>
    <p:sldId id="261" r:id="rId6"/>
    <p:sldId id="263" r:id="rId7"/>
    <p:sldId id="265" r:id="rId8"/>
    <p:sldId id="266"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0364" autoAdjust="0"/>
  </p:normalViewPr>
  <p:slideViewPr>
    <p:cSldViewPr snapToGrid="0">
      <p:cViewPr varScale="1">
        <p:scale>
          <a:sx n="59" d="100"/>
          <a:sy n="59" d="100"/>
        </p:scale>
        <p:origin x="11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8C6CA-B067-438D-87F5-0B207AFFA223}"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EF25A-317B-4E91-A225-B5740C5ECC12}" type="slidenum">
              <a:rPr lang="en-US" smtClean="0"/>
              <a:t>‹#›</a:t>
            </a:fld>
            <a:endParaRPr lang="en-US"/>
          </a:p>
        </p:txBody>
      </p:sp>
    </p:spTree>
    <p:extLst>
      <p:ext uri="{BB962C8B-B14F-4D97-AF65-F5344CB8AC3E}">
        <p14:creationId xmlns:p14="http://schemas.microsoft.com/office/powerpoint/2010/main" val="110455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product that the group chose to market is Farmers Dairy skim milk. Skim milk is also referred to as fat-free or low-fat milk among consumers. Skim milk is produced by removing cream from milk. After manufacturing, skim milk retains at least 0.5 grams of fat so that it can still have nutritional value on the consumers' bodies. It is also important to note that skim milk contains no added ingredients apart from flavors and preservatives.</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2</a:t>
            </a:fld>
            <a:endParaRPr lang="en-US"/>
          </a:p>
        </p:txBody>
      </p:sp>
    </p:spTree>
    <p:extLst>
      <p:ext uri="{BB962C8B-B14F-4D97-AF65-F5344CB8AC3E}">
        <p14:creationId xmlns:p14="http://schemas.microsoft.com/office/powerpoint/2010/main" val="2197659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global market overview for the Farmers Dairy skim milk is very positive. There has been an increased consumption and demand for their skim milk globally. This can be attributed to the fact that skim milk has fewer calories than whole milk, and consumers are shifting towards healthier options regarding milk consumption. The other factor contributing to increased demand for Farmers Dairy skim milk is the existence of a wide variety of flavors to choose from, thus meeting the desires and tastes of different consumers in the market.</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3</a:t>
            </a:fld>
            <a:endParaRPr lang="en-US"/>
          </a:p>
        </p:txBody>
      </p:sp>
    </p:spTree>
    <p:extLst>
      <p:ext uri="{BB962C8B-B14F-4D97-AF65-F5344CB8AC3E}">
        <p14:creationId xmlns:p14="http://schemas.microsoft.com/office/powerpoint/2010/main" val="367982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marketing for Farmers Dairy skim market has been categorized into packaging, form, regions, channel of distribution, and skim milk type. With regard to packaging, there are different options, including; canned skim milk, bottled skim milk, instant powder bag skim milk, among others. The market according to type has been segmented as follows; white skim powder, green skim powder, black skim powder, among others. Concerning the form, the skim milk market has been segmented into powder and leaf. Distribution channels have segmented the market into convenience stores, supermarkets, and food services. </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4</a:t>
            </a:fld>
            <a:endParaRPr lang="en-US"/>
          </a:p>
        </p:txBody>
      </p:sp>
    </p:spTree>
    <p:extLst>
      <p:ext uri="{BB962C8B-B14F-4D97-AF65-F5344CB8AC3E}">
        <p14:creationId xmlns:p14="http://schemas.microsoft.com/office/powerpoint/2010/main" val="182095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target market for the Farmers Dairy skim milk is children between the ages of 5 15 years old because they require vitamins, nutrients, and calcium for strong development, and all these are found in the Farmers Dairy skim milk. The 5-15 years age bracket is the main target because children in that age group consume milk the most in comparison with the other age groups.</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5</a:t>
            </a:fld>
            <a:endParaRPr lang="en-US"/>
          </a:p>
        </p:txBody>
      </p:sp>
    </p:spTree>
    <p:extLst>
      <p:ext uri="{BB962C8B-B14F-4D97-AF65-F5344CB8AC3E}">
        <p14:creationId xmlns:p14="http://schemas.microsoft.com/office/powerpoint/2010/main" val="138821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product is skim milk which comes in two varieties. There is regular bottled skim milk and flavored bottled skim milk. Regular bottled skim milk has 0.058 grams of fat, 0.017 grams of </a:t>
            </a:r>
            <a:r>
              <a:rPr lang="en-US" sz="1200" dirty="0" err="1">
                <a:effectLst/>
                <a:latin typeface="Arial" panose="020B0604020202020204" pitchFamily="34" charset="0"/>
                <a:ea typeface="Calibri" panose="020F0502020204030204" pitchFamily="34" charset="0"/>
              </a:rPr>
              <a:t>polysaturated</a:t>
            </a:r>
            <a:r>
              <a:rPr lang="en-US" sz="1200" dirty="0">
                <a:effectLst/>
                <a:latin typeface="Arial" panose="020B0604020202020204" pitchFamily="34" charset="0"/>
                <a:ea typeface="Calibri" panose="020F0502020204030204" pitchFamily="34" charset="0"/>
              </a:rPr>
              <a:t> fats, 0.115 grams of monosaturated fats, and 11.88 grams of carbohydrates, while the flavored bottled skim milk has 0.60 grams of fat, 0.019 grams are saturated fats, 0.117 grams is monosaturated fats, and there are 11.92 grams of carbohydrates.</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6</a:t>
            </a:fld>
            <a:endParaRPr lang="en-US"/>
          </a:p>
        </p:txBody>
      </p:sp>
    </p:spTree>
    <p:extLst>
      <p:ext uri="{BB962C8B-B14F-4D97-AF65-F5344CB8AC3E}">
        <p14:creationId xmlns:p14="http://schemas.microsoft.com/office/powerpoint/2010/main" val="307250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pricing policy for regular non-flavored milk is $3. 559 per gallon and $4.07 per gallon for the flavored skim milk. When a customer purchases more than one gallon of either skim milk, they get 100-gram butter as a discount.</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7</a:t>
            </a:fld>
            <a:endParaRPr lang="en-US"/>
          </a:p>
        </p:txBody>
      </p:sp>
    </p:spTree>
    <p:extLst>
      <p:ext uri="{BB962C8B-B14F-4D97-AF65-F5344CB8AC3E}">
        <p14:creationId xmlns:p14="http://schemas.microsoft.com/office/powerpoint/2010/main" val="375613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promotion tools will include newspaper ads on local and regional newspapers in the areas of the target market. Facebook ads will also run on the company's Facebook page, and lastly, tv commercials on selected regions will be utilized to promote the skim milk product.</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8</a:t>
            </a:fld>
            <a:endParaRPr lang="en-US"/>
          </a:p>
        </p:txBody>
      </p:sp>
    </p:spTree>
    <p:extLst>
      <p:ext uri="{BB962C8B-B14F-4D97-AF65-F5344CB8AC3E}">
        <p14:creationId xmlns:p14="http://schemas.microsoft.com/office/powerpoint/2010/main" val="226506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The Farmers Dairy skim milk will be distributed for sale in regional and local convenience stores such as kiosks and malls. The product will also be sold through different supermarkets and hypermarkets locally and in the region. Lastly, customers will also be able to purchase the skim milk from the company's online store and get it delivered to a preferred delivery station.</a:t>
            </a:r>
            <a:endParaRPr lang="en-US" dirty="0"/>
          </a:p>
        </p:txBody>
      </p:sp>
      <p:sp>
        <p:nvSpPr>
          <p:cNvPr id="4" name="Slide Number Placeholder 3"/>
          <p:cNvSpPr>
            <a:spLocks noGrp="1"/>
          </p:cNvSpPr>
          <p:nvPr>
            <p:ph type="sldNum" sz="quarter" idx="5"/>
          </p:nvPr>
        </p:nvSpPr>
        <p:spPr/>
        <p:txBody>
          <a:bodyPr/>
          <a:lstStyle/>
          <a:p>
            <a:fld id="{0EFEF25A-317B-4E91-A225-B5740C5ECC12}" type="slidenum">
              <a:rPr lang="en-US" smtClean="0"/>
              <a:t>9</a:t>
            </a:fld>
            <a:endParaRPr lang="en-US"/>
          </a:p>
        </p:txBody>
      </p:sp>
    </p:spTree>
    <p:extLst>
      <p:ext uri="{BB962C8B-B14F-4D97-AF65-F5344CB8AC3E}">
        <p14:creationId xmlns:p14="http://schemas.microsoft.com/office/powerpoint/2010/main" val="3143105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368680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6D769-74EC-4918-AF35-57E4E61F87F6}"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174352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2322241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100383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378839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E6D769-74EC-4918-AF35-57E4E61F87F6}"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207329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E6D769-74EC-4918-AF35-57E4E61F87F6}" type="datetimeFigureOut">
              <a:rPr lang="en-US" smtClean="0"/>
              <a:t>4/14/2021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47537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78660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408692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55864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6D769-74EC-4918-AF35-57E4E61F87F6}"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12674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6D769-74EC-4918-AF35-57E4E61F87F6}"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237657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6D769-74EC-4918-AF35-57E4E61F87F6}"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283189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6D769-74EC-4918-AF35-57E4E61F87F6}"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2509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6D769-74EC-4918-AF35-57E4E61F87F6}"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16002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6D769-74EC-4918-AF35-57E4E61F87F6}"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705503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6D769-74EC-4918-AF35-57E4E61F87F6}"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74BE835-D8DF-4C9E-833F-171A24A6A3D4}" type="slidenum">
              <a:rPr lang="en-US" smtClean="0"/>
              <a:t>‹#›</a:t>
            </a:fld>
            <a:endParaRPr lang="en-US"/>
          </a:p>
        </p:txBody>
      </p:sp>
    </p:spTree>
    <p:extLst>
      <p:ext uri="{BB962C8B-B14F-4D97-AF65-F5344CB8AC3E}">
        <p14:creationId xmlns:p14="http://schemas.microsoft.com/office/powerpoint/2010/main" val="401390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1E6D769-74EC-4918-AF35-57E4E61F87F6}" type="datetimeFigureOut">
              <a:rPr lang="en-US" smtClean="0"/>
              <a:t>4/14/2021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74BE835-D8DF-4C9E-833F-171A24A6A3D4}" type="slidenum">
              <a:rPr lang="en-US" smtClean="0"/>
              <a:t>‹#›</a:t>
            </a:fld>
            <a:endParaRPr lang="en-US"/>
          </a:p>
        </p:txBody>
      </p:sp>
    </p:spTree>
    <p:extLst>
      <p:ext uri="{BB962C8B-B14F-4D97-AF65-F5344CB8AC3E}">
        <p14:creationId xmlns:p14="http://schemas.microsoft.com/office/powerpoint/2010/main" val="13278139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F18E-76F8-44C1-9021-EBE64354FE1F}"/>
              </a:ext>
            </a:extLst>
          </p:cNvPr>
          <p:cNvSpPr>
            <a:spLocks noGrp="1"/>
          </p:cNvSpPr>
          <p:nvPr>
            <p:ph type="title"/>
          </p:nvPr>
        </p:nvSpPr>
        <p:spPr/>
        <p:txBody>
          <a:bodyPr>
            <a:noAutofit/>
          </a:bodyPr>
          <a:lstStyle/>
          <a:p>
            <a:pPr marL="0" marR="0" algn="ctr">
              <a:lnSpc>
                <a:spcPct val="107000"/>
              </a:lnSpc>
              <a:spcBef>
                <a:spcPts val="0"/>
              </a:spcBef>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r>
            <a:br>
              <a:rPr lang="en-US" sz="3200"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A Marketing Plan On Farmers Dairy skim milk</a:t>
            </a:r>
            <a:br>
              <a:rPr lang="en-US" sz="3200" dirty="0">
                <a:latin typeface="Times New Roman" panose="02020603050405020304" pitchFamily="18" charset="0"/>
                <a:ea typeface="Calibri" panose="020F050202020403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15380F-1F31-403A-8EEA-02FD30735932}"/>
              </a:ext>
            </a:extLst>
          </p:cNvPr>
          <p:cNvSpPr>
            <a:spLocks noGrp="1"/>
          </p:cNvSpPr>
          <p:nvPr>
            <p:ph idx="1"/>
          </p:nvPr>
        </p:nvSpPr>
        <p:spPr>
          <a:xfrm>
            <a:off x="669701" y="2498502"/>
            <a:ext cx="11372482" cy="4359498"/>
          </a:xfrm>
        </p:spPr>
        <p:txBody>
          <a:bodyPr>
            <a:noAutofit/>
          </a:bodyPr>
          <a:lstStyle/>
          <a:p>
            <a:pPr marL="0" marR="0" indent="0">
              <a:spcBef>
                <a:spcPts val="0"/>
              </a:spcBef>
              <a:spcAft>
                <a:spcPts val="0"/>
              </a:spcAft>
              <a:buNone/>
            </a:pPr>
            <a:r>
              <a:rPr lang="en-US" sz="2000" b="1" dirty="0">
                <a:latin typeface="Times New Roman" panose="02020603050405020304" pitchFamily="18" charset="0"/>
                <a:ea typeface="Times New Roman" panose="02020603050405020304" pitchFamily="18" charset="0"/>
              </a:rPr>
              <a:t>Group / Topic of Presentation    					                Date</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u="sng" dirty="0">
                <a:solidFill>
                  <a:srgbClr val="00B0F0"/>
                </a:solidFill>
                <a:latin typeface="Times New Roman" panose="02020603050405020304" pitchFamily="18" charset="0"/>
                <a:ea typeface="Times New Roman" panose="02020603050405020304" pitchFamily="18" charset="0"/>
              </a:rPr>
              <a:t> Market Plan on  Farmers Dairy skim milk</a:t>
            </a:r>
            <a:r>
              <a:rPr lang="en-US" sz="2000" b="1" dirty="0">
                <a:latin typeface="Times New Roman" panose="02020603050405020304" pitchFamily="18" charset="0"/>
                <a:ea typeface="Times New Roman" panose="02020603050405020304" pitchFamily="18" charset="0"/>
              </a:rPr>
              <a:t>	             </a:t>
            </a:r>
            <a:r>
              <a:rPr lang="en-US" sz="2000" b="1" u="sng" dirty="0">
                <a:latin typeface="Times New Roman" panose="02020603050405020304" pitchFamily="18" charset="0"/>
                <a:ea typeface="Times New Roman" panose="02020603050405020304" pitchFamily="18" charset="0"/>
              </a:rPr>
              <a:t>_                         _       ____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dirty="0">
                <a:latin typeface="Times New Roman" panose="02020603050405020304" pitchFamily="18" charset="0"/>
                <a:ea typeface="Times New Roman" panose="02020603050405020304" pitchFamily="18" charset="0"/>
              </a:rPr>
              <a:t>                        Name of Group Members: 				Student ID</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u="sng" dirty="0">
                <a:latin typeface="Times New Roman" panose="02020603050405020304" pitchFamily="18" charset="0"/>
                <a:ea typeface="Times New Roman" panose="02020603050405020304" pitchFamily="18" charset="0"/>
              </a:rPr>
              <a:t>_____________________________________________</a:t>
            </a:r>
            <a:r>
              <a:rPr lang="en-US" sz="2000" b="1" dirty="0">
                <a:latin typeface="Times New Roman" panose="02020603050405020304" pitchFamily="18" charset="0"/>
                <a:ea typeface="Times New Roman" panose="02020603050405020304" pitchFamily="18" charset="0"/>
              </a:rPr>
              <a:t>	</a:t>
            </a:r>
            <a:r>
              <a:rPr lang="en-US" sz="2000" b="1" u="sng" dirty="0">
                <a:latin typeface="Times New Roman" panose="02020603050405020304" pitchFamily="18" charset="0"/>
                <a:ea typeface="Times New Roman" panose="02020603050405020304" pitchFamily="18" charset="0"/>
              </a:rPr>
              <a:t>_________________    ___</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u="sng" dirty="0">
                <a:latin typeface="Times New Roman" panose="02020603050405020304" pitchFamily="18" charset="0"/>
                <a:ea typeface="Times New Roman" panose="02020603050405020304" pitchFamily="18" charset="0"/>
              </a:rPr>
              <a:t>__________________________________________</a:t>
            </a:r>
            <a:r>
              <a:rPr lang="en-US" sz="2000" b="1" dirty="0">
                <a:latin typeface="Times New Roman" panose="02020603050405020304" pitchFamily="18" charset="0"/>
                <a:ea typeface="Times New Roman" panose="02020603050405020304" pitchFamily="18" charset="0"/>
              </a:rPr>
              <a:t>	        </a:t>
            </a:r>
            <a:r>
              <a:rPr lang="en-US" sz="2000" b="1" u="sng" dirty="0">
                <a:latin typeface="Times New Roman" panose="02020603050405020304" pitchFamily="18" charset="0"/>
                <a:ea typeface="Times New Roman" panose="02020603050405020304" pitchFamily="18" charset="0"/>
              </a:rPr>
              <a:t>___________________    _</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u="sng" dirty="0">
                <a:latin typeface="Times New Roman" panose="02020603050405020304" pitchFamily="18" charset="0"/>
                <a:ea typeface="Times New Roman" panose="02020603050405020304" pitchFamily="18" charset="0"/>
              </a:rPr>
              <a:t>____________________________________________</a:t>
            </a:r>
            <a:r>
              <a:rPr lang="en-US" sz="2000" b="1" dirty="0">
                <a:latin typeface="Times New Roman" panose="02020603050405020304" pitchFamily="18" charset="0"/>
                <a:ea typeface="Times New Roman" panose="02020603050405020304" pitchFamily="18" charset="0"/>
              </a:rPr>
              <a:t>	</a:t>
            </a:r>
            <a:r>
              <a:rPr lang="en-US" sz="2000" b="1" u="sng" dirty="0">
                <a:latin typeface="Times New Roman" panose="02020603050405020304" pitchFamily="18" charset="0"/>
                <a:ea typeface="Times New Roman" panose="02020603050405020304" pitchFamily="18" charset="0"/>
              </a:rPr>
              <a:t>__________________    __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u="sng" dirty="0">
                <a:latin typeface="Times New Roman" panose="02020603050405020304" pitchFamily="18" charset="0"/>
                <a:ea typeface="Times New Roman" panose="02020603050405020304" pitchFamily="18" charset="0"/>
              </a:rPr>
              <a:t>_____________________________________________</a:t>
            </a:r>
            <a:r>
              <a:rPr lang="en-US" sz="2000" b="1" dirty="0">
                <a:latin typeface="Times New Roman" panose="02020603050405020304" pitchFamily="18" charset="0"/>
                <a:ea typeface="Times New Roman" panose="02020603050405020304" pitchFamily="18" charset="0"/>
              </a:rPr>
              <a:t>	</a:t>
            </a:r>
            <a:r>
              <a:rPr lang="en-US" sz="2000" b="1" u="sng" dirty="0">
                <a:latin typeface="Times New Roman" panose="02020603050405020304" pitchFamily="18" charset="0"/>
                <a:ea typeface="Times New Roman" panose="02020603050405020304" pitchFamily="18" charset="0"/>
              </a:rPr>
              <a:t>________________    ____</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MS Mincho" panose="02020609040205080304" pitchFamily="49" charset="-128"/>
            </a:endParaRPr>
          </a:p>
          <a:p>
            <a:pPr marL="0" marR="0" indent="0" algn="just">
              <a:spcBef>
                <a:spcPts val="0"/>
              </a:spcBef>
              <a:spcAft>
                <a:spcPts val="0"/>
              </a:spcAft>
              <a:buNone/>
            </a:pPr>
            <a:r>
              <a:rPr lang="en-US" sz="2000" b="1" u="sng" dirty="0">
                <a:latin typeface="Times New Roman" panose="02020603050405020304" pitchFamily="18" charset="0"/>
                <a:ea typeface="Times New Roman" panose="02020603050405020304" pitchFamily="18" charset="0"/>
              </a:rPr>
              <a:t>_____________________________________________</a:t>
            </a:r>
            <a:r>
              <a:rPr lang="en-US" sz="2000" b="1" dirty="0">
                <a:latin typeface="Times New Roman" panose="02020603050405020304" pitchFamily="18" charset="0"/>
                <a:ea typeface="Times New Roman" panose="02020603050405020304" pitchFamily="18" charset="0"/>
              </a:rPr>
              <a:t>	</a:t>
            </a:r>
            <a:r>
              <a:rPr lang="en-US" sz="2000" b="1" u="sng" dirty="0">
                <a:latin typeface="Times New Roman" panose="02020603050405020304" pitchFamily="18" charset="0"/>
                <a:ea typeface="Times New Roman" panose="02020603050405020304" pitchFamily="18" charset="0"/>
              </a:rPr>
              <a:t>__________ _______   ___</a:t>
            </a:r>
            <a:endParaRPr lang="en-US" sz="2000" dirty="0">
              <a:latin typeface="Times New Roman" panose="02020603050405020304" pitchFamily="18" charset="0"/>
              <a:ea typeface="MS Mincho" panose="02020609040205080304" pitchFamily="49" charset="-128"/>
            </a:endParaRPr>
          </a:p>
          <a:p>
            <a:endParaRPr lang="en-US" sz="2000" dirty="0"/>
          </a:p>
        </p:txBody>
      </p:sp>
    </p:spTree>
    <p:extLst>
      <p:ext uri="{BB962C8B-B14F-4D97-AF65-F5344CB8AC3E}">
        <p14:creationId xmlns:p14="http://schemas.microsoft.com/office/powerpoint/2010/main" val="309944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778F-0ADC-4C1C-BCFA-87EF58F5C0D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C5E6E5F1-BDA4-4C77-93D4-DAC5649321FD}"/>
              </a:ext>
            </a:extLst>
          </p:cNvPr>
          <p:cNvSpPr>
            <a:spLocks noGrp="1"/>
          </p:cNvSpPr>
          <p:nvPr>
            <p:ph idx="1"/>
          </p:nvPr>
        </p:nvSpPr>
        <p:spPr>
          <a:xfrm>
            <a:off x="228600" y="2231756"/>
            <a:ext cx="11658600" cy="4626244"/>
          </a:xfrm>
        </p:spPr>
        <p:txBody>
          <a:bodyPr>
            <a:normAutofit fontScale="92500" lnSpcReduction="20000"/>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Arab, N. (2018). Relationship between dimensions of Brand Equity and 4Ps of Marketing Mix-Place, Product, Promotion, &amp; Price: Coca Cola-Consumer Based Qualitative Survey.</a:t>
            </a:r>
          </a:p>
          <a:p>
            <a:pPr marL="0" marR="0" indent="0">
              <a:lnSpc>
                <a:spcPct val="200000"/>
              </a:lnSpc>
              <a:spcBef>
                <a:spcPts val="0"/>
              </a:spcBef>
              <a:spcAft>
                <a:spcPts val="800"/>
              </a:spcAft>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Davari</a:t>
            </a:r>
            <a:r>
              <a:rPr lang="en-US" sz="2400" dirty="0">
                <a:latin typeface="Times New Roman" panose="02020603050405020304" pitchFamily="18" charset="0"/>
                <a:ea typeface="Calibri" panose="020F0502020204030204" pitchFamily="34" charset="0"/>
                <a:cs typeface="Times New Roman" panose="02020603050405020304" pitchFamily="18" charset="0"/>
              </a:rPr>
              <a:t> Farid, R., Azizi, J.,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Allahyari</a:t>
            </a:r>
            <a:r>
              <a:rPr lang="en-US" sz="2400" dirty="0">
                <a:latin typeface="Times New Roman" panose="02020603050405020304" pitchFamily="18" charset="0"/>
                <a:ea typeface="Calibri" panose="020F0502020204030204" pitchFamily="34" charset="0"/>
                <a:cs typeface="Times New Roman" panose="02020603050405020304" pitchFamily="18" charset="0"/>
              </a:rPr>
              <a:t>, M. 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Damalas</a:t>
            </a:r>
            <a:r>
              <a:rPr lang="en-US" sz="2400" dirty="0">
                <a:latin typeface="Times New Roman" panose="02020603050405020304" pitchFamily="18" charset="0"/>
                <a:ea typeface="Calibri" panose="020F0502020204030204" pitchFamily="34" charset="0"/>
                <a:cs typeface="Times New Roman" panose="02020603050405020304" pitchFamily="18" charset="0"/>
              </a:rPr>
              <a:t>, C. A., &amp;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Sadeghpour</a:t>
            </a:r>
            <a:r>
              <a:rPr lang="en-US" sz="2400" dirty="0">
                <a:latin typeface="Times New Roman" panose="02020603050405020304" pitchFamily="18" charset="0"/>
                <a:ea typeface="Calibri" panose="020F0502020204030204" pitchFamily="34" charset="0"/>
                <a:cs typeface="Times New Roman" panose="02020603050405020304" pitchFamily="18" charset="0"/>
              </a:rPr>
              <a:t>, H. (2019). Marketing mix for the promotion of biological control among small-scale paddy farmers. International Journal of Pest Management, 65(1), 59-65.</a:t>
            </a:r>
          </a:p>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Lee, T. R., Huang, H. L., Huang, B. W., &amp; Chen, S. Y. (2007). Milk supply chain and development strategy. International Journal of Services and Operations Management, 3(2), 227-244.</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71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6C48-B9F6-4F88-99FC-639196EBA60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EB847B7A-6B27-4778-AA7B-DF35E545C8CD}"/>
              </a:ext>
            </a:extLst>
          </p:cNvPr>
          <p:cNvSpPr>
            <a:spLocks noGrp="1"/>
          </p:cNvSpPr>
          <p:nvPr>
            <p:ph idx="1"/>
          </p:nvPr>
        </p:nvSpPr>
        <p:spPr>
          <a:xfrm>
            <a:off x="0" y="2278251"/>
            <a:ext cx="12192000" cy="4579749"/>
          </a:xfrm>
        </p:spPr>
        <p:txBody>
          <a:bodyPr>
            <a:normAutofit/>
          </a:bodyPr>
          <a:lstStyle/>
          <a:p>
            <a:pPr marL="114300" marR="0"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selected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product </a:t>
            </a:r>
            <a:r>
              <a:rPr lang="en-US" sz="2400" dirty="0">
                <a:latin typeface="Times New Roman" panose="02020603050405020304" pitchFamily="18" charset="0"/>
                <a:ea typeface="Calibri" panose="020F0502020204030204" pitchFamily="34" charset="0"/>
                <a:cs typeface="Times New Roman" panose="02020603050405020304" pitchFamily="18" charset="0"/>
              </a:rPr>
              <a:t>being marketed is Farmers Dairy skim milk.</a:t>
            </a:r>
          </a:p>
          <a:p>
            <a:pPr marL="114300" marR="0"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Skim milk is also commonly known as fat-free milk</a:t>
            </a:r>
          </a:p>
          <a:p>
            <a:pPr marL="114300" marR="0"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It is milk from which cream has been removed</a:t>
            </a:r>
          </a:p>
          <a:p>
            <a:pPr marL="114300" marR="0"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It contains approximately 0.5 grams of fat per serving</a:t>
            </a:r>
          </a:p>
          <a:p>
            <a:pPr marL="114300" marR="0"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It contains no added ingredients besides flavors and preservatives</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59505E1-8AA1-4368-929A-55E3BB1FEB3A}"/>
              </a:ext>
            </a:extLst>
          </p:cNvPr>
          <p:cNvPicPr>
            <a:picLocks noChangeAspect="1"/>
          </p:cNvPicPr>
          <p:nvPr/>
        </p:nvPicPr>
        <p:blipFill>
          <a:blip r:embed="rId3"/>
          <a:stretch>
            <a:fillRect/>
          </a:stretch>
        </p:blipFill>
        <p:spPr>
          <a:xfrm>
            <a:off x="9916367" y="2278251"/>
            <a:ext cx="1645369" cy="4339959"/>
          </a:xfrm>
          <a:prstGeom prst="rect">
            <a:avLst/>
          </a:prstGeom>
        </p:spPr>
      </p:pic>
    </p:spTree>
    <p:extLst>
      <p:ext uri="{BB962C8B-B14F-4D97-AF65-F5344CB8AC3E}">
        <p14:creationId xmlns:p14="http://schemas.microsoft.com/office/powerpoint/2010/main" val="267881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A33F-4D72-43B2-98E4-747B00B0F52C}"/>
              </a:ext>
            </a:extLst>
          </p:cNvPr>
          <p:cNvSpPr>
            <a:spLocks noGrp="1"/>
          </p:cNvSpPr>
          <p:nvPr>
            <p:ph type="title"/>
          </p:nvPr>
        </p:nvSpPr>
        <p:spPr>
          <a:xfrm>
            <a:off x="1295402" y="982133"/>
            <a:ext cx="9601196" cy="1032648"/>
          </a:xfrm>
        </p:spPr>
        <p:txBody>
          <a:bodyPr>
            <a:normAutofit/>
          </a:bodyPr>
          <a:lstStyle/>
          <a:p>
            <a:pPr algn="ctr"/>
            <a:r>
              <a:rPr lang="en-US" sz="3200" dirty="0">
                <a:latin typeface="Times New Roman" panose="02020603050405020304" pitchFamily="18" charset="0"/>
                <a:cs typeface="Times New Roman" panose="02020603050405020304" pitchFamily="18" charset="0"/>
              </a:rPr>
              <a:t>Market Overview</a:t>
            </a:r>
          </a:p>
        </p:txBody>
      </p:sp>
      <p:sp>
        <p:nvSpPr>
          <p:cNvPr id="3" name="Content Placeholder 2">
            <a:extLst>
              <a:ext uri="{FF2B5EF4-FFF2-40B4-BE49-F238E27FC236}">
                <a16:creationId xmlns:a16="http://schemas.microsoft.com/office/drawing/2014/main" id="{54A8B135-AA88-4D4B-A10D-6E7B4B1571DF}"/>
              </a:ext>
            </a:extLst>
          </p:cNvPr>
          <p:cNvSpPr>
            <a:spLocks noGrp="1"/>
          </p:cNvSpPr>
          <p:nvPr>
            <p:ph idx="1"/>
          </p:nvPr>
        </p:nvSpPr>
        <p:spPr>
          <a:xfrm>
            <a:off x="464949" y="2014781"/>
            <a:ext cx="11112285" cy="4602995"/>
          </a:xfrm>
        </p:spPr>
        <p:txBody>
          <a:bodyPr>
            <a:normAutofit/>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There has been a global increase in the Farmers Dairy skim milk market from 2018 -2021</a:t>
            </a:r>
          </a:p>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 growth is due to:</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Increased </a:t>
            </a:r>
            <a:r>
              <a:rPr lang="en-US" sz="2400" dirty="0">
                <a:latin typeface="Times New Roman" panose="02020603050405020304" pitchFamily="18" charset="0"/>
                <a:ea typeface="Calibri" panose="020F0502020204030204" pitchFamily="34" charset="0"/>
                <a:cs typeface="Times New Roman" panose="02020603050405020304" pitchFamily="18" charset="0"/>
              </a:rPr>
              <a:t>health concerns among consumers </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Increased variety of Farmers Dairy skim milk flavors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1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DF32-6004-4E8F-89D0-199F1C9CC8FA}"/>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Segmentation</a:t>
            </a:r>
          </a:p>
        </p:txBody>
      </p:sp>
      <p:sp>
        <p:nvSpPr>
          <p:cNvPr id="3" name="Content Placeholder 2">
            <a:extLst>
              <a:ext uri="{FF2B5EF4-FFF2-40B4-BE49-F238E27FC236}">
                <a16:creationId xmlns:a16="http://schemas.microsoft.com/office/drawing/2014/main" id="{F68E0DDF-8047-4C5A-AA0F-C9FA8700B64C}"/>
              </a:ext>
            </a:extLst>
          </p:cNvPr>
          <p:cNvSpPr>
            <a:spLocks noGrp="1"/>
          </p:cNvSpPr>
          <p:nvPr>
            <p:ph idx="1"/>
          </p:nvPr>
        </p:nvSpPr>
        <p:spPr>
          <a:xfrm>
            <a:off x="185980" y="2262753"/>
            <a:ext cx="12006020" cy="4595247"/>
          </a:xfrm>
        </p:spPr>
        <p:txBody>
          <a:bodyPr>
            <a:normAutofit/>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 Farmers Dairy skim milk market has been segmented into;</a:t>
            </a:r>
          </a:p>
          <a:p>
            <a:pPr marL="514350" lvl="1"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Type</a:t>
            </a:r>
          </a:p>
          <a:p>
            <a:pPr marL="514350" lvl="1"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Form</a:t>
            </a:r>
          </a:p>
          <a:p>
            <a:pPr marL="514350" lvl="1"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Channel of distribution</a:t>
            </a:r>
          </a:p>
          <a:p>
            <a:pPr marL="514350" lvl="1" indent="-45720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Packaging</a:t>
            </a: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B4CDC72-98FC-40B4-B084-1AC6A8B13C8F}"/>
              </a:ext>
            </a:extLst>
          </p:cNvPr>
          <p:cNvPicPr>
            <a:picLocks noChangeAspect="1"/>
          </p:cNvPicPr>
          <p:nvPr/>
        </p:nvPicPr>
        <p:blipFill>
          <a:blip r:embed="rId3"/>
          <a:stretch>
            <a:fillRect/>
          </a:stretch>
        </p:blipFill>
        <p:spPr>
          <a:xfrm>
            <a:off x="4955269" y="3172471"/>
            <a:ext cx="6513477" cy="3383312"/>
          </a:xfrm>
          <a:prstGeom prst="rect">
            <a:avLst/>
          </a:prstGeom>
        </p:spPr>
      </p:pic>
    </p:spTree>
    <p:extLst>
      <p:ext uri="{BB962C8B-B14F-4D97-AF65-F5344CB8AC3E}">
        <p14:creationId xmlns:p14="http://schemas.microsoft.com/office/powerpoint/2010/main" val="138423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B310-C24A-4838-A939-15CD33C5F8EC}"/>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Target Audience</a:t>
            </a:r>
          </a:p>
        </p:txBody>
      </p:sp>
      <p:sp>
        <p:nvSpPr>
          <p:cNvPr id="3" name="Content Placeholder 2">
            <a:extLst>
              <a:ext uri="{FF2B5EF4-FFF2-40B4-BE49-F238E27FC236}">
                <a16:creationId xmlns:a16="http://schemas.microsoft.com/office/drawing/2014/main" id="{9622E012-7354-469C-85B0-163BB6B148F5}"/>
              </a:ext>
            </a:extLst>
          </p:cNvPr>
          <p:cNvSpPr>
            <a:spLocks noGrp="1"/>
          </p:cNvSpPr>
          <p:nvPr>
            <p:ph idx="1"/>
          </p:nvPr>
        </p:nvSpPr>
        <p:spPr>
          <a:xfrm>
            <a:off x="0" y="2262754"/>
            <a:ext cx="11763214" cy="4293030"/>
          </a:xfrm>
        </p:spPr>
        <p:txBody>
          <a:bodyPr>
            <a:normAutofit/>
          </a:bodyPr>
          <a:lstStyle/>
          <a:p>
            <a:pPr marL="0" marR="0" indent="0">
              <a:lnSpc>
                <a:spcPct val="200000"/>
              </a:lnSpc>
              <a:spcBef>
                <a:spcPts val="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 primary target market for the  Farmers Dairy skim milk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is:,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00050" lvl="1">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hildren </a:t>
            </a:r>
            <a:r>
              <a:rPr lang="en-US" sz="2400" dirty="0">
                <a:latin typeface="Times New Roman" panose="02020603050405020304" pitchFamily="18" charset="0"/>
                <a:ea typeface="Calibri" panose="020F0502020204030204" pitchFamily="34" charset="0"/>
                <a:cs typeface="Times New Roman" panose="02020603050405020304" pitchFamily="18" charset="0"/>
              </a:rPr>
              <a:t>aged between 5-15 years because;</a:t>
            </a:r>
          </a:p>
          <a:p>
            <a:pPr marL="400050" lvl="1">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They actively need calcium for strong bones.</a:t>
            </a:r>
          </a:p>
          <a:p>
            <a:pPr marL="400050" lvl="1">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The milk consumption at these ages is higher than the rest</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3AEF8CD-451E-4392-ACC5-735E24360F22}"/>
              </a:ext>
            </a:extLst>
          </p:cNvPr>
          <p:cNvPicPr>
            <a:picLocks noChangeAspect="1"/>
          </p:cNvPicPr>
          <p:nvPr/>
        </p:nvPicPr>
        <p:blipFill>
          <a:blip r:embed="rId3"/>
          <a:stretch>
            <a:fillRect/>
          </a:stretch>
        </p:blipFill>
        <p:spPr>
          <a:xfrm>
            <a:off x="8355645" y="3006671"/>
            <a:ext cx="3121443" cy="2192813"/>
          </a:xfrm>
          <a:prstGeom prst="rect">
            <a:avLst/>
          </a:prstGeom>
        </p:spPr>
      </p:pic>
    </p:spTree>
    <p:extLst>
      <p:ext uri="{BB962C8B-B14F-4D97-AF65-F5344CB8AC3E}">
        <p14:creationId xmlns:p14="http://schemas.microsoft.com/office/powerpoint/2010/main" val="162694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B046-17F6-42B2-9132-0B9DF01C7BE4}"/>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The Farmers Dairy Product</a:t>
            </a:r>
          </a:p>
        </p:txBody>
      </p:sp>
      <p:sp>
        <p:nvSpPr>
          <p:cNvPr id="3" name="Text Placeholder 2">
            <a:extLst>
              <a:ext uri="{FF2B5EF4-FFF2-40B4-BE49-F238E27FC236}">
                <a16:creationId xmlns:a16="http://schemas.microsoft.com/office/drawing/2014/main" id="{1FF24247-4C3B-4F06-9046-15A8C93AA024}"/>
              </a:ext>
            </a:extLst>
          </p:cNvPr>
          <p:cNvSpPr>
            <a:spLocks noGrp="1"/>
          </p:cNvSpPr>
          <p:nvPr>
            <p:ph type="body" idx="1"/>
          </p:nvPr>
        </p:nvSpPr>
        <p:spPr>
          <a:xfrm>
            <a:off x="402956" y="2603500"/>
            <a:ext cx="5577155" cy="576262"/>
          </a:xfrm>
        </p:spPr>
        <p:txBody>
          <a:bodyPr/>
          <a:lstStyle/>
          <a:p>
            <a:pPr algn="ctr"/>
            <a:r>
              <a:rPr lang="en-US" dirty="0">
                <a:latin typeface="Times New Roman" panose="02020603050405020304" pitchFamily="18" charset="0"/>
                <a:cs typeface="Times New Roman" panose="02020603050405020304" pitchFamily="18" charset="0"/>
              </a:rPr>
              <a:t>Regular Skim Milk</a:t>
            </a:r>
          </a:p>
        </p:txBody>
      </p:sp>
      <p:sp>
        <p:nvSpPr>
          <p:cNvPr id="4" name="Content Placeholder 3">
            <a:extLst>
              <a:ext uri="{FF2B5EF4-FFF2-40B4-BE49-F238E27FC236}">
                <a16:creationId xmlns:a16="http://schemas.microsoft.com/office/drawing/2014/main" id="{55E696C9-8F55-4934-BD4E-F48937662850}"/>
              </a:ext>
            </a:extLst>
          </p:cNvPr>
          <p:cNvSpPr>
            <a:spLocks noGrp="1"/>
          </p:cNvSpPr>
          <p:nvPr>
            <p:ph sz="half" idx="2"/>
          </p:nvPr>
        </p:nvSpPr>
        <p:spPr>
          <a:xfrm>
            <a:off x="0" y="3179762"/>
            <a:ext cx="5980112" cy="3678238"/>
          </a:xfrm>
        </p:spPr>
        <p:txBody>
          <a:bodyPr>
            <a:normAutofit/>
          </a:bodyPr>
          <a:lstStyle/>
          <a:p>
            <a:pPr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0.58 grams of fat	</a:t>
            </a:r>
          </a:p>
          <a:p>
            <a:pPr marR="0">
              <a:lnSpc>
                <a:spcPct val="200000"/>
              </a:lnSpc>
              <a:spcBef>
                <a:spcPts val="0"/>
              </a:spcBef>
              <a:spcAft>
                <a:spcPts val="8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Polysaturated</a:t>
            </a:r>
            <a:r>
              <a:rPr lang="en-US" sz="2400" dirty="0">
                <a:latin typeface="Times New Roman" panose="02020603050405020304" pitchFamily="18" charset="0"/>
                <a:ea typeface="Calibri" panose="020F0502020204030204" pitchFamily="34" charset="0"/>
                <a:cs typeface="Times New Roman" panose="02020603050405020304" pitchFamily="18" charset="0"/>
              </a:rPr>
              <a:t> fats 0.017 grams</a:t>
            </a:r>
          </a:p>
          <a:p>
            <a:pPr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Monosaturated fats 0.115 grams     </a:t>
            </a:r>
          </a:p>
          <a:p>
            <a:pPr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Total carbohydrates 11.88grams</a:t>
            </a:r>
            <a:endParaRPr lang="en-US" sz="24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3626A036-6E9A-40D5-A035-73C697FD4C15}"/>
              </a:ext>
            </a:extLst>
          </p:cNvPr>
          <p:cNvSpPr>
            <a:spLocks noGrp="1"/>
          </p:cNvSpPr>
          <p:nvPr>
            <p:ph type="body" sz="quarter" idx="3"/>
          </p:nvPr>
        </p:nvSpPr>
        <p:spPr>
          <a:xfrm>
            <a:off x="6208712" y="2603500"/>
            <a:ext cx="5724983" cy="576262"/>
          </a:xfrm>
        </p:spPr>
        <p:txBody>
          <a:bodyPr/>
          <a:lstStyle/>
          <a:p>
            <a:pPr algn="ctr"/>
            <a:r>
              <a:rPr lang="en-US" dirty="0">
                <a:latin typeface="Times New Roman" panose="02020603050405020304" pitchFamily="18" charset="0"/>
                <a:cs typeface="Times New Roman" panose="02020603050405020304" pitchFamily="18" charset="0"/>
              </a:rPr>
              <a:t>Flavored Skim Milk</a:t>
            </a:r>
          </a:p>
        </p:txBody>
      </p:sp>
      <p:sp>
        <p:nvSpPr>
          <p:cNvPr id="6" name="Content Placeholder 5">
            <a:extLst>
              <a:ext uri="{FF2B5EF4-FFF2-40B4-BE49-F238E27FC236}">
                <a16:creationId xmlns:a16="http://schemas.microsoft.com/office/drawing/2014/main" id="{805388DA-6694-46E7-A5F9-EB5FE4B4C55D}"/>
              </a:ext>
            </a:extLst>
          </p:cNvPr>
          <p:cNvSpPr>
            <a:spLocks noGrp="1"/>
          </p:cNvSpPr>
          <p:nvPr>
            <p:ph sz="quarter" idx="4"/>
          </p:nvPr>
        </p:nvSpPr>
        <p:spPr>
          <a:xfrm>
            <a:off x="6208712" y="3179762"/>
            <a:ext cx="5980112" cy="3678238"/>
          </a:xfrm>
        </p:spPr>
        <p:txBody>
          <a:bodyPr>
            <a:normAutofit/>
          </a:bodyPr>
          <a:lstStyle/>
          <a:p>
            <a:pPr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0.60 grams of fat</a:t>
            </a:r>
          </a:p>
          <a:p>
            <a:pPr marR="0">
              <a:lnSpc>
                <a:spcPct val="200000"/>
              </a:lnSpc>
              <a:spcBef>
                <a:spcPts val="0"/>
              </a:spcBef>
              <a:spcAft>
                <a:spcPts val="800"/>
              </a:spcAft>
              <a:buFont typeface="Wingdings" panose="05000000000000000000"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Polysaturated</a:t>
            </a:r>
            <a:r>
              <a:rPr lang="en-US" sz="2400" dirty="0">
                <a:latin typeface="Times New Roman" panose="02020603050405020304" pitchFamily="18" charset="0"/>
                <a:ea typeface="Calibri" panose="020F0502020204030204" pitchFamily="34" charset="0"/>
                <a:cs typeface="Times New Roman" panose="02020603050405020304" pitchFamily="18" charset="0"/>
              </a:rPr>
              <a:t> fats 0.019 grams</a:t>
            </a:r>
          </a:p>
          <a:p>
            <a:pPr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Monosaturated fats 0.117 grams</a:t>
            </a:r>
          </a:p>
          <a:p>
            <a:pPr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 Total carbohydrates 11.92 grams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13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AC05-0246-43E5-BD93-72F6CF85D1DB}"/>
              </a:ext>
            </a:extLst>
          </p:cNvPr>
          <p:cNvSpPr>
            <a:spLocks noGrp="1"/>
          </p:cNvSpPr>
          <p:nvPr>
            <p:ph type="title"/>
          </p:nvPr>
        </p:nvSpPr>
        <p:spPr/>
        <p:txBody>
          <a:bodyPr/>
          <a:lstStyle/>
          <a:p>
            <a:pPr algn="ctr"/>
            <a:r>
              <a:rPr lang="en-US" sz="2800" dirty="0">
                <a:latin typeface="Times New Roman" panose="02020603050405020304" pitchFamily="18" charset="0"/>
                <a:cs typeface="Times New Roman" panose="02020603050405020304" pitchFamily="18" charset="0"/>
              </a:rPr>
              <a:t>Pricing</a:t>
            </a:r>
          </a:p>
        </p:txBody>
      </p:sp>
      <p:sp>
        <p:nvSpPr>
          <p:cNvPr id="3" name="Content Placeholder 2">
            <a:extLst>
              <a:ext uri="{FF2B5EF4-FFF2-40B4-BE49-F238E27FC236}">
                <a16:creationId xmlns:a16="http://schemas.microsoft.com/office/drawing/2014/main" id="{251F5166-E444-47A7-86F5-9ED1586251F3}"/>
              </a:ext>
            </a:extLst>
          </p:cNvPr>
          <p:cNvSpPr>
            <a:spLocks noGrp="1"/>
          </p:cNvSpPr>
          <p:nvPr>
            <p:ph sz="half" idx="1"/>
          </p:nvPr>
        </p:nvSpPr>
        <p:spPr>
          <a:xfrm>
            <a:off x="506186" y="2231756"/>
            <a:ext cx="5980112" cy="4626244"/>
          </a:xfrm>
        </p:spPr>
        <p:txBody>
          <a:bodyPr>
            <a:normAutofit lnSpcReduction="10000"/>
          </a:bodyPr>
          <a:lstStyle/>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The price for regular non-flavored skim milk is $3.559 per gallon</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The price for flavored skim milk is $4.07 per gallon</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Purchase of more than one gallon comes with free 100-gram butter</a:t>
            </a:r>
          </a:p>
          <a:p>
            <a:endParaRPr lang="en-US"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F5111E9-3B65-4E21-87F7-65D9DAE91A45}"/>
              </a:ext>
            </a:extLst>
          </p:cNvPr>
          <p:cNvPicPr>
            <a:picLocks noGrp="1" noChangeAspect="1"/>
          </p:cNvPicPr>
          <p:nvPr>
            <p:ph sz="half" idx="2"/>
          </p:nvPr>
        </p:nvPicPr>
        <p:blipFill>
          <a:blip r:embed="rId3"/>
          <a:stretch>
            <a:fillRect/>
          </a:stretch>
        </p:blipFill>
        <p:spPr>
          <a:xfrm>
            <a:off x="7788728" y="2577285"/>
            <a:ext cx="3664063" cy="3935186"/>
          </a:xfrm>
          <a:prstGeom prst="rect">
            <a:avLst/>
          </a:prstGeom>
        </p:spPr>
      </p:pic>
    </p:spTree>
    <p:extLst>
      <p:ext uri="{BB962C8B-B14F-4D97-AF65-F5344CB8AC3E}">
        <p14:creationId xmlns:p14="http://schemas.microsoft.com/office/powerpoint/2010/main" val="367524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C9C3-E28F-4B8D-85E5-68101A8815AF}"/>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Promotion</a:t>
            </a:r>
          </a:p>
        </p:txBody>
      </p:sp>
      <p:sp>
        <p:nvSpPr>
          <p:cNvPr id="3" name="Content Placeholder 2">
            <a:extLst>
              <a:ext uri="{FF2B5EF4-FFF2-40B4-BE49-F238E27FC236}">
                <a16:creationId xmlns:a16="http://schemas.microsoft.com/office/drawing/2014/main" id="{0B1D0873-277F-4971-99C5-5752356D074E}"/>
              </a:ext>
            </a:extLst>
          </p:cNvPr>
          <p:cNvSpPr>
            <a:spLocks noGrp="1"/>
          </p:cNvSpPr>
          <p:nvPr>
            <p:ph sz="half" idx="1"/>
          </p:nvPr>
        </p:nvSpPr>
        <p:spPr>
          <a:xfrm>
            <a:off x="0" y="2371241"/>
            <a:ext cx="5980112" cy="4486759"/>
          </a:xfrm>
        </p:spPr>
        <p:txBody>
          <a:bodyPr/>
          <a:lstStyle/>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Television commercials on selected regional networks</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Facebook ads on the company page</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Newspaper ads </a:t>
            </a:r>
          </a:p>
          <a:p>
            <a:endParaRPr lang="en-US"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652867C6-472D-4190-B3D4-9F2F24C81D3A}"/>
              </a:ext>
            </a:extLst>
          </p:cNvPr>
          <p:cNvPicPr>
            <a:picLocks noGrp="1" noChangeAspect="1"/>
          </p:cNvPicPr>
          <p:nvPr>
            <p:ph sz="half" idx="2"/>
          </p:nvPr>
        </p:nvPicPr>
        <p:blipFill>
          <a:blip r:embed="rId3"/>
          <a:stretch>
            <a:fillRect/>
          </a:stretch>
        </p:blipFill>
        <p:spPr>
          <a:xfrm>
            <a:off x="6906986" y="2371242"/>
            <a:ext cx="4925179" cy="3376415"/>
          </a:xfrm>
          <a:prstGeom prst="rect">
            <a:avLst/>
          </a:prstGeom>
        </p:spPr>
      </p:pic>
    </p:spTree>
    <p:extLst>
      <p:ext uri="{BB962C8B-B14F-4D97-AF65-F5344CB8AC3E}">
        <p14:creationId xmlns:p14="http://schemas.microsoft.com/office/powerpoint/2010/main" val="100214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8BB5-4AB3-4A5C-8B75-85498B258F3C}"/>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Placement</a:t>
            </a:r>
          </a:p>
        </p:txBody>
      </p:sp>
      <p:sp>
        <p:nvSpPr>
          <p:cNvPr id="3" name="Content Placeholder 2">
            <a:extLst>
              <a:ext uri="{FF2B5EF4-FFF2-40B4-BE49-F238E27FC236}">
                <a16:creationId xmlns:a16="http://schemas.microsoft.com/office/drawing/2014/main" id="{B49CA8B6-ABD5-4270-AC8F-418F2EA94AE6}"/>
              </a:ext>
            </a:extLst>
          </p:cNvPr>
          <p:cNvSpPr>
            <a:spLocks noGrp="1"/>
          </p:cNvSpPr>
          <p:nvPr>
            <p:ph sz="half" idx="1"/>
          </p:nvPr>
        </p:nvSpPr>
        <p:spPr>
          <a:xfrm>
            <a:off x="0" y="2293749"/>
            <a:ext cx="5980112" cy="4564251"/>
          </a:xfrm>
        </p:spPr>
        <p:txBody>
          <a:bodyPr/>
          <a:lstStyle/>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 Sold at specific regional supermarkets</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Sold at different convenience stores</a:t>
            </a:r>
          </a:p>
          <a:p>
            <a:pPr marL="0" marR="0">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Sold directly from the company's online store.</a:t>
            </a:r>
          </a:p>
          <a:p>
            <a:endParaRPr lang="en-US"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55B9298-A5E0-4883-934A-4207BB57563E}"/>
              </a:ext>
            </a:extLst>
          </p:cNvPr>
          <p:cNvPicPr>
            <a:picLocks noGrp="1" noChangeAspect="1"/>
          </p:cNvPicPr>
          <p:nvPr>
            <p:ph sz="half" idx="2"/>
          </p:nvPr>
        </p:nvPicPr>
        <p:blipFill>
          <a:blip r:embed="rId3"/>
          <a:stretch>
            <a:fillRect/>
          </a:stretch>
        </p:blipFill>
        <p:spPr>
          <a:xfrm>
            <a:off x="6208713" y="2333427"/>
            <a:ext cx="5740480" cy="4315346"/>
          </a:xfrm>
          <a:prstGeom prst="rect">
            <a:avLst/>
          </a:prstGeom>
        </p:spPr>
      </p:pic>
    </p:spTree>
    <p:extLst>
      <p:ext uri="{BB962C8B-B14F-4D97-AF65-F5344CB8AC3E}">
        <p14:creationId xmlns:p14="http://schemas.microsoft.com/office/powerpoint/2010/main" val="3040317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87</TotalTime>
  <Words>996</Words>
  <Application>Microsoft Office PowerPoint</Application>
  <PresentationFormat>Widescreen</PresentationFormat>
  <Paragraphs>80</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Century Gothic</vt:lpstr>
      <vt:lpstr>MS Mincho</vt:lpstr>
      <vt:lpstr>Times New Roman</vt:lpstr>
      <vt:lpstr>Wingdings</vt:lpstr>
      <vt:lpstr>Wingdings 3</vt:lpstr>
      <vt:lpstr>Ion Boardroom</vt:lpstr>
      <vt:lpstr> A Marketing Plan On Farmers Dairy skim milk </vt:lpstr>
      <vt:lpstr>Introduction</vt:lpstr>
      <vt:lpstr>Market Overview</vt:lpstr>
      <vt:lpstr>Segmentation</vt:lpstr>
      <vt:lpstr>Target Audience</vt:lpstr>
      <vt:lpstr>The Farmers Dairy Product</vt:lpstr>
      <vt:lpstr>Pricing</vt:lpstr>
      <vt:lpstr>Promotion</vt:lpstr>
      <vt:lpstr>Placement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Marketing Plan On Farmers Dairy skim milk</dc:title>
  <dc:creator>Njeri</dc:creator>
  <cp:lastModifiedBy>HP</cp:lastModifiedBy>
  <cp:revision>16</cp:revision>
  <dcterms:created xsi:type="dcterms:W3CDTF">2021-04-14T09:15:01Z</dcterms:created>
  <dcterms:modified xsi:type="dcterms:W3CDTF">2021-04-14T11:32:06Z</dcterms:modified>
</cp:coreProperties>
</file>