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2" r:id="rId1"/>
  </p:sldMasterIdLst>
  <p:notesMasterIdLst>
    <p:notesMasterId r:id="rId15"/>
  </p:notesMasterIdLst>
  <p:sldIdLst>
    <p:sldId id="257" r:id="rId2"/>
    <p:sldId id="272" r:id="rId3"/>
    <p:sldId id="291" r:id="rId4"/>
    <p:sldId id="273" r:id="rId5"/>
    <p:sldId id="283" r:id="rId6"/>
    <p:sldId id="274" r:id="rId7"/>
    <p:sldId id="284" r:id="rId8"/>
    <p:sldId id="275" r:id="rId9"/>
    <p:sldId id="276" r:id="rId10"/>
    <p:sldId id="289" r:id="rId11"/>
    <p:sldId id="290" r:id="rId12"/>
    <p:sldId id="282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4564" autoAdjust="0"/>
  </p:normalViewPr>
  <p:slideViewPr>
    <p:cSldViewPr snapToGrid="0">
      <p:cViewPr>
        <p:scale>
          <a:sx n="68" d="100"/>
          <a:sy n="68" d="100"/>
        </p:scale>
        <p:origin x="-7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EDC4-8269-44A2-80E6-C6F4F85C87FB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85ECC-999C-4360-80B5-D4190EBDA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9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68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7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73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3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9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2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7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30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32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66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63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4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65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2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11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406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58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7890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55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36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1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6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0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9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2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5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9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4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604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824" y="963877"/>
            <a:ext cx="10243050" cy="4830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Marketing 341 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Realty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Name: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Course:</a:t>
            </a: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/>
            </a:r>
            <a:b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Institution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Tutor:</a:t>
            </a:r>
            <a:endParaRPr lang="en-US" sz="48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508" y="1952236"/>
            <a:ext cx="8657378" cy="471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Profit/Loss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231" y="1846627"/>
            <a:ext cx="8953918" cy="499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154746"/>
            <a:ext cx="8953917" cy="1575580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 in a Nutshell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1758463"/>
            <a:ext cx="10869513" cy="44313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located in Queens, New York</a:t>
            </a:r>
            <a:r>
              <a:rPr lang="en-US" dirty="0" smtClean="0">
                <a:ln w="0"/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With </a:t>
            </a:r>
            <a:r>
              <a:rPr lang="en-US" dirty="0">
                <a:ln w="0"/>
                <a:solidFill>
                  <a:srgbClr val="FFFF00"/>
                </a:solidFill>
              </a:rPr>
              <a:t>strengths such as highly-skilled employees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and opportunities such as increase in population, the startup is bound to thrive in the ever-growing industry.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company intends to gain control over 20% of the market through rigorous marketing strategies especially online-related marketing.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mission and vision statements which entail inspiring and impacting a lasting relationship will aid in keeping the company strong in the industry.</a:t>
            </a:r>
          </a:p>
        </p:txBody>
      </p:sp>
    </p:spTree>
    <p:extLst>
      <p:ext uri="{BB962C8B-B14F-4D97-AF65-F5344CB8AC3E}">
        <p14:creationId xmlns:p14="http://schemas.microsoft.com/office/powerpoint/2010/main" val="3568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323557"/>
            <a:ext cx="8953917" cy="1266092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1336431"/>
            <a:ext cx="10672565" cy="4480615"/>
          </a:xfrm>
        </p:spPr>
        <p:txBody>
          <a:bodyPr anchor="t"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>
                <a:ln w="0"/>
                <a:solidFill>
                  <a:srgbClr val="FFFF00"/>
                </a:solidFill>
              </a:rPr>
              <a:t>Brondani</a:t>
            </a:r>
            <a:r>
              <a:rPr lang="en-US" dirty="0">
                <a:ln w="0"/>
                <a:solidFill>
                  <a:srgbClr val="FFFF00"/>
                </a:solidFill>
              </a:rPr>
              <a:t>, M. A., Alan, R., &amp; Donnelly, L. (2017). Stigma of addiction and mental illness in healthcare: The case of patients’ experiences in dental settings. </a:t>
            </a:r>
            <a:r>
              <a:rPr lang="en-US" dirty="0" err="1">
                <a:ln w="0"/>
                <a:solidFill>
                  <a:srgbClr val="FFFF00"/>
                </a:solidFill>
              </a:rPr>
              <a:t>PloS</a:t>
            </a:r>
            <a:r>
              <a:rPr lang="en-US" dirty="0">
                <a:ln w="0"/>
                <a:solidFill>
                  <a:srgbClr val="FFFF00"/>
                </a:solidFill>
              </a:rPr>
              <a:t> one, 12(5), e0177388</a:t>
            </a:r>
            <a:r>
              <a:rPr lang="en-US" dirty="0" smtClean="0">
                <a:ln w="0"/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 err="1">
                <a:ln w="0"/>
                <a:solidFill>
                  <a:srgbClr val="FFFF00"/>
                </a:solidFill>
              </a:rPr>
              <a:t>Keisu</a:t>
            </a:r>
            <a:r>
              <a:rPr lang="en-US" dirty="0">
                <a:ln w="0"/>
                <a:solidFill>
                  <a:srgbClr val="FFFF00"/>
                </a:solidFill>
              </a:rPr>
              <a:t>, B. I., &amp; </a:t>
            </a:r>
            <a:r>
              <a:rPr lang="en-US" dirty="0" err="1">
                <a:ln w="0"/>
                <a:solidFill>
                  <a:srgbClr val="FFFF00"/>
                </a:solidFill>
              </a:rPr>
              <a:t>Ahlström</a:t>
            </a:r>
            <a:r>
              <a:rPr lang="en-US" dirty="0">
                <a:ln w="0"/>
                <a:solidFill>
                  <a:srgbClr val="FFFF00"/>
                </a:solidFill>
              </a:rPr>
              <a:t>, B. (2020). The silent voices: Pupil participation for gender equality and diversity. Educational Research, 62(1), 1-17.</a:t>
            </a:r>
            <a:endParaRPr lang="en-US" dirty="0" smtClean="0">
              <a:ln w="0"/>
              <a:solidFill>
                <a:srgbClr val="FFFF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Mayer, S. E., </a:t>
            </a:r>
            <a:r>
              <a:rPr lang="en-US" dirty="0" err="1">
                <a:ln w="0"/>
                <a:solidFill>
                  <a:srgbClr val="FFFF00"/>
                </a:solidFill>
              </a:rPr>
              <a:t>Kalil</a:t>
            </a:r>
            <a:r>
              <a:rPr lang="en-US" dirty="0">
                <a:ln w="0"/>
                <a:solidFill>
                  <a:srgbClr val="FFFF00"/>
                </a:solidFill>
              </a:rPr>
              <a:t>, A., </a:t>
            </a:r>
            <a:r>
              <a:rPr lang="en-US" dirty="0" err="1">
                <a:ln w="0"/>
                <a:solidFill>
                  <a:srgbClr val="FFFF00"/>
                </a:solidFill>
              </a:rPr>
              <a:t>Oreopoulos</a:t>
            </a:r>
            <a:r>
              <a:rPr lang="en-US" dirty="0">
                <a:ln w="0"/>
                <a:solidFill>
                  <a:srgbClr val="FFFF00"/>
                </a:solidFill>
              </a:rPr>
              <a:t>, P., &amp; Gallegos, S. (2019). Using behavioral insights to increase parental engagement the parents and children together intervention. Journal of Human Resources, 54(4), 900-925.</a:t>
            </a:r>
            <a:endParaRPr lang="en-US" dirty="0" smtClean="0">
              <a:ln w="0"/>
              <a:solidFill>
                <a:srgbClr val="FFFF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Rahman, A., Clarke, M. A., &amp; Byrne, S. (2017). The art of breaking people down: The British colonial model in Ireland and Canada. Peace Research, 15-38</a:t>
            </a:r>
            <a:r>
              <a:rPr lang="en-US" dirty="0" smtClean="0">
                <a:ln w="0"/>
                <a:solidFill>
                  <a:srgbClr val="FFFF00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http://publicboard.ca</a:t>
            </a:r>
            <a:r>
              <a:rPr lang="en-US" dirty="0" smtClean="0">
                <a:ln w="0"/>
                <a:solidFill>
                  <a:srgbClr val="FFFF00"/>
                </a:solidFill>
              </a:rPr>
              <a:t>/</a:t>
            </a:r>
          </a:p>
          <a:p>
            <a:endParaRPr lang="en-US" dirty="0" smtClean="0">
              <a:ln w="0"/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8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58129" y="98474"/>
            <a:ext cx="9756146" cy="1702191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What </a:t>
            </a:r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is 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Realty?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34905"/>
            <a:ext cx="9699875" cy="491776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located </a:t>
            </a:r>
            <a:r>
              <a:rPr lang="en-US" dirty="0">
                <a:ln w="0"/>
                <a:solidFill>
                  <a:srgbClr val="FFFF00"/>
                </a:solidFill>
              </a:rPr>
              <a:t>in Queens, New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York with a main </a:t>
            </a:r>
            <a:r>
              <a:rPr lang="en-US" dirty="0">
                <a:ln w="0"/>
                <a:solidFill>
                  <a:srgbClr val="FFFF00"/>
                </a:solidFill>
              </a:rPr>
              <a:t>objective of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offering </a:t>
            </a:r>
            <a:r>
              <a:rPr lang="en-US" dirty="0">
                <a:ln w="0"/>
                <a:solidFill>
                  <a:srgbClr val="FFFF00"/>
                </a:solidFill>
              </a:rPr>
              <a:t>real estate and property management services to property owners and real estate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investors.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zones of operations include: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Brooklyn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Queens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Bronx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Manhattan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</a:t>
            </a:r>
            <a:r>
              <a:rPr lang="en-US" dirty="0">
                <a:ln w="0"/>
                <a:solidFill>
                  <a:srgbClr val="FFFF00"/>
                </a:solidFill>
              </a:rPr>
              <a:t>Long Island.</a:t>
            </a:r>
            <a:endParaRPr lang="en-US" dirty="0" smtClean="0">
              <a:ln w="0"/>
              <a:solidFill>
                <a:srgbClr val="FFFF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business has a high potential of growing due to factors such as increased population, and the need for consumers to buy or rent houses and apartments.</a:t>
            </a:r>
          </a:p>
        </p:txBody>
      </p:sp>
    </p:spTree>
    <p:extLst>
      <p:ext uri="{BB962C8B-B14F-4D97-AF65-F5344CB8AC3E}">
        <p14:creationId xmlns:p14="http://schemas.microsoft.com/office/powerpoint/2010/main" val="9092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Mission and Vision Statements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1779"/>
            <a:ext cx="9699875" cy="415089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dirty="0" smtClean="0">
                <a:ln w="0"/>
                <a:solidFill>
                  <a:srgbClr val="FFFF00"/>
                </a:solidFill>
              </a:rPr>
              <a:t>Mission Statement</a:t>
            </a:r>
          </a:p>
          <a:p>
            <a:pPr algn="ctr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To offer meaningful and lasting real estate and property management solutions to our customers and inspiring long-lasting relationships.</a:t>
            </a:r>
          </a:p>
          <a:p>
            <a:pPr marL="0" indent="0" algn="ctr">
              <a:lnSpc>
                <a:spcPct val="200000"/>
              </a:lnSpc>
              <a:buNone/>
            </a:pPr>
            <a:endParaRPr lang="en-US" dirty="0" smtClean="0">
              <a:ln w="0"/>
              <a:solidFill>
                <a:srgbClr val="FFFF00"/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en-US" dirty="0" smtClean="0">
                <a:ln w="0"/>
                <a:solidFill>
                  <a:srgbClr val="FFFF00"/>
                </a:solidFill>
              </a:rPr>
              <a:t>Vision Statement</a:t>
            </a:r>
          </a:p>
          <a:p>
            <a:pPr algn="ctr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To be the leading real estate services provider in New York City.</a:t>
            </a:r>
          </a:p>
        </p:txBody>
      </p:sp>
    </p:spTree>
    <p:extLst>
      <p:ext uri="{BB962C8B-B14F-4D97-AF65-F5344CB8AC3E}">
        <p14:creationId xmlns:p14="http://schemas.microsoft.com/office/powerpoint/2010/main" val="5408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26942" y="694713"/>
            <a:ext cx="9587333" cy="852734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Services Offered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1378635"/>
            <a:ext cx="10515600" cy="531092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21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offers a variety of services to investors who are seeking to invest in homes, or to migrators who are seeking residential solutions.</a:t>
            </a:r>
          </a:p>
          <a:p>
            <a:pPr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services include:</a:t>
            </a:r>
          </a:p>
          <a:p>
            <a:pPr lvl="1"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Listing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 Selling </a:t>
            </a:r>
          </a:p>
          <a:p>
            <a:pPr lvl="1">
              <a:lnSpc>
                <a:spcPct val="21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P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roperty management</a:t>
            </a:r>
          </a:p>
          <a:p>
            <a:pPr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Listing involves negotiations with home owners or developers to agree on a marketable rice.</a:t>
            </a:r>
          </a:p>
          <a:p>
            <a:pPr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Selling is all about searching for potential buyers and convincing them to buy the house.</a:t>
            </a:r>
          </a:p>
          <a:p>
            <a:pPr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Property management includes services such as:</a:t>
            </a:r>
          </a:p>
          <a:p>
            <a:pPr lvl="1"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Maintaining</a:t>
            </a:r>
          </a:p>
          <a:p>
            <a:pPr lvl="1">
              <a:lnSpc>
                <a:spcPct val="21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Renting</a:t>
            </a:r>
          </a:p>
          <a:p>
            <a:pPr lvl="1">
              <a:lnSpc>
                <a:spcPct val="21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S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igning </a:t>
            </a:r>
            <a:r>
              <a:rPr lang="en-US" dirty="0">
                <a:ln w="0"/>
                <a:solidFill>
                  <a:srgbClr val="FFFF00"/>
                </a:solidFill>
              </a:rPr>
              <a:t>new lease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contracts</a:t>
            </a:r>
          </a:p>
          <a:p>
            <a:pPr lvl="1">
              <a:lnSpc>
                <a:spcPct val="21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B</a:t>
            </a:r>
            <a:r>
              <a:rPr lang="en-US" dirty="0" smtClean="0">
                <a:ln w="0"/>
                <a:solidFill>
                  <a:srgbClr val="FFFF00"/>
                </a:solidFill>
              </a:rPr>
              <a:t>udgeting </a:t>
            </a:r>
            <a:r>
              <a:rPr lang="en-US" dirty="0">
                <a:ln w="0"/>
                <a:solidFill>
                  <a:srgbClr val="FFFF00"/>
                </a:solidFill>
              </a:rPr>
              <a:t>and arranging for repairs</a:t>
            </a:r>
            <a:endParaRPr lang="en-US" dirty="0" smtClean="0">
              <a:ln w="0"/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6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SWOT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6884" y="1937085"/>
            <a:ext cx="5077327" cy="172051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New York’s high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Highly skilled Management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User-friendly website and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Dedicated research and development team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15789" y="1937085"/>
            <a:ext cx="5221706" cy="17205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Increasing job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Technological advancements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Automation of the back office activities.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6883" y="4559967"/>
            <a:ext cx="5077327" cy="16362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Large managerial team creating a challenge in office area management.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Inadequate accounting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Limited sources of information.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15789" y="4559967"/>
            <a:ext cx="4598486" cy="16362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Economic Recession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Competition from established firms.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Unfavorable government regulations such as travel restrictions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9726" y="3657600"/>
            <a:ext cx="216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Strengths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70822" y="3663044"/>
            <a:ext cx="3056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Opportunities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9252" y="6184231"/>
            <a:ext cx="2983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Weaknesses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7705" y="6196263"/>
            <a:ext cx="2093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Threats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424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112542"/>
            <a:ext cx="8953917" cy="1125415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Strategy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724" y="1299632"/>
            <a:ext cx="11582276" cy="5769384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focuses on creating a robust online presence due to the current trend of internet marketing.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chart below represents our various marketing strategies and our investments on each:</a:t>
            </a:r>
          </a:p>
          <a:p>
            <a:endParaRPr lang="en-US" dirty="0" smtClean="0">
              <a:ln w="0"/>
              <a:solidFill>
                <a:srgbClr val="FFFF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7885" y="3182815"/>
            <a:ext cx="6651525" cy="38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175574"/>
            <a:ext cx="952901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Competition Analysis and Market Share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705" y="2995424"/>
            <a:ext cx="8494295" cy="3862575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4212" y="1876925"/>
            <a:ext cx="8534400" cy="1118499"/>
          </a:xfrm>
        </p:spPr>
        <p:txBody>
          <a:bodyPr anchor="t"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Due to the increase in population and availability of jobs in New York City, </a:t>
            </a:r>
            <a:r>
              <a:rPr lang="en-US" dirty="0">
                <a:ln w="0"/>
                <a:solidFill>
                  <a:srgbClr val="FFFF00"/>
                </a:solidFill>
              </a:rPr>
              <a:t>Marketing 341 Realty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is guaranteed to easily enter the market.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6463" y="3153174"/>
            <a:ext cx="352124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ln w="0"/>
                <a:solidFill>
                  <a:srgbClr val="FFFF00"/>
                </a:solidFill>
              </a:rPr>
              <a:t>We expect to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command a </a:t>
            </a:r>
            <a:r>
              <a:rPr lang="en-US" sz="2000" dirty="0">
                <a:ln w="0"/>
                <a:solidFill>
                  <a:srgbClr val="FFFF00"/>
                </a:solidFill>
              </a:rPr>
              <a:t>20% market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share.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000" dirty="0" smtClean="0">
                <a:ln w="0"/>
                <a:solidFill>
                  <a:srgbClr val="FFFF00"/>
                </a:solidFill>
              </a:rPr>
              <a:t>Our competition include well established </a:t>
            </a:r>
            <a:r>
              <a:rPr lang="en-US" sz="2000" dirty="0">
                <a:ln w="0"/>
                <a:solidFill>
                  <a:srgbClr val="FFFF00"/>
                </a:solidFill>
              </a:rPr>
              <a:t>companies such as BJD Property management, and Raz Realty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93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3"/>
            <a:ext cx="8953917" cy="880870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Keys to Success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1842868"/>
            <a:ext cx="10060822" cy="452979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regards some factors with a lot of significance because we believe they will lead to a successful venture. 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These factors include: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Cultivating lasting relationships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Making connections with our previous clients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Openness and transparency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Focus on consultation more than on selling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Cultivating a heavy online presence.</a:t>
            </a:r>
          </a:p>
          <a:p>
            <a:pPr>
              <a:lnSpc>
                <a:spcPct val="22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We believe that when these factors are prioritized, achieving our goals will come automatically.</a:t>
            </a:r>
          </a:p>
        </p:txBody>
      </p:sp>
    </p:spTree>
    <p:extLst>
      <p:ext uri="{BB962C8B-B14F-4D97-AF65-F5344CB8AC3E}">
        <p14:creationId xmlns:p14="http://schemas.microsoft.com/office/powerpoint/2010/main" val="423646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225083"/>
            <a:ext cx="8953917" cy="844062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1195755"/>
            <a:ext cx="11080529" cy="46212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will use its key factors as defined by our mission and vision statements to drive sales.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We intend to invest time and finances on conducting robust research on customer needs.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The staff and management are dedicated and passionate to help homeowners get buyers, and buyers to acquire quality homes.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Our marketing strategies are dynamic and up to date, to ensure we reach as many customers as possible.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also intends to create meaningful and strategic relationships with the communities in the areas of operations.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n w="0"/>
                <a:solidFill>
                  <a:srgbClr val="FFFF00"/>
                </a:solidFill>
              </a:rPr>
              <a:t>With such factors in place, our sales are guaranteed to skyrocket and maintain an upward movement for a long time.</a:t>
            </a:r>
          </a:p>
        </p:txBody>
      </p:sp>
    </p:spTree>
    <p:extLst>
      <p:ext uri="{BB962C8B-B14F-4D97-AF65-F5344CB8AC3E}">
        <p14:creationId xmlns:p14="http://schemas.microsoft.com/office/powerpoint/2010/main" val="29068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0</TotalTime>
  <Words>841</Words>
  <Application>Microsoft Office PowerPoint</Application>
  <PresentationFormat>Custom</PresentationFormat>
  <Paragraphs>96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Slice</vt:lpstr>
      <vt:lpstr>Marketing 341 Realty Name: Course: Institution: Tutor:</vt:lpstr>
      <vt:lpstr>What is Marketing 341 Realty?</vt:lpstr>
      <vt:lpstr>Mission and Vision Statements</vt:lpstr>
      <vt:lpstr>Services Offered</vt:lpstr>
      <vt:lpstr>SWOT ANALYSIS</vt:lpstr>
      <vt:lpstr>Marketing Strategy</vt:lpstr>
      <vt:lpstr>Competition Analysis and Market Share</vt:lpstr>
      <vt:lpstr>Keys to Success</vt:lpstr>
      <vt:lpstr>Sales Forecast</vt:lpstr>
      <vt:lpstr>Sales Forecast</vt:lpstr>
      <vt:lpstr>Profit/Loss Analysis</vt:lpstr>
      <vt:lpstr>Marketing 341 Realty in a Nutshell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2019-11-01T10:13:22Z</dcterms:created>
  <dcterms:modified xsi:type="dcterms:W3CDTF">2021-04-22T09:18:38Z</dcterms:modified>
</cp:coreProperties>
</file>