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5309" autoAdjust="0"/>
  </p:normalViewPr>
  <p:slideViewPr>
    <p:cSldViewPr>
      <p:cViewPr varScale="1">
        <p:scale>
          <a:sx n="72" d="100"/>
          <a:sy n="72" d="100"/>
        </p:scale>
        <p:origin x="-13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341949-985F-42FF-9A9B-732CC39E1393}" type="datetimeFigureOut">
              <a:rPr lang="en-US" smtClean="0"/>
              <a:t>11/13/2017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A714B4-D018-406B-84B6-7186E28CA96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Consumer affect refers to a group of stimuli put in the environments of the consumers that are developed to influence the behavior, affect and cognition of the consumer. For this, we shall consider McDonald Restaurant and the strategies it uses to offer the best meals to their customers (</a:t>
            </a:r>
            <a:r>
              <a:rPr lang="en-US" dirty="0" err="1" smtClean="0"/>
              <a:t>Brakus</a:t>
            </a:r>
            <a:r>
              <a:rPr lang="en-US" dirty="0" smtClean="0"/>
              <a:t>, Schmitt &amp; </a:t>
            </a:r>
            <a:r>
              <a:rPr lang="en-US" dirty="0" err="1" smtClean="0"/>
              <a:t>Zarantonello</a:t>
            </a:r>
            <a:r>
              <a:rPr lang="en-US" dirty="0" smtClean="0"/>
              <a:t>, 2009). Service quality can be defined as the customers’ perception of the way the service can satisfy the demands of the customers or even exceeds the customers’ expectation of satisfaction. The service qualities are usually judged by the clients of the organization but never by the company itself. Services are normally featured by characteristics like the </a:t>
            </a:r>
            <a:r>
              <a:rPr lang="en-US" dirty="0" err="1" smtClean="0"/>
              <a:t>perishability</a:t>
            </a:r>
            <a:r>
              <a:rPr lang="en-US" dirty="0" smtClean="0"/>
              <a:t>, intangibility, inseparability as well as heterogeneity which distinguish services from goods. The features complicate the performance analysis of the services. This develops the need for the organizations to create new models or use the existing techniques in deciding the service performance as well as the perspective that the customers create towards the company (Frank et al, 2014). In case the customer's expectation is higher than the performance of the service, the service quality is seen as unsatisfactory which leads to dissatisfaction of the clients. The quality of the service will be perceived to satisfactory in the perceptions exceeds the expectation of the customers.</a:t>
            </a:r>
          </a:p>
          <a:p>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process of purchasing a product, the buyers apply various tangible characterizes like the style, appearance, feel, package, color, label and hardness in judging the product quality (Li, </a:t>
            </a:r>
            <a:r>
              <a:rPr lang="en-US" sz="1200" kern="1200" dirty="0" err="1" smtClean="0">
                <a:solidFill>
                  <a:schemeClr val="tx1"/>
                </a:solidFill>
                <a:latin typeface="+mn-lt"/>
                <a:ea typeface="+mn-ea"/>
                <a:cs typeface="+mn-cs"/>
              </a:rPr>
              <a:t>Sarathy</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Xu</a:t>
            </a:r>
            <a:r>
              <a:rPr lang="en-US" sz="1200" kern="1200" dirty="0" smtClean="0">
                <a:solidFill>
                  <a:schemeClr val="tx1"/>
                </a:solidFill>
                <a:latin typeface="+mn-lt"/>
                <a:ea typeface="+mn-ea"/>
                <a:cs typeface="+mn-cs"/>
              </a:rPr>
              <a:t>, 2011). However, in the service acquiring services process, there are less tangible features that exist which complicate the decision for the customers. When there are no tangible features that the customers can use to evaluate the service quality, the customers or buyers may be forced to use other factors. The service qualities dimensions are the features which the buyers use to analyze the service quality. The ten determinants of the quality of services that affects the perception of the service quality of the buyers include reliability, responsiveness tangibility, communication, credibility, security, competence, courtesy, understanding, as well as access.</a:t>
            </a:r>
          </a:p>
          <a:p>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Effective marketing begins with well-informed and considered marketing strategy. A well-informed, considered and good marketing helps the organization in defining its business goals, vision and mission, and outlines the steps the company need to undertake in achieving these objectives (Oliver, 2014). The marketing strategy of an organization affects how the company runs its entire business; therefore the marketing strategy should be planned and established in the consultation with the company team. McDonald Hut Restaurant is a committed restaurant in most parts of the world in offering the food truck in the Charlotte.  Located in many parts of the world, McDonald Hut Restaurant is committed to bringing South American Cuisine and the Authentic Caribbean to many countries in the entire world.</a:t>
            </a:r>
          </a:p>
          <a:p>
            <a:r>
              <a:rPr lang="en-US" sz="1200" kern="1200" dirty="0" smtClean="0">
                <a:solidFill>
                  <a:schemeClr val="tx1"/>
                </a:solidFill>
                <a:latin typeface="+mn-lt"/>
                <a:ea typeface="+mn-ea"/>
                <a:cs typeface="+mn-cs"/>
              </a:rPr>
              <a:t>Perception of how best the customers view the services to meet their needs is called Service Quality. The services are usually not quantified by the hotel itself but by the customers (</a:t>
            </a:r>
            <a:r>
              <a:rPr lang="en-US" sz="1200" kern="1200" dirty="0" err="1" smtClean="0">
                <a:solidFill>
                  <a:schemeClr val="tx1"/>
                </a:solidFill>
                <a:latin typeface="+mn-lt"/>
                <a:ea typeface="+mn-ea"/>
                <a:cs typeface="+mn-cs"/>
              </a:rPr>
              <a:t>Brakus</a:t>
            </a:r>
            <a:r>
              <a:rPr lang="en-US" sz="1200" kern="1200" dirty="0" smtClean="0">
                <a:solidFill>
                  <a:schemeClr val="tx1"/>
                </a:solidFill>
                <a:latin typeface="+mn-lt"/>
                <a:ea typeface="+mn-ea"/>
                <a:cs typeface="+mn-cs"/>
              </a:rPr>
              <a:t>, Schmitt &amp; </a:t>
            </a:r>
            <a:r>
              <a:rPr lang="en-US" sz="1200" kern="1200" dirty="0" err="1" smtClean="0">
                <a:solidFill>
                  <a:schemeClr val="tx1"/>
                </a:solidFill>
                <a:latin typeface="+mn-lt"/>
                <a:ea typeface="+mn-ea"/>
                <a:cs typeface="+mn-cs"/>
              </a:rPr>
              <a:t>Zarantonello</a:t>
            </a:r>
            <a:r>
              <a:rPr lang="en-US" sz="1200" kern="1200" dirty="0" smtClean="0">
                <a:solidFill>
                  <a:schemeClr val="tx1"/>
                </a:solidFill>
                <a:latin typeface="+mn-lt"/>
                <a:ea typeface="+mn-ea"/>
                <a:cs typeface="+mn-cs"/>
              </a:rPr>
              <a:t>, 2009). The following features characterize the quality service:-intangibility, heterogeneity, inseparability, and </a:t>
            </a:r>
            <a:r>
              <a:rPr lang="en-US" sz="1200" kern="1200" dirty="0" err="1" smtClean="0">
                <a:solidFill>
                  <a:schemeClr val="tx1"/>
                </a:solidFill>
                <a:latin typeface="+mn-lt"/>
                <a:ea typeface="+mn-ea"/>
                <a:cs typeface="+mn-cs"/>
              </a:rPr>
              <a:t>perishability</a:t>
            </a:r>
            <a:r>
              <a:rPr lang="en-US" sz="1200" kern="1200" dirty="0" smtClean="0">
                <a:solidFill>
                  <a:schemeClr val="tx1"/>
                </a:solidFill>
                <a:latin typeface="+mn-lt"/>
                <a:ea typeface="+mn-ea"/>
                <a:cs typeface="+mn-cs"/>
              </a:rPr>
              <a:t> that make a difference between a service and a good that may further bring complication that affects the analysis of the person performing the service. This brings an about the need for a hotel to come up with a new method or use the already existing equipment to set the limits on the perceptions which the visitors have towards the hotel and the performance of the service.</a:t>
            </a:r>
          </a:p>
          <a:p>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McDonald Restaurant uses the SERVQUAL Model. The technique is a very effective model as it enables the McDonald Restaurant to determine the service quality limitations (Frank et al, 2014). The SERVQUAL Model is founded on the basis that the clients are able to analyze the company’s quality service by comparing their personal perception of the service quality against their individual expectations. The SERVQUAL Model ensures that the customers' needs, expectations as well as the perceptions of the quality of the service. The SERVQUAL Model enables the company to comprehend that the satisfaction of the customers is influenced by various host factors such as the emotions of the customer, features of the services and the product, fairness and equity perception and perception of other customers, relatives, friends, co-workers and family members (Li, </a:t>
            </a:r>
            <a:r>
              <a:rPr lang="en-US" sz="1200" kern="1200" dirty="0" err="1" smtClean="0">
                <a:solidFill>
                  <a:schemeClr val="tx1"/>
                </a:solidFill>
                <a:latin typeface="+mn-lt"/>
                <a:ea typeface="+mn-ea"/>
                <a:cs typeface="+mn-cs"/>
              </a:rPr>
              <a:t>Sarathy</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Xu</a:t>
            </a:r>
            <a:r>
              <a:rPr lang="en-US" sz="1200" kern="1200" dirty="0" smtClean="0">
                <a:solidFill>
                  <a:schemeClr val="tx1"/>
                </a:solidFill>
                <a:latin typeface="+mn-lt"/>
                <a:ea typeface="+mn-ea"/>
                <a:cs typeface="+mn-cs"/>
              </a:rPr>
              <a:t>, 2011). The customer’s service brand provides equity and fairness on the pricing that is a determinant of the satisfaction level of the customers more than any other determinant. Moreover, the SERQUAL Model enables the McDonald Restaurant to keep the customers of the company through engagement with the customers in the creation of the service and therefore delivering the services as the company promised the customers. The model ensures that the management is consistent to ensure that the clients get the quality service at all times. SERVQUAL Model enables the McDonald Restaurant of assessing the perceptions across all the dimensions of the SERVQUAL. SERVQUAL Model enables the McDonald Restaurant as a service provider to emphasize the order of the importance of services (Oliver, 2014). The model enables the company to make sacrifices to make the dimensions as a guide for which the company can rework. The corporate mission of the McDonald Hut Restaurant is always to focus on offering food truck in the Charlotte. Located in many parts of the world, McDonald Hut Restaurant is committed to bringing the South American Cuisine and the Authentic Caribbean to the whole world (Ozaki &amp; </a:t>
            </a:r>
            <a:r>
              <a:rPr lang="en-US" sz="1200" kern="1200" dirty="0" err="1" smtClean="0">
                <a:solidFill>
                  <a:schemeClr val="tx1"/>
                </a:solidFill>
                <a:latin typeface="+mn-lt"/>
                <a:ea typeface="+mn-ea"/>
                <a:cs typeface="+mn-cs"/>
              </a:rPr>
              <a:t>Sevastyanova</a:t>
            </a:r>
            <a:r>
              <a:rPr lang="en-US" sz="1200" kern="1200" dirty="0" smtClean="0">
                <a:solidFill>
                  <a:schemeClr val="tx1"/>
                </a:solidFill>
                <a:latin typeface="+mn-lt"/>
                <a:ea typeface="+mn-ea"/>
                <a:cs typeface="+mn-cs"/>
              </a:rPr>
              <a:t>, 2011). To achieve this mission, the current menu of the McDonald Hut Restaurant is diversified to be able to meet the demands of the clients of the restaurant. Lately, the restaurant has introduced new meals to their menu to meet the demands of citizens from various parts of the world who are currently visiting the restaurant now that it even has its branches in more fifty nations worldwide.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McDonald Restaurant in Jamaica offers freshly Authentic Caribbean and cooked meals prepared on a daily basis. The shrimp and fish meals are prepared in order to guarantee the freshness of the dishes (Oliver, 2014). In the mood for shrimp or fish, the clients have to call ahead and place an order for the dishes to be prepared for the client. McDonald Restaurant also features homemade juices such as Carrot Juice, Sorrel, Irish Moss, Lemonade and Fruit Punch. The McDonald Hut Restaurant offers a full assortment of domestic and import wines and beers (</a:t>
            </a:r>
            <a:r>
              <a:rPr lang="en-US" sz="1200" kern="1200" dirty="0" err="1" smtClean="0">
                <a:solidFill>
                  <a:schemeClr val="tx1"/>
                </a:solidFill>
                <a:latin typeface="+mn-lt"/>
                <a:ea typeface="+mn-ea"/>
                <a:cs typeface="+mn-cs"/>
              </a:rPr>
              <a:t>Brakus</a:t>
            </a:r>
            <a:r>
              <a:rPr lang="en-US" sz="1200" kern="1200" dirty="0" smtClean="0">
                <a:solidFill>
                  <a:schemeClr val="tx1"/>
                </a:solidFill>
                <a:latin typeface="+mn-lt"/>
                <a:ea typeface="+mn-ea"/>
                <a:cs typeface="+mn-cs"/>
              </a:rPr>
              <a:t>, Schmitt, &amp; </a:t>
            </a:r>
            <a:r>
              <a:rPr lang="en-US" sz="1200" kern="1200" dirty="0" err="1" smtClean="0">
                <a:solidFill>
                  <a:schemeClr val="tx1"/>
                </a:solidFill>
                <a:latin typeface="+mn-lt"/>
                <a:ea typeface="+mn-ea"/>
                <a:cs typeface="+mn-cs"/>
              </a:rPr>
              <a:t>Zarantonello</a:t>
            </a:r>
            <a:r>
              <a:rPr lang="en-US" sz="1200" kern="1200" dirty="0" smtClean="0">
                <a:solidFill>
                  <a:schemeClr val="tx1"/>
                </a:solidFill>
                <a:latin typeface="+mn-lt"/>
                <a:ea typeface="+mn-ea"/>
                <a:cs typeface="+mn-cs"/>
              </a:rPr>
              <a:t>, 2009). The management invites everyone to come enjoy and experience distinct McDonald Hut Restaurant flavor which can only be found at McDonald Hut Restaurants worldwide.</a:t>
            </a:r>
          </a:p>
        </p:txBody>
      </p:sp>
      <p:sp>
        <p:nvSpPr>
          <p:cNvPr id="4" name="Slide Number Placeholder 3"/>
          <p:cNvSpPr>
            <a:spLocks noGrp="1"/>
          </p:cNvSpPr>
          <p:nvPr>
            <p:ph type="sldNum" sz="quarter" idx="10"/>
          </p:nvPr>
        </p:nvSpPr>
        <p:spPr/>
        <p:txBody>
          <a:bodyPr/>
          <a:lstStyle/>
          <a:p>
            <a:fld id="{B0A714B4-D018-406B-84B6-7186E28CA96B}"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How McDonald Restaurant Market their products marketed internally and externally</a:t>
            </a:r>
          </a:p>
          <a:p>
            <a:r>
              <a:rPr lang="en-US" sz="1200" kern="1200" dirty="0" smtClean="0">
                <a:solidFill>
                  <a:schemeClr val="tx1"/>
                </a:solidFill>
                <a:latin typeface="+mn-lt"/>
                <a:ea typeface="+mn-ea"/>
                <a:cs typeface="+mn-cs"/>
              </a:rPr>
              <a:t>Introducing the new meals in the McDonald Restaurant in their various branches worldwide does not imply that the mission of the McDonald Restaurant shall change (Frank et al, 2014). The restaurant shall still be dedicated to the promotion of Special Traditional dishes, Spanish Caribbean Cuisine, Traditional Puerto Rican dishes as well as introducing the new Arabian dishes to meet the demands of the Arabic citizens. This does not mean the restaurant shall be overhauling their menu and recipe. The restaurant shall still be dedicated to offering the fast-growing Latino American dishes in addition to the traditional Arabic dishes. The restaurant shall open a special section that mainly offers Arabian traditional dishes, without the use of alcohol and pork of course. It is in that spirit that the management of the McDonald Restaurant has decided to diversify the menu by including certain Arabian dishes other than just having the Spanish Caribbean dishes, South American dishes and Puerto Rican dishes(Li, </a:t>
            </a:r>
            <a:r>
              <a:rPr lang="en-US" sz="1200" kern="1200" dirty="0" err="1" smtClean="0">
                <a:solidFill>
                  <a:schemeClr val="tx1"/>
                </a:solidFill>
                <a:latin typeface="+mn-lt"/>
                <a:ea typeface="+mn-ea"/>
                <a:cs typeface="+mn-cs"/>
              </a:rPr>
              <a:t>Sarathy</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Xu</a:t>
            </a:r>
            <a:r>
              <a:rPr lang="en-US" sz="1200" kern="1200" dirty="0" smtClean="0">
                <a:solidFill>
                  <a:schemeClr val="tx1"/>
                </a:solidFill>
                <a:latin typeface="+mn-lt"/>
                <a:ea typeface="+mn-ea"/>
                <a:cs typeface="+mn-cs"/>
              </a:rPr>
              <a:t>, 2011). This shall be in order to better serve the large Arabian community which is in South America as well as the whole world.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Currently, the restaurant is hiring qualified chefs with qualifications in hotel management mainly mostly for the special section offering the Arabian meals (Oliver, 2014). The management of the restaurant hopes that this will showcase their dedication and commitment to the authenticity of both their service and cuisine. When the restaurant management says "</a:t>
            </a:r>
            <a:r>
              <a:rPr lang="en-US" sz="1200" kern="1200" dirty="0" err="1" smtClean="0">
                <a:solidFill>
                  <a:schemeClr val="tx1"/>
                </a:solidFill>
                <a:latin typeface="+mn-lt"/>
                <a:ea typeface="+mn-ea"/>
                <a:cs typeface="+mn-cs"/>
              </a:rPr>
              <a:t>Aquí</a:t>
            </a:r>
            <a:r>
              <a:rPr lang="en-US" sz="1200" kern="1200" dirty="0" smtClean="0">
                <a:solidFill>
                  <a:schemeClr val="tx1"/>
                </a:solidFill>
                <a:latin typeface="+mn-lt"/>
                <a:ea typeface="+mn-ea"/>
                <a:cs typeface="+mn-cs"/>
              </a:rPr>
              <a:t> se </a:t>
            </a:r>
            <a:r>
              <a:rPr lang="en-US" sz="1200" kern="1200" dirty="0" err="1" smtClean="0">
                <a:solidFill>
                  <a:schemeClr val="tx1"/>
                </a:solidFill>
                <a:latin typeface="+mn-lt"/>
                <a:ea typeface="+mn-ea"/>
                <a:cs typeface="+mn-cs"/>
              </a:rPr>
              <a:t>Habla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Español</a:t>
            </a:r>
            <a:r>
              <a:rPr lang="en-US" sz="1200" kern="1200" dirty="0" smtClean="0">
                <a:solidFill>
                  <a:schemeClr val="tx1"/>
                </a:solidFill>
                <a:latin typeface="+mn-lt"/>
                <a:ea typeface="+mn-ea"/>
                <a:cs typeface="+mn-cs"/>
              </a:rPr>
              <a:t>”, they mean it and the restaurant shall always continue to ensure that they offer the best dishes and services in order to offer that home away from home feeling. As noted before, in order to offers quality and outstanding services to clients, the restaurant shall be diversifying its menu in order includes dishes from various countries in the entire world. </a:t>
            </a:r>
          </a:p>
          <a:p>
            <a:r>
              <a:rPr lang="en-US" sz="1200" kern="1200" dirty="0" smtClean="0">
                <a:solidFill>
                  <a:schemeClr val="tx1"/>
                </a:solidFill>
                <a:latin typeface="+mn-lt"/>
                <a:ea typeface="+mn-ea"/>
                <a:cs typeface="+mn-cs"/>
              </a:rPr>
              <a:t>McDonald Restaurant always ensures that they deliver the promised services to their clients.  Delivering the services to the guest as promised is one major aspect of keeping guests. The management of the restaurant is always consistent in making sure that the customers acquire quality services any time they visit the premise of the restaurant(Ozaki &amp; </a:t>
            </a:r>
            <a:r>
              <a:rPr lang="en-US" sz="1200" kern="1200" dirty="0" err="1" smtClean="0">
                <a:solidFill>
                  <a:schemeClr val="tx1"/>
                </a:solidFill>
                <a:latin typeface="+mn-lt"/>
                <a:ea typeface="+mn-ea"/>
                <a:cs typeface="+mn-cs"/>
              </a:rPr>
              <a:t>Sevastyanova</a:t>
            </a:r>
            <a:r>
              <a:rPr lang="en-US" sz="1200" kern="1200" dirty="0" smtClean="0">
                <a:solidFill>
                  <a:schemeClr val="tx1"/>
                </a:solidFill>
                <a:latin typeface="+mn-lt"/>
                <a:ea typeface="+mn-ea"/>
                <a:cs typeface="+mn-cs"/>
              </a:rPr>
              <a:t>, 2011). They have never dropped their ball when it comes to providing quality meals to their clients. In order to keep the low prices that the restaurant has always had, the restaurant intends to keep making everything by hand and locally so that they can save on cost in case the restaurant have to import some ingredients that cannot be acquired locally.  </a:t>
            </a:r>
          </a:p>
          <a:p>
            <a:r>
              <a:rPr lang="en-US" dirty="0" smtClean="0"/>
              <a:t>m</a:t>
            </a:r>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With the volume of competition that McDonald Hut Restaurant is facing, it has been of significance for the restaurant to stand out and create a value proposition and a unique identity through strategic branding(Li, </a:t>
            </a:r>
            <a:r>
              <a:rPr lang="en-US" sz="1200" kern="1200" dirty="0" err="1" smtClean="0">
                <a:solidFill>
                  <a:schemeClr val="tx1"/>
                </a:solidFill>
                <a:latin typeface="+mn-lt"/>
                <a:ea typeface="+mn-ea"/>
                <a:cs typeface="+mn-cs"/>
              </a:rPr>
              <a:t>Sarathy</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Xu</a:t>
            </a:r>
            <a:r>
              <a:rPr lang="en-US" sz="1200" kern="1200" dirty="0" smtClean="0">
                <a:solidFill>
                  <a:schemeClr val="tx1"/>
                </a:solidFill>
                <a:latin typeface="+mn-lt"/>
                <a:ea typeface="+mn-ea"/>
                <a:cs typeface="+mn-cs"/>
              </a:rPr>
              <a:t>, 2011). While it has been significant for the restaurant to provide quality meals and dishes, effective branding has been the heart of the restaurant to thrive. McDonald has the best brand in worldwide as it acknowledges the audience knowledge through a thorough comprehension of the demographics of their target market, the interests of the target customer, and offers exactly the meals and dishes that meet the demands and interest of their target market. McDonald Restaurant understands its specific target audience that it is pursuing(</a:t>
            </a:r>
            <a:r>
              <a:rPr lang="en-US" sz="1200" kern="1200" dirty="0" err="1" smtClean="0">
                <a:solidFill>
                  <a:schemeClr val="tx1"/>
                </a:solidFill>
                <a:latin typeface="+mn-lt"/>
                <a:ea typeface="+mn-ea"/>
                <a:cs typeface="+mn-cs"/>
              </a:rPr>
              <a:t>Brakus</a:t>
            </a:r>
            <a:r>
              <a:rPr lang="en-US" sz="1200" kern="1200" dirty="0" smtClean="0">
                <a:solidFill>
                  <a:schemeClr val="tx1"/>
                </a:solidFill>
                <a:latin typeface="+mn-lt"/>
                <a:ea typeface="+mn-ea"/>
                <a:cs typeface="+mn-cs"/>
              </a:rPr>
              <a:t>, Schmitt &amp; </a:t>
            </a:r>
            <a:r>
              <a:rPr lang="en-US" sz="1200" kern="1200" dirty="0" err="1" smtClean="0">
                <a:solidFill>
                  <a:schemeClr val="tx1"/>
                </a:solidFill>
                <a:latin typeface="+mn-lt"/>
                <a:ea typeface="+mn-ea"/>
                <a:cs typeface="+mn-cs"/>
              </a:rPr>
              <a:t>Zarantonello</a:t>
            </a:r>
            <a:r>
              <a:rPr lang="en-US" sz="1200" kern="1200" dirty="0" smtClean="0">
                <a:solidFill>
                  <a:schemeClr val="tx1"/>
                </a:solidFill>
                <a:latin typeface="+mn-lt"/>
                <a:ea typeface="+mn-ea"/>
                <a:cs typeface="+mn-cs"/>
              </a:rPr>
              <a:t>, 2009). Comprehending the target is important since it provides the restaurant with the direction for the reach and tone of the marketing campaign, together with the overall brand identity, as it also helps the restaurant to establish a human and organic connection with its audience. Moreover, the restaurant has established a unique brand that is distinctive in the hotel and hospitality industry worldwide (Frank et al, 2014). The restaurant has ensured that when their clients come back to the restaurant for repeat sale, they actually receive the same or better quality level as they did the first visit. </a:t>
            </a:r>
            <a:endParaRPr lang="en-US" dirty="0"/>
          </a:p>
        </p:txBody>
      </p:sp>
      <p:sp>
        <p:nvSpPr>
          <p:cNvPr id="4" name="Slide Number Placeholder 3"/>
          <p:cNvSpPr>
            <a:spLocks noGrp="1"/>
          </p:cNvSpPr>
          <p:nvPr>
            <p:ph type="sldNum" sz="quarter" idx="10"/>
          </p:nvPr>
        </p:nvSpPr>
        <p:spPr/>
        <p:txBody>
          <a:bodyPr/>
          <a:lstStyle/>
          <a:p>
            <a:fld id="{B0A714B4-D018-406B-84B6-7186E28CA96B}"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02B4A48-56FD-4A15-A331-0872611314B8}" type="datetimeFigureOut">
              <a:rPr lang="en-US" smtClean="0"/>
              <a:t>11/13/2017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D02FE3-386D-4DEB-B8B9-3D0C9F1D33F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2B4A48-56FD-4A15-A331-0872611314B8}" type="datetimeFigureOut">
              <a:rPr lang="en-US" smtClean="0"/>
              <a:t>11/13/2017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5D02FE3-386D-4DEB-B8B9-3D0C9F1D33F6}"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5D02FE3-386D-4DEB-B8B9-3D0C9F1D33F6}"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5D02FE3-386D-4DEB-B8B9-3D0C9F1D33F6}"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5D02FE3-386D-4DEB-B8B9-3D0C9F1D33F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5D02FE3-386D-4DEB-B8B9-3D0C9F1D33F6}"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5D02FE3-386D-4DEB-B8B9-3D0C9F1D33F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02B4A48-56FD-4A15-A331-0872611314B8}" type="datetimeFigureOut">
              <a:rPr lang="en-US" smtClean="0"/>
              <a:t>11/14/2017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5D02FE3-386D-4DEB-B8B9-3D0C9F1D33F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02B4A48-56FD-4A15-A331-0872611314B8}" type="datetimeFigureOut">
              <a:rPr lang="en-US" smtClean="0"/>
              <a:t>11/14/2017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D02FE3-386D-4DEB-B8B9-3D0C9F1D33F6}"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5D02FE3-386D-4DEB-B8B9-3D0C9F1D33F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2B4A48-56FD-4A15-A331-0872611314B8}" type="datetimeFigureOut">
              <a:rPr lang="en-US" smtClean="0"/>
              <a:t>11/14/2017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5D02FE3-386D-4DEB-B8B9-3D0C9F1D33F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02B4A48-56FD-4A15-A331-0872611314B8}" type="datetimeFigureOut">
              <a:rPr lang="en-US" smtClean="0"/>
              <a:t>11/13/2017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D02FE3-386D-4DEB-B8B9-3D0C9F1D33F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Marketing and Consumer Behavior</a:t>
            </a:r>
            <a:endParaRPr lang="en-US" dirty="0"/>
          </a:p>
        </p:txBody>
      </p:sp>
      <p:sp>
        <p:nvSpPr>
          <p:cNvPr id="3" name="Subtitle 2"/>
          <p:cNvSpPr>
            <a:spLocks noGrp="1"/>
          </p:cNvSpPr>
          <p:nvPr>
            <p:ph type="subTitle" idx="1"/>
          </p:nvPr>
        </p:nvSpPr>
        <p:spPr/>
        <p:txBody>
          <a:bodyPr/>
          <a:lstStyle/>
          <a:p>
            <a:r>
              <a:rPr lang="en-US" dirty="0"/>
              <a:t>Analysis of consumer Affect and </a:t>
            </a:r>
            <a:r>
              <a:rPr lang="en-US" dirty="0" smtClean="0"/>
              <a:t>Cognition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Consumer effect</a:t>
            </a:r>
          </a:p>
          <a:p>
            <a:r>
              <a:rPr lang="en-US" dirty="0" smtClean="0"/>
              <a:t>Influencing the behavior</a:t>
            </a:r>
          </a:p>
          <a:p>
            <a:r>
              <a:rPr lang="en-US" dirty="0" smtClean="0"/>
              <a:t>Service quality</a:t>
            </a:r>
          </a:p>
          <a:p>
            <a:r>
              <a:rPr lang="en-US" dirty="0" smtClean="0"/>
              <a:t>Customer’s satisfactory</a:t>
            </a:r>
          </a:p>
          <a:p>
            <a:r>
              <a:rPr lang="en-US" dirty="0" smtClean="0"/>
              <a:t>Perceptions</a:t>
            </a:r>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Tangible characteristics: Style, appearance and label.</a:t>
            </a:r>
          </a:p>
          <a:p>
            <a:r>
              <a:rPr lang="en-US" dirty="0" smtClean="0"/>
              <a:t>Evaluating service quality</a:t>
            </a:r>
          </a:p>
          <a:p>
            <a:r>
              <a:rPr lang="en-US" dirty="0" smtClean="0"/>
              <a:t>Service qualities dimensions</a:t>
            </a:r>
          </a:p>
          <a:p>
            <a:endParaRPr lang="en-US" dirty="0" smtClean="0"/>
          </a:p>
          <a:p>
            <a:endParaRPr lang="en-US" dirty="0"/>
          </a:p>
        </p:txBody>
      </p:sp>
      <p:sp>
        <p:nvSpPr>
          <p:cNvPr id="2" name="Title 1"/>
          <p:cNvSpPr>
            <a:spLocks noGrp="1"/>
          </p:cNvSpPr>
          <p:nvPr>
            <p:ph type="title"/>
          </p:nvPr>
        </p:nvSpPr>
        <p:spPr/>
        <p:txBody>
          <a:bodyPr>
            <a:normAutofit fontScale="90000"/>
          </a:bodyPr>
          <a:lstStyle/>
          <a:p>
            <a:pPr algn="ctr"/>
            <a:r>
              <a:rPr lang="en-US" dirty="0" smtClean="0"/>
              <a:t>Process of purchasing service or product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Market strategy</a:t>
            </a:r>
          </a:p>
          <a:p>
            <a:r>
              <a:rPr lang="en-US" dirty="0" smtClean="0"/>
              <a:t>MacDonald Hut Restaurant</a:t>
            </a:r>
          </a:p>
          <a:p>
            <a:r>
              <a:rPr lang="en-US" dirty="0" smtClean="0"/>
              <a:t>How customers view services</a:t>
            </a:r>
          </a:p>
          <a:p>
            <a:r>
              <a:rPr lang="en-US" dirty="0" smtClean="0"/>
              <a:t>Performance of the service</a:t>
            </a:r>
          </a:p>
          <a:p>
            <a:endParaRPr lang="en-US" dirty="0"/>
          </a:p>
        </p:txBody>
      </p:sp>
      <p:sp>
        <p:nvSpPr>
          <p:cNvPr id="2" name="Title 1"/>
          <p:cNvSpPr>
            <a:spLocks noGrp="1"/>
          </p:cNvSpPr>
          <p:nvPr>
            <p:ph type="title"/>
          </p:nvPr>
        </p:nvSpPr>
        <p:spPr/>
        <p:txBody>
          <a:bodyPr/>
          <a:lstStyle/>
          <a:p>
            <a:pPr algn="ctr"/>
            <a:r>
              <a:rPr lang="en-US" dirty="0"/>
              <a:t>Analysis of consumer Affect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McDonald’s quality service</a:t>
            </a:r>
          </a:p>
          <a:p>
            <a:r>
              <a:rPr lang="en-US" dirty="0" smtClean="0"/>
              <a:t>SERVQUAL Model</a:t>
            </a:r>
          </a:p>
          <a:p>
            <a:r>
              <a:rPr lang="en-US" dirty="0" smtClean="0"/>
              <a:t>Satisfaction of customers</a:t>
            </a:r>
          </a:p>
          <a:p>
            <a:endParaRPr lang="en-US" dirty="0"/>
          </a:p>
        </p:txBody>
      </p:sp>
      <p:sp>
        <p:nvSpPr>
          <p:cNvPr id="2" name="Title 1"/>
          <p:cNvSpPr>
            <a:spLocks noGrp="1"/>
          </p:cNvSpPr>
          <p:nvPr>
            <p:ph type="title"/>
          </p:nvPr>
        </p:nvSpPr>
        <p:spPr/>
        <p:txBody>
          <a:bodyPr/>
          <a:lstStyle/>
          <a:p>
            <a:pPr algn="ctr"/>
            <a:r>
              <a:rPr lang="en-US" dirty="0" smtClean="0"/>
              <a:t>Hotel Service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Freshly Authentic Caribbean and Cooked meals</a:t>
            </a:r>
          </a:p>
          <a:p>
            <a:r>
              <a:rPr lang="en-US" dirty="0" smtClean="0"/>
              <a:t>Offering assortments</a:t>
            </a:r>
          </a:p>
          <a:p>
            <a:endParaRPr lang="en-US" dirty="0"/>
          </a:p>
        </p:txBody>
      </p:sp>
      <p:sp>
        <p:nvSpPr>
          <p:cNvPr id="2" name="Title 1"/>
          <p:cNvSpPr>
            <a:spLocks noGrp="1"/>
          </p:cNvSpPr>
          <p:nvPr>
            <p:ph type="title"/>
          </p:nvPr>
        </p:nvSpPr>
        <p:spPr/>
        <p:txBody>
          <a:bodyPr/>
          <a:lstStyle/>
          <a:p>
            <a:r>
              <a:rPr lang="en-US" dirty="0" smtClean="0"/>
              <a:t>Service </a:t>
            </a:r>
            <a:r>
              <a:rPr lang="en-US" dirty="0"/>
              <a:t>of McDonald Restaurant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Promoting special traditional dishes</a:t>
            </a:r>
          </a:p>
          <a:p>
            <a:r>
              <a:rPr lang="en-US" dirty="0" smtClean="0"/>
              <a:t>Introducing new foods to attract new customers</a:t>
            </a:r>
          </a:p>
          <a:p>
            <a:r>
              <a:rPr lang="en-US" dirty="0" smtClean="0"/>
              <a:t>Introduces new Arabian dishes</a:t>
            </a:r>
          </a:p>
          <a:p>
            <a:r>
              <a:rPr lang="en-US" dirty="0" smtClean="0"/>
              <a:t>Diversifying the menu</a:t>
            </a:r>
          </a:p>
          <a:p>
            <a:endParaRPr lang="en-US" dirty="0" smtClean="0"/>
          </a:p>
          <a:p>
            <a:endParaRPr lang="en-US" dirty="0"/>
          </a:p>
        </p:txBody>
      </p:sp>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dirty="0" smtClean="0"/>
              <a:t>Products </a:t>
            </a:r>
            <a:r>
              <a:rPr lang="en-US" dirty="0"/>
              <a:t>marketed internally and externally</a:t>
            </a:r>
            <a:br>
              <a:rPr lang="en-US" dirty="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Hiring qualified chefs</a:t>
            </a:r>
          </a:p>
          <a:p>
            <a:r>
              <a:rPr lang="en-US" dirty="0" smtClean="0"/>
              <a:t>Commitment to the authenticity</a:t>
            </a:r>
          </a:p>
          <a:p>
            <a:r>
              <a:rPr lang="en-US" dirty="0" smtClean="0"/>
              <a:t>Offering best services</a:t>
            </a:r>
          </a:p>
          <a:p>
            <a:endParaRPr lang="en-US" dirty="0" smtClean="0"/>
          </a:p>
          <a:p>
            <a:endParaRPr lang="en-US" dirty="0"/>
          </a:p>
        </p:txBody>
      </p:sp>
      <p:sp>
        <p:nvSpPr>
          <p:cNvPr id="2" name="Title 1"/>
          <p:cNvSpPr>
            <a:spLocks noGrp="1"/>
          </p:cNvSpPr>
          <p:nvPr>
            <p:ph type="title"/>
          </p:nvPr>
        </p:nvSpPr>
        <p:spPr>
          <a:xfrm>
            <a:off x="457200" y="381000"/>
            <a:ext cx="8229600" cy="990600"/>
          </a:xfrm>
        </p:spPr>
        <p:txBody>
          <a:bodyPr>
            <a:normAutofit fontScale="90000"/>
          </a:bodyPr>
          <a:lstStyle/>
          <a:p>
            <a:pPr algn="ctr"/>
            <a:r>
              <a:rPr lang="en-US" dirty="0"/>
              <a:t>The McDonald Restaurant is differentiating from competition</a:t>
            </a:r>
            <a:br>
              <a:rPr lang="en-US" dirty="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Creating a value proposition</a:t>
            </a:r>
          </a:p>
          <a:p>
            <a:r>
              <a:rPr lang="en-US" dirty="0" smtClean="0"/>
              <a:t>Having a unique identity</a:t>
            </a:r>
          </a:p>
          <a:p>
            <a:r>
              <a:rPr lang="en-US" dirty="0" smtClean="0"/>
              <a:t>Effective branding</a:t>
            </a:r>
          </a:p>
          <a:p>
            <a:r>
              <a:rPr lang="en-US" dirty="0" smtClean="0"/>
              <a:t>Demographics of their target market</a:t>
            </a:r>
          </a:p>
          <a:p>
            <a:endParaRPr lang="en-US" dirty="0"/>
          </a:p>
        </p:txBody>
      </p:sp>
      <p:sp>
        <p:nvSpPr>
          <p:cNvPr id="2" name="Title 1"/>
          <p:cNvSpPr>
            <a:spLocks noGrp="1"/>
          </p:cNvSpPr>
          <p:nvPr>
            <p:ph type="title"/>
          </p:nvPr>
        </p:nvSpPr>
        <p:spPr/>
        <p:txBody>
          <a:bodyPr/>
          <a:lstStyle/>
          <a:p>
            <a:pPr algn="ctr"/>
            <a:r>
              <a:rPr lang="en-US" dirty="0" smtClean="0"/>
              <a:t>Conclusion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err="1"/>
              <a:t>Brakus</a:t>
            </a:r>
            <a:r>
              <a:rPr lang="en-US" dirty="0"/>
              <a:t>, J. J., Schmitt, B. H., &amp; </a:t>
            </a:r>
            <a:r>
              <a:rPr lang="en-US" dirty="0" err="1"/>
              <a:t>Zarantonello</a:t>
            </a:r>
            <a:r>
              <a:rPr lang="en-US" dirty="0"/>
              <a:t>, L. (2009). Brand experience: what is it? How is it measured? Does it affect loyalty?. Journal of marketing, 73(3), 52-68.</a:t>
            </a:r>
          </a:p>
          <a:p>
            <a:r>
              <a:rPr lang="en-US" dirty="0"/>
              <a:t>Frank, B., </a:t>
            </a:r>
            <a:r>
              <a:rPr lang="en-US" dirty="0" err="1"/>
              <a:t>Torrico</a:t>
            </a:r>
            <a:r>
              <a:rPr lang="en-US" dirty="0"/>
              <a:t>, B. H., </a:t>
            </a:r>
            <a:r>
              <a:rPr lang="en-US" dirty="0" err="1"/>
              <a:t>Enkawa</a:t>
            </a:r>
            <a:r>
              <a:rPr lang="en-US" dirty="0"/>
              <a:t>, T., &amp; </a:t>
            </a:r>
            <a:r>
              <a:rPr lang="en-US" dirty="0" err="1"/>
              <a:t>Schvaneveldt</a:t>
            </a:r>
            <a:r>
              <a:rPr lang="en-US" dirty="0"/>
              <a:t>, S. J. (2014). Affect versus cognition in the chain from perceived quality to customer loyalty: The roles of product beliefs and experience. Journal of Retailing, 90(4), 567-586.</a:t>
            </a:r>
          </a:p>
          <a:p>
            <a:r>
              <a:rPr lang="en-US" dirty="0"/>
              <a:t>Li, H., </a:t>
            </a:r>
            <a:r>
              <a:rPr lang="en-US" dirty="0" err="1"/>
              <a:t>Sarathy</a:t>
            </a:r>
            <a:r>
              <a:rPr lang="en-US" dirty="0"/>
              <a:t>, R., &amp; </a:t>
            </a:r>
            <a:r>
              <a:rPr lang="en-US" dirty="0" err="1"/>
              <a:t>Xu</a:t>
            </a:r>
            <a:r>
              <a:rPr lang="en-US" dirty="0"/>
              <a:t>, H. (2011). The role of affect and cognition in online consumers' decision to disclose personal information to unfamiliar online vendors. Decision Support Systems, 51(3), 434-445.</a:t>
            </a:r>
          </a:p>
          <a:p>
            <a:r>
              <a:rPr lang="en-US" dirty="0"/>
              <a:t>Oliver, R. L. (2014). Satisfaction: A behavioral perspective on the consumer. Routledge.</a:t>
            </a:r>
          </a:p>
          <a:p>
            <a:r>
              <a:rPr lang="en-US" dirty="0"/>
              <a:t>Ozaki, R., &amp; </a:t>
            </a:r>
            <a:r>
              <a:rPr lang="en-US" dirty="0" err="1"/>
              <a:t>Sevastyanova</a:t>
            </a:r>
            <a:r>
              <a:rPr lang="en-US" dirty="0"/>
              <a:t>, K. (2011). Going hybrid: An analysis of consumer purchase motivations. Energy Policy, 39(5), 2217-2227.</a:t>
            </a:r>
          </a:p>
          <a:p>
            <a:endParaRPr lang="en-US" dirty="0"/>
          </a:p>
        </p:txBody>
      </p:sp>
      <p:sp>
        <p:nvSpPr>
          <p:cNvPr id="2" name="Title 1"/>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250</TotalTime>
  <Words>2251</Words>
  <Application>Microsoft Office PowerPoint</Application>
  <PresentationFormat>On-screen Show (4:3)</PresentationFormat>
  <Paragraphs>64</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Marketing and Consumer Behavior</vt:lpstr>
      <vt:lpstr>Introduction</vt:lpstr>
      <vt:lpstr>Process of purchasing service or product</vt:lpstr>
      <vt:lpstr>Analysis of consumer Affect </vt:lpstr>
      <vt:lpstr>Hotel Service</vt:lpstr>
      <vt:lpstr>Service of McDonald Restaurant</vt:lpstr>
      <vt:lpstr> Products marketed internally and externally </vt:lpstr>
      <vt:lpstr>The McDonald Restaurant is differentiating from competition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and Consumer Behavior</dc:title>
  <dc:creator>user</dc:creator>
  <cp:lastModifiedBy>user</cp:lastModifiedBy>
  <cp:revision>6</cp:revision>
  <dcterms:created xsi:type="dcterms:W3CDTF">2017-11-13T18:49:46Z</dcterms:created>
  <dcterms:modified xsi:type="dcterms:W3CDTF">2017-11-13T23:00:32Z</dcterms:modified>
</cp:coreProperties>
</file>