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4" d="100"/>
          <a:sy n="44" d="100"/>
        </p:scale>
        <p:origin x="86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79B75-0CFA-4EB2-A2C3-E6EF4894D4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Mathematics and Learning Disabilities</a:t>
            </a:r>
            <a:endParaRPr lang="en-US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2A5A9434-F861-4BE0-8817-8A8E6D7B68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501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11"/>
    </mc:Choice>
    <mc:Fallback xmlns="">
      <p:transition spd="slow" advTm="81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Mathematics and Learning </a:t>
            </a:r>
            <a:r>
              <a:rPr lang="en-US" dirty="0" err="1"/>
              <a:t>Disabilties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78139F-6827-45CF-8FDB-D758687E79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Although arithmetic and mathematics are used interchangeably, they are different</a:t>
            </a:r>
          </a:p>
          <a:p>
            <a:pPr lvl="1"/>
            <a:r>
              <a:rPr lang="en-US" dirty="0"/>
              <a:t>Mathematics involves quantities, their relationships, and ways of reasoning.</a:t>
            </a:r>
          </a:p>
          <a:p>
            <a:pPr lvl="2"/>
            <a:r>
              <a:rPr lang="en-US" dirty="0"/>
              <a:t>Branches of mathematics include: arithmetic, geometry, algebra, calculus, etc.</a:t>
            </a:r>
          </a:p>
          <a:p>
            <a:pPr lvl="1"/>
            <a:r>
              <a:rPr lang="en-US" dirty="0"/>
              <a:t>Arithmetic is a subcategory of mathematics and refers to the study of numbers, counting, notation, and operation with numbers.</a:t>
            </a:r>
          </a:p>
          <a:p>
            <a:r>
              <a:rPr lang="en-US" dirty="0"/>
              <a:t>Mathematics disability:  dyscalculia</a:t>
            </a:r>
          </a:p>
          <a:p>
            <a:r>
              <a:rPr lang="en-US" dirty="0"/>
              <a:t>Dyscalculia is a disorder of the maturation of mathematical disabilities</a:t>
            </a:r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3773EE59-D9A2-4BE0-9320-1C28A3F782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644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408"/>
    </mc:Choice>
    <mc:Fallback xmlns="">
      <p:transition spd="slow" advTm="834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Discalculia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35E2DF-5997-457E-AFC2-6A6F10FD72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Possible causes (etiology) of dyscalculia, which have been investigated over the years:</a:t>
            </a:r>
          </a:p>
          <a:p>
            <a:pPr lvl="1"/>
            <a:r>
              <a:rPr lang="en-US" dirty="0"/>
              <a:t>Neurological deficits</a:t>
            </a:r>
          </a:p>
          <a:p>
            <a:pPr lvl="1"/>
            <a:r>
              <a:rPr lang="en-US" dirty="0"/>
              <a:t>Language abilities:  affect math problems that include language</a:t>
            </a:r>
          </a:p>
          <a:p>
            <a:pPr lvl="1"/>
            <a:r>
              <a:rPr lang="en-US" dirty="0"/>
              <a:t>Spatial abilities:  the ability to correctly perceive spatial relationships (may affect pre-geometric skills and geometry in general)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6EFBAA95-7043-4F66-BCD0-FCC9EAD6A3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93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444"/>
    </mc:Choice>
    <mc:Fallback xmlns="">
      <p:transition spd="slow" advTm="174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9ED8C-70CB-40E2-B545-46BE8A833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Prenumber</a:t>
            </a:r>
            <a:r>
              <a:rPr lang="en-US" dirty="0"/>
              <a:t> or Pre-Computational Skills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950A03-597A-4AED-9DF3-BBFBFF985A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394215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Matching number symbols to objects</a:t>
            </a:r>
          </a:p>
          <a:p>
            <a:endParaRPr lang="en-US" dirty="0"/>
          </a:p>
          <a:p>
            <a:r>
              <a:rPr lang="en-US" dirty="0"/>
              <a:t>2			</a:t>
            </a:r>
          </a:p>
          <a:p>
            <a:pPr marL="0" indent="0">
              <a:buNone/>
            </a:pPr>
            <a:br>
              <a:rPr lang="en-US" dirty="0"/>
            </a:br>
            <a:r>
              <a:rPr lang="en-US" dirty="0"/>
              <a:t>					</a:t>
            </a:r>
          </a:p>
          <a:p>
            <a:r>
              <a:rPr lang="en-US" dirty="0"/>
              <a:t>1</a:t>
            </a:r>
          </a:p>
          <a:p>
            <a:endParaRPr lang="en-US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</p:txBody>
      </p:sp>
      <p:sp>
        <p:nvSpPr>
          <p:cNvPr id="6" name="Smiley Face 5">
            <a:extLst>
              <a:ext uri="{FF2B5EF4-FFF2-40B4-BE49-F238E27FC236}">
                <a16:creationId xmlns:a16="http://schemas.microsoft.com/office/drawing/2014/main" id="{C8773943-668A-4899-BE67-8D85BB09617C}"/>
              </a:ext>
            </a:extLst>
          </p:cNvPr>
          <p:cNvSpPr/>
          <p:nvPr/>
        </p:nvSpPr>
        <p:spPr>
          <a:xfrm>
            <a:off x="4308215" y="4341474"/>
            <a:ext cx="914400" cy="9144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miley Face 6">
            <a:extLst>
              <a:ext uri="{FF2B5EF4-FFF2-40B4-BE49-F238E27FC236}">
                <a16:creationId xmlns:a16="http://schemas.microsoft.com/office/drawing/2014/main" id="{779D0293-D17D-49FB-BF5E-3A653946CA1D}"/>
              </a:ext>
            </a:extLst>
          </p:cNvPr>
          <p:cNvSpPr/>
          <p:nvPr/>
        </p:nvSpPr>
        <p:spPr>
          <a:xfrm>
            <a:off x="2985854" y="4341474"/>
            <a:ext cx="914400" cy="9144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miley Face 7">
            <a:extLst>
              <a:ext uri="{FF2B5EF4-FFF2-40B4-BE49-F238E27FC236}">
                <a16:creationId xmlns:a16="http://schemas.microsoft.com/office/drawing/2014/main" id="{09A9999A-A912-42A2-9057-B4F8EF52AB14}"/>
              </a:ext>
            </a:extLst>
          </p:cNvPr>
          <p:cNvSpPr/>
          <p:nvPr/>
        </p:nvSpPr>
        <p:spPr>
          <a:xfrm>
            <a:off x="2985854" y="5791200"/>
            <a:ext cx="914400" cy="9144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miley Face 8">
            <a:extLst>
              <a:ext uri="{FF2B5EF4-FFF2-40B4-BE49-F238E27FC236}">
                <a16:creationId xmlns:a16="http://schemas.microsoft.com/office/drawing/2014/main" id="{573F6A81-6439-435E-B3C4-0D7B1342256D}"/>
              </a:ext>
            </a:extLst>
          </p:cNvPr>
          <p:cNvSpPr/>
          <p:nvPr/>
        </p:nvSpPr>
        <p:spPr>
          <a:xfrm>
            <a:off x="2985854" y="3178838"/>
            <a:ext cx="914400" cy="9144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miley Face 9">
            <a:extLst>
              <a:ext uri="{FF2B5EF4-FFF2-40B4-BE49-F238E27FC236}">
                <a16:creationId xmlns:a16="http://schemas.microsoft.com/office/drawing/2014/main" id="{440CD299-B25C-489D-B1EF-FC44E0E9CB0E}"/>
              </a:ext>
            </a:extLst>
          </p:cNvPr>
          <p:cNvSpPr/>
          <p:nvPr/>
        </p:nvSpPr>
        <p:spPr>
          <a:xfrm>
            <a:off x="4308215" y="3125951"/>
            <a:ext cx="914400" cy="9144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miley Face 10">
            <a:extLst>
              <a:ext uri="{FF2B5EF4-FFF2-40B4-BE49-F238E27FC236}">
                <a16:creationId xmlns:a16="http://schemas.microsoft.com/office/drawing/2014/main" id="{96E15771-2A8D-49CC-9C48-AAE715112636}"/>
              </a:ext>
            </a:extLst>
          </p:cNvPr>
          <p:cNvSpPr/>
          <p:nvPr/>
        </p:nvSpPr>
        <p:spPr>
          <a:xfrm>
            <a:off x="5711229" y="3178838"/>
            <a:ext cx="914400" cy="9144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DDFBD669-C227-4A99-BA02-1D91282CC4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77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589"/>
    </mc:Choice>
    <mc:Fallback xmlns="">
      <p:transition spd="slow" advTm="875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1235A-CAB6-4AD9-8DB8-B12E0CCE5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Prenumber</a:t>
            </a:r>
            <a:r>
              <a:rPr lang="en-US" dirty="0"/>
              <a:t> or Pre-Computational Skills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F1C7B-7A4E-4AEE-81D3-2A9A51BA4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Classification examples - grouping objects by color (all the red objects) or by shape (all the triangles)</a:t>
            </a:r>
          </a:p>
          <a:p>
            <a:r>
              <a:rPr lang="en-US" dirty="0"/>
              <a:t>Seriation – </a:t>
            </a:r>
            <a:r>
              <a:rPr lang="en-US" dirty="0" err="1"/>
              <a:t>exmples</a:t>
            </a:r>
            <a:r>
              <a:rPr lang="en-US" dirty="0"/>
              <a:t> - ordering objects from shortest to longest, or from smaller to biggest </a:t>
            </a:r>
          </a:p>
          <a:p>
            <a:r>
              <a:rPr lang="en-US" dirty="0"/>
              <a:t>More or less relationships</a:t>
            </a:r>
          </a:p>
          <a:p>
            <a:r>
              <a:rPr lang="en-US" dirty="0"/>
              <a:t>One-to one correspondence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CCFF6D2F-E9B8-4406-A94C-0C25E1E7B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396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8335"/>
    </mc:Choice>
    <mc:Fallback xmlns="">
      <p:transition spd="slow" advTm="1483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83</TotalTime>
  <Words>192</Words>
  <Application>Microsoft Office PowerPoint</Application>
  <PresentationFormat>Widescreen</PresentationFormat>
  <Paragraphs>29</Paragraphs>
  <Slides>5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Trebuchet MS</vt:lpstr>
      <vt:lpstr>Wingdings 3</vt:lpstr>
      <vt:lpstr>Facet</vt:lpstr>
      <vt:lpstr>Mathematics and Learning Disabilities</vt:lpstr>
      <vt:lpstr>Mathematics and Learning Disabilties</vt:lpstr>
      <vt:lpstr>Discalculia</vt:lpstr>
      <vt:lpstr>Prenumber or Pre-Computational Skills </vt:lpstr>
      <vt:lpstr>Prenumber or Pre-Computational Skills (cont.)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Mathematics and Learning Disabilities</dc:title>
  <dc:creator>Almos Trif</dc:creator>
  <cp:lastModifiedBy>Vanitra C. Brown</cp:lastModifiedBy>
  <cp:revision>17</cp:revision>
  <dcterms:created xsi:type="dcterms:W3CDTF">2018-08-27T14:21:37Z</dcterms:created>
  <dcterms:modified xsi:type="dcterms:W3CDTF">2019-11-23T02:29:49Z</dcterms:modified>
</cp:coreProperties>
</file>