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82754" autoAdjust="0"/>
  </p:normalViewPr>
  <p:slideViewPr>
    <p:cSldViewPr snapToGrid="0">
      <p:cViewPr varScale="1">
        <p:scale>
          <a:sx n="75" d="100"/>
          <a:sy n="75" d="100"/>
        </p:scale>
        <p:origin x="-714" y="-12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56D621-E4DB-4678-9AD0-11F92151267F}" type="datetimeFigureOut">
              <a:rPr lang="en-GB" smtClean="0"/>
              <a:pPr/>
              <a:t>03/10/2018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4E993A-C184-4A66-80D5-F9A378AF06E2}" type="slidenum">
              <a:rPr lang="en-GB" smtClean="0"/>
              <a:pPr/>
              <a:t>‹#›</a:t>
            </a:fld>
            <a:endParaRPr lang="en-GB"/>
          </a:p>
        </p:txBody>
      </p:sp>
    </p:spTree>
    <p:extLst>
      <p:ext uri="{BB962C8B-B14F-4D97-AF65-F5344CB8AC3E}">
        <p14:creationId xmlns="" xmlns:p14="http://schemas.microsoft.com/office/powerpoint/2010/main" val="1324111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dirty="0" smtClean="0">
                <a:latin typeface="Times New Roman" panose="02020603050405020304" pitchFamily="18" charset="0"/>
                <a:cs typeface="Times New Roman" panose="02020603050405020304" pitchFamily="18" charset="0"/>
              </a:rPr>
              <a:t>Based on the services provided by Meadowview there are various issues that can affect its performance. Some of these factors are connected to the skills and experiences of the staff members who are employed to work. One major factor that affects the performance of the Meadowview is lack of connection with other hospitals. The hospital needs to get connected to the other hospitals so that it can benchmark with them. </a:t>
            </a:r>
            <a:endParaRPr lang="en-GB"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2</a:t>
            </a:fld>
            <a:endParaRPr lang="en-GB"/>
          </a:p>
        </p:txBody>
      </p:sp>
    </p:spTree>
    <p:extLst>
      <p:ext uri="{BB962C8B-B14F-4D97-AF65-F5344CB8AC3E}">
        <p14:creationId xmlns="" xmlns:p14="http://schemas.microsoft.com/office/powerpoint/2010/main" val="352934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000" dirty="0" smtClean="0">
                <a:latin typeface="Times New Roman" panose="02020603050405020304" pitchFamily="18" charset="0"/>
                <a:cs typeface="Times New Roman" panose="02020603050405020304" pitchFamily="18" charset="0"/>
              </a:rPr>
              <a:t>Capital is one of the</a:t>
            </a:r>
            <a:r>
              <a:rPr lang="en-GB" sz="2000" baseline="0" dirty="0" smtClean="0">
                <a:latin typeface="Times New Roman" panose="02020603050405020304" pitchFamily="18" charset="0"/>
                <a:cs typeface="Times New Roman" panose="02020603050405020304" pitchFamily="18" charset="0"/>
              </a:rPr>
              <a:t> major factors that has been considered to be of importance when it comes to the performance of every </a:t>
            </a:r>
            <a:r>
              <a:rPr lang="en-GB" sz="2000" baseline="0" dirty="0" smtClean="0">
                <a:latin typeface="Times New Roman" panose="02020603050405020304" pitchFamily="18" charset="0"/>
                <a:cs typeface="Times New Roman" panose="02020603050405020304" pitchFamily="18" charset="0"/>
              </a:rPr>
              <a:t>organization </a:t>
            </a:r>
            <a:r>
              <a:rPr lang="en-GB" sz="2000" baseline="0" dirty="0" smtClean="0">
                <a:latin typeface="Times New Roman" panose="02020603050405020304" pitchFamily="18" charset="0"/>
                <a:cs typeface="Times New Roman" panose="02020603050405020304" pitchFamily="18" charset="0"/>
              </a:rPr>
              <a:t>such as hospitals. In this case lack of enough capital has affected the performance of </a:t>
            </a:r>
            <a:r>
              <a:rPr lang="en-US" sz="2000" dirty="0" smtClean="0">
                <a:latin typeface="Times New Roman" panose="02020603050405020304" pitchFamily="18" charset="0"/>
                <a:cs typeface="Times New Roman" panose="02020603050405020304" pitchFamily="18" charset="0"/>
              </a:rPr>
              <a:t>Meadowview. Another</a:t>
            </a:r>
            <a:r>
              <a:rPr lang="en-US" sz="2000" baseline="0" dirty="0" smtClean="0">
                <a:latin typeface="Times New Roman" panose="02020603050405020304" pitchFamily="18" charset="0"/>
                <a:cs typeface="Times New Roman" panose="02020603050405020304" pitchFamily="18" charset="0"/>
              </a:rPr>
              <a:t> factor that has promoted the ineffective performance in </a:t>
            </a:r>
            <a:r>
              <a:rPr lang="en-US" sz="2000" dirty="0" smtClean="0">
                <a:latin typeface="Times New Roman" panose="02020603050405020304" pitchFamily="18" charset="0"/>
                <a:cs typeface="Times New Roman" panose="02020603050405020304" pitchFamily="18" charset="0"/>
              </a:rPr>
              <a:t>Meadowview is the lack of effective treatment</a:t>
            </a:r>
            <a:r>
              <a:rPr lang="en-US" sz="2000" baseline="0" dirty="0" smtClean="0">
                <a:latin typeface="Times New Roman" panose="02020603050405020304" pitchFamily="18" charset="0"/>
                <a:cs typeface="Times New Roman" panose="02020603050405020304" pitchFamily="18" charset="0"/>
              </a:rPr>
              <a:t> methods. </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3</a:t>
            </a:fld>
            <a:endParaRPr lang="en-GB"/>
          </a:p>
        </p:txBody>
      </p:sp>
    </p:spTree>
    <p:extLst>
      <p:ext uri="{BB962C8B-B14F-4D97-AF65-F5344CB8AC3E}">
        <p14:creationId xmlns="" xmlns:p14="http://schemas.microsoft.com/office/powerpoint/2010/main" val="3910421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000" dirty="0" smtClean="0">
                <a:latin typeface="Times New Roman" panose="02020603050405020304" pitchFamily="18" charset="0"/>
                <a:cs typeface="Times New Roman" panose="02020603050405020304" pitchFamily="18" charset="0"/>
              </a:rPr>
              <a:t>Based</a:t>
            </a:r>
            <a:r>
              <a:rPr lang="en-GB" sz="2000" baseline="0" dirty="0" smtClean="0">
                <a:latin typeface="Times New Roman" panose="02020603050405020304" pitchFamily="18" charset="0"/>
                <a:cs typeface="Times New Roman" panose="02020603050405020304" pitchFamily="18" charset="0"/>
              </a:rPr>
              <a:t> on the suicide and the various effects that </a:t>
            </a:r>
            <a:r>
              <a:rPr lang="en-US" sz="2000" dirty="0" smtClean="0">
                <a:latin typeface="Times New Roman" panose="02020603050405020304" pitchFamily="18" charset="0"/>
                <a:cs typeface="Times New Roman" panose="02020603050405020304" pitchFamily="18" charset="0"/>
              </a:rPr>
              <a:t>Meadowview has been facing, it is important for Meadowview to experience various factors which can be applied to help in finding</a:t>
            </a:r>
            <a:r>
              <a:rPr lang="en-US" sz="2000" baseline="0" dirty="0" smtClean="0">
                <a:latin typeface="Times New Roman" panose="02020603050405020304" pitchFamily="18" charset="0"/>
                <a:cs typeface="Times New Roman" panose="02020603050405020304" pitchFamily="18" charset="0"/>
              </a:rPr>
              <a:t> the solutions to the organizations. These ways of investigating the performance of </a:t>
            </a:r>
            <a:r>
              <a:rPr lang="en-US" sz="2000" dirty="0" smtClean="0">
                <a:latin typeface="Times New Roman" panose="02020603050405020304" pitchFamily="18" charset="0"/>
                <a:cs typeface="Times New Roman" panose="02020603050405020304" pitchFamily="18" charset="0"/>
              </a:rPr>
              <a:t>Meadowview are important</a:t>
            </a:r>
            <a:r>
              <a:rPr lang="en-US" sz="2000" baseline="0" dirty="0" smtClean="0">
                <a:latin typeface="Times New Roman" panose="02020603050405020304" pitchFamily="18" charset="0"/>
                <a:cs typeface="Times New Roman" panose="02020603050405020304" pitchFamily="18" charset="0"/>
              </a:rPr>
              <a:t> since they help in ensuring that </a:t>
            </a:r>
            <a:r>
              <a:rPr lang="en-US" sz="2000" dirty="0" smtClean="0">
                <a:latin typeface="Times New Roman" panose="02020603050405020304" pitchFamily="18" charset="0"/>
                <a:cs typeface="Times New Roman" panose="02020603050405020304" pitchFamily="18" charset="0"/>
              </a:rPr>
              <a:t>Meadowview performs</a:t>
            </a:r>
            <a:r>
              <a:rPr lang="en-US" sz="2000" baseline="0" dirty="0" smtClean="0">
                <a:latin typeface="Times New Roman" panose="02020603050405020304" pitchFamily="18" charset="0"/>
                <a:cs typeface="Times New Roman" panose="02020603050405020304" pitchFamily="18" charset="0"/>
              </a:rPr>
              <a:t> better. One of the major strategies which can be applied when it comes to the analysis of the issues affecting </a:t>
            </a:r>
            <a:r>
              <a:rPr lang="en-US" sz="2000" dirty="0" smtClean="0">
                <a:latin typeface="Times New Roman" panose="02020603050405020304" pitchFamily="18" charset="0"/>
                <a:cs typeface="Times New Roman" panose="02020603050405020304" pitchFamily="18" charset="0"/>
              </a:rPr>
              <a:t>Meadowview is surveys.</a:t>
            </a:r>
            <a:r>
              <a:rPr lang="en-US" sz="2000" baseline="0" dirty="0" smtClean="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5</a:t>
            </a:fld>
            <a:endParaRPr lang="en-GB"/>
          </a:p>
        </p:txBody>
      </p:sp>
    </p:spTree>
    <p:extLst>
      <p:ext uri="{BB962C8B-B14F-4D97-AF65-F5344CB8AC3E}">
        <p14:creationId xmlns="" xmlns:p14="http://schemas.microsoft.com/office/powerpoint/2010/main" val="625261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000" dirty="0" smtClean="0">
                <a:latin typeface="Times New Roman" panose="02020603050405020304" pitchFamily="18" charset="0"/>
                <a:cs typeface="Times New Roman" panose="02020603050405020304" pitchFamily="18" charset="0"/>
              </a:rPr>
              <a:t>Application of interviews is an important strategy which can be used by a researcher to find more concerning the issue of the suicide which occurred in Meadow view. This is one method is better since it leads to the production of effective and accurate information which can be used to develop better and important measures of solving the challenges facing Meadowview.</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6</a:t>
            </a:fld>
            <a:endParaRPr lang="en-GB"/>
          </a:p>
        </p:txBody>
      </p:sp>
    </p:spTree>
    <p:extLst>
      <p:ext uri="{BB962C8B-B14F-4D97-AF65-F5344CB8AC3E}">
        <p14:creationId xmlns="" xmlns:p14="http://schemas.microsoft.com/office/powerpoint/2010/main" val="160509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000" dirty="0" smtClean="0">
                <a:latin typeface="Times New Roman" panose="02020603050405020304" pitchFamily="18" charset="0"/>
                <a:cs typeface="Times New Roman" panose="02020603050405020304" pitchFamily="18" charset="0"/>
              </a:rPr>
              <a:t>Questionnaires will be used in this case to find more information concerning the issue affecting the performance of Meadowview. Questionnaires can be presented in a way that it offers accurate and first-hand information. Another importance of questionnaires is that it gives room for the provision of solutions. </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7</a:t>
            </a:fld>
            <a:endParaRPr lang="en-GB"/>
          </a:p>
        </p:txBody>
      </p:sp>
    </p:spTree>
    <p:extLst>
      <p:ext uri="{BB962C8B-B14F-4D97-AF65-F5344CB8AC3E}">
        <p14:creationId xmlns="" xmlns:p14="http://schemas.microsoft.com/office/powerpoint/2010/main" val="2774975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latin typeface="Times New Roman" panose="02020603050405020304" pitchFamily="18" charset="0"/>
                <a:cs typeface="Times New Roman" panose="02020603050405020304" pitchFamily="18" charset="0"/>
              </a:rPr>
              <a:t>Many people have made comparisons between the surveys and questionnaires performance. In this case, what matters is the provision of correct information concerning the factors affecting the performance. Another major reason why the application of the survey and questionnaires is important is that they are easy to use. They do not need much experience to apply.</a:t>
            </a:r>
            <a:endParaRPr lang="en-GB" dirty="0"/>
          </a:p>
        </p:txBody>
      </p:sp>
      <p:sp>
        <p:nvSpPr>
          <p:cNvPr id="4" name="Slide Number Placeholder 3"/>
          <p:cNvSpPr>
            <a:spLocks noGrp="1"/>
          </p:cNvSpPr>
          <p:nvPr>
            <p:ph type="sldNum" sz="quarter" idx="10"/>
          </p:nvPr>
        </p:nvSpPr>
        <p:spPr/>
        <p:txBody>
          <a:bodyPr/>
          <a:lstStyle/>
          <a:p>
            <a:fld id="{034E993A-C184-4A66-80D5-F9A378AF06E2}" type="slidenum">
              <a:rPr lang="en-GB" smtClean="0"/>
              <a:pPr/>
              <a:t>8</a:t>
            </a:fld>
            <a:endParaRPr lang="en-GB"/>
          </a:p>
        </p:txBody>
      </p:sp>
    </p:spTree>
    <p:extLst>
      <p:ext uri="{BB962C8B-B14F-4D97-AF65-F5344CB8AC3E}">
        <p14:creationId xmlns="" xmlns:p14="http://schemas.microsoft.com/office/powerpoint/2010/main" val="200359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It is important to note</a:t>
            </a:r>
            <a:r>
              <a:rPr lang="en-GB" baseline="0" dirty="0" smtClean="0">
                <a:latin typeface="Times New Roman" panose="02020603050405020304" pitchFamily="18" charset="0"/>
                <a:cs typeface="Times New Roman" panose="02020603050405020304" pitchFamily="18" charset="0"/>
              </a:rPr>
              <a:t> that the application of the observation as one of the better ways through which the information concerning the performance of the hospital will be acquired. In this case, observation is used because it provides first-hand information</a:t>
            </a:r>
            <a:r>
              <a:rPr lang="en-GB" baseline="0" dirty="0" smtClean="0">
                <a:latin typeface="Times New Roman" panose="02020603050405020304" pitchFamily="18" charset="0"/>
                <a:cs typeface="Times New Roman" panose="02020603050405020304" pitchFamily="18" charset="0"/>
              </a:rPr>
              <a:t>.</a:t>
            </a:r>
            <a:endParaRPr lang="en-GB" baseline="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9</a:t>
            </a:fld>
            <a:endParaRPr lang="en-GB"/>
          </a:p>
        </p:txBody>
      </p:sp>
    </p:spTree>
    <p:extLst>
      <p:ext uri="{BB962C8B-B14F-4D97-AF65-F5344CB8AC3E}">
        <p14:creationId xmlns="" xmlns:p14="http://schemas.microsoft.com/office/powerpoint/2010/main" val="2462136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2000" dirty="0" smtClean="0">
                <a:latin typeface="Times New Roman" panose="02020603050405020304" pitchFamily="18" charset="0"/>
                <a:cs typeface="Times New Roman" panose="02020603050405020304" pitchFamily="18" charset="0"/>
              </a:rPr>
              <a:t>Application of the prevention measures should also be developed based on the application of the previous results for the information analysis. In case, it can be concluded that the application of the measures for the prevention will help the organization to avoid the suicide issues in the future. </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10</a:t>
            </a:fld>
            <a:endParaRPr lang="en-GB"/>
          </a:p>
        </p:txBody>
      </p:sp>
    </p:spTree>
    <p:extLst>
      <p:ext uri="{BB962C8B-B14F-4D97-AF65-F5344CB8AC3E}">
        <p14:creationId xmlns="" xmlns:p14="http://schemas.microsoft.com/office/powerpoint/2010/main" val="2292924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2000" dirty="0" smtClean="0">
                <a:latin typeface="Times New Roman" panose="02020603050405020304" pitchFamily="18" charset="0"/>
                <a:cs typeface="Times New Roman" panose="02020603050405020304" pitchFamily="18" charset="0"/>
              </a:rPr>
              <a:t>One of the major ways that the hospital should consider putting in place to help in the future prevention is the use of effective tools. Effective tools are important as they promote accurate results. When unsuccessful surgeries are created in a hospital it can be as a result of fake tools being used by doctors. The fake tool can cause unfruitful results leading to death.</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11</a:t>
            </a:fld>
            <a:endParaRPr lang="en-GB"/>
          </a:p>
        </p:txBody>
      </p:sp>
    </p:spTree>
    <p:extLst>
      <p:ext uri="{BB962C8B-B14F-4D97-AF65-F5344CB8AC3E}">
        <p14:creationId xmlns="" xmlns:p14="http://schemas.microsoft.com/office/powerpoint/2010/main" val="3758342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dirty="0" smtClean="0">
                <a:latin typeface="Times New Roman" panose="02020603050405020304" pitchFamily="18" charset="0"/>
                <a:cs typeface="Times New Roman" panose="02020603050405020304" pitchFamily="18" charset="0"/>
              </a:rPr>
              <a:t>Apart from the case of the hospital presented above, it has always been presented that fake tools have led to mistreatment and diagnosis in many hospitals.</a:t>
            </a:r>
          </a:p>
          <a:p>
            <a:pPr>
              <a:lnSpc>
                <a:spcPct val="200000"/>
              </a:lnSpc>
            </a:pPr>
            <a:r>
              <a:rPr lang="en-GB" sz="1200" dirty="0" smtClean="0">
                <a:latin typeface="Times New Roman" panose="02020603050405020304" pitchFamily="18" charset="0"/>
                <a:cs typeface="Times New Roman" panose="02020603050405020304" pitchFamily="18" charset="0"/>
              </a:rPr>
              <a:t>This similar to the presented case which talks of </a:t>
            </a:r>
            <a:r>
              <a:rPr lang="en-GB" sz="1200" dirty="0" smtClean="0">
                <a:latin typeface="Times New Roman" panose="02020603050405020304" pitchFamily="18" charset="0"/>
                <a:cs typeface="Times New Roman" panose="02020603050405020304" pitchFamily="18" charset="0"/>
              </a:rPr>
              <a:t>an unsuccessful </a:t>
            </a:r>
            <a:r>
              <a:rPr lang="en-GB" sz="1200" dirty="0" smtClean="0">
                <a:latin typeface="Times New Roman" panose="02020603050405020304" pitchFamily="18" charset="0"/>
                <a:cs typeface="Times New Roman" panose="02020603050405020304" pitchFamily="18" charset="0"/>
              </a:rPr>
              <a:t>surgery.</a:t>
            </a:r>
          </a:p>
          <a:p>
            <a:pPr>
              <a:lnSpc>
                <a:spcPct val="200000"/>
              </a:lnSpc>
            </a:pPr>
            <a:r>
              <a:rPr lang="en-US" sz="1200" dirty="0" smtClean="0">
                <a:latin typeface="Times New Roman" panose="02020603050405020304" pitchFamily="18" charset="0"/>
                <a:cs typeface="Times New Roman" panose="02020603050405020304" pitchFamily="18" charset="0"/>
              </a:rPr>
              <a:t>Meadowview is just but one hospital which has experienced unsuccessful surgery.</a:t>
            </a:r>
          </a:p>
          <a:p>
            <a:pPr>
              <a:lnSpc>
                <a:spcPct val="200000"/>
              </a:lnSpc>
            </a:pPr>
            <a:r>
              <a:rPr lang="en-US" sz="1200" dirty="0" smtClean="0">
                <a:latin typeface="Times New Roman" panose="02020603050405020304" pitchFamily="18" charset="0"/>
                <a:cs typeface="Times New Roman" panose="02020603050405020304" pitchFamily="18" charset="0"/>
              </a:rPr>
              <a:t>One major result which has been connected to the application of the fake equipment is the increase of deaths</a:t>
            </a:r>
            <a:endParaRPr lang="en-GB" dirty="0"/>
          </a:p>
        </p:txBody>
      </p:sp>
      <p:sp>
        <p:nvSpPr>
          <p:cNvPr id="4" name="Slide Number Placeholder 3"/>
          <p:cNvSpPr>
            <a:spLocks noGrp="1"/>
          </p:cNvSpPr>
          <p:nvPr>
            <p:ph type="sldNum" sz="quarter" idx="10"/>
          </p:nvPr>
        </p:nvSpPr>
        <p:spPr/>
        <p:txBody>
          <a:bodyPr/>
          <a:lstStyle/>
          <a:p>
            <a:fld id="{034E993A-C184-4A66-80D5-F9A378AF06E2}" type="slidenum">
              <a:rPr lang="en-GB" smtClean="0"/>
              <a:pPr/>
              <a:t>12</a:t>
            </a:fld>
            <a:endParaRPr lang="en-GB"/>
          </a:p>
        </p:txBody>
      </p:sp>
    </p:spTree>
    <p:extLst>
      <p:ext uri="{BB962C8B-B14F-4D97-AF65-F5344CB8AC3E}">
        <p14:creationId xmlns="" xmlns:p14="http://schemas.microsoft.com/office/powerpoint/2010/main" val="224228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dirty="0" smtClean="0">
                <a:latin typeface="Times New Roman" panose="02020603050405020304" pitchFamily="18" charset="0"/>
                <a:cs typeface="Times New Roman" panose="02020603050405020304" pitchFamily="18" charset="0"/>
              </a:rPr>
              <a:t>These issues that have been occurring in Meadowview must be solved by the management team to ensure that the patients are safe.</a:t>
            </a:r>
          </a:p>
          <a:p>
            <a:pPr>
              <a:lnSpc>
                <a:spcPct val="200000"/>
              </a:lnSpc>
            </a:pPr>
            <a:r>
              <a:rPr lang="en-GB" sz="1200" dirty="0" smtClean="0">
                <a:latin typeface="Times New Roman" panose="02020603050405020304" pitchFamily="18" charset="0"/>
                <a:cs typeface="Times New Roman" panose="02020603050405020304" pitchFamily="18" charset="0"/>
              </a:rPr>
              <a:t>These risks have affected the performance of the members of the hospital since most of them are considered to be incompetent.</a:t>
            </a:r>
          </a:p>
          <a:p>
            <a:pPr>
              <a:lnSpc>
                <a:spcPct val="200000"/>
              </a:lnSpc>
            </a:pPr>
            <a:r>
              <a:rPr lang="en-GB" sz="1200" dirty="0" smtClean="0">
                <a:latin typeface="Times New Roman" panose="02020603050405020304" pitchFamily="18" charset="0"/>
                <a:cs typeface="Times New Roman" panose="02020603050405020304" pitchFamily="18" charset="0"/>
              </a:rPr>
              <a:t>The moment one considered to be incompetent, he or she will not work effectively in the hospital hence affecting the management needs.</a:t>
            </a:r>
          </a:p>
          <a:p>
            <a:endParaRPr lang="en-GB" dirty="0"/>
          </a:p>
        </p:txBody>
      </p:sp>
      <p:sp>
        <p:nvSpPr>
          <p:cNvPr id="4" name="Slide Number Placeholder 3"/>
          <p:cNvSpPr>
            <a:spLocks noGrp="1"/>
          </p:cNvSpPr>
          <p:nvPr>
            <p:ph type="sldNum" sz="quarter" idx="10"/>
          </p:nvPr>
        </p:nvSpPr>
        <p:spPr/>
        <p:txBody>
          <a:bodyPr/>
          <a:lstStyle/>
          <a:p>
            <a:fld id="{034E993A-C184-4A66-80D5-F9A378AF06E2}" type="slidenum">
              <a:rPr lang="en-GB" smtClean="0"/>
              <a:pPr/>
              <a:t>13</a:t>
            </a:fld>
            <a:endParaRPr lang="en-GB"/>
          </a:p>
        </p:txBody>
      </p:sp>
    </p:spTree>
    <p:extLst>
      <p:ext uri="{BB962C8B-B14F-4D97-AF65-F5344CB8AC3E}">
        <p14:creationId xmlns="" xmlns:p14="http://schemas.microsoft.com/office/powerpoint/2010/main" val="3784072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2000" dirty="0" smtClean="0">
                <a:latin typeface="Times New Roman" panose="02020603050405020304" pitchFamily="18" charset="0"/>
                <a:cs typeface="Times New Roman" panose="02020603050405020304" pitchFamily="18" charset="0"/>
              </a:rPr>
              <a:t>Policies can be considered as the best way for the creation of safety in the Meadowview health </a:t>
            </a:r>
            <a:r>
              <a:rPr lang="en-GB" sz="2000" dirty="0" err="1" smtClean="0">
                <a:latin typeface="Times New Roman" panose="02020603050405020304" pitchFamily="18" charset="0"/>
                <a:cs typeface="Times New Roman" panose="02020603050405020304" pitchFamily="18" charset="0"/>
              </a:rPr>
              <a:t>center</a:t>
            </a:r>
            <a:r>
              <a:rPr lang="en-GB" sz="2000" dirty="0" smtClean="0">
                <a:latin typeface="Times New Roman" panose="02020603050405020304" pitchFamily="18" charset="0"/>
                <a:cs typeface="Times New Roman" panose="02020603050405020304" pitchFamily="18" charset="0"/>
              </a:rPr>
              <a:t>. These laws will be followed by the employees and management of the organization to help promote the achievement of the patient's needs. Apart from achieving the patient's needs, the goals of the Meadowview will also be achieved in the future. </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14</a:t>
            </a:fld>
            <a:endParaRPr lang="en-GB"/>
          </a:p>
        </p:txBody>
      </p:sp>
    </p:spTree>
    <p:extLst>
      <p:ext uri="{BB962C8B-B14F-4D97-AF65-F5344CB8AC3E}">
        <p14:creationId xmlns="" xmlns:p14="http://schemas.microsoft.com/office/powerpoint/2010/main" val="3635782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2000" dirty="0" smtClean="0">
                <a:latin typeface="Times New Roman" panose="02020603050405020304" pitchFamily="18" charset="0"/>
                <a:cs typeface="Times New Roman" panose="02020603050405020304" pitchFamily="18" charset="0"/>
              </a:rPr>
              <a:t>One major reason why risks have been developed in the many </a:t>
            </a:r>
            <a:r>
              <a:rPr lang="en-GB" sz="2000" dirty="0" smtClean="0">
                <a:latin typeface="Times New Roman" panose="02020603050405020304" pitchFamily="18" charset="0"/>
                <a:cs typeface="Times New Roman" panose="02020603050405020304" pitchFamily="18" charset="0"/>
              </a:rPr>
              <a:t>institutions </a:t>
            </a:r>
            <a:r>
              <a:rPr lang="en-GB" sz="2000" dirty="0" smtClean="0">
                <a:latin typeface="Times New Roman" panose="02020603050405020304" pitchFamily="18" charset="0"/>
                <a:cs typeface="Times New Roman" panose="02020603050405020304" pitchFamily="18" charset="0"/>
              </a:rPr>
              <a:t>like the one presented is lack of good management skills. </a:t>
            </a:r>
          </a:p>
          <a:p>
            <a:pPr>
              <a:lnSpc>
                <a:spcPct val="200000"/>
              </a:lnSpc>
            </a:pPr>
            <a:r>
              <a:rPr lang="en-GB" sz="2000" dirty="0" smtClean="0">
                <a:latin typeface="Times New Roman" panose="02020603050405020304" pitchFamily="18" charset="0"/>
                <a:cs typeface="Times New Roman" panose="02020603050405020304" pitchFamily="18" charset="0"/>
              </a:rPr>
              <a:t>Good management skills promote effective leadership where the activities in the organization are planned before they are conducted.</a:t>
            </a:r>
          </a:p>
          <a:p>
            <a:pPr>
              <a:lnSpc>
                <a:spcPct val="200000"/>
              </a:lnSpc>
            </a:pPr>
            <a:r>
              <a:rPr lang="en-GB" sz="2000" dirty="0" smtClean="0">
                <a:latin typeface="Times New Roman" panose="02020603050405020304" pitchFamily="18" charset="0"/>
                <a:cs typeface="Times New Roman" panose="02020603050405020304" pitchFamily="18" charset="0"/>
              </a:rPr>
              <a:t>The planning is important since it helps in the realization of the challenges that can be identified and later finds better ways to solve it. </a:t>
            </a:r>
          </a:p>
          <a:p>
            <a:pPr>
              <a:lnSpc>
                <a:spcPct val="200000"/>
              </a:lnSpc>
            </a:pP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15</a:t>
            </a:fld>
            <a:endParaRPr lang="en-GB"/>
          </a:p>
        </p:txBody>
      </p:sp>
    </p:spTree>
    <p:extLst>
      <p:ext uri="{BB962C8B-B14F-4D97-AF65-F5344CB8AC3E}">
        <p14:creationId xmlns="" xmlns:p14="http://schemas.microsoft.com/office/powerpoint/2010/main" val="3286514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dirty="0" smtClean="0">
                <a:latin typeface="Times New Roman" panose="02020603050405020304" pitchFamily="18" charset="0"/>
                <a:cs typeface="Times New Roman" panose="02020603050405020304" pitchFamily="18" charset="0"/>
              </a:rPr>
              <a:t>Planning has also been considered to be of importance since it helps in the creation of important ways to manage the performance. For instance, as the planning is created, people in the organization will conduct various benchmarks with other institutions. Meadowview will be able to observe how other health centres perform and then apply the knowledge in their centre. This will, therefore, become better for the activities carried out within Meadow.</a:t>
            </a:r>
            <a:endParaRPr lang="en-GB" sz="1200" dirty="0" smtClean="0">
              <a:latin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034E993A-C184-4A66-80D5-F9A378AF06E2}" type="slidenum">
              <a:rPr lang="en-GB" smtClean="0"/>
              <a:pPr/>
              <a:t>16</a:t>
            </a:fld>
            <a:endParaRPr lang="en-GB"/>
          </a:p>
        </p:txBody>
      </p:sp>
    </p:spTree>
    <p:extLst>
      <p:ext uri="{BB962C8B-B14F-4D97-AF65-F5344CB8AC3E}">
        <p14:creationId xmlns="" xmlns:p14="http://schemas.microsoft.com/office/powerpoint/2010/main" val="1711044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dirty="0" smtClean="0">
                <a:latin typeface="Times New Roman" panose="02020603050405020304" pitchFamily="18" charset="0"/>
                <a:cs typeface="Times New Roman" panose="02020603050405020304" pitchFamily="18" charset="0"/>
              </a:rPr>
              <a:t>In many years, bad treatment of patients has been a common issue affecting many health institutions like Meadowview. This is because the many doctors who work in the institutions at times carry out surgeries after which some of the surgery tools remain in the body of patients. This, therefore, leads to unsuccessful surgery since the patient will even become sicker. Another instance has been the high rate of patient deaths where many patients have died as a result of the surgery failure.</a:t>
            </a:r>
            <a:endParaRPr lang="en-GB" dirty="0"/>
          </a:p>
        </p:txBody>
      </p:sp>
      <p:sp>
        <p:nvSpPr>
          <p:cNvPr id="4" name="Slide Number Placeholder 3"/>
          <p:cNvSpPr>
            <a:spLocks noGrp="1"/>
          </p:cNvSpPr>
          <p:nvPr>
            <p:ph type="sldNum" sz="quarter" idx="10"/>
          </p:nvPr>
        </p:nvSpPr>
        <p:spPr/>
        <p:txBody>
          <a:bodyPr/>
          <a:lstStyle/>
          <a:p>
            <a:fld id="{034E993A-C184-4A66-80D5-F9A378AF06E2}" type="slidenum">
              <a:rPr lang="en-GB" smtClean="0"/>
              <a:pPr/>
              <a:t>17</a:t>
            </a:fld>
            <a:endParaRPr lang="en-GB"/>
          </a:p>
        </p:txBody>
      </p:sp>
    </p:spTree>
    <p:extLst>
      <p:ext uri="{BB962C8B-B14F-4D97-AF65-F5344CB8AC3E}">
        <p14:creationId xmlns="" xmlns:p14="http://schemas.microsoft.com/office/powerpoint/2010/main" val="912859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dirty="0" smtClean="0">
                <a:latin typeface="Times New Roman" panose="02020603050405020304" pitchFamily="18" charset="0"/>
                <a:cs typeface="Times New Roman" panose="02020603050405020304" pitchFamily="18" charset="0"/>
              </a:rPr>
              <a:t>Controlling the issues that affect the Meadowview organization is important since it will help the organization to avoid the challenges in the future. Once the mistakes of the health </a:t>
            </a:r>
            <a:r>
              <a:rPr lang="en-GB" sz="1200" dirty="0" err="1" smtClean="0">
                <a:latin typeface="Times New Roman" panose="02020603050405020304" pitchFamily="18" charset="0"/>
                <a:cs typeface="Times New Roman" panose="02020603050405020304" pitchFamily="18" charset="0"/>
              </a:rPr>
              <a:t>center</a:t>
            </a:r>
            <a:r>
              <a:rPr lang="en-GB" sz="1200" dirty="0" smtClean="0">
                <a:latin typeface="Times New Roman" panose="02020603050405020304" pitchFamily="18" charset="0"/>
                <a:cs typeface="Times New Roman" panose="02020603050405020304" pitchFamily="18" charset="0"/>
              </a:rPr>
              <a:t> have been corrected, they will not be repeated in the future since the organization will be forced to follow the rules set. These rules can either be developed by the organizations’ management or the government whereby; the Meadowview organization will be forced to work following the rules and regulations which have been developed by the government. </a:t>
            </a:r>
            <a:endParaRPr lang="en-GB"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34E993A-C184-4A66-80D5-F9A378AF06E2}" type="slidenum">
              <a:rPr lang="en-GB" smtClean="0"/>
              <a:pPr/>
              <a:t>18</a:t>
            </a:fld>
            <a:endParaRPr lang="en-GB"/>
          </a:p>
        </p:txBody>
      </p:sp>
    </p:spTree>
    <p:extLst>
      <p:ext uri="{BB962C8B-B14F-4D97-AF65-F5344CB8AC3E}">
        <p14:creationId xmlns="" xmlns:p14="http://schemas.microsoft.com/office/powerpoint/2010/main" val="3985921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dirty="0" smtClean="0">
                <a:latin typeface="Times New Roman" panose="02020603050405020304" pitchFamily="18" charset="0"/>
                <a:cs typeface="Times New Roman" panose="02020603050405020304" pitchFamily="18" charset="0"/>
              </a:rPr>
              <a:t>Measures are important channels that must be followed by any organization to achieve the set goals.</a:t>
            </a:r>
          </a:p>
          <a:p>
            <a:pPr>
              <a:lnSpc>
                <a:spcPct val="200000"/>
              </a:lnSpc>
            </a:pPr>
            <a:r>
              <a:rPr lang="en-GB" sz="1200" dirty="0" smtClean="0">
                <a:latin typeface="Times New Roman" panose="02020603050405020304" pitchFamily="18" charset="0"/>
                <a:cs typeface="Times New Roman" panose="02020603050405020304" pitchFamily="18" charset="0"/>
              </a:rPr>
              <a:t>In this case, the measures developed will be important for the Meadowview institution.</a:t>
            </a:r>
          </a:p>
          <a:p>
            <a:pPr>
              <a:lnSpc>
                <a:spcPct val="200000"/>
              </a:lnSpc>
            </a:pPr>
            <a:r>
              <a:rPr lang="en-GB" sz="1200" dirty="0" smtClean="0">
                <a:latin typeface="Times New Roman" panose="02020603050405020304" pitchFamily="18" charset="0"/>
                <a:cs typeface="Times New Roman" panose="02020603050405020304" pitchFamily="18" charset="0"/>
              </a:rPr>
              <a:t>The institution has been faced with the unsuccessful surgery and suicide committed by patients within the institution.</a:t>
            </a:r>
            <a:r>
              <a:rPr lang="en-GB" sz="1200" baseline="0" dirty="0" smtClean="0">
                <a:latin typeface="Times New Roman" panose="02020603050405020304" pitchFamily="18" charset="0"/>
                <a:cs typeface="Times New Roman" panose="02020603050405020304" pitchFamily="18" charset="0"/>
              </a:rPr>
              <a:t> Many people have connected the occurrence of the suicide by the patient was because of the failures of the organization. </a:t>
            </a:r>
            <a:endParaRPr lang="en-GB" sz="1200" dirty="0" smtClean="0">
              <a:latin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034E993A-C184-4A66-80D5-F9A378AF06E2}" type="slidenum">
              <a:rPr lang="en-GB" smtClean="0"/>
              <a:pPr/>
              <a:t>19</a:t>
            </a:fld>
            <a:endParaRPr lang="en-GB"/>
          </a:p>
        </p:txBody>
      </p:sp>
    </p:spTree>
    <p:extLst>
      <p:ext uri="{BB962C8B-B14F-4D97-AF65-F5344CB8AC3E}">
        <p14:creationId xmlns="" xmlns:p14="http://schemas.microsoft.com/office/powerpoint/2010/main" val="773836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dirty="0" smtClean="0">
                <a:latin typeface="Times New Roman" panose="02020603050405020304" pitchFamily="18" charset="0"/>
                <a:cs typeface="Times New Roman" panose="02020603050405020304" pitchFamily="18" charset="0"/>
              </a:rPr>
              <a:t>It is therefore important for the organization to consider creating measures which will help in the future management.</a:t>
            </a:r>
          </a:p>
          <a:p>
            <a:pPr>
              <a:lnSpc>
                <a:spcPct val="200000"/>
              </a:lnSpc>
            </a:pPr>
            <a:r>
              <a:rPr lang="en-GB" sz="1200" dirty="0" smtClean="0">
                <a:latin typeface="Times New Roman" panose="02020603050405020304" pitchFamily="18" charset="0"/>
                <a:cs typeface="Times New Roman" panose="02020603050405020304" pitchFamily="18" charset="0"/>
              </a:rPr>
              <a:t>These measures must be able to help the organization perform better in the past by achieving its goals.</a:t>
            </a:r>
          </a:p>
          <a:p>
            <a:pPr>
              <a:lnSpc>
                <a:spcPct val="200000"/>
              </a:lnSpc>
            </a:pPr>
            <a:r>
              <a:rPr lang="en-GB" sz="1200" dirty="0" smtClean="0">
                <a:latin typeface="Times New Roman" panose="02020603050405020304" pitchFamily="18" charset="0"/>
                <a:cs typeface="Times New Roman" panose="02020603050405020304" pitchFamily="18" charset="0"/>
              </a:rPr>
              <a:t>Additionally, the measure must help the organization to avoid the negative factors which can be experienced in the future. The institution can observe how other organizations have been performing in </a:t>
            </a:r>
            <a:r>
              <a:rPr lang="en-GB" sz="1200" dirty="0" smtClean="0">
                <a:latin typeface="Times New Roman" panose="02020603050405020304" pitchFamily="18" charset="0"/>
                <a:cs typeface="Times New Roman" panose="02020603050405020304" pitchFamily="18" charset="0"/>
              </a:rPr>
              <a:t>the future</a:t>
            </a:r>
            <a:r>
              <a:rPr lang="en-GB" sz="1200" dirty="0" smtClean="0">
                <a:latin typeface="Times New Roman" panose="02020603050405020304" pitchFamily="18" charset="0"/>
                <a:cs typeface="Times New Roman" panose="02020603050405020304" pitchFamily="18" charset="0"/>
              </a:rPr>
              <a:t>. This</a:t>
            </a:r>
            <a:r>
              <a:rPr lang="en-GB" sz="1200" baseline="0" dirty="0" smtClean="0">
                <a:latin typeface="Times New Roman" panose="02020603050405020304" pitchFamily="18" charset="0"/>
                <a:cs typeface="Times New Roman" panose="02020603050405020304" pitchFamily="18" charset="0"/>
              </a:rPr>
              <a:t> will help them to perform better and also show care for the patients.</a:t>
            </a:r>
            <a:endParaRPr lang="en-GB" sz="1200" dirty="0" smtClean="0">
              <a:latin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034E993A-C184-4A66-80D5-F9A378AF06E2}" type="slidenum">
              <a:rPr lang="en-GB" smtClean="0"/>
              <a:pPr/>
              <a:t>20</a:t>
            </a:fld>
            <a:endParaRPr lang="en-GB"/>
          </a:p>
        </p:txBody>
      </p:sp>
    </p:spTree>
    <p:extLst>
      <p:ext uri="{BB962C8B-B14F-4D97-AF65-F5344CB8AC3E}">
        <p14:creationId xmlns="" xmlns:p14="http://schemas.microsoft.com/office/powerpoint/2010/main" val="2904456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dirty="0" smtClean="0">
                <a:latin typeface="Times New Roman" panose="02020603050405020304" pitchFamily="18" charset="0"/>
                <a:cs typeface="Times New Roman" panose="02020603050405020304" pitchFamily="18" charset="0"/>
              </a:rPr>
              <a:t>One major </a:t>
            </a:r>
            <a:r>
              <a:rPr lang="en-GB" sz="1200" dirty="0" smtClean="0">
                <a:latin typeface="Times New Roman" panose="02020603050405020304" pitchFamily="18" charset="0"/>
                <a:cs typeface="Times New Roman" panose="02020603050405020304" pitchFamily="18" charset="0"/>
              </a:rPr>
              <a:t>measure </a:t>
            </a:r>
            <a:r>
              <a:rPr lang="en-GB" sz="1200" dirty="0" smtClean="0">
                <a:latin typeface="Times New Roman" panose="02020603050405020304" pitchFamily="18" charset="0"/>
                <a:cs typeface="Times New Roman" panose="02020603050405020304" pitchFamily="18" charset="0"/>
              </a:rPr>
              <a:t>that can be applied by Meadowview is working in accordance to the demands of the patients.</a:t>
            </a:r>
          </a:p>
          <a:p>
            <a:pPr>
              <a:lnSpc>
                <a:spcPct val="200000"/>
              </a:lnSpc>
            </a:pPr>
            <a:r>
              <a:rPr lang="en-GB" sz="1200" dirty="0" smtClean="0">
                <a:latin typeface="Times New Roman" panose="02020603050405020304" pitchFamily="18" charset="0"/>
                <a:cs typeface="Times New Roman" panose="02020603050405020304" pitchFamily="18" charset="0"/>
              </a:rPr>
              <a:t>When Meadowview works in accordance with the demands of the patients, it will show that they are interested in achieving the needs of the patients.</a:t>
            </a:r>
          </a:p>
          <a:p>
            <a:pPr>
              <a:lnSpc>
                <a:spcPct val="200000"/>
              </a:lnSpc>
            </a:pPr>
            <a:r>
              <a:rPr lang="en-GB" sz="1200" dirty="0" smtClean="0">
                <a:latin typeface="Times New Roman" panose="02020603050405020304" pitchFamily="18" charset="0"/>
                <a:cs typeface="Times New Roman" panose="02020603050405020304" pitchFamily="18" charset="0"/>
              </a:rPr>
              <a:t>This show that the organization will be able to care for the patients who visit the organization to seek treatment.  </a:t>
            </a:r>
          </a:p>
          <a:p>
            <a:r>
              <a:rPr lang="en-GB" dirty="0" smtClean="0"/>
              <a:t>Another measure</a:t>
            </a:r>
            <a:r>
              <a:rPr lang="en-GB" baseline="0" dirty="0" smtClean="0"/>
              <a:t> that can be developed by Meadowview is the analysis of the performance of other organizations. </a:t>
            </a:r>
            <a:endParaRPr lang="en-GB" dirty="0"/>
          </a:p>
        </p:txBody>
      </p:sp>
      <p:sp>
        <p:nvSpPr>
          <p:cNvPr id="4" name="Slide Number Placeholder 3"/>
          <p:cNvSpPr>
            <a:spLocks noGrp="1"/>
          </p:cNvSpPr>
          <p:nvPr>
            <p:ph type="sldNum" sz="quarter" idx="10"/>
          </p:nvPr>
        </p:nvSpPr>
        <p:spPr/>
        <p:txBody>
          <a:bodyPr/>
          <a:lstStyle/>
          <a:p>
            <a:fld id="{034E993A-C184-4A66-80D5-F9A378AF06E2}" type="slidenum">
              <a:rPr lang="en-GB" smtClean="0"/>
              <a:pPr/>
              <a:t>21</a:t>
            </a:fld>
            <a:endParaRPr lang="en-GB"/>
          </a:p>
        </p:txBody>
      </p:sp>
    </p:spTree>
    <p:extLst>
      <p:ext uri="{BB962C8B-B14F-4D97-AF65-F5344CB8AC3E}">
        <p14:creationId xmlns="" xmlns:p14="http://schemas.microsoft.com/office/powerpoint/2010/main" val="3632198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E9BEC6ED-0B34-4AE5-A158-2D375D9D6F9C}"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BEC6ED-0B34-4AE5-A158-2D375D9D6F9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BEC6ED-0B34-4AE5-A158-2D375D9D6F9C}"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BEC6ED-0B34-4AE5-A158-2D375D9D6F9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9BEC6ED-0B34-4AE5-A158-2D375D9D6F9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9BEC6ED-0B34-4AE5-A158-2D375D9D6F9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9BEC6ED-0B34-4AE5-A158-2D375D9D6F9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BEC6ED-0B34-4AE5-A158-2D375D9D6F9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69600" y="6356351"/>
            <a:ext cx="812800" cy="365125"/>
          </a:xfrm>
        </p:spPr>
        <p:txBody>
          <a:bodyPr/>
          <a:lstStyle/>
          <a:p>
            <a:fld id="{E9BEC6ED-0B34-4AE5-A158-2D375D9D6F9C}" type="slidenum">
              <a:rPr lang="en-GB" smtClean="0"/>
              <a:pPr/>
              <a:t>‹#›</a:t>
            </a:fld>
            <a:endParaRPr lang="en-GB"/>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BEC6ED-0B34-4AE5-A158-2D375D9D6F9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4D328E-6B9E-43B8-B56F-138D346E39AE}" type="datetimeFigureOut">
              <a:rPr lang="en-GB" smtClean="0"/>
              <a:pPr/>
              <a:t>03/10/2018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BEC6ED-0B34-4AE5-A158-2D375D9D6F9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B4D328E-6B9E-43B8-B56F-138D346E39AE}" type="datetimeFigureOut">
              <a:rPr lang="en-GB" smtClean="0"/>
              <a:pPr/>
              <a:t>03/10/2018</a:t>
            </a:fld>
            <a:endParaRPr lang="en-GB"/>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9BEC6ED-0B34-4AE5-A158-2D375D9D6F9C}" type="slidenum">
              <a:rPr lang="en-GB" smtClean="0"/>
              <a:pPr/>
              <a:t>‹#›</a:t>
            </a:fld>
            <a:endParaRPr lang="en-GB"/>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GB" sz="2000" dirty="0" smtClean="0">
                <a:latin typeface="Times New Roman" panose="02020603050405020304" pitchFamily="18" charset="0"/>
                <a:cs typeface="Times New Roman" panose="02020603050405020304" pitchFamily="18" charset="0"/>
              </a:rPr>
              <a:t>Name of the Student</a:t>
            </a:r>
            <a:endParaRPr lang="en-GB" sz="2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lgn="ctr"/>
            <a:r>
              <a:rPr lang="en-GB" sz="2000" dirty="0" smtClean="0">
                <a:latin typeface="Times New Roman" panose="02020603050405020304" pitchFamily="18" charset="0"/>
                <a:cs typeface="Times New Roman" panose="02020603050405020304" pitchFamily="18" charset="0"/>
              </a:rPr>
              <a:t>Professor</a:t>
            </a:r>
          </a:p>
          <a:p>
            <a:pPr algn="ctr"/>
            <a:r>
              <a:rPr lang="en-GB" sz="2000" dirty="0" smtClean="0">
                <a:latin typeface="Times New Roman" panose="02020603050405020304" pitchFamily="18" charset="0"/>
                <a:cs typeface="Times New Roman" panose="02020603050405020304" pitchFamily="18" charset="0"/>
              </a:rPr>
              <a:t>Course</a:t>
            </a:r>
          </a:p>
          <a:p>
            <a:pPr algn="ctr"/>
            <a:r>
              <a:rPr lang="en-GB" sz="2000" dirty="0" smtClean="0">
                <a:latin typeface="Times New Roman" panose="02020603050405020304" pitchFamily="18" charset="0"/>
                <a:cs typeface="Times New Roman" panose="02020603050405020304" pitchFamily="18" charset="0"/>
              </a:rPr>
              <a:t>Date</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01385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a:latin typeface="Times New Roman" panose="02020603050405020304" pitchFamily="18" charset="0"/>
                <a:cs typeface="Times New Roman" panose="02020603050405020304" pitchFamily="18" charset="0"/>
              </a:rPr>
              <a:t>Meadowview’s</a:t>
            </a:r>
            <a:endParaRPr lang="en-GB"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Based on the services provided by </a:t>
            </a:r>
            <a:r>
              <a:rPr lang="en-US" sz="2000" dirty="0" smtClean="0">
                <a:latin typeface="Times New Roman" panose="02020603050405020304" pitchFamily="18" charset="0"/>
                <a:cs typeface="Times New Roman" panose="02020603050405020304" pitchFamily="18" charset="0"/>
              </a:rPr>
              <a:t>Meadowview there are various issues that can affect its performance.</a:t>
            </a:r>
          </a:p>
          <a:p>
            <a:pPr>
              <a:lnSpc>
                <a:spcPct val="200000"/>
              </a:lnSpc>
            </a:pPr>
            <a:r>
              <a:rPr lang="en-US" sz="2000" dirty="0" smtClean="0">
                <a:latin typeface="Times New Roman" panose="02020603050405020304" pitchFamily="18" charset="0"/>
                <a:cs typeface="Times New Roman" panose="02020603050405020304" pitchFamily="18" charset="0"/>
              </a:rPr>
              <a:t>Some of these factor are connected to skills and experiences of the staff members who are employed to work.</a:t>
            </a:r>
          </a:p>
          <a:p>
            <a:pPr>
              <a:lnSpc>
                <a:spcPct val="200000"/>
              </a:lnSpc>
            </a:pPr>
            <a:r>
              <a:rPr lang="en-US" sz="2000" dirty="0" smtClean="0">
                <a:latin typeface="Times New Roman" panose="02020603050405020304" pitchFamily="18" charset="0"/>
                <a:cs typeface="Times New Roman" panose="02020603050405020304" pitchFamily="18" charset="0"/>
              </a:rPr>
              <a:t>One major factor that affects the performance of the Meadowview is lack of connection with other hospitals.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56710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000" dirty="0" smtClean="0">
                <a:latin typeface="Times New Roman" panose="02020603050405020304" pitchFamily="18" charset="0"/>
                <a:cs typeface="Times New Roman" panose="02020603050405020304" pitchFamily="18" charset="0"/>
              </a:rPr>
              <a:t>Factors affecting the performance of </a:t>
            </a:r>
            <a:r>
              <a:rPr lang="en-US" sz="2000" dirty="0">
                <a:latin typeface="Times New Roman" panose="02020603050405020304" pitchFamily="18" charset="0"/>
                <a:cs typeface="Times New Roman" panose="02020603050405020304" pitchFamily="18" charset="0"/>
              </a:rPr>
              <a:t>Meadowview’s</a:t>
            </a:r>
            <a:endParaRPr lang="en-GB"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Apart from the lack of skills, lack of capital is also an issue.</a:t>
            </a:r>
          </a:p>
          <a:p>
            <a:pPr>
              <a:lnSpc>
                <a:spcPct val="200000"/>
              </a:lnSpc>
            </a:pPr>
            <a:r>
              <a:rPr lang="en-GB" sz="2000" dirty="0" smtClean="0">
                <a:latin typeface="Times New Roman" panose="02020603050405020304" pitchFamily="18" charset="0"/>
                <a:cs typeface="Times New Roman" panose="02020603050405020304" pitchFamily="18" charset="0"/>
              </a:rPr>
              <a:t>The hospital is also affected as a result of lack of good treatment methods.</a:t>
            </a:r>
          </a:p>
          <a:p>
            <a:pPr>
              <a:lnSpc>
                <a:spcPct val="200000"/>
              </a:lnSpc>
            </a:pPr>
            <a:r>
              <a:rPr lang="en-GB" sz="2000" dirty="0" smtClean="0">
                <a:latin typeface="Times New Roman" panose="02020603050405020304" pitchFamily="18" charset="0"/>
                <a:cs typeface="Times New Roman" panose="02020603050405020304" pitchFamily="18" charset="0"/>
              </a:rPr>
              <a:t>Lack of communication between the members of the organization and also with the heads of the hospital.</a:t>
            </a:r>
          </a:p>
          <a:p>
            <a:pPr>
              <a:lnSpc>
                <a:spcPct val="200000"/>
              </a:lnSpc>
            </a:pPr>
            <a:r>
              <a:rPr lang="en-GB" sz="2000" dirty="0" smtClean="0">
                <a:latin typeface="Times New Roman" panose="02020603050405020304" pitchFamily="18" charset="0"/>
                <a:cs typeface="Times New Roman" panose="02020603050405020304" pitchFamily="18" charset="0"/>
              </a:rPr>
              <a:t>Another issue affecting the performance of </a:t>
            </a:r>
            <a:r>
              <a:rPr lang="en-US" sz="2000" dirty="0" smtClean="0">
                <a:latin typeface="Times New Roman" panose="02020603050405020304" pitchFamily="18" charset="0"/>
                <a:cs typeface="Times New Roman" panose="02020603050405020304" pitchFamily="18" charset="0"/>
              </a:rPr>
              <a:t>Meadowview is lack of capital.</a:t>
            </a:r>
            <a:r>
              <a:rPr lang="en-GB" sz="2000" dirty="0" smtClean="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16945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The performance of </a:t>
            </a:r>
            <a:r>
              <a:rPr lang="en-US" sz="2000" dirty="0" smtClean="0">
                <a:latin typeface="Times New Roman" panose="02020603050405020304" pitchFamily="18" charset="0"/>
                <a:cs typeface="Times New Roman" panose="02020603050405020304" pitchFamily="18" charset="0"/>
              </a:rPr>
              <a:t>Meadowview is also created as a result of high population of patients.</a:t>
            </a:r>
          </a:p>
          <a:p>
            <a:pPr>
              <a:lnSpc>
                <a:spcPct val="200000"/>
              </a:lnSpc>
            </a:pPr>
            <a:r>
              <a:rPr lang="en-US" sz="2000" dirty="0" smtClean="0">
                <a:latin typeface="Times New Roman" panose="02020603050405020304" pitchFamily="18" charset="0"/>
                <a:cs typeface="Times New Roman" panose="02020603050405020304" pitchFamily="18" charset="0"/>
              </a:rPr>
              <a:t>With high population attending the hospital, it becomes difficult for the health practitioners to care for all of them.</a:t>
            </a:r>
          </a:p>
          <a:p>
            <a:pPr>
              <a:lnSpc>
                <a:spcPct val="200000"/>
              </a:lnSpc>
            </a:pPr>
            <a:r>
              <a:rPr lang="en-US" sz="2000" dirty="0" smtClean="0">
                <a:latin typeface="Times New Roman" panose="02020603050405020304" pitchFamily="18" charset="0"/>
                <a:cs typeface="Times New Roman" panose="02020603050405020304" pitchFamily="18" charset="0"/>
              </a:rPr>
              <a:t>Another factor affecting performance is the culture of the Meadowview.</a:t>
            </a:r>
          </a:p>
          <a:p>
            <a:pPr>
              <a:lnSpc>
                <a:spcPct val="200000"/>
              </a:lnSpc>
            </a:pPr>
            <a:r>
              <a:rPr lang="en-US" sz="2000" dirty="0" smtClean="0">
                <a:latin typeface="Times New Roman" panose="02020603050405020304" pitchFamily="18" charset="0"/>
                <a:cs typeface="Times New Roman" panose="02020603050405020304" pitchFamily="18" charset="0"/>
              </a:rPr>
              <a:t>The culture of Meadowview affects the performance of Meadowview since the organization will be concerned of achieving its culture and not the needs of the patients.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712508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000" dirty="0" smtClean="0">
                <a:latin typeface="Times New Roman" panose="02020603050405020304" pitchFamily="18" charset="0"/>
                <a:cs typeface="Times New Roman" panose="02020603050405020304" pitchFamily="18" charset="0"/>
              </a:rPr>
              <a:t>Methods for investigating</a:t>
            </a:r>
            <a:endParaRPr lang="en-GB"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There are various ways through which the issues which affect </a:t>
            </a:r>
            <a:r>
              <a:rPr lang="en-US" sz="2000" dirty="0" smtClean="0">
                <a:latin typeface="Times New Roman" panose="02020603050405020304" pitchFamily="18" charset="0"/>
                <a:cs typeface="Times New Roman" panose="02020603050405020304" pitchFamily="18" charset="0"/>
              </a:rPr>
              <a:t>Meadowview can be investigated.</a:t>
            </a:r>
          </a:p>
          <a:p>
            <a:pPr>
              <a:lnSpc>
                <a:spcPct val="200000"/>
              </a:lnSpc>
            </a:pPr>
            <a:r>
              <a:rPr lang="en-US" sz="2000" dirty="0" smtClean="0">
                <a:latin typeface="Times New Roman" panose="02020603050405020304" pitchFamily="18" charset="0"/>
                <a:cs typeface="Times New Roman" panose="02020603050405020304" pitchFamily="18" charset="0"/>
              </a:rPr>
              <a:t>In other words, the suicide that occurred in Meadowview can also be investigated through various measures.</a:t>
            </a:r>
          </a:p>
          <a:p>
            <a:pPr>
              <a:lnSpc>
                <a:spcPct val="200000"/>
              </a:lnSpc>
            </a:pPr>
            <a:r>
              <a:rPr lang="en-US" sz="2000" dirty="0" smtClean="0">
                <a:latin typeface="Times New Roman" panose="02020603050405020304" pitchFamily="18" charset="0"/>
                <a:cs typeface="Times New Roman" panose="02020603050405020304" pitchFamily="18" charset="0"/>
              </a:rPr>
              <a:t>These measures are developed to help in the development of better answers.</a:t>
            </a:r>
          </a:p>
          <a:p>
            <a:pPr>
              <a:lnSpc>
                <a:spcPct val="200000"/>
              </a:lnSpc>
            </a:pPr>
            <a:r>
              <a:rPr lang="en-US" sz="2000" dirty="0" smtClean="0">
                <a:latin typeface="Times New Roman" panose="02020603050405020304" pitchFamily="18" charset="0"/>
                <a:cs typeface="Times New Roman" panose="02020603050405020304" pitchFamily="18" charset="0"/>
              </a:rPr>
              <a:t>One of the major ways is survey.</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19313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Interviews can also be used to investigate.</a:t>
            </a:r>
          </a:p>
          <a:p>
            <a:pPr>
              <a:lnSpc>
                <a:spcPct val="200000"/>
              </a:lnSpc>
            </a:pPr>
            <a:r>
              <a:rPr lang="en-GB" sz="2000" dirty="0" smtClean="0">
                <a:latin typeface="Times New Roman" panose="02020603050405020304" pitchFamily="18" charset="0"/>
                <a:cs typeface="Times New Roman" panose="02020603050405020304" pitchFamily="18" charset="0"/>
              </a:rPr>
              <a:t>Interview is a process through which people are asked various questions based on the agenda.</a:t>
            </a:r>
          </a:p>
          <a:p>
            <a:pPr>
              <a:lnSpc>
                <a:spcPct val="200000"/>
              </a:lnSpc>
            </a:pPr>
            <a:r>
              <a:rPr lang="en-GB" sz="2000" dirty="0" smtClean="0">
                <a:latin typeface="Times New Roman" panose="02020603050405020304" pitchFamily="18" charset="0"/>
                <a:cs typeface="Times New Roman" panose="02020603050405020304" pitchFamily="18" charset="0"/>
              </a:rPr>
              <a:t>In this case, interviews will be important in finding the information of </a:t>
            </a:r>
            <a:r>
              <a:rPr lang="en-US" sz="2000" dirty="0" smtClean="0">
                <a:latin typeface="Times New Roman" panose="02020603050405020304" pitchFamily="18" charset="0"/>
                <a:cs typeface="Times New Roman" panose="02020603050405020304" pitchFamily="18" charset="0"/>
              </a:rPr>
              <a:t>Meadowview.</a:t>
            </a:r>
          </a:p>
          <a:p>
            <a:pPr>
              <a:lnSpc>
                <a:spcPct val="200000"/>
              </a:lnSpc>
            </a:pPr>
            <a:r>
              <a:rPr lang="en-US" sz="2000" dirty="0" smtClean="0">
                <a:latin typeface="Times New Roman" panose="02020603050405020304" pitchFamily="18" charset="0"/>
                <a:cs typeface="Times New Roman" panose="02020603050405020304" pitchFamily="18" charset="0"/>
              </a:rPr>
              <a:t>Considering the suicide which occurred, interviews will provide direct answers based on how the issue occurred.</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45885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000" dirty="0" smtClean="0">
                <a:latin typeface="Times New Roman" panose="02020603050405020304" pitchFamily="18" charset="0"/>
                <a:cs typeface="Times New Roman" panose="02020603050405020304" pitchFamily="18" charset="0"/>
              </a:rPr>
              <a:t>Questionnaires application is also another way of investigating the issue.</a:t>
            </a:r>
          </a:p>
          <a:p>
            <a:pPr>
              <a:lnSpc>
                <a:spcPct val="200000"/>
              </a:lnSpc>
            </a:pPr>
            <a:r>
              <a:rPr lang="en-GB" sz="2000" dirty="0" smtClean="0">
                <a:latin typeface="Times New Roman" panose="02020603050405020304" pitchFamily="18" charset="0"/>
                <a:cs typeface="Times New Roman" panose="02020603050405020304" pitchFamily="18" charset="0"/>
              </a:rPr>
              <a:t>This method is important since it helps in finding more about the factors affecting the organization.</a:t>
            </a:r>
          </a:p>
          <a:p>
            <a:pPr>
              <a:lnSpc>
                <a:spcPct val="200000"/>
              </a:lnSpc>
            </a:pPr>
            <a:r>
              <a:rPr lang="en-GB" sz="2000" dirty="0" smtClean="0">
                <a:latin typeface="Times New Roman" panose="02020603050405020304" pitchFamily="18" charset="0"/>
                <a:cs typeface="Times New Roman" panose="02020603050405020304" pitchFamily="18" charset="0"/>
              </a:rPr>
              <a:t>Questionnaires are presented inform of questions whereby; different ideas are presented by people who work in </a:t>
            </a:r>
            <a:r>
              <a:rPr lang="en-US" sz="2000" dirty="0" smtClean="0">
                <a:latin typeface="Times New Roman" panose="02020603050405020304" pitchFamily="18" charset="0"/>
                <a:cs typeface="Times New Roman" panose="02020603050405020304" pitchFamily="18" charset="0"/>
              </a:rPr>
              <a:t>Meadowview.</a:t>
            </a:r>
          </a:p>
          <a:p>
            <a:pPr>
              <a:lnSpc>
                <a:spcPct val="200000"/>
              </a:lnSpc>
            </a:pPr>
            <a:r>
              <a:rPr lang="en-US" sz="2000" dirty="0" smtClean="0">
                <a:latin typeface="Times New Roman" panose="02020603050405020304" pitchFamily="18" charset="0"/>
                <a:cs typeface="Times New Roman" panose="02020603050405020304" pitchFamily="18" charset="0"/>
              </a:rPr>
              <a:t>Questionnaires are important since they offer first hand information.</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00682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000" dirty="0" smtClean="0">
                <a:latin typeface="Times New Roman" panose="02020603050405020304" pitchFamily="18" charset="0"/>
                <a:cs typeface="Times New Roman" panose="02020603050405020304" pitchFamily="18" charset="0"/>
              </a:rPr>
              <a:t>Many people have made comparisons between the surveys and questionnaires performance.</a:t>
            </a:r>
          </a:p>
          <a:p>
            <a:pPr>
              <a:lnSpc>
                <a:spcPct val="200000"/>
              </a:lnSpc>
            </a:pPr>
            <a:r>
              <a:rPr lang="en-GB" sz="2000" dirty="0" smtClean="0">
                <a:latin typeface="Times New Roman" panose="02020603050405020304" pitchFamily="18" charset="0"/>
                <a:cs typeface="Times New Roman" panose="02020603050405020304" pitchFamily="18" charset="0"/>
              </a:rPr>
              <a:t>In this case, what matters is the provision of correct information concerning the factors affecting the performance .</a:t>
            </a:r>
          </a:p>
          <a:p>
            <a:pPr>
              <a:lnSpc>
                <a:spcPct val="200000"/>
              </a:lnSpc>
            </a:pPr>
            <a:r>
              <a:rPr lang="en-GB" sz="2000" dirty="0" smtClean="0">
                <a:latin typeface="Times New Roman" panose="02020603050405020304" pitchFamily="18" charset="0"/>
                <a:cs typeface="Times New Roman" panose="02020603050405020304" pitchFamily="18" charset="0"/>
              </a:rPr>
              <a:t>Another major reason why the application of the survey and questionnaires is important is because they are easy to use.</a:t>
            </a:r>
          </a:p>
          <a:p>
            <a:pPr>
              <a:lnSpc>
                <a:spcPct val="200000"/>
              </a:lnSpc>
            </a:pPr>
            <a:r>
              <a:rPr lang="en-GB" sz="2000" dirty="0" smtClean="0">
                <a:latin typeface="Times New Roman" panose="02020603050405020304" pitchFamily="18" charset="0"/>
                <a:cs typeface="Times New Roman" panose="02020603050405020304" pitchFamily="18" charset="0"/>
              </a:rPr>
              <a:t>They do not need much experience to apply. </a:t>
            </a:r>
          </a:p>
        </p:txBody>
      </p:sp>
    </p:spTree>
    <p:extLst>
      <p:ext uri="{BB962C8B-B14F-4D97-AF65-F5344CB8AC3E}">
        <p14:creationId xmlns="" xmlns:p14="http://schemas.microsoft.com/office/powerpoint/2010/main" val="307027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Observation is also another important strategy which can be used to determine the information.</a:t>
            </a:r>
          </a:p>
          <a:p>
            <a:pPr>
              <a:lnSpc>
                <a:spcPct val="200000"/>
              </a:lnSpc>
            </a:pPr>
            <a:r>
              <a:rPr lang="en-GB" sz="2000" dirty="0" smtClean="0">
                <a:latin typeface="Times New Roman" panose="02020603050405020304" pitchFamily="18" charset="0"/>
                <a:cs typeface="Times New Roman" panose="02020603050405020304" pitchFamily="18" charset="0"/>
              </a:rPr>
              <a:t>Observation is also important because of the various positive results which are associated with it.</a:t>
            </a:r>
          </a:p>
          <a:p>
            <a:pPr>
              <a:lnSpc>
                <a:spcPct val="200000"/>
              </a:lnSpc>
            </a:pPr>
            <a:r>
              <a:rPr lang="en-GB" sz="2000" dirty="0" smtClean="0">
                <a:latin typeface="Times New Roman" panose="02020603050405020304" pitchFamily="18" charset="0"/>
                <a:cs typeface="Times New Roman" panose="02020603050405020304" pitchFamily="18" charset="0"/>
              </a:rPr>
              <a:t>One of the major advantages which are associated with the application of observation is that it promotes achievement of direct and first had information.</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639337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000" dirty="0" smtClean="0">
                <a:latin typeface="Times New Roman" panose="02020603050405020304" pitchFamily="18" charset="0"/>
                <a:cs typeface="Times New Roman" panose="02020603050405020304" pitchFamily="18" charset="0"/>
              </a:rPr>
              <a:t>Prevention of the issue in future</a:t>
            </a:r>
            <a:endParaRPr lang="en-GB"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Prevention of this activities in future is important.</a:t>
            </a:r>
          </a:p>
          <a:p>
            <a:pPr>
              <a:lnSpc>
                <a:spcPct val="200000"/>
              </a:lnSpc>
            </a:pPr>
            <a:r>
              <a:rPr lang="en-GB" sz="2000" dirty="0" smtClean="0">
                <a:latin typeface="Times New Roman" panose="02020603050405020304" pitchFamily="18" charset="0"/>
                <a:cs typeface="Times New Roman" panose="02020603050405020304" pitchFamily="18" charset="0"/>
              </a:rPr>
              <a:t>Some of these ways must be applied considering the strategies which were developed for the achievement of the information.</a:t>
            </a:r>
          </a:p>
          <a:p>
            <a:pPr>
              <a:lnSpc>
                <a:spcPct val="200000"/>
              </a:lnSpc>
            </a:pPr>
            <a:r>
              <a:rPr lang="en-GB" sz="2000" dirty="0" smtClean="0">
                <a:latin typeface="Times New Roman" panose="02020603050405020304" pitchFamily="18" charset="0"/>
                <a:cs typeface="Times New Roman" panose="02020603050405020304" pitchFamily="18" charset="0"/>
              </a:rPr>
              <a:t>This is because they have similar results.</a:t>
            </a:r>
          </a:p>
          <a:p>
            <a:pPr>
              <a:lnSpc>
                <a:spcPct val="200000"/>
              </a:lnSpc>
            </a:pPr>
            <a:r>
              <a:rPr lang="en-GB" sz="2000" dirty="0" smtClean="0">
                <a:latin typeface="Times New Roman" panose="02020603050405020304" pitchFamily="18" charset="0"/>
                <a:cs typeface="Times New Roman" panose="02020603050405020304" pitchFamily="18" charset="0"/>
              </a:rPr>
              <a:t>They are also easy to apply.</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54903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One of the major ways that the hospital should consider putting in place to help in the future prevention is use of effective tools.</a:t>
            </a:r>
          </a:p>
          <a:p>
            <a:pPr>
              <a:lnSpc>
                <a:spcPct val="200000"/>
              </a:lnSpc>
            </a:pPr>
            <a:r>
              <a:rPr lang="en-GB" sz="2000" dirty="0" smtClean="0">
                <a:latin typeface="Times New Roman" panose="02020603050405020304" pitchFamily="18" charset="0"/>
                <a:cs typeface="Times New Roman" panose="02020603050405020304" pitchFamily="18" charset="0"/>
              </a:rPr>
              <a:t>Effective tools are important as they promote accurate results.</a:t>
            </a:r>
          </a:p>
          <a:p>
            <a:pPr>
              <a:lnSpc>
                <a:spcPct val="200000"/>
              </a:lnSpc>
            </a:pPr>
            <a:r>
              <a:rPr lang="en-GB" sz="2000" dirty="0" smtClean="0">
                <a:latin typeface="Times New Roman" panose="02020603050405020304" pitchFamily="18" charset="0"/>
                <a:cs typeface="Times New Roman" panose="02020603050405020304" pitchFamily="18" charset="0"/>
              </a:rPr>
              <a:t>When unsuccessful surgeries are created in an hospital it can be as a result of fake tools being used by doctors.</a:t>
            </a:r>
          </a:p>
          <a:p>
            <a:pPr>
              <a:lnSpc>
                <a:spcPct val="200000"/>
              </a:lnSpc>
            </a:pPr>
            <a:r>
              <a:rPr lang="en-GB" sz="2000" dirty="0" smtClean="0">
                <a:latin typeface="Times New Roman" panose="02020603050405020304" pitchFamily="18" charset="0"/>
                <a:cs typeface="Times New Roman" panose="02020603050405020304" pitchFamily="18" charset="0"/>
              </a:rPr>
              <a:t>Fake tool can cause unfruitful results leading to death.</a:t>
            </a:r>
          </a:p>
          <a:p>
            <a:pPr>
              <a:lnSpc>
                <a:spcPct val="200000"/>
              </a:lnSpc>
            </a:pP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453902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Apart from the case of the hospital presented above, it has always been presented that fake tools have led to mistreatment and diagnosis in many hospitals.</a:t>
            </a:r>
          </a:p>
          <a:p>
            <a:pPr>
              <a:lnSpc>
                <a:spcPct val="200000"/>
              </a:lnSpc>
            </a:pPr>
            <a:r>
              <a:rPr lang="en-GB" sz="2000" dirty="0" smtClean="0">
                <a:latin typeface="Times New Roman" panose="02020603050405020304" pitchFamily="18" charset="0"/>
                <a:cs typeface="Times New Roman" panose="02020603050405020304" pitchFamily="18" charset="0"/>
              </a:rPr>
              <a:t>This similar to the presented case which talks of unsuccessful surgery.</a:t>
            </a:r>
          </a:p>
          <a:p>
            <a:pPr>
              <a:lnSpc>
                <a:spcPct val="200000"/>
              </a:lnSpc>
            </a:pPr>
            <a:r>
              <a:rPr lang="en-US" sz="2000" dirty="0" smtClean="0">
                <a:latin typeface="Times New Roman" panose="02020603050405020304" pitchFamily="18" charset="0"/>
                <a:cs typeface="Times New Roman" panose="02020603050405020304" pitchFamily="18" charset="0"/>
              </a:rPr>
              <a:t>Meadowview</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is just but one hospital which has experienced unsuccessful surgery.</a:t>
            </a:r>
          </a:p>
          <a:p>
            <a:pPr>
              <a:lnSpc>
                <a:spcPct val="200000"/>
              </a:lnSpc>
            </a:pPr>
            <a:r>
              <a:rPr lang="en-US" sz="2000" dirty="0" smtClean="0">
                <a:latin typeface="Times New Roman" panose="02020603050405020304" pitchFamily="18" charset="0"/>
                <a:cs typeface="Times New Roman" panose="02020603050405020304" pitchFamily="18" charset="0"/>
              </a:rPr>
              <a:t>One major result which has been connected to the application of the fake equipment is the increase of deaths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4121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These issues that have been occurring in Meadowview must be solved by the management team to ensure that the patients are safe.</a:t>
            </a:r>
          </a:p>
          <a:p>
            <a:pPr>
              <a:lnSpc>
                <a:spcPct val="200000"/>
              </a:lnSpc>
            </a:pPr>
            <a:r>
              <a:rPr lang="en-GB" sz="2000" dirty="0" smtClean="0">
                <a:latin typeface="Times New Roman" panose="02020603050405020304" pitchFamily="18" charset="0"/>
                <a:cs typeface="Times New Roman" panose="02020603050405020304" pitchFamily="18" charset="0"/>
              </a:rPr>
              <a:t>These risks have affected the performance of the members of the hospital since most of them are considered to be incompetent.</a:t>
            </a:r>
          </a:p>
          <a:p>
            <a:pPr>
              <a:lnSpc>
                <a:spcPct val="200000"/>
              </a:lnSpc>
            </a:pPr>
            <a:r>
              <a:rPr lang="en-GB" sz="2000" dirty="0" smtClean="0">
                <a:latin typeface="Times New Roman" panose="02020603050405020304" pitchFamily="18" charset="0"/>
                <a:cs typeface="Times New Roman" panose="02020603050405020304" pitchFamily="18" charset="0"/>
              </a:rPr>
              <a:t>The moment one considered to be incompetent, he or she will not work effectively in the hospital hence affecting the management needs.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432245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Policies can be considered as the best way for the creation of safety in the Meadowview health centre.</a:t>
            </a:r>
          </a:p>
          <a:p>
            <a:pPr>
              <a:lnSpc>
                <a:spcPct val="200000"/>
              </a:lnSpc>
            </a:pPr>
            <a:r>
              <a:rPr lang="en-GB" sz="2000" dirty="0" smtClean="0">
                <a:latin typeface="Times New Roman" panose="02020603050405020304" pitchFamily="18" charset="0"/>
                <a:cs typeface="Times New Roman" panose="02020603050405020304" pitchFamily="18" charset="0"/>
              </a:rPr>
              <a:t>These laws will be followed by the employees and management of the organization to help promote the achievement of the patients needs.</a:t>
            </a:r>
          </a:p>
          <a:p>
            <a:pPr>
              <a:lnSpc>
                <a:spcPct val="200000"/>
              </a:lnSpc>
            </a:pPr>
            <a:r>
              <a:rPr lang="en-GB" sz="2000" dirty="0" smtClean="0">
                <a:latin typeface="Times New Roman" panose="02020603050405020304" pitchFamily="18" charset="0"/>
                <a:cs typeface="Times New Roman" panose="02020603050405020304" pitchFamily="18" charset="0"/>
              </a:rPr>
              <a:t>Apart from achieving the patients needs, the goals of the Meadowview will also be achieved in future.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22652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One major reason why risks have been developed in the many institution like the one presented is lack of good management skills. </a:t>
            </a:r>
          </a:p>
          <a:p>
            <a:pPr>
              <a:lnSpc>
                <a:spcPct val="200000"/>
              </a:lnSpc>
            </a:pPr>
            <a:r>
              <a:rPr lang="en-GB" sz="2000" dirty="0" smtClean="0">
                <a:latin typeface="Times New Roman" panose="02020603050405020304" pitchFamily="18" charset="0"/>
                <a:cs typeface="Times New Roman" panose="02020603050405020304" pitchFamily="18" charset="0"/>
              </a:rPr>
              <a:t>Good management skills promote effective leadership where the activities in the organization are planned before they are conducted.</a:t>
            </a:r>
          </a:p>
          <a:p>
            <a:pPr>
              <a:lnSpc>
                <a:spcPct val="200000"/>
              </a:lnSpc>
            </a:pPr>
            <a:r>
              <a:rPr lang="en-GB" sz="2000" dirty="0" smtClean="0">
                <a:latin typeface="Times New Roman" panose="02020603050405020304" pitchFamily="18" charset="0"/>
                <a:cs typeface="Times New Roman" panose="02020603050405020304" pitchFamily="18" charset="0"/>
              </a:rPr>
              <a:t>The planning is important since it helps in the realization of the challenges that can be identified and later finds better ways to solve it.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089901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Planning has also been considered to be of importance since it helps in the creation of important ways to manage the performance.</a:t>
            </a:r>
          </a:p>
          <a:p>
            <a:pPr>
              <a:lnSpc>
                <a:spcPct val="200000"/>
              </a:lnSpc>
            </a:pPr>
            <a:r>
              <a:rPr lang="en-GB" sz="2000" dirty="0" smtClean="0">
                <a:latin typeface="Times New Roman" panose="02020603050405020304" pitchFamily="18" charset="0"/>
                <a:cs typeface="Times New Roman" panose="02020603050405020304" pitchFamily="18" charset="0"/>
              </a:rPr>
              <a:t>For instance, as the planning is created, people in the organization will conduct various benchmarks with other institutions.</a:t>
            </a:r>
          </a:p>
          <a:p>
            <a:pPr>
              <a:lnSpc>
                <a:spcPct val="200000"/>
              </a:lnSpc>
            </a:pPr>
            <a:r>
              <a:rPr lang="en-GB" sz="2000" dirty="0" smtClean="0">
                <a:latin typeface="Times New Roman" panose="02020603050405020304" pitchFamily="18" charset="0"/>
                <a:cs typeface="Times New Roman" panose="02020603050405020304" pitchFamily="18" charset="0"/>
              </a:rPr>
              <a:t>Meadowview will be able to observe how other health centres perform and then apply the knowledge in their centre.</a:t>
            </a:r>
          </a:p>
        </p:txBody>
      </p:sp>
    </p:spTree>
    <p:extLst>
      <p:ext uri="{BB962C8B-B14F-4D97-AF65-F5344CB8AC3E}">
        <p14:creationId xmlns="" xmlns:p14="http://schemas.microsoft.com/office/powerpoint/2010/main" val="3316360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In many years, bad treatment of patients has been a common issues affecting many health institutions like Meadowview.</a:t>
            </a:r>
          </a:p>
          <a:p>
            <a:pPr>
              <a:lnSpc>
                <a:spcPct val="200000"/>
              </a:lnSpc>
            </a:pPr>
            <a:r>
              <a:rPr lang="en-GB" sz="2000" dirty="0" smtClean="0">
                <a:latin typeface="Times New Roman" panose="02020603050405020304" pitchFamily="18" charset="0"/>
                <a:cs typeface="Times New Roman" panose="02020603050405020304" pitchFamily="18" charset="0"/>
              </a:rPr>
              <a:t>This is because the many doctors who work in the institutions at times carry out surgeries after which some of the surgery tools remain in the body of patients.</a:t>
            </a:r>
          </a:p>
          <a:p>
            <a:pPr>
              <a:lnSpc>
                <a:spcPct val="200000"/>
              </a:lnSpc>
            </a:pPr>
            <a:r>
              <a:rPr lang="en-GB" sz="2000" dirty="0" smtClean="0">
                <a:latin typeface="Times New Roman" panose="02020603050405020304" pitchFamily="18" charset="0"/>
                <a:cs typeface="Times New Roman" panose="02020603050405020304" pitchFamily="18" charset="0"/>
              </a:rPr>
              <a:t>This therefore lead to unsuccessful surgery since the patient will even become more sick.</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91060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000" dirty="0" smtClean="0">
                <a:latin typeface="Times New Roman" panose="02020603050405020304" pitchFamily="18" charset="0"/>
                <a:cs typeface="Times New Roman" panose="02020603050405020304" pitchFamily="18" charset="0"/>
              </a:rPr>
              <a:t>Control</a:t>
            </a:r>
            <a:endParaRPr lang="en-GB"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Controlling of the issues that affect the Meadowview organization is important since it will help the organization to avoid the challenges in future.</a:t>
            </a:r>
          </a:p>
          <a:p>
            <a:pPr>
              <a:lnSpc>
                <a:spcPct val="200000"/>
              </a:lnSpc>
            </a:pPr>
            <a:r>
              <a:rPr lang="en-GB" sz="2000" dirty="0" smtClean="0">
                <a:latin typeface="Times New Roman" panose="02020603050405020304" pitchFamily="18" charset="0"/>
                <a:cs typeface="Times New Roman" panose="02020603050405020304" pitchFamily="18" charset="0"/>
              </a:rPr>
              <a:t>Once the mistakes of the health centre has been corrected, they will not be repeated in future since the organization will be forced to follow the rules set.</a:t>
            </a:r>
          </a:p>
          <a:p>
            <a:pPr>
              <a:lnSpc>
                <a:spcPct val="200000"/>
              </a:lnSpc>
            </a:pPr>
            <a:r>
              <a:rPr lang="en-GB" sz="2000" dirty="0" smtClean="0">
                <a:latin typeface="Times New Roman" panose="02020603050405020304" pitchFamily="18" charset="0"/>
                <a:cs typeface="Times New Roman" panose="02020603050405020304" pitchFamily="18" charset="0"/>
              </a:rPr>
              <a:t>These rules can either be developed by the organizations’ management or the government.</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34565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000" dirty="0" smtClean="0">
                <a:latin typeface="Times New Roman" panose="02020603050405020304" pitchFamily="18" charset="0"/>
                <a:cs typeface="Times New Roman" panose="02020603050405020304" pitchFamily="18" charset="0"/>
              </a:rPr>
              <a:t>Measures</a:t>
            </a:r>
            <a:endParaRPr lang="en-GB"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Measures are important channels that must be followed by any organization to achieve the set goals.</a:t>
            </a:r>
          </a:p>
          <a:p>
            <a:pPr>
              <a:lnSpc>
                <a:spcPct val="200000"/>
              </a:lnSpc>
            </a:pPr>
            <a:r>
              <a:rPr lang="en-GB" sz="2000" dirty="0" smtClean="0">
                <a:latin typeface="Times New Roman" panose="02020603050405020304" pitchFamily="18" charset="0"/>
                <a:cs typeface="Times New Roman" panose="02020603050405020304" pitchFamily="18" charset="0"/>
              </a:rPr>
              <a:t>In this case, the measures developed will be important for the Meadowview institution.</a:t>
            </a:r>
          </a:p>
          <a:p>
            <a:pPr>
              <a:lnSpc>
                <a:spcPct val="200000"/>
              </a:lnSpc>
            </a:pPr>
            <a:r>
              <a:rPr lang="en-GB" sz="2000" dirty="0" smtClean="0">
                <a:latin typeface="Times New Roman" panose="02020603050405020304" pitchFamily="18" charset="0"/>
                <a:cs typeface="Times New Roman" panose="02020603050405020304" pitchFamily="18" charset="0"/>
              </a:rPr>
              <a:t>The institution has been faced with the unsuccessful surgery and suicide committed by patients within the institution.</a:t>
            </a:r>
          </a:p>
          <a:p>
            <a:pPr>
              <a:lnSpc>
                <a:spcPct val="200000"/>
              </a:lnSpc>
            </a:pPr>
            <a:r>
              <a:rPr lang="en-GB" sz="2000" dirty="0" smtClean="0">
                <a:latin typeface="Times New Roman" panose="02020603050405020304" pitchFamily="18" charset="0"/>
                <a:cs typeface="Times New Roman" panose="02020603050405020304" pitchFamily="18" charset="0"/>
              </a:rPr>
              <a:t>These issues can make the hospital to loose many patients in future if the issues are not corrected.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34502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It is therefore important for the organization to consider creating measures which will help in the future management.</a:t>
            </a:r>
          </a:p>
          <a:p>
            <a:pPr>
              <a:lnSpc>
                <a:spcPct val="200000"/>
              </a:lnSpc>
            </a:pPr>
            <a:r>
              <a:rPr lang="en-GB" sz="2000" dirty="0" smtClean="0">
                <a:latin typeface="Times New Roman" panose="02020603050405020304" pitchFamily="18" charset="0"/>
                <a:cs typeface="Times New Roman" panose="02020603050405020304" pitchFamily="18" charset="0"/>
              </a:rPr>
              <a:t>These measures must be able to help the organization perform better in the past by achieving its goals.</a:t>
            </a:r>
          </a:p>
          <a:p>
            <a:pPr>
              <a:lnSpc>
                <a:spcPct val="200000"/>
              </a:lnSpc>
            </a:pPr>
            <a:r>
              <a:rPr lang="en-GB" sz="2000" dirty="0" smtClean="0">
                <a:latin typeface="Times New Roman" panose="02020603050405020304" pitchFamily="18" charset="0"/>
                <a:cs typeface="Times New Roman" panose="02020603050405020304" pitchFamily="18" charset="0"/>
              </a:rPr>
              <a:t>Additionally, the measure must help the organization to avoid the negative factors which can be experienced in the future.</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863721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anose="02020603050405020304" pitchFamily="18" charset="0"/>
                <a:cs typeface="Times New Roman" panose="02020603050405020304" pitchFamily="18" charset="0"/>
              </a:rPr>
              <a:t>One major measures that can be applied by Meadowview is working in accordance to the demands of the patients.</a:t>
            </a:r>
          </a:p>
          <a:p>
            <a:pPr>
              <a:lnSpc>
                <a:spcPct val="200000"/>
              </a:lnSpc>
            </a:pPr>
            <a:r>
              <a:rPr lang="en-GB" sz="2000" dirty="0" smtClean="0">
                <a:latin typeface="Times New Roman" panose="02020603050405020304" pitchFamily="18" charset="0"/>
                <a:cs typeface="Times New Roman" panose="02020603050405020304" pitchFamily="18" charset="0"/>
              </a:rPr>
              <a:t>When Meadowview works in accordance with the demands of the patients, it will show that they are interested in achieving the needs of the patients.</a:t>
            </a:r>
          </a:p>
          <a:p>
            <a:pPr>
              <a:lnSpc>
                <a:spcPct val="200000"/>
              </a:lnSpc>
            </a:pPr>
            <a:r>
              <a:rPr lang="en-GB" sz="2000" dirty="0" smtClean="0">
                <a:latin typeface="Times New Roman" panose="02020603050405020304" pitchFamily="18" charset="0"/>
                <a:cs typeface="Times New Roman" panose="02020603050405020304" pitchFamily="18" charset="0"/>
              </a:rPr>
              <a:t>This show that the organization will be able to care for the patients who visit the organization to seek treatment.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34500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000" dirty="0" smtClean="0">
                <a:latin typeface="Times New Roman" panose="02020603050405020304" pitchFamily="18" charset="0"/>
                <a:cs typeface="Times New Roman" panose="02020603050405020304" pitchFamily="18" charset="0"/>
              </a:rPr>
              <a:t>References</a:t>
            </a:r>
            <a:endParaRPr lang="en-GB"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dirty="0"/>
              <a:t>Lee, L. M., &amp; Henderson, D. K. (2017). Identifying, Understanding, and Managing Patient Safety and Clinical Risks in the Clinical Research Environment. In </a:t>
            </a:r>
            <a:r>
              <a:rPr lang="en-GB" i="1" dirty="0"/>
              <a:t>Principles and Practice of Clinical Research (Fourth Edition)</a:t>
            </a:r>
            <a:r>
              <a:rPr lang="en-GB" dirty="0"/>
              <a:t> (pp. 633-644</a:t>
            </a:r>
            <a:r>
              <a:rPr lang="en-GB" dirty="0" smtClean="0"/>
              <a:t>).</a:t>
            </a:r>
            <a:endParaRPr lang="en-GB" sz="1800" dirty="0" smtClean="0">
              <a:cs typeface="Times New Roman" panose="02020603050405020304" pitchFamily="18" charset="0"/>
            </a:endParaRPr>
          </a:p>
          <a:p>
            <a:pPr>
              <a:lnSpc>
                <a:spcPct val="110000"/>
              </a:lnSpc>
            </a:pPr>
            <a:r>
              <a:rPr lang="en-GB" sz="1800" dirty="0" smtClean="0">
                <a:cs typeface="Times New Roman" panose="02020603050405020304" pitchFamily="18" charset="0"/>
              </a:rPr>
              <a:t>O'Hara</a:t>
            </a:r>
            <a:r>
              <a:rPr lang="en-GB" sz="1800" dirty="0">
                <a:cs typeface="Times New Roman" panose="02020603050405020304" pitchFamily="18" charset="0"/>
              </a:rPr>
              <a:t>, J. K., </a:t>
            </a:r>
            <a:r>
              <a:rPr lang="en-GB" sz="1800" dirty="0" err="1">
                <a:cs typeface="Times New Roman" panose="02020603050405020304" pitchFamily="18" charset="0"/>
              </a:rPr>
              <a:t>Grasic</a:t>
            </a:r>
            <a:r>
              <a:rPr lang="en-GB" sz="1800" dirty="0">
                <a:cs typeface="Times New Roman" panose="02020603050405020304" pitchFamily="18" charset="0"/>
              </a:rPr>
              <a:t>, K., </a:t>
            </a:r>
            <a:r>
              <a:rPr lang="en-GB" sz="1800" dirty="0" err="1">
                <a:cs typeface="Times New Roman" panose="02020603050405020304" pitchFamily="18" charset="0"/>
              </a:rPr>
              <a:t>Gutacker</a:t>
            </a:r>
            <a:r>
              <a:rPr lang="en-GB" sz="1800" dirty="0">
                <a:cs typeface="Times New Roman" panose="02020603050405020304" pitchFamily="18" charset="0"/>
              </a:rPr>
              <a:t>, N., Street, A. D., Foy, R., Thompson, C. A., ... &amp; Lawton, R. (2018). Looking for the positives? A mixed-methods study using routinely collected, publicly available data to identify positive deviants in healthcare quality and safety. </a:t>
            </a:r>
            <a:r>
              <a:rPr lang="en-GB" sz="1800" i="1" dirty="0">
                <a:cs typeface="Times New Roman" panose="02020603050405020304" pitchFamily="18" charset="0"/>
              </a:rPr>
              <a:t>Journal of the Royal Society of Medicine</a:t>
            </a:r>
            <a:r>
              <a:rPr lang="en-GB" sz="1800" dirty="0" smtClean="0">
                <a:cs typeface="Times New Roman" panose="02020603050405020304" pitchFamily="18" charset="0"/>
              </a:rPr>
              <a:t>.</a:t>
            </a:r>
          </a:p>
          <a:p>
            <a:pPr>
              <a:lnSpc>
                <a:spcPct val="110000"/>
              </a:lnSpc>
            </a:pPr>
            <a:r>
              <a:rPr lang="en-GB" sz="1800" dirty="0" err="1">
                <a:cs typeface="Times New Roman" panose="02020603050405020304" pitchFamily="18" charset="0"/>
              </a:rPr>
              <a:t>Makar</a:t>
            </a:r>
            <a:r>
              <a:rPr lang="en-GB" sz="1800" dirty="0">
                <a:cs typeface="Times New Roman" panose="02020603050405020304" pitchFamily="18" charset="0"/>
              </a:rPr>
              <a:t>, A., Kodera, A., &amp; </a:t>
            </a:r>
            <a:r>
              <a:rPr lang="en-GB" sz="1800" dirty="0" err="1">
                <a:cs typeface="Times New Roman" panose="02020603050405020304" pitchFamily="18" charset="0"/>
              </a:rPr>
              <a:t>Bhayani</a:t>
            </a:r>
            <a:r>
              <a:rPr lang="en-GB" sz="1800" dirty="0">
                <a:cs typeface="Times New Roman" panose="02020603050405020304" pitchFamily="18" charset="0"/>
              </a:rPr>
              <a:t>, S. B. (2015). Never events in surgery. </a:t>
            </a:r>
            <a:r>
              <a:rPr lang="en-GB" sz="1800" i="1" dirty="0">
                <a:cs typeface="Times New Roman" panose="02020603050405020304" pitchFamily="18" charset="0"/>
              </a:rPr>
              <a:t>European urology</a:t>
            </a:r>
            <a:r>
              <a:rPr lang="en-GB" sz="1800" dirty="0">
                <a:cs typeface="Times New Roman" panose="02020603050405020304" pitchFamily="18" charset="0"/>
              </a:rPr>
              <a:t>, </a:t>
            </a:r>
            <a:r>
              <a:rPr lang="en-GB" sz="1800" i="1" dirty="0">
                <a:cs typeface="Times New Roman" panose="02020603050405020304" pitchFamily="18" charset="0"/>
              </a:rPr>
              <a:t>68</a:t>
            </a:r>
            <a:r>
              <a:rPr lang="en-GB" sz="1800" dirty="0">
                <a:cs typeface="Times New Roman" panose="02020603050405020304" pitchFamily="18" charset="0"/>
              </a:rPr>
              <a:t>(6), 919-920</a:t>
            </a:r>
            <a:r>
              <a:rPr lang="en-GB" sz="1800" dirty="0" smtClean="0">
                <a:cs typeface="Times New Roman" panose="02020603050405020304" pitchFamily="18" charset="0"/>
              </a:rPr>
              <a:t>.</a:t>
            </a:r>
          </a:p>
          <a:p>
            <a:pPr>
              <a:lnSpc>
                <a:spcPct val="110000"/>
              </a:lnSpc>
            </a:pPr>
            <a:r>
              <a:rPr lang="en-GB" sz="1800" dirty="0">
                <a:cs typeface="Times New Roman" panose="02020603050405020304" pitchFamily="18" charset="0"/>
              </a:rPr>
              <a:t>Abe, K. H. C., &amp; </a:t>
            </a:r>
            <a:r>
              <a:rPr lang="en-GB" sz="1800" dirty="0" err="1">
                <a:cs typeface="Times New Roman" panose="02020603050405020304" pitchFamily="18" charset="0"/>
              </a:rPr>
              <a:t>Tuppal</a:t>
            </a:r>
            <a:r>
              <a:rPr lang="en-GB" sz="1800" dirty="0">
                <a:cs typeface="Times New Roman" panose="02020603050405020304" pitchFamily="18" charset="0"/>
              </a:rPr>
              <a:t>, C. P. (2018). Patient Safety Goals’ Level of Attainment in Selected Tertiary Hospitals in Manila, Philippines: A Preliminary Study. </a:t>
            </a:r>
            <a:r>
              <a:rPr lang="en-GB" sz="1800" i="1" dirty="0">
                <a:cs typeface="Times New Roman" panose="02020603050405020304" pitchFamily="18" charset="0"/>
              </a:rPr>
              <a:t>Nurse Media Journal of Nursing</a:t>
            </a:r>
            <a:r>
              <a:rPr lang="en-GB" sz="1800" dirty="0">
                <a:cs typeface="Times New Roman" panose="02020603050405020304" pitchFamily="18" charset="0"/>
              </a:rPr>
              <a:t>, </a:t>
            </a:r>
            <a:r>
              <a:rPr lang="en-GB" sz="1800" i="1" dirty="0">
                <a:cs typeface="Times New Roman" panose="02020603050405020304" pitchFamily="18" charset="0"/>
              </a:rPr>
              <a:t>8</a:t>
            </a:r>
            <a:r>
              <a:rPr lang="en-GB" sz="1800" dirty="0">
                <a:cs typeface="Times New Roman" panose="02020603050405020304" pitchFamily="18" charset="0"/>
              </a:rPr>
              <a:t>(1), 1-12</a:t>
            </a:r>
            <a:r>
              <a:rPr lang="en-GB" sz="1800" dirty="0" smtClean="0">
                <a:cs typeface="Times New Roman" panose="02020603050405020304" pitchFamily="18" charset="0"/>
              </a:rPr>
              <a:t>.</a:t>
            </a:r>
          </a:p>
          <a:p>
            <a:pPr>
              <a:lnSpc>
                <a:spcPct val="110000"/>
              </a:lnSpc>
            </a:pPr>
            <a:r>
              <a:rPr lang="en-GB" sz="1800" dirty="0" err="1">
                <a:cs typeface="Times New Roman" panose="02020603050405020304" pitchFamily="18" charset="0"/>
              </a:rPr>
              <a:t>Pettker</a:t>
            </a:r>
            <a:r>
              <a:rPr lang="en-GB" sz="1800" dirty="0">
                <a:cs typeface="Times New Roman" panose="02020603050405020304" pitchFamily="18" charset="0"/>
              </a:rPr>
              <a:t>, C. M. (2017, April). Systematic approaches to adverse events in obstetrics, Part I: Event identification and classification. In </a:t>
            </a:r>
            <a:r>
              <a:rPr lang="en-GB" sz="1800" i="1" dirty="0">
                <a:cs typeface="Times New Roman" panose="02020603050405020304" pitchFamily="18" charset="0"/>
              </a:rPr>
              <a:t>Seminars in perinatology</a:t>
            </a:r>
            <a:r>
              <a:rPr lang="en-GB" sz="1800" dirty="0">
                <a:cs typeface="Times New Roman" panose="02020603050405020304" pitchFamily="18" charset="0"/>
              </a:rPr>
              <a:t> (Vol. 41, No. 3, pp. 151-155). WB Saunders</a:t>
            </a:r>
            <a:r>
              <a:rPr lang="en-GB" sz="1800" dirty="0" smtClean="0">
                <a:cs typeface="Times New Roman" panose="02020603050405020304" pitchFamily="18" charset="0"/>
              </a:rPr>
              <a:t>.</a:t>
            </a:r>
          </a:p>
          <a:p>
            <a:pPr>
              <a:lnSpc>
                <a:spcPct val="110000"/>
              </a:lnSpc>
            </a:pPr>
            <a:r>
              <a:rPr lang="en-GB" sz="1800" dirty="0" err="1">
                <a:cs typeface="Times New Roman" panose="02020603050405020304" pitchFamily="18" charset="0"/>
              </a:rPr>
              <a:t>Mascioli</a:t>
            </a:r>
            <a:r>
              <a:rPr lang="en-GB" sz="1800" dirty="0">
                <a:cs typeface="Times New Roman" panose="02020603050405020304" pitchFamily="18" charset="0"/>
              </a:rPr>
              <a:t>, S., &amp; </a:t>
            </a:r>
            <a:r>
              <a:rPr lang="en-GB" sz="1800" dirty="0" err="1">
                <a:cs typeface="Times New Roman" panose="02020603050405020304" pitchFamily="18" charset="0"/>
              </a:rPr>
              <a:t>Carrico</a:t>
            </a:r>
            <a:r>
              <a:rPr lang="en-GB" sz="1800" dirty="0">
                <a:cs typeface="Times New Roman" panose="02020603050405020304" pitchFamily="18" charset="0"/>
              </a:rPr>
              <a:t>, C. B. (2016). Spotlight on the 2016 national patient safety goals for hospitals. </a:t>
            </a:r>
            <a:r>
              <a:rPr lang="en-GB" sz="1800" i="1" dirty="0">
                <a:cs typeface="Times New Roman" panose="02020603050405020304" pitchFamily="18" charset="0"/>
              </a:rPr>
              <a:t>Nursing2018 Critical Care</a:t>
            </a:r>
            <a:r>
              <a:rPr lang="en-GB" sz="1800" dirty="0">
                <a:cs typeface="Times New Roman" panose="02020603050405020304" pitchFamily="18" charset="0"/>
              </a:rPr>
              <a:t>, </a:t>
            </a:r>
            <a:r>
              <a:rPr lang="en-GB" sz="1800" i="1" dirty="0">
                <a:cs typeface="Times New Roman" panose="02020603050405020304" pitchFamily="18" charset="0"/>
              </a:rPr>
              <a:t>11</a:t>
            </a:r>
            <a:r>
              <a:rPr lang="en-GB" sz="1800" dirty="0">
                <a:cs typeface="Times New Roman" panose="02020603050405020304" pitchFamily="18" charset="0"/>
              </a:rPr>
              <a:t>(6), 19-22.</a:t>
            </a:r>
          </a:p>
        </p:txBody>
      </p:sp>
    </p:spTree>
    <p:extLst>
      <p:ext uri="{BB962C8B-B14F-4D97-AF65-F5344CB8AC3E}">
        <p14:creationId xmlns="" xmlns:p14="http://schemas.microsoft.com/office/powerpoint/2010/main" val="29144648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309</TotalTime>
  <Words>2656</Words>
  <Application>Microsoft Office PowerPoint</Application>
  <PresentationFormat>Custom</PresentationFormat>
  <Paragraphs>139</Paragraphs>
  <Slides>22</Slides>
  <Notes>19</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Name of the Student</vt:lpstr>
      <vt:lpstr>Meadowview’s</vt:lpstr>
      <vt:lpstr>Factors affecting the performance of Meadowview’s</vt:lpstr>
      <vt:lpstr>Slide 4</vt:lpstr>
      <vt:lpstr>Methods for investigating</vt:lpstr>
      <vt:lpstr>Slide 6</vt:lpstr>
      <vt:lpstr>Slide 7</vt:lpstr>
      <vt:lpstr>Slide 8</vt:lpstr>
      <vt:lpstr>Slide 9</vt:lpstr>
      <vt:lpstr>Prevention of the issue in future</vt:lpstr>
      <vt:lpstr>Slide 11</vt:lpstr>
      <vt:lpstr>Slide 12</vt:lpstr>
      <vt:lpstr>Slide 13</vt:lpstr>
      <vt:lpstr>Slide 14</vt:lpstr>
      <vt:lpstr>Slide 15</vt:lpstr>
      <vt:lpstr>Slide 16</vt:lpstr>
      <vt:lpstr>Slide 17</vt:lpstr>
      <vt:lpstr>Control</vt:lpstr>
      <vt:lpstr>Measures</vt:lpstr>
      <vt:lpstr>Slide 20</vt:lpstr>
      <vt:lpstr>Slide 21</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Userr</dc:creator>
  <cp:lastModifiedBy>Kelvin Jackson</cp:lastModifiedBy>
  <cp:revision>28</cp:revision>
  <dcterms:created xsi:type="dcterms:W3CDTF">2018-09-28T13:38:34Z</dcterms:created>
  <dcterms:modified xsi:type="dcterms:W3CDTF">2018-10-03T11:16:05Z</dcterms:modified>
</cp:coreProperties>
</file>