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66" r:id="rId3"/>
    <p:sldId id="258" r:id="rId4"/>
    <p:sldId id="268" r:id="rId5"/>
    <p:sldId id="270" r:id="rId6"/>
    <p:sldId id="260" r:id="rId7"/>
    <p:sldId id="259" r:id="rId8"/>
    <p:sldId id="267" r:id="rId9"/>
    <p:sldId id="269" r:id="rId10"/>
    <p:sldId id="261" r:id="rId11"/>
    <p:sldId id="262" r:id="rId12"/>
    <p:sldId id="263" r:id="rId13"/>
    <p:sldId id="264" r:id="rId14"/>
    <p:sldId id="265"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2957" autoAdjust="0"/>
  </p:normalViewPr>
  <p:slideViewPr>
    <p:cSldViewPr snapToGrid="0">
      <p:cViewPr varScale="1">
        <p:scale>
          <a:sx n="50" d="100"/>
          <a:sy n="50" d="100"/>
        </p:scale>
        <p:origin x="150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F501BC-7E56-4D53-80D3-E31123275B6F}" type="datetimeFigureOut">
              <a:rPr lang="en-US" smtClean="0"/>
              <a:t>4/14/2021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16C3A8-C2D4-44F7-AB81-48D3E1FB89E9}" type="slidenum">
              <a:rPr lang="en-US" smtClean="0"/>
              <a:t>‹#›</a:t>
            </a:fld>
            <a:endParaRPr lang="en-US"/>
          </a:p>
        </p:txBody>
      </p:sp>
    </p:spTree>
    <p:extLst>
      <p:ext uri="{BB962C8B-B14F-4D97-AF65-F5344CB8AC3E}">
        <p14:creationId xmlns:p14="http://schemas.microsoft.com/office/powerpoint/2010/main" val="3226695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dirty="0"/>
              <a:t>The time in life when we become sexually mature, sex hormones start to affect not just our sexual function but also our brain and blood vessels. At this age our brains also mature.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dirty="0"/>
              <a:t>Changes in the formal operational thought (one can hold and understand abstract concepts like justice…), Also, understanding the mental states of others to help in social interactions and Academic attainment,…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dirty="0"/>
              <a:t>Affect regulation of emotional states, deferred gratification( give an example of the marshmallow experiments to illustrate this point), Depressive position (mood changes).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dirty="0"/>
              <a:t>Gender identity, Differentiating from family, achieving mature Sexuality…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altLang="en-US" sz="1200" b="0" dirty="0"/>
              <a:t>Adopting adult roles and choosing between pro-social or anti-social peer groups.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altLang="en-US" sz="1200" b="1"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altLang="en-US" sz="1200" dirty="0"/>
          </a:p>
          <a:p>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2</a:t>
            </a:fld>
            <a:endParaRPr lang="en-US"/>
          </a:p>
        </p:txBody>
      </p:sp>
    </p:spTree>
    <p:extLst>
      <p:ext uri="{BB962C8B-B14F-4D97-AF65-F5344CB8AC3E}">
        <p14:creationId xmlns:p14="http://schemas.microsoft.com/office/powerpoint/2010/main" val="289041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Spreading awareness reduces stigma and helps people understand mental illnesses which promotes recovery for those affected.</a:t>
            </a:r>
          </a:p>
          <a:p>
            <a:pPr marL="171450" indent="-171450">
              <a:buFontTx/>
              <a:buChar char="-"/>
            </a:pPr>
            <a:r>
              <a:rPr lang="en-US" dirty="0"/>
              <a:t>Sleep is important for mental resilience and strength thus a healthy sleep pattern can be one way of solving mental health issues in adolescents. This involves reducing the use of social media and digital devices.</a:t>
            </a:r>
          </a:p>
          <a:p>
            <a:pPr marL="171450" indent="-171450">
              <a:buFontTx/>
              <a:buChar char="-"/>
            </a:pPr>
            <a:r>
              <a:rPr lang="en-US" dirty="0"/>
              <a:t>Coping skills for managing mental health such as creating art, listening to music and journaling enables one to track their progress and manage a condition. Practicing mindfulness is also important. These can also be used to manage emotions.</a:t>
            </a:r>
          </a:p>
          <a:p>
            <a:pPr marL="171450" indent="-171450">
              <a:buFontTx/>
              <a:buChar char="-"/>
            </a:pPr>
            <a:r>
              <a:rPr lang="en-US" dirty="0"/>
              <a:t>Supportive and healthy environments are beneficial for mental wellbeing and makes the recovery process smoother for those having mental health issues. </a:t>
            </a:r>
          </a:p>
          <a:p>
            <a:pPr marL="171450" indent="-171450">
              <a:buFontTx/>
              <a:buChar char="-"/>
            </a:pPr>
            <a:r>
              <a:rPr lang="en-US" dirty="0"/>
              <a:t>A healthy lifestyle with regular exercise helps to keep the mind balanced and reduce stress. Sticking to a routine and setting goals are ways of addressing the overwhelming stage of life that teenagers often experience as many changes take place in their lives.</a:t>
            </a:r>
          </a:p>
          <a:p>
            <a:pPr marL="171450" indent="-171450">
              <a:buFontTx/>
              <a:buChar char="-"/>
            </a:pPr>
            <a:r>
              <a:rPr lang="en-US" dirty="0"/>
              <a:t>Empowerment and motivation lets adolescents know that they have the power over anything in their lives and allows them to ask for help anytime they feel overwhelmed. </a:t>
            </a:r>
          </a:p>
        </p:txBody>
      </p:sp>
      <p:sp>
        <p:nvSpPr>
          <p:cNvPr id="4" name="Slide Number Placeholder 3"/>
          <p:cNvSpPr>
            <a:spLocks noGrp="1"/>
          </p:cNvSpPr>
          <p:nvPr>
            <p:ph type="sldNum" sz="quarter" idx="5"/>
          </p:nvPr>
        </p:nvSpPr>
        <p:spPr/>
        <p:txBody>
          <a:bodyPr/>
          <a:lstStyle/>
          <a:p>
            <a:fld id="{BB16C3A8-C2D4-44F7-AB81-48D3E1FB89E9}" type="slidenum">
              <a:rPr lang="en-US" smtClean="0"/>
              <a:t>12</a:t>
            </a:fld>
            <a:endParaRPr lang="en-US"/>
          </a:p>
        </p:txBody>
      </p:sp>
    </p:spTree>
    <p:extLst>
      <p:ext uri="{BB962C8B-B14F-4D97-AF65-F5344CB8AC3E}">
        <p14:creationId xmlns:p14="http://schemas.microsoft.com/office/powerpoint/2010/main" val="2823711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mental illness myths and reality project aims to help adolescents learn about the stigma around mental health issues. It involves 8 myths and 8 facts about mental health issues that teenagers are required to sort out in pairs. This allows them to distinguish between common misconceptions and objective facts about diagnosis and life with a mental health issue. </a:t>
            </a:r>
          </a:p>
          <a:p>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13</a:t>
            </a:fld>
            <a:endParaRPr lang="en-US"/>
          </a:p>
        </p:txBody>
      </p:sp>
    </p:spTree>
    <p:extLst>
      <p:ext uri="{BB962C8B-B14F-4D97-AF65-F5344CB8AC3E}">
        <p14:creationId xmlns:p14="http://schemas.microsoft.com/office/powerpoint/2010/main" val="1468388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a:p>
            <a:pPr marL="0" indent="0">
              <a:buFontTx/>
              <a:buNone/>
            </a:pPr>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14</a:t>
            </a:fld>
            <a:endParaRPr lang="en-US"/>
          </a:p>
        </p:txBody>
      </p:sp>
    </p:spTree>
    <p:extLst>
      <p:ext uri="{BB962C8B-B14F-4D97-AF65-F5344CB8AC3E}">
        <p14:creationId xmlns:p14="http://schemas.microsoft.com/office/powerpoint/2010/main" val="581168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15</a:t>
            </a:fld>
            <a:endParaRPr lang="en-US"/>
          </a:p>
        </p:txBody>
      </p:sp>
    </p:spTree>
    <p:extLst>
      <p:ext uri="{BB962C8B-B14F-4D97-AF65-F5344CB8AC3E}">
        <p14:creationId xmlns:p14="http://schemas.microsoft.com/office/powerpoint/2010/main" val="817085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Mental illness ranges from less serious to more serious conditions.</a:t>
            </a:r>
          </a:p>
          <a:p>
            <a:r>
              <a:rPr lang="en-US" dirty="0"/>
              <a:t>Physical health of adolescents can affect their mental health and vice versa.</a:t>
            </a:r>
          </a:p>
          <a:p>
            <a:r>
              <a:rPr lang="en-US" dirty="0"/>
              <a:t>Mental health in adolescents is strongly related to other health problems such as sexual and reproductive health, violence and substance abuse.</a:t>
            </a:r>
          </a:p>
          <a:p>
            <a:r>
              <a:rPr lang="en-US" dirty="0"/>
              <a:t>Mental health in adolescents refers to a state of successful performance of mental function and results in productive activities, fulfilling relationships(with family and friends as well as the ability to adapt to changes.</a:t>
            </a:r>
          </a:p>
          <a:p>
            <a:r>
              <a:rPr lang="en-US" dirty="0"/>
              <a:t>Mental well being is the ability of a person to cope with everyday stresses of life, study productively and realize their potential while actively participating in community life.</a:t>
            </a:r>
          </a:p>
          <a:p>
            <a:r>
              <a:rPr lang="en-US" dirty="0"/>
              <a:t>Mental heath issues in adolescents involves ways of thinking, behaving and feeling that negatively affects the quality of life and development in adolescents.</a:t>
            </a:r>
          </a:p>
        </p:txBody>
      </p:sp>
      <p:sp>
        <p:nvSpPr>
          <p:cNvPr id="4" name="Slide Number Placeholder 3"/>
          <p:cNvSpPr>
            <a:spLocks noGrp="1"/>
          </p:cNvSpPr>
          <p:nvPr>
            <p:ph type="sldNum" sz="quarter" idx="5"/>
          </p:nvPr>
        </p:nvSpPr>
        <p:spPr/>
        <p:txBody>
          <a:bodyPr/>
          <a:lstStyle/>
          <a:p>
            <a:fld id="{BB16C3A8-C2D4-44F7-AB81-48D3E1FB89E9}" type="slidenum">
              <a:rPr lang="en-US" smtClean="0"/>
              <a:t>4</a:t>
            </a:fld>
            <a:endParaRPr lang="en-US"/>
          </a:p>
        </p:txBody>
      </p:sp>
    </p:spTree>
    <p:extLst>
      <p:ext uri="{BB962C8B-B14F-4D97-AF65-F5344CB8AC3E}">
        <p14:creationId xmlns:p14="http://schemas.microsoft.com/office/powerpoint/2010/main" val="2695531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in four teens experience mental health issues in any given year.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Mental health issues have been on the rise over the last decade with half of the issues being established at age 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Depression and anxiety formed the most common mental health 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Female adolescents have higher incidences and experiences of mental health issues as compared to male adolescents.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5</a:t>
            </a:fld>
            <a:endParaRPr lang="en-US"/>
          </a:p>
        </p:txBody>
      </p:sp>
    </p:spTree>
    <p:extLst>
      <p:ext uri="{BB962C8B-B14F-4D97-AF65-F5344CB8AC3E}">
        <p14:creationId xmlns:p14="http://schemas.microsoft.com/office/powerpoint/2010/main" val="1174562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 chaotic home life that is filled with violence can predispose an adolescent to certain mental health issues related to trauma and chronic stress. An example is a teenager with a parent struggling with substance abuse or with a physically violent and abusive father. The teenager may develop anxiety from excessive worry and fear.</a:t>
            </a:r>
          </a:p>
          <a:p>
            <a:pPr marL="171450" indent="-171450">
              <a:buFontTx/>
              <a:buChar char="-"/>
            </a:pPr>
            <a:r>
              <a:rPr lang="en-US" dirty="0"/>
              <a:t>Stress can be school related or generally stem from a teenagers environment and can lead to anxiety and depression while also being a major risk factor for substance abuse, adolescents in high stress environments would be more prone to mental health issues.</a:t>
            </a:r>
          </a:p>
          <a:p>
            <a:pPr marL="171450" indent="-171450">
              <a:buFontTx/>
              <a:buChar char="-"/>
            </a:pPr>
            <a:r>
              <a:rPr lang="en-US" dirty="0"/>
              <a:t>Physical, emotional or sexual abuse can lead to PTSD and this stems from either witnessing or being a victim of abuse, neglect or survival a traumatic experience.</a:t>
            </a:r>
          </a:p>
          <a:p>
            <a:pPr marL="171450" indent="-171450">
              <a:buFontTx/>
              <a:buChar char="-"/>
            </a:pPr>
            <a:r>
              <a:rPr lang="en-US" dirty="0"/>
              <a:t>Adolescents questioning their sexual orientation or gender identity are at a high risk of depression and anxiety especially if they have no psychosocial support.</a:t>
            </a:r>
          </a:p>
          <a:p>
            <a:pPr marL="171450" indent="-171450">
              <a:buFontTx/>
              <a:buChar char="-"/>
            </a:pPr>
            <a:r>
              <a:rPr lang="en-US" dirty="0"/>
              <a:t>A family history if mental illness increases an adolescents chances of developing one too. Genetics plays a major role in a teenagers resilience in regard to mental well-being.</a:t>
            </a:r>
          </a:p>
          <a:p>
            <a:pPr marL="171450" indent="-171450">
              <a:buFontTx/>
              <a:buChar char="-"/>
            </a:pPr>
            <a:r>
              <a:rPr lang="en-US" dirty="0"/>
              <a:t>Poverty , other illness and substance abuse also predispose teenagers to mental illness due to increased stress and insecurity that comes with uncertainty. </a:t>
            </a:r>
          </a:p>
          <a:p>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6</a:t>
            </a:fld>
            <a:endParaRPr lang="en-US"/>
          </a:p>
        </p:txBody>
      </p:sp>
    </p:spTree>
    <p:extLst>
      <p:ext uri="{BB962C8B-B14F-4D97-AF65-F5344CB8AC3E}">
        <p14:creationId xmlns:p14="http://schemas.microsoft.com/office/powerpoint/2010/main" val="575039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Autism is a range of conditions that can be observed through certain behaviors. In adolescents it poses several challenges and signs include difficulties with new social situations and skills at school.</a:t>
            </a:r>
          </a:p>
          <a:p>
            <a:pPr marL="171450" indent="-171450">
              <a:buFontTx/>
              <a:buChar char="-"/>
            </a:pPr>
            <a:r>
              <a:rPr lang="en-US" dirty="0"/>
              <a:t>Asperger's originate from problems in the development of social skills and signs include difficulty interacting with friends and peers. It can lead to development of other disorders such as depression, anxiety or substance abuse disorder.</a:t>
            </a:r>
          </a:p>
          <a:p>
            <a:pPr marL="171450" indent="-171450">
              <a:buFontTx/>
              <a:buChar char="-"/>
            </a:pPr>
            <a:r>
              <a:rPr lang="en-US" dirty="0"/>
              <a:t>Anxiety can be caused by hormonal fluctuations and involves excessive worry about several events or activities.</a:t>
            </a:r>
          </a:p>
          <a:p>
            <a:pPr marL="171450" indent="-171450">
              <a:buFontTx/>
              <a:buChar char="-"/>
            </a:pPr>
            <a:r>
              <a:rPr lang="en-US" dirty="0"/>
              <a:t>Depression is a mood disorder that involves loss of pleasure in things one enjoyed before such as dancing, listening to music or hanging out with friends.</a:t>
            </a:r>
          </a:p>
          <a:p>
            <a:pPr marL="171450" indent="-171450">
              <a:buFontTx/>
              <a:buChar char="-"/>
            </a:pPr>
            <a:r>
              <a:rPr lang="en-US" dirty="0"/>
              <a:t>Reaction to trauma can arise from events that were emotionally charged and which causes physical and emotional responses. Example is the PTSD from abuse of a teenager.</a:t>
            </a:r>
          </a:p>
          <a:p>
            <a:pPr marL="171450" indent="-171450">
              <a:buFontTx/>
              <a:buChar char="-"/>
            </a:pPr>
            <a:r>
              <a:rPr lang="en-US" dirty="0"/>
              <a:t>ADHD involves  high levels of impulsive behaviors that affect attention of an individual.</a:t>
            </a:r>
          </a:p>
          <a:p>
            <a:pPr marL="171450" indent="-171450">
              <a:buFontTx/>
              <a:buChar char="-"/>
            </a:pPr>
            <a:r>
              <a:rPr lang="en-US" dirty="0"/>
              <a:t>Conduct disorder is a behavioral and emotional repetitive problems in adolescents and can be referred to as antisocial behavior. Behaving in ways that are socially unacceptable.</a:t>
            </a:r>
          </a:p>
          <a:p>
            <a:endParaRPr lang="en-US" dirty="0"/>
          </a:p>
        </p:txBody>
      </p:sp>
      <p:sp>
        <p:nvSpPr>
          <p:cNvPr id="4" name="Slide Number Placeholder 3"/>
          <p:cNvSpPr>
            <a:spLocks noGrp="1"/>
          </p:cNvSpPr>
          <p:nvPr>
            <p:ph type="sldNum" sz="quarter" idx="5"/>
          </p:nvPr>
        </p:nvSpPr>
        <p:spPr/>
        <p:txBody>
          <a:bodyPr/>
          <a:lstStyle/>
          <a:p>
            <a:fld id="{BB16C3A8-C2D4-44F7-AB81-48D3E1FB89E9}" type="slidenum">
              <a:rPr lang="en-US" smtClean="0"/>
              <a:t>7</a:t>
            </a:fld>
            <a:endParaRPr lang="en-US"/>
          </a:p>
        </p:txBody>
      </p:sp>
    </p:spTree>
    <p:extLst>
      <p:ext uri="{BB962C8B-B14F-4D97-AF65-F5344CB8AC3E}">
        <p14:creationId xmlns:p14="http://schemas.microsoft.com/office/powerpoint/2010/main" val="848462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Appetite disorders encompass a group of illnesses related to persistent behavior that negatively affect health, emotions and the ability to function in important areas of life. examples include Binge-eating disorder, drug use such as alcoholism and self harming such as cutting or burning oneself to relieve emotional pain or distress.</a:t>
            </a:r>
          </a:p>
          <a:p>
            <a:pPr marL="171450" indent="-171450">
              <a:buFontTx/>
              <a:buChar char="-"/>
            </a:pPr>
            <a:r>
              <a:rPr lang="en-US" dirty="0"/>
              <a:t>Mental retardation is having below average general mental functioning and significant adaptive functioning in either communication, self care or 	social skills  among others.</a:t>
            </a:r>
          </a:p>
          <a:p>
            <a:pPr marL="171450" indent="-171450">
              <a:buFontTx/>
              <a:buChar char="-"/>
            </a:pPr>
            <a:r>
              <a:rPr lang="en-US" dirty="0"/>
              <a:t>Other mental illness such as schizophrenia and bipolar disorders also start appearing in adolescents. Schizophrenia involve abnormal interpretation of reality such as when someone believes that the government or CIA is spying on them or that they talk to angels and God. Bipolar disorder is associated with mood swings ranging from manic highs to depressive lows.</a:t>
            </a:r>
          </a:p>
        </p:txBody>
      </p:sp>
      <p:sp>
        <p:nvSpPr>
          <p:cNvPr id="4" name="Slide Number Placeholder 3"/>
          <p:cNvSpPr>
            <a:spLocks noGrp="1"/>
          </p:cNvSpPr>
          <p:nvPr>
            <p:ph type="sldNum" sz="quarter" idx="5"/>
          </p:nvPr>
        </p:nvSpPr>
        <p:spPr/>
        <p:txBody>
          <a:bodyPr/>
          <a:lstStyle/>
          <a:p>
            <a:fld id="{BB16C3A8-C2D4-44F7-AB81-48D3E1FB89E9}" type="slidenum">
              <a:rPr lang="en-US" smtClean="0"/>
              <a:t>8</a:t>
            </a:fld>
            <a:endParaRPr lang="en-US"/>
          </a:p>
        </p:txBody>
      </p:sp>
    </p:spTree>
    <p:extLst>
      <p:ext uri="{BB962C8B-B14F-4D97-AF65-F5344CB8AC3E}">
        <p14:creationId xmlns:p14="http://schemas.microsoft.com/office/powerpoint/2010/main" val="373838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Functional impairment in that the adolescent may be unable to study or engage in meaningful work and more importantly finds it challenging to become independent during and after their teenage years.</a:t>
            </a:r>
          </a:p>
          <a:p>
            <a:pPr marL="171450" indent="-171450">
              <a:buFontTx/>
              <a:buChar char="-"/>
            </a:pPr>
            <a:r>
              <a:rPr lang="en-US" dirty="0"/>
              <a:t>Personal and family distress may cause suffering for the teenager.</a:t>
            </a:r>
          </a:p>
          <a:p>
            <a:pPr marL="171450" indent="-171450">
              <a:buFontTx/>
              <a:buChar char="-"/>
            </a:pPr>
            <a:r>
              <a:rPr lang="en-US" dirty="0"/>
              <a:t>Some mental health issues such as OCD and bipolar disorder may increase a teenagers chances of engaging in unprotected sex, excessive alcohol use or other self destructive behaviors.</a:t>
            </a:r>
          </a:p>
          <a:p>
            <a:pPr marL="171450" indent="-171450">
              <a:buFontTx/>
              <a:buChar char="-"/>
            </a:pPr>
            <a:r>
              <a:rPr lang="en-US" dirty="0"/>
              <a:t>Violence, suicide and overdose of drugs may be some of the unintended consequences of having a mental health condition and these may lead to premature death of a adolescent.</a:t>
            </a:r>
          </a:p>
          <a:p>
            <a:pPr marL="171450" indent="-171450">
              <a:buFontTx/>
              <a:buChar char="-"/>
            </a:pPr>
            <a:r>
              <a:rPr lang="en-US" dirty="0"/>
              <a:t>The adolescent may experience abuse from others, isolation and missed opportunities due to a mental health issue thus promoting stigma.</a:t>
            </a:r>
          </a:p>
        </p:txBody>
      </p:sp>
      <p:sp>
        <p:nvSpPr>
          <p:cNvPr id="4" name="Slide Number Placeholder 3"/>
          <p:cNvSpPr>
            <a:spLocks noGrp="1"/>
          </p:cNvSpPr>
          <p:nvPr>
            <p:ph type="sldNum" sz="quarter" idx="5"/>
          </p:nvPr>
        </p:nvSpPr>
        <p:spPr/>
        <p:txBody>
          <a:bodyPr/>
          <a:lstStyle/>
          <a:p>
            <a:fld id="{BB16C3A8-C2D4-44F7-AB81-48D3E1FB89E9}" type="slidenum">
              <a:rPr lang="en-US" smtClean="0"/>
              <a:t>9</a:t>
            </a:fld>
            <a:endParaRPr lang="en-US"/>
          </a:p>
        </p:txBody>
      </p:sp>
    </p:spTree>
    <p:extLst>
      <p:ext uri="{BB962C8B-B14F-4D97-AF65-F5344CB8AC3E}">
        <p14:creationId xmlns:p14="http://schemas.microsoft.com/office/powerpoint/2010/main" val="1659210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Health care practioners should pay more attention to mental health issues affecting adolescents because this time in people’s lives form the onset of many mental conditions.</a:t>
            </a:r>
          </a:p>
          <a:p>
            <a:pPr marL="171450" indent="-171450">
              <a:buFontTx/>
              <a:buChar char="-"/>
            </a:pPr>
            <a:r>
              <a:rPr lang="en-US" dirty="0"/>
              <a:t>Healthcare advocates should be able to confidently identify a mental health issues in adolescents and make proper referrals that may facilitate the identification of the underlying issues.</a:t>
            </a:r>
          </a:p>
          <a:p>
            <a:pPr marL="171450" indent="-171450">
              <a:buFontTx/>
              <a:buChar char="-"/>
            </a:pPr>
            <a:r>
              <a:rPr lang="en-US" dirty="0"/>
              <a:t>Screening for mental health issues can be a complex and challenging task due to the nature of mental conditions but healthcare practitioners should be able to screen for the root cause so as to enable effective treatment.</a:t>
            </a:r>
          </a:p>
          <a:p>
            <a:pPr marL="171450" indent="-171450">
              <a:buFontTx/>
              <a:buChar char="-"/>
            </a:pPr>
            <a:r>
              <a:rPr lang="en-US" dirty="0"/>
              <a:t>Health care advocates should help create awareness on various common mental health issues that affect adolescents so that concerns about stigma can be eliminated to promote support for teenagers affected by the different conditions.</a:t>
            </a:r>
          </a:p>
          <a:p>
            <a:pPr marL="171450" indent="-171450">
              <a:buFontTx/>
              <a:buChar char="-"/>
            </a:pPr>
            <a:r>
              <a:rPr lang="en-US" dirty="0"/>
              <a:t>Health care practioners have a responsibility to treat the root of the issue and not just the symptoms</a:t>
            </a:r>
          </a:p>
          <a:p>
            <a:pPr marL="171450" indent="-171450">
              <a:buFontTx/>
              <a:buChar char="-"/>
            </a:pPr>
            <a:r>
              <a:rPr lang="en-US" dirty="0"/>
              <a:t>It is also their responsibility to further their knowledge on mental health and especially as it affects young people. it is because adolescents form the future adult population.</a:t>
            </a:r>
          </a:p>
        </p:txBody>
      </p:sp>
      <p:sp>
        <p:nvSpPr>
          <p:cNvPr id="4" name="Slide Number Placeholder 3"/>
          <p:cNvSpPr>
            <a:spLocks noGrp="1"/>
          </p:cNvSpPr>
          <p:nvPr>
            <p:ph type="sldNum" sz="quarter" idx="5"/>
          </p:nvPr>
        </p:nvSpPr>
        <p:spPr/>
        <p:txBody>
          <a:bodyPr/>
          <a:lstStyle/>
          <a:p>
            <a:fld id="{BB16C3A8-C2D4-44F7-AB81-48D3E1FB89E9}" type="slidenum">
              <a:rPr lang="en-US" smtClean="0"/>
              <a:t>10</a:t>
            </a:fld>
            <a:endParaRPr lang="en-US"/>
          </a:p>
        </p:txBody>
      </p:sp>
    </p:spTree>
    <p:extLst>
      <p:ext uri="{BB962C8B-B14F-4D97-AF65-F5344CB8AC3E}">
        <p14:creationId xmlns:p14="http://schemas.microsoft.com/office/powerpoint/2010/main" val="4263134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Inconsistencies in academic performance especially a decline may be an outcome of negative changes in emotional, psychological or physical states of a teenage that is affecting their academic work.</a:t>
            </a:r>
          </a:p>
          <a:p>
            <a:pPr marL="171450" indent="-171450">
              <a:buFontTx/>
              <a:buChar char="-"/>
            </a:pPr>
            <a:r>
              <a:rPr lang="en-US" dirty="0"/>
              <a:t>Hobbies and favorite pastimes are important to teenagers and loss of interest and abandonment of such activities may show a problem in the teenagers life.</a:t>
            </a:r>
          </a:p>
          <a:p>
            <a:pPr marL="171450" indent="-171450">
              <a:buFontTx/>
              <a:buChar char="-"/>
            </a:pPr>
            <a:r>
              <a:rPr lang="en-US" dirty="0"/>
              <a:t>Aggressiveness and anger that are sharply out of character could indicate psychological problems among others.</a:t>
            </a:r>
          </a:p>
          <a:p>
            <a:pPr marL="171450" indent="-171450">
              <a:buFontTx/>
              <a:buChar char="-"/>
            </a:pPr>
            <a:r>
              <a:rPr lang="en-US" dirty="0"/>
              <a:t>Teenagers often want to belong and social isolation may be an outward sign of a problem. The same applies to moodiness, loss of self esteem and sleep problems that too much or too little sleep.</a:t>
            </a:r>
          </a:p>
          <a:p>
            <a:pPr marL="171450" indent="-171450">
              <a:buFontTx/>
              <a:buChar char="-"/>
            </a:pPr>
            <a:endParaRPr lang="en-US" dirty="0"/>
          </a:p>
          <a:p>
            <a:pPr marL="171450" indent="-171450">
              <a:buFontTx/>
              <a:buChar char="-"/>
            </a:pPr>
            <a:r>
              <a:rPr lang="en-US" dirty="0"/>
              <a:t>Mental health issues are identified based on signs and symptoms as well as how an adolescent’s daily life is affected. A medical exam is also used to identify a mental health problem in adolescents.</a:t>
            </a:r>
          </a:p>
        </p:txBody>
      </p:sp>
      <p:sp>
        <p:nvSpPr>
          <p:cNvPr id="4" name="Slide Number Placeholder 3"/>
          <p:cNvSpPr>
            <a:spLocks noGrp="1"/>
          </p:cNvSpPr>
          <p:nvPr>
            <p:ph type="sldNum" sz="quarter" idx="5"/>
          </p:nvPr>
        </p:nvSpPr>
        <p:spPr/>
        <p:txBody>
          <a:bodyPr/>
          <a:lstStyle/>
          <a:p>
            <a:fld id="{BB16C3A8-C2D4-44F7-AB81-48D3E1FB89E9}" type="slidenum">
              <a:rPr lang="en-US" smtClean="0"/>
              <a:t>11</a:t>
            </a:fld>
            <a:endParaRPr lang="en-US"/>
          </a:p>
        </p:txBody>
      </p:sp>
    </p:spTree>
    <p:extLst>
      <p:ext uri="{BB962C8B-B14F-4D97-AF65-F5344CB8AC3E}">
        <p14:creationId xmlns:p14="http://schemas.microsoft.com/office/powerpoint/2010/main" val="138556515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19CC701-6E6E-456B-8784-965C7A6A531C}" type="datetime1">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27CE633F-9882-4A5C-83A2-1109D0C73261}" type="slidenum">
              <a:rPr lang="en-US" smtClean="0"/>
              <a:t>‹#›</a:t>
            </a:fld>
            <a:endParaRPr lang="en-US"/>
          </a:p>
        </p:txBody>
      </p:sp>
    </p:spTree>
    <p:extLst>
      <p:ext uri="{BB962C8B-B14F-4D97-AF65-F5344CB8AC3E}">
        <p14:creationId xmlns:p14="http://schemas.microsoft.com/office/powerpoint/2010/main" val="392846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7568E5-D17B-4B03-A923-A6250D14EA11}" type="datetime1">
              <a:rPr lang="en-US" smtClean="0"/>
              <a:t>4/14/2021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05763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CC7A20-9B22-493B-BF32-63DDA4E5F997}" type="datetime1">
              <a:rPr lang="en-US" smtClean="0"/>
              <a:t>4/14/2021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89911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142B2B-CC37-4B6F-A529-4BDA338F58CB}" type="datetime1">
              <a:rPr lang="en-US" smtClean="0"/>
              <a:t>4/14/2021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882750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5A85CE99-64DD-4ECC-8697-4BBBB09A0A56}" type="datetime1">
              <a:rPr lang="en-US" smtClean="0"/>
              <a:t>4/14/2021</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27CE633F-9882-4A5C-83A2-1109D0C73261}" type="slidenum">
              <a:rPr lang="en-US" smtClean="0"/>
              <a:t>‹#›</a:t>
            </a:fld>
            <a:endParaRPr lang="en-US"/>
          </a:p>
        </p:txBody>
      </p:sp>
    </p:spTree>
    <p:extLst>
      <p:ext uri="{BB962C8B-B14F-4D97-AF65-F5344CB8AC3E}">
        <p14:creationId xmlns:p14="http://schemas.microsoft.com/office/powerpoint/2010/main" val="1587182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8454AB-763B-43AF-99AC-E1C17190FD68}" type="datetime1">
              <a:rPr lang="en-US" smtClean="0"/>
              <a:t>4/14/2021</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18551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9D5CFF-2288-4E57-9A7C-18B842C1B8D2}" type="datetime1">
              <a:rPr lang="en-US" smtClean="0"/>
              <a:t>4/14/2021</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E633F-9882-4A5C-83A2-1109D0C73261}"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961854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83AA148-D474-472A-807F-AD52BB91CCA1}" type="datetime1">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79785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C1AD1-9B00-406C-A02F-BA31D654C4A7}" type="datetime1">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2991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0E3A25-58F9-46CB-8F39-8334436E4F3F}" type="datetime1">
              <a:rPr lang="en-US" smtClean="0"/>
              <a:t>4/14/2021</a:t>
            </a:fld>
            <a:endParaRPr lang="en-US" dirty="0"/>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621770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16441A-4EC0-4CF7-BF01-A4A8BAAECF1D}" type="datetime1">
              <a:rPr lang="en-US" smtClean="0"/>
              <a:t>4/14/2021</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06366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85A3C52-FCA9-47E4-BCBA-8786FDE0B19D}" type="datetime1">
              <a:rPr lang="en-US" smtClean="0"/>
              <a:t>4/14/2021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045288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beacon.anu.edu.au/" TargetMode="External"/><Relationship Id="rId3" Type="http://schemas.openxmlformats.org/officeDocument/2006/relationships/hyperlink" Target="http://www.goaskalice.columbia.edu/" TargetMode="External"/><Relationship Id="rId7" Type="http://schemas.openxmlformats.org/officeDocument/2006/relationships/hyperlink" Target="http://mindfulnessforteens.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healthtalk.org/peoples-experiences/mental-health" TargetMode="External"/><Relationship Id="rId5" Type="http://schemas.openxmlformats.org/officeDocument/2006/relationships/hyperlink" Target="http://teenmentalhealth.org/" TargetMode="External"/><Relationship Id="rId4" Type="http://schemas.openxmlformats.org/officeDocument/2006/relationships/hyperlink" Target="http://www.jedfoundation.org/student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www.mentalhealthamerica.net/issues/advocacy-network" TargetMode="External"/><Relationship Id="rId3" Type="http://schemas.openxmlformats.org/officeDocument/2006/relationships/hyperlink" Target="http://www.yourlifeyourvoice.org/Pages/home.aspx" TargetMode="External"/><Relationship Id="rId7" Type="http://schemas.openxmlformats.org/officeDocument/2006/relationships/hyperlink" Target="https://www.dbsalliance.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nami.org/Find-Support/Teens-and-Young-Adults" TargetMode="External"/><Relationship Id="rId5" Type="http://schemas.openxmlformats.org/officeDocument/2006/relationships/hyperlink" Target="http://www.nimh.nih.gov/health/index.shtml" TargetMode="External"/><Relationship Id="rId4" Type="http://schemas.openxmlformats.org/officeDocument/2006/relationships/hyperlink" Target="https://www.thetrevorproject.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newportacademy.com/resources/mental-health/teen-mental-disorders/#:~:text=In%20addition%20to%20depression%20and,as%20psychological%20disorders%20in%20teens" TargetMode="External"/><Relationship Id="rId2" Type="http://schemas.openxmlformats.org/officeDocument/2006/relationships/hyperlink" Target="https://www.nimh.nih.gov/health/statistics/mental-illness.shtml" TargetMode="External"/><Relationship Id="rId1" Type="http://schemas.openxmlformats.org/officeDocument/2006/relationships/slideLayout" Target="../slideLayouts/slideLayout2.xml"/><Relationship Id="rId4" Type="http://schemas.openxmlformats.org/officeDocument/2006/relationships/hyperlink" Target="https://www.ajmc.com/view/mental-health-issues-on-the-rise-among-adolescents-young-adult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FAA68-D4E9-9142-A284-072C7375C836}"/>
              </a:ext>
            </a:extLst>
          </p:cNvPr>
          <p:cNvSpPr>
            <a:spLocks noGrp="1"/>
          </p:cNvSpPr>
          <p:nvPr>
            <p:ph type="ctrTitle"/>
          </p:nvPr>
        </p:nvSpPr>
        <p:spPr/>
        <p:txBody>
          <a:bodyPr/>
          <a:lstStyle/>
          <a:p>
            <a:r>
              <a:rPr lang="en-US" sz="8800" dirty="0"/>
              <a:t>Mental health issues In Adolescents</a:t>
            </a:r>
          </a:p>
        </p:txBody>
      </p:sp>
      <p:sp>
        <p:nvSpPr>
          <p:cNvPr id="3" name="Subtitle 2">
            <a:extLst>
              <a:ext uri="{FF2B5EF4-FFF2-40B4-BE49-F238E27FC236}">
                <a16:creationId xmlns:a16="http://schemas.microsoft.com/office/drawing/2014/main" id="{063938B8-0AD7-C64B-9715-CC20461359D7}"/>
              </a:ext>
            </a:extLst>
          </p:cNvPr>
          <p:cNvSpPr>
            <a:spLocks noGrp="1"/>
          </p:cNvSpPr>
          <p:nvPr>
            <p:ph type="subTitle" idx="1"/>
          </p:nvPr>
        </p:nvSpPr>
        <p:spPr/>
        <p:txBody>
          <a:bodyPr>
            <a:normAutofit fontScale="85000" lnSpcReduction="20000"/>
          </a:bodyPr>
          <a:lstStyle/>
          <a:p>
            <a:r>
              <a:rPr lang="en-US" dirty="0"/>
              <a:t>BY: Name of Student</a:t>
            </a:r>
          </a:p>
          <a:p>
            <a:r>
              <a:rPr lang="en-US" dirty="0"/>
              <a:t>Course </a:t>
            </a:r>
            <a:r>
              <a:rPr lang="en-US" sz="2600" dirty="0">
                <a:latin typeface="Times New Roman" panose="02020603050405020304" pitchFamily="18" charset="0"/>
                <a:cs typeface="Times New Roman" panose="02020603050405020304" pitchFamily="18" charset="0"/>
              </a:rPr>
              <a:t>Code</a:t>
            </a:r>
          </a:p>
          <a:p>
            <a:r>
              <a:rPr lang="en-US" dirty="0"/>
              <a:t>Institution Affiliation</a:t>
            </a:r>
          </a:p>
        </p:txBody>
      </p:sp>
      <p:sp>
        <p:nvSpPr>
          <p:cNvPr id="4" name="Slide Number Placeholder 3">
            <a:extLst>
              <a:ext uri="{FF2B5EF4-FFF2-40B4-BE49-F238E27FC236}">
                <a16:creationId xmlns:a16="http://schemas.microsoft.com/office/drawing/2014/main" id="{8E4C474D-5604-4BEF-AEB5-11B0698F1C24}"/>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7CE633F-9882-4A5C-83A2-1109D0C73261}" type="slidenum">
              <a:rPr kumimoji="0" lang="en-US" sz="2800" b="1" i="0" u="none" strike="noStrike" kern="1200" cap="none" spc="0" normalizeH="0" baseline="0" noProof="0" smtClean="0">
                <a:ln>
                  <a:noFill/>
                </a:ln>
                <a:solidFill>
                  <a:srgbClr val="FFFFFF"/>
                </a:solidFill>
                <a:effectLst/>
                <a:uLnTx/>
                <a:uFillTx/>
                <a:latin typeface="Rockwell Condensed" panose="020606030504050201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US" sz="2800" b="1" i="0" u="none" strike="noStrike" kern="1200" cap="none" spc="0" normalizeH="0" baseline="0" noProof="0">
              <a:ln>
                <a:noFill/>
              </a:ln>
              <a:solidFill>
                <a:srgbClr val="FFFFFF"/>
              </a:solidFill>
              <a:effectLst/>
              <a:uLnTx/>
              <a:uFillTx/>
              <a:latin typeface="Rockwell Condensed" panose="02060603050405020104"/>
              <a:ea typeface="+mn-ea"/>
              <a:cs typeface="+mn-cs"/>
            </a:endParaRPr>
          </a:p>
        </p:txBody>
      </p:sp>
    </p:spTree>
    <p:extLst>
      <p:ext uri="{BB962C8B-B14F-4D97-AF65-F5344CB8AC3E}">
        <p14:creationId xmlns:p14="http://schemas.microsoft.com/office/powerpoint/2010/main" val="1219040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58674-5E76-4D6A-885D-6FEE44F7E2E7}"/>
              </a:ext>
            </a:extLst>
          </p:cNvPr>
          <p:cNvSpPr>
            <a:spLocks noGrp="1"/>
          </p:cNvSpPr>
          <p:nvPr>
            <p:ph type="title"/>
          </p:nvPr>
        </p:nvSpPr>
        <p:spPr/>
        <p:txBody>
          <a:bodyPr/>
          <a:lstStyle/>
          <a:p>
            <a:r>
              <a:rPr lang="en-US" dirty="0"/>
              <a:t>Role of health care practitioner</a:t>
            </a:r>
          </a:p>
        </p:txBody>
      </p:sp>
      <p:sp>
        <p:nvSpPr>
          <p:cNvPr id="3" name="Content Placeholder 2">
            <a:extLst>
              <a:ext uri="{FF2B5EF4-FFF2-40B4-BE49-F238E27FC236}">
                <a16:creationId xmlns:a16="http://schemas.microsoft.com/office/drawing/2014/main" id="{C062A6A7-C6D6-440D-A006-F0D60A18BC26}"/>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Paying attention to adolescent mental health.</a:t>
            </a:r>
          </a:p>
          <a:p>
            <a:r>
              <a:rPr lang="en-US" sz="2400" dirty="0">
                <a:latin typeface="Times New Roman" panose="02020603050405020304" pitchFamily="18" charset="0"/>
                <a:cs typeface="Times New Roman" panose="02020603050405020304" pitchFamily="18" charset="0"/>
              </a:rPr>
              <a:t>Ability to identify mental health issues.</a:t>
            </a:r>
          </a:p>
          <a:p>
            <a:r>
              <a:rPr lang="en-US" sz="2400" dirty="0">
                <a:latin typeface="Times New Roman" panose="02020603050405020304" pitchFamily="18" charset="0"/>
                <a:cs typeface="Times New Roman" panose="02020603050405020304" pitchFamily="18" charset="0"/>
              </a:rPr>
              <a:t>Screening for mental disorders.</a:t>
            </a:r>
          </a:p>
          <a:p>
            <a:r>
              <a:rPr lang="en-US" sz="2400" dirty="0">
                <a:latin typeface="Times New Roman" panose="02020603050405020304" pitchFamily="18" charset="0"/>
                <a:cs typeface="Times New Roman" panose="02020603050405020304" pitchFamily="18" charset="0"/>
              </a:rPr>
              <a:t>Concerns about stigma.</a:t>
            </a:r>
          </a:p>
          <a:p>
            <a:r>
              <a:rPr lang="en-US" sz="2400" dirty="0">
                <a:latin typeface="Times New Roman" panose="02020603050405020304" pitchFamily="18" charset="0"/>
                <a:cs typeface="Times New Roman" panose="02020603050405020304" pitchFamily="18" charset="0"/>
              </a:rPr>
              <a:t>Offering effective treatment.</a:t>
            </a:r>
          </a:p>
          <a:p>
            <a:r>
              <a:rPr lang="en-US" sz="2400" dirty="0">
                <a:latin typeface="Times New Roman" panose="02020603050405020304" pitchFamily="18" charset="0"/>
                <a:cs typeface="Times New Roman" panose="02020603050405020304" pitchFamily="18" charset="0"/>
              </a:rPr>
              <a:t>Need for further learning about mental health issues in adolescents.</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EDEEE6B-D1D5-457D-B9F1-45CE2BA86C95}"/>
              </a:ext>
            </a:extLst>
          </p:cNvPr>
          <p:cNvSpPr>
            <a:spLocks noGrp="1"/>
          </p:cNvSpPr>
          <p:nvPr>
            <p:ph type="sldNum" sz="quarter" idx="12"/>
          </p:nvPr>
        </p:nvSpPr>
        <p:spPr/>
        <p:txBody>
          <a:bodyPr/>
          <a:lstStyle/>
          <a:p>
            <a:fld id="{27CE633F-9882-4A5C-83A2-1109D0C73261}" type="slidenum">
              <a:rPr lang="en-US" smtClean="0"/>
              <a:pPr/>
              <a:t>10</a:t>
            </a:fld>
            <a:endParaRPr lang="en-US"/>
          </a:p>
        </p:txBody>
      </p:sp>
    </p:spTree>
    <p:extLst>
      <p:ext uri="{BB962C8B-B14F-4D97-AF65-F5344CB8AC3E}">
        <p14:creationId xmlns:p14="http://schemas.microsoft.com/office/powerpoint/2010/main" val="804034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7CDAD-90FB-4698-9A6D-7F1404B0A3D7}"/>
              </a:ext>
            </a:extLst>
          </p:cNvPr>
          <p:cNvSpPr>
            <a:spLocks noGrp="1"/>
          </p:cNvSpPr>
          <p:nvPr>
            <p:ph type="title"/>
          </p:nvPr>
        </p:nvSpPr>
        <p:spPr/>
        <p:txBody>
          <a:bodyPr/>
          <a:lstStyle/>
          <a:p>
            <a:r>
              <a:rPr lang="en-US" dirty="0"/>
              <a:t>Ways to identify a problem</a:t>
            </a:r>
          </a:p>
        </p:txBody>
      </p:sp>
      <p:sp>
        <p:nvSpPr>
          <p:cNvPr id="3" name="Content Placeholder 2">
            <a:extLst>
              <a:ext uri="{FF2B5EF4-FFF2-40B4-BE49-F238E27FC236}">
                <a16:creationId xmlns:a16="http://schemas.microsoft.com/office/drawing/2014/main" id="{90F6BE5C-E38B-4D6B-AE81-412DA4BA34A8}"/>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Dramatic and unexpected decline in academic performance.</a:t>
            </a:r>
          </a:p>
          <a:p>
            <a:r>
              <a:rPr lang="en-US" sz="2400" dirty="0">
                <a:latin typeface="Times New Roman" panose="02020603050405020304" pitchFamily="18" charset="0"/>
                <a:cs typeface="Times New Roman" panose="02020603050405020304" pitchFamily="18" charset="0"/>
              </a:rPr>
              <a:t>Loss of interest in favorite pastimes.</a:t>
            </a:r>
          </a:p>
          <a:p>
            <a:r>
              <a:rPr lang="en-US" sz="2400" dirty="0">
                <a:latin typeface="Times New Roman" panose="02020603050405020304" pitchFamily="18" charset="0"/>
                <a:cs typeface="Times New Roman" panose="02020603050405020304" pitchFamily="18" charset="0"/>
              </a:rPr>
              <a:t>Changes and shifts in personality.</a:t>
            </a:r>
          </a:p>
          <a:p>
            <a:r>
              <a:rPr lang="en-US" sz="2400" dirty="0">
                <a:latin typeface="Times New Roman" panose="02020603050405020304" pitchFamily="18" charset="0"/>
                <a:cs typeface="Times New Roman" panose="02020603050405020304" pitchFamily="18" charset="0"/>
              </a:rPr>
              <a:t>Social isolation.</a:t>
            </a:r>
          </a:p>
          <a:p>
            <a:r>
              <a:rPr lang="en-US" sz="2400" dirty="0">
                <a:latin typeface="Times New Roman" panose="02020603050405020304" pitchFamily="18" charset="0"/>
                <a:cs typeface="Times New Roman" panose="02020603050405020304" pitchFamily="18" charset="0"/>
              </a:rPr>
              <a:t>Moodiness.</a:t>
            </a:r>
          </a:p>
          <a:p>
            <a:r>
              <a:rPr lang="en-US" sz="2400" dirty="0">
                <a:latin typeface="Times New Roman" panose="02020603050405020304" pitchFamily="18" charset="0"/>
                <a:cs typeface="Times New Roman" panose="02020603050405020304" pitchFamily="18" charset="0"/>
              </a:rPr>
              <a:t>Loss of self esteem.</a:t>
            </a:r>
          </a:p>
          <a:p>
            <a:r>
              <a:rPr lang="en-US" sz="2400" dirty="0">
                <a:latin typeface="Times New Roman" panose="02020603050405020304" pitchFamily="18" charset="0"/>
                <a:cs typeface="Times New Roman" panose="02020603050405020304" pitchFamily="18" charset="0"/>
              </a:rPr>
              <a:t>Sleep problem.</a:t>
            </a:r>
          </a:p>
        </p:txBody>
      </p:sp>
      <p:sp>
        <p:nvSpPr>
          <p:cNvPr id="4" name="Slide Number Placeholder 3">
            <a:extLst>
              <a:ext uri="{FF2B5EF4-FFF2-40B4-BE49-F238E27FC236}">
                <a16:creationId xmlns:a16="http://schemas.microsoft.com/office/drawing/2014/main" id="{7EAD8E3E-F6A8-4940-B90F-5B1F4E2DE051}"/>
              </a:ext>
            </a:extLst>
          </p:cNvPr>
          <p:cNvSpPr>
            <a:spLocks noGrp="1"/>
          </p:cNvSpPr>
          <p:nvPr>
            <p:ph type="sldNum" sz="quarter" idx="12"/>
          </p:nvPr>
        </p:nvSpPr>
        <p:spPr/>
        <p:txBody>
          <a:bodyPr/>
          <a:lstStyle/>
          <a:p>
            <a:fld id="{27CE633F-9882-4A5C-83A2-1109D0C73261}" type="slidenum">
              <a:rPr lang="en-US" smtClean="0"/>
              <a:pPr/>
              <a:t>11</a:t>
            </a:fld>
            <a:endParaRPr lang="en-US"/>
          </a:p>
        </p:txBody>
      </p:sp>
    </p:spTree>
    <p:extLst>
      <p:ext uri="{BB962C8B-B14F-4D97-AF65-F5344CB8AC3E}">
        <p14:creationId xmlns:p14="http://schemas.microsoft.com/office/powerpoint/2010/main" val="1867963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87582-2272-4318-94DD-8A7B3578E1B2}"/>
              </a:ext>
            </a:extLst>
          </p:cNvPr>
          <p:cNvSpPr>
            <a:spLocks noGrp="1"/>
          </p:cNvSpPr>
          <p:nvPr>
            <p:ph type="title"/>
          </p:nvPr>
        </p:nvSpPr>
        <p:spPr/>
        <p:txBody>
          <a:bodyPr/>
          <a:lstStyle/>
          <a:p>
            <a:r>
              <a:rPr lang="en-US" dirty="0"/>
              <a:t>Ways to address the issue</a:t>
            </a:r>
          </a:p>
        </p:txBody>
      </p:sp>
      <p:sp>
        <p:nvSpPr>
          <p:cNvPr id="3" name="Content Placeholder 2">
            <a:extLst>
              <a:ext uri="{FF2B5EF4-FFF2-40B4-BE49-F238E27FC236}">
                <a16:creationId xmlns:a16="http://schemas.microsoft.com/office/drawing/2014/main" id="{1CB49864-6BA5-4CF7-9AB3-DE309735A31E}"/>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Increasing awareness and knowledge about adolescent mental health issues.</a:t>
            </a:r>
          </a:p>
          <a:p>
            <a:r>
              <a:rPr lang="en-US" sz="2400" dirty="0">
                <a:latin typeface="Times New Roman" panose="02020603050405020304" pitchFamily="18" charset="0"/>
                <a:cs typeface="Times New Roman" panose="02020603050405020304" pitchFamily="18" charset="0"/>
              </a:rPr>
              <a:t>Adopting healthy sleep patterns.</a:t>
            </a:r>
          </a:p>
          <a:p>
            <a:r>
              <a:rPr lang="en-US" sz="2400" dirty="0">
                <a:latin typeface="Times New Roman" panose="02020603050405020304" pitchFamily="18" charset="0"/>
                <a:cs typeface="Times New Roman" panose="02020603050405020304" pitchFamily="18" charset="0"/>
              </a:rPr>
              <a:t>Developing coping mechanisms.</a:t>
            </a:r>
          </a:p>
          <a:p>
            <a:r>
              <a:rPr lang="en-US" sz="2400" dirty="0">
                <a:latin typeface="Times New Roman" panose="02020603050405020304" pitchFamily="18" charset="0"/>
                <a:cs typeface="Times New Roman" panose="02020603050405020304" pitchFamily="18" charset="0"/>
              </a:rPr>
              <a:t>Learning to manage emotions.</a:t>
            </a:r>
          </a:p>
          <a:p>
            <a:r>
              <a:rPr lang="en-US" sz="2400" dirty="0">
                <a:latin typeface="Times New Roman" panose="02020603050405020304" pitchFamily="18" charset="0"/>
                <a:cs typeface="Times New Roman" panose="02020603050405020304" pitchFamily="18" charset="0"/>
              </a:rPr>
              <a:t>Promote supporting environments.</a:t>
            </a:r>
          </a:p>
          <a:p>
            <a:r>
              <a:rPr lang="en-US" sz="2400" dirty="0">
                <a:latin typeface="Times New Roman" panose="02020603050405020304" pitchFamily="18" charset="0"/>
                <a:cs typeface="Times New Roman" panose="02020603050405020304" pitchFamily="18" charset="0"/>
              </a:rPr>
              <a:t>Regular exercise.</a:t>
            </a:r>
          </a:p>
          <a:p>
            <a:r>
              <a:rPr lang="en-US" sz="2400" dirty="0">
                <a:latin typeface="Times New Roman" panose="02020603050405020304" pitchFamily="18" charset="0"/>
                <a:cs typeface="Times New Roman" panose="02020603050405020304" pitchFamily="18" charset="0"/>
              </a:rPr>
              <a:t>Empowerment and motivation.</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E8A2B51-7C88-488E-AB7F-2AD6B3646CBE}"/>
              </a:ext>
            </a:extLst>
          </p:cNvPr>
          <p:cNvSpPr>
            <a:spLocks noGrp="1"/>
          </p:cNvSpPr>
          <p:nvPr>
            <p:ph type="sldNum" sz="quarter" idx="12"/>
          </p:nvPr>
        </p:nvSpPr>
        <p:spPr/>
        <p:txBody>
          <a:bodyPr/>
          <a:lstStyle/>
          <a:p>
            <a:fld id="{27CE633F-9882-4A5C-83A2-1109D0C73261}" type="slidenum">
              <a:rPr lang="en-US" smtClean="0"/>
              <a:pPr/>
              <a:t>12</a:t>
            </a:fld>
            <a:endParaRPr lang="en-US"/>
          </a:p>
        </p:txBody>
      </p:sp>
    </p:spTree>
    <p:extLst>
      <p:ext uri="{BB962C8B-B14F-4D97-AF65-F5344CB8AC3E}">
        <p14:creationId xmlns:p14="http://schemas.microsoft.com/office/powerpoint/2010/main" val="3015291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BB770-9C7F-440E-9814-A942A7B7FDF2}"/>
              </a:ext>
            </a:extLst>
          </p:cNvPr>
          <p:cNvSpPr>
            <a:spLocks noGrp="1"/>
          </p:cNvSpPr>
          <p:nvPr>
            <p:ph type="title"/>
          </p:nvPr>
        </p:nvSpPr>
        <p:spPr/>
        <p:txBody>
          <a:bodyPr/>
          <a:lstStyle/>
          <a:p>
            <a:r>
              <a:rPr lang="en-US" dirty="0"/>
              <a:t>Activity/exercise</a:t>
            </a:r>
          </a:p>
        </p:txBody>
      </p:sp>
      <p:sp>
        <p:nvSpPr>
          <p:cNvPr id="3" name="Content Placeholder 2">
            <a:extLst>
              <a:ext uri="{FF2B5EF4-FFF2-40B4-BE49-F238E27FC236}">
                <a16:creationId xmlns:a16="http://schemas.microsoft.com/office/drawing/2014/main" id="{C3B69B87-9F0F-4A69-A9E9-1310ACAD134C}"/>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Everyone has to participate in the Get To know Each Other exercise.</a:t>
            </a:r>
          </a:p>
          <a:p>
            <a:r>
              <a:rPr lang="en-US" sz="2400" dirty="0">
                <a:latin typeface="Times New Roman" panose="02020603050405020304" pitchFamily="18" charset="0"/>
                <a:cs typeface="Times New Roman" panose="02020603050405020304" pitchFamily="18" charset="0"/>
              </a:rPr>
              <a:t>The following questions have to be answered.</a:t>
            </a:r>
          </a:p>
          <a:p>
            <a:pPr lvl="1"/>
            <a:r>
              <a:rPr lang="en-US" sz="2400" dirty="0">
                <a:latin typeface="Times New Roman" panose="02020603050405020304" pitchFamily="18" charset="0"/>
                <a:cs typeface="Times New Roman" panose="02020603050405020304" pitchFamily="18" charset="0"/>
              </a:rPr>
              <a:t>What is your first name?</a:t>
            </a:r>
          </a:p>
          <a:p>
            <a:pPr lvl="1"/>
            <a:r>
              <a:rPr lang="en-US" sz="2400" dirty="0">
                <a:latin typeface="Times New Roman" panose="02020603050405020304" pitchFamily="18" charset="0"/>
                <a:cs typeface="Times New Roman" panose="02020603050405020304" pitchFamily="18" charset="0"/>
              </a:rPr>
              <a:t>What is your age?</a:t>
            </a:r>
          </a:p>
          <a:p>
            <a:pPr lvl="1"/>
            <a:r>
              <a:rPr lang="en-US" sz="2400" dirty="0">
                <a:latin typeface="Times New Roman" panose="02020603050405020304" pitchFamily="18" charset="0"/>
                <a:cs typeface="Times New Roman" panose="02020603050405020304" pitchFamily="18" charset="0"/>
              </a:rPr>
              <a:t>When you are feeling stressed, what do you do to take care of yourself?</a:t>
            </a:r>
          </a:p>
          <a:p>
            <a:pPr lvl="1"/>
            <a:r>
              <a:rPr lang="en-US" sz="2400" dirty="0">
                <a:latin typeface="Times New Roman" panose="02020603050405020304" pitchFamily="18" charset="0"/>
                <a:cs typeface="Times New Roman" panose="02020603050405020304" pitchFamily="18" charset="0"/>
              </a:rPr>
              <a:t>What mental illnesses do you know and can you list the signs in a friend experiencing a mental health issues?</a:t>
            </a:r>
          </a:p>
          <a:p>
            <a:pPr lvl="1"/>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2813869-DA5D-46FE-ABAE-4B695312F900}"/>
              </a:ext>
            </a:extLst>
          </p:cNvPr>
          <p:cNvSpPr>
            <a:spLocks noGrp="1"/>
          </p:cNvSpPr>
          <p:nvPr>
            <p:ph type="sldNum" sz="quarter" idx="12"/>
          </p:nvPr>
        </p:nvSpPr>
        <p:spPr/>
        <p:txBody>
          <a:bodyPr/>
          <a:lstStyle/>
          <a:p>
            <a:fld id="{27CE633F-9882-4A5C-83A2-1109D0C73261}" type="slidenum">
              <a:rPr lang="en-US" smtClean="0"/>
              <a:pPr/>
              <a:t>13</a:t>
            </a:fld>
            <a:endParaRPr lang="en-US"/>
          </a:p>
        </p:txBody>
      </p:sp>
    </p:spTree>
    <p:extLst>
      <p:ext uri="{BB962C8B-B14F-4D97-AF65-F5344CB8AC3E}">
        <p14:creationId xmlns:p14="http://schemas.microsoft.com/office/powerpoint/2010/main" val="3115828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D3AF0-6314-4960-B4BE-50A9954091E7}"/>
              </a:ext>
            </a:extLst>
          </p:cNvPr>
          <p:cNvSpPr>
            <a:spLocks noGrp="1"/>
          </p:cNvSpPr>
          <p:nvPr>
            <p:ph type="title"/>
          </p:nvPr>
        </p:nvSpPr>
        <p:spPr/>
        <p:txBody>
          <a:bodyPr/>
          <a:lstStyle/>
          <a:p>
            <a:r>
              <a:rPr lang="en-US" dirty="0"/>
              <a:t>Help and support resources</a:t>
            </a:r>
          </a:p>
        </p:txBody>
      </p:sp>
      <p:sp>
        <p:nvSpPr>
          <p:cNvPr id="3" name="Content Placeholder 2">
            <a:extLst>
              <a:ext uri="{FF2B5EF4-FFF2-40B4-BE49-F238E27FC236}">
                <a16:creationId xmlns:a16="http://schemas.microsoft.com/office/drawing/2014/main" id="{3EAA2BF1-77A2-4A74-A4C9-2945C49C4D12}"/>
              </a:ext>
            </a:extLst>
          </p:cNvPr>
          <p:cNvSpPr>
            <a:spLocks noGrp="1"/>
          </p:cNvSpPr>
          <p:nvPr>
            <p:ph idx="1"/>
          </p:nvPr>
        </p:nvSpPr>
        <p:spPr/>
        <p:txBody>
          <a:bodyPr>
            <a:noAutofit/>
          </a:bodyPr>
          <a:lstStyle/>
          <a:p>
            <a:r>
              <a:rPr lang="en-US" dirty="0">
                <a:latin typeface="Times New Roman" panose="02020603050405020304" pitchFamily="18" charset="0"/>
                <a:cs typeface="Times New Roman" panose="02020603050405020304" pitchFamily="18" charset="0"/>
              </a:rPr>
              <a:t>Youth friendly mental health online resources.</a:t>
            </a:r>
          </a:p>
          <a:p>
            <a:pPr lvl="1"/>
            <a:r>
              <a:rPr lang="en-US" sz="2000" dirty="0">
                <a:latin typeface="Times New Roman" panose="02020603050405020304" pitchFamily="18" charset="0"/>
                <a:cs typeface="Times New Roman" panose="02020603050405020304" pitchFamily="18" charset="0"/>
              </a:rPr>
              <a:t>Go Ask Alice! </a:t>
            </a:r>
            <a:r>
              <a:rPr lang="en-US" sz="2000" dirty="0">
                <a:latin typeface="Times New Roman" panose="02020603050405020304" pitchFamily="18" charset="0"/>
                <a:cs typeface="Times New Roman" panose="02020603050405020304" pitchFamily="18" charset="0"/>
                <a:hlinkClick r:id="rId3"/>
              </a:rPr>
              <a:t>http://www.goaskalice.columbia.edu/</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Jed Foundation </a:t>
            </a:r>
            <a:r>
              <a:rPr lang="en-US" sz="2000" dirty="0">
                <a:latin typeface="Times New Roman" panose="02020603050405020304" pitchFamily="18" charset="0"/>
                <a:cs typeface="Times New Roman" panose="02020603050405020304" pitchFamily="18" charset="0"/>
                <a:hlinkClick r:id="rId4"/>
              </a:rPr>
              <a:t>http://www.jedfoundation.org/students</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Teen Mental Health </a:t>
            </a:r>
            <a:r>
              <a:rPr lang="en-US" sz="2000" dirty="0">
                <a:latin typeface="Times New Roman" panose="02020603050405020304" pitchFamily="18" charset="0"/>
                <a:cs typeface="Times New Roman" panose="02020603050405020304" pitchFamily="18" charset="0"/>
                <a:hlinkClick r:id="rId5"/>
              </a:rPr>
              <a:t>http://teenmentalhealth.org/</a:t>
            </a:r>
            <a:endParaRPr lang="en-US" sz="2000" dirty="0">
              <a:latin typeface="Times New Roman" panose="02020603050405020304" pitchFamily="18" charset="0"/>
              <a:cs typeface="Times New Roman" panose="02020603050405020304" pitchFamily="18" charset="0"/>
            </a:endParaRPr>
          </a:p>
          <a:p>
            <a:pPr marL="274320" lvl="1" indent="0">
              <a:buNone/>
            </a:pP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Books, stories and memoirs</a:t>
            </a:r>
          </a:p>
          <a:p>
            <a:r>
              <a:rPr lang="en-US" dirty="0">
                <a:latin typeface="Times New Roman" panose="02020603050405020304" pitchFamily="18" charset="0"/>
                <a:cs typeface="Times New Roman" panose="02020603050405020304" pitchFamily="18" charset="0"/>
              </a:rPr>
              <a:t>Apps and tech services.</a:t>
            </a:r>
          </a:p>
          <a:p>
            <a:pPr lvl="1"/>
            <a:r>
              <a:rPr lang="en-US" sz="2000" dirty="0">
                <a:latin typeface="Times New Roman" panose="02020603050405020304" pitchFamily="18" charset="0"/>
                <a:cs typeface="Times New Roman" panose="02020603050405020304" pitchFamily="18" charset="0"/>
              </a:rPr>
              <a:t>Health talk </a:t>
            </a:r>
            <a:r>
              <a:rPr lang="en-US" sz="2000" dirty="0">
                <a:latin typeface="Times New Roman" panose="02020603050405020304" pitchFamily="18" charset="0"/>
                <a:cs typeface="Times New Roman" panose="02020603050405020304" pitchFamily="18" charset="0"/>
                <a:hlinkClick r:id="rId6"/>
              </a:rPr>
              <a:t>http://www.healthtalk.org/peoples-experiences/mental-health</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Mindfulness for teens </a:t>
            </a:r>
            <a:r>
              <a:rPr lang="en-US" sz="2000" dirty="0">
                <a:latin typeface="Times New Roman" panose="02020603050405020304" pitchFamily="18" charset="0"/>
                <a:cs typeface="Times New Roman" panose="02020603050405020304" pitchFamily="18" charset="0"/>
                <a:hlinkClick r:id="rId7"/>
              </a:rPr>
              <a:t>http://mindfulnessforteens.com/</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Beacon 2.0 </a:t>
            </a:r>
            <a:r>
              <a:rPr lang="en-US" sz="2000" dirty="0">
                <a:latin typeface="Times New Roman" panose="02020603050405020304" pitchFamily="18" charset="0"/>
                <a:cs typeface="Times New Roman" panose="02020603050405020304" pitchFamily="18" charset="0"/>
                <a:hlinkClick r:id="rId8"/>
              </a:rPr>
              <a:t>https://beacon.anu.edu.au/</a:t>
            </a:r>
            <a:endParaRPr lang="en-US" sz="20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E0AE8D5-5186-4AB2-9AC3-80C40E22F26D}"/>
              </a:ext>
            </a:extLst>
          </p:cNvPr>
          <p:cNvSpPr>
            <a:spLocks noGrp="1"/>
          </p:cNvSpPr>
          <p:nvPr>
            <p:ph type="sldNum" sz="quarter" idx="12"/>
          </p:nvPr>
        </p:nvSpPr>
        <p:spPr/>
        <p:txBody>
          <a:bodyPr/>
          <a:lstStyle/>
          <a:p>
            <a:fld id="{27CE633F-9882-4A5C-83A2-1109D0C73261}" type="slidenum">
              <a:rPr lang="en-US" smtClean="0"/>
              <a:pPr/>
              <a:t>14</a:t>
            </a:fld>
            <a:endParaRPr lang="en-US"/>
          </a:p>
        </p:txBody>
      </p:sp>
    </p:spTree>
    <p:extLst>
      <p:ext uri="{BB962C8B-B14F-4D97-AF65-F5344CB8AC3E}">
        <p14:creationId xmlns:p14="http://schemas.microsoft.com/office/powerpoint/2010/main" val="2105623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E595-EF94-4297-9887-EE0EF2AC7A93}"/>
              </a:ext>
            </a:extLst>
          </p:cNvPr>
          <p:cNvSpPr>
            <a:spLocks noGrp="1"/>
          </p:cNvSpPr>
          <p:nvPr>
            <p:ph type="title"/>
          </p:nvPr>
        </p:nvSpPr>
        <p:spPr/>
        <p:txBody>
          <a:bodyPr/>
          <a:lstStyle/>
          <a:p>
            <a:r>
              <a:rPr lang="en-US" dirty="0"/>
              <a:t>Help and support resources</a:t>
            </a:r>
          </a:p>
        </p:txBody>
      </p:sp>
      <p:sp>
        <p:nvSpPr>
          <p:cNvPr id="3" name="Content Placeholder 2">
            <a:extLst>
              <a:ext uri="{FF2B5EF4-FFF2-40B4-BE49-F238E27FC236}">
                <a16:creationId xmlns:a16="http://schemas.microsoft.com/office/drawing/2014/main" id="{B772CFBD-2DB6-42AA-9C5B-A9F0AEEBAB52}"/>
              </a:ext>
            </a:extLst>
          </p:cNvPr>
          <p:cNvSpPr>
            <a:spLocks noGrp="1"/>
          </p:cNvSpPr>
          <p:nvPr>
            <p:ph idx="1"/>
          </p:nvPr>
        </p:nvSpPr>
        <p:spPr>
          <a:xfrm>
            <a:off x="1066800" y="1816608"/>
            <a:ext cx="10058400" cy="4050792"/>
          </a:xfrm>
        </p:spPr>
        <p:txBody>
          <a:bodyPr>
            <a:noAutofit/>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Hotlines</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Your life, your voice </a:t>
            </a:r>
            <a:r>
              <a:rPr lang="en-US" sz="2000" dirty="0">
                <a:latin typeface="Times New Roman" panose="02020603050405020304" pitchFamily="18" charset="0"/>
                <a:cs typeface="Times New Roman" panose="02020603050405020304" pitchFamily="18" charset="0"/>
                <a:hlinkClick r:id="rId3"/>
              </a:rPr>
              <a:t>http://www.yourlifeyourvoice.org/Pages/home.aspx</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The Trevor project </a:t>
            </a:r>
            <a:r>
              <a:rPr lang="en-US" sz="2000" dirty="0">
                <a:latin typeface="Times New Roman" panose="02020603050405020304" pitchFamily="18" charset="0"/>
                <a:cs typeface="Times New Roman" panose="02020603050405020304" pitchFamily="18" charset="0"/>
                <a:hlinkClick r:id="rId4"/>
              </a:rPr>
              <a:t>https://www.thetrevorproject.org/</a:t>
            </a: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Mental health resource institutes.</a:t>
            </a:r>
          </a:p>
          <a:p>
            <a:pPr lvl="1"/>
            <a:r>
              <a:rPr lang="en-US" sz="2000" dirty="0">
                <a:latin typeface="Times New Roman" panose="02020603050405020304" pitchFamily="18" charset="0"/>
                <a:cs typeface="Times New Roman" panose="02020603050405020304" pitchFamily="18" charset="0"/>
              </a:rPr>
              <a:t>National institute of mental health </a:t>
            </a:r>
            <a:r>
              <a:rPr lang="en-US" sz="2000" dirty="0">
                <a:latin typeface="Times New Roman" panose="02020603050405020304" pitchFamily="18" charset="0"/>
                <a:cs typeface="Times New Roman" panose="02020603050405020304" pitchFamily="18" charset="0"/>
                <a:hlinkClick r:id="rId5"/>
              </a:rPr>
              <a:t>http://www.nimh.nih.gov/health/index.shtml</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National alliance on mental health </a:t>
            </a:r>
            <a:r>
              <a:rPr lang="en-US" sz="2000" dirty="0">
                <a:latin typeface="Times New Roman" panose="02020603050405020304" pitchFamily="18" charset="0"/>
                <a:cs typeface="Times New Roman" panose="02020603050405020304" pitchFamily="18" charset="0"/>
                <a:hlinkClick r:id="rId6"/>
              </a:rPr>
              <a:t>http://www.nami.org/Find-Support/Teens-and-Young-Adults</a:t>
            </a: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Advocacy organizations.</a:t>
            </a:r>
          </a:p>
          <a:p>
            <a:pPr lvl="1"/>
            <a:r>
              <a:rPr lang="en-US" sz="2000" dirty="0">
                <a:latin typeface="Times New Roman" panose="02020603050405020304" pitchFamily="18" charset="0"/>
                <a:cs typeface="Times New Roman" panose="02020603050405020304" pitchFamily="18" charset="0"/>
              </a:rPr>
              <a:t>Depression and bipolar alliance </a:t>
            </a:r>
            <a:r>
              <a:rPr lang="en-US" sz="2000" dirty="0">
                <a:latin typeface="Times New Roman" panose="02020603050405020304" pitchFamily="18" charset="0"/>
                <a:cs typeface="Times New Roman" panose="02020603050405020304" pitchFamily="18" charset="0"/>
                <a:hlinkClick r:id="rId7"/>
              </a:rPr>
              <a:t>https://www.dbsalliance.org/</a:t>
            </a:r>
            <a:endParaRPr lang="en-US" sz="2000" dirty="0">
              <a:latin typeface="Times New Roman" panose="02020603050405020304" pitchFamily="18" charset="0"/>
              <a:cs typeface="Times New Roman" panose="02020603050405020304" pitchFamily="18" charset="0"/>
            </a:endParaRPr>
          </a:p>
          <a:p>
            <a:pPr lvl="1"/>
            <a:r>
              <a:rPr lang="en-US" sz="2000" dirty="0">
                <a:latin typeface="Times New Roman" panose="02020603050405020304" pitchFamily="18" charset="0"/>
                <a:cs typeface="Times New Roman" panose="02020603050405020304" pitchFamily="18" charset="0"/>
              </a:rPr>
              <a:t>Advocacy network </a:t>
            </a:r>
            <a:r>
              <a:rPr lang="en-US" sz="2000" dirty="0">
                <a:latin typeface="Times New Roman" panose="02020603050405020304" pitchFamily="18" charset="0"/>
                <a:cs typeface="Times New Roman" panose="02020603050405020304" pitchFamily="18" charset="0"/>
                <a:hlinkClick r:id="rId8"/>
              </a:rPr>
              <a:t>http://www.mentalhealthamerica.net/issues/advocacy-network</a:t>
            </a:r>
            <a:endParaRPr lang="en-US"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E4A1756-3BEF-49CE-A1B4-3043D5031C40}"/>
              </a:ext>
            </a:extLst>
          </p:cNvPr>
          <p:cNvSpPr>
            <a:spLocks noGrp="1"/>
          </p:cNvSpPr>
          <p:nvPr>
            <p:ph type="sldNum" sz="quarter" idx="12"/>
          </p:nvPr>
        </p:nvSpPr>
        <p:spPr/>
        <p:txBody>
          <a:bodyPr/>
          <a:lstStyle/>
          <a:p>
            <a:fld id="{27CE633F-9882-4A5C-83A2-1109D0C73261}" type="slidenum">
              <a:rPr lang="en-US" smtClean="0"/>
              <a:pPr/>
              <a:t>15</a:t>
            </a:fld>
            <a:endParaRPr lang="en-US"/>
          </a:p>
        </p:txBody>
      </p:sp>
    </p:spTree>
    <p:extLst>
      <p:ext uri="{BB962C8B-B14F-4D97-AF65-F5344CB8AC3E}">
        <p14:creationId xmlns:p14="http://schemas.microsoft.com/office/powerpoint/2010/main" val="3449146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CE0D3-7AA9-4D44-AFE5-72C4F74650A1}"/>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1ADCBDDC-9249-49D9-928F-C6FCD30015BD}"/>
              </a:ext>
            </a:extLst>
          </p:cNvPr>
          <p:cNvSpPr>
            <a:spLocks noGrp="1"/>
          </p:cNvSpPr>
          <p:nvPr>
            <p:ph idx="1"/>
          </p:nvPr>
        </p:nvSpPr>
        <p:spPr/>
        <p:txBody>
          <a:bodyPr>
            <a:normAutofit/>
          </a:bodyPr>
          <a:lstStyle/>
          <a:p>
            <a:r>
              <a:rPr lang="en-US" sz="2400" b="0" i="1" dirty="0">
                <a:solidFill>
                  <a:srgbClr val="000000"/>
                </a:solidFill>
                <a:effectLst/>
                <a:latin typeface="Times New Roman" panose="02020603050405020304" pitchFamily="18" charset="0"/>
                <a:cs typeface="Times New Roman" panose="02020603050405020304" pitchFamily="18" charset="0"/>
              </a:rPr>
              <a:t>NIMH » Mental Illness</a:t>
            </a:r>
            <a:r>
              <a:rPr lang="en-US" sz="2400" b="0" i="0" dirty="0">
                <a:solidFill>
                  <a:srgbClr val="000000"/>
                </a:solidFill>
                <a:effectLst/>
                <a:latin typeface="Times New Roman" panose="02020603050405020304" pitchFamily="18" charset="0"/>
                <a:cs typeface="Times New Roman" panose="02020603050405020304" pitchFamily="18" charset="0"/>
              </a:rPr>
              <a:t>. Nimh.nih.gov. (2021). Retrieved 14 April 2021, from </a:t>
            </a:r>
            <a:r>
              <a:rPr lang="en-US" sz="2400" b="0" i="0" dirty="0">
                <a:solidFill>
                  <a:srgbClr val="000000"/>
                </a:solidFill>
                <a:effectLst/>
                <a:latin typeface="Times New Roman" panose="02020603050405020304" pitchFamily="18" charset="0"/>
                <a:cs typeface="Times New Roman" panose="02020603050405020304" pitchFamily="18" charset="0"/>
                <a:hlinkClick r:id="rId2"/>
              </a:rPr>
              <a:t>https://www.nimh.nih.gov/health/statistics/mental-illness.shtml</a:t>
            </a:r>
            <a:r>
              <a:rPr lang="en-US" sz="2400" b="0" i="0" dirty="0">
                <a:solidFill>
                  <a:srgbClr val="000000"/>
                </a:solidFill>
                <a:effectLst/>
                <a:latin typeface="Times New Roman" panose="02020603050405020304" pitchFamily="18" charset="0"/>
                <a:cs typeface="Times New Roman" panose="02020603050405020304" pitchFamily="18" charset="0"/>
              </a:rPr>
              <a:t>.</a:t>
            </a:r>
          </a:p>
          <a:p>
            <a:r>
              <a:rPr lang="en-US" sz="2400" b="0" i="1" dirty="0">
                <a:solidFill>
                  <a:srgbClr val="000000"/>
                </a:solidFill>
                <a:effectLst/>
                <a:latin typeface="Times New Roman" panose="02020603050405020304" pitchFamily="18" charset="0"/>
                <a:cs typeface="Times New Roman" panose="02020603050405020304" pitchFamily="18" charset="0"/>
              </a:rPr>
              <a:t>A Guide to Teen Mental Disorders | Newport Academy</a:t>
            </a:r>
            <a:r>
              <a:rPr lang="en-US" sz="2400" b="0" i="0" dirty="0">
                <a:solidFill>
                  <a:srgbClr val="000000"/>
                </a:solidFill>
                <a:effectLst/>
                <a:latin typeface="Times New Roman" panose="02020603050405020304" pitchFamily="18" charset="0"/>
                <a:cs typeface="Times New Roman" panose="02020603050405020304" pitchFamily="18" charset="0"/>
              </a:rPr>
              <a:t>. Newport Academy. (2020). Retrieved 14 April 2021, from </a:t>
            </a:r>
            <a:r>
              <a:rPr lang="en-US" sz="2400" b="0" i="0" dirty="0">
                <a:solidFill>
                  <a:srgbClr val="000000"/>
                </a:solidFill>
                <a:effectLst/>
                <a:latin typeface="Times New Roman" panose="02020603050405020304" pitchFamily="18" charset="0"/>
                <a:cs typeface="Times New Roman" panose="02020603050405020304" pitchFamily="18" charset="0"/>
                <a:hlinkClick r:id="rId3"/>
              </a:rPr>
              <a:t>https://www.newportacademy.com/resources/mental-health/teen-mental-disorders/#:~:text=In%20addition%20to%20depression%20and,as%20psychological%20disorders%20in%20teens</a:t>
            </a:r>
            <a:r>
              <a:rPr lang="en-US" sz="2400" b="0" i="0" dirty="0">
                <a:solidFill>
                  <a:srgbClr val="000000"/>
                </a:solidFill>
                <a:effectLst/>
                <a:latin typeface="Times New Roman" panose="02020603050405020304" pitchFamily="18" charset="0"/>
                <a:cs typeface="Times New Roman" panose="02020603050405020304" pitchFamily="18" charset="0"/>
              </a:rPr>
              <a:t>.</a:t>
            </a:r>
          </a:p>
          <a:p>
            <a:r>
              <a:rPr lang="en-US" sz="2400" b="0" i="0" dirty="0">
                <a:solidFill>
                  <a:srgbClr val="000000"/>
                </a:solidFill>
                <a:effectLst/>
                <a:latin typeface="Times New Roman" panose="02020603050405020304" pitchFamily="18" charset="0"/>
                <a:cs typeface="Times New Roman" panose="02020603050405020304" pitchFamily="18" charset="0"/>
              </a:rPr>
              <a:t>Rosenberg, J. (2019). </a:t>
            </a:r>
            <a:r>
              <a:rPr lang="en-US" sz="2400" b="0" i="1" dirty="0">
                <a:solidFill>
                  <a:srgbClr val="000000"/>
                </a:solidFill>
                <a:effectLst/>
                <a:latin typeface="Times New Roman" panose="02020603050405020304" pitchFamily="18" charset="0"/>
                <a:cs typeface="Times New Roman" panose="02020603050405020304" pitchFamily="18" charset="0"/>
              </a:rPr>
              <a:t>Mental Health Issues On the Rise Among Adolescents, Young Adults</a:t>
            </a:r>
            <a:r>
              <a:rPr lang="en-US" sz="2400" b="0" i="0" dirty="0">
                <a:solidFill>
                  <a:srgbClr val="000000"/>
                </a:solidFill>
                <a:effectLst/>
                <a:latin typeface="Times New Roman" panose="02020603050405020304" pitchFamily="18" charset="0"/>
                <a:cs typeface="Times New Roman" panose="02020603050405020304" pitchFamily="18" charset="0"/>
              </a:rPr>
              <a:t>. AJMC. Retrieved 14 April 2021, from </a:t>
            </a:r>
            <a:r>
              <a:rPr lang="en-US" sz="2400" b="0" i="0" dirty="0">
                <a:solidFill>
                  <a:srgbClr val="000000"/>
                </a:solidFill>
                <a:effectLst/>
                <a:latin typeface="Times New Roman" panose="02020603050405020304" pitchFamily="18" charset="0"/>
                <a:cs typeface="Times New Roman" panose="02020603050405020304" pitchFamily="18" charset="0"/>
                <a:hlinkClick r:id="rId4"/>
              </a:rPr>
              <a:t>https://www.ajmc.com/view/mental-health-issues-on-the-rise-among-adolescents-young-adults</a:t>
            </a:r>
            <a:r>
              <a:rPr lang="en-US" sz="2400" b="0" i="0" dirty="0">
                <a:solidFill>
                  <a:srgbClr val="000000"/>
                </a:solidFill>
                <a:effectLst/>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1612003-9826-4A64-9259-C06D11702D8C}"/>
              </a:ext>
            </a:extLst>
          </p:cNvPr>
          <p:cNvSpPr>
            <a:spLocks noGrp="1"/>
          </p:cNvSpPr>
          <p:nvPr>
            <p:ph type="sldNum" sz="quarter" idx="12"/>
          </p:nvPr>
        </p:nvSpPr>
        <p:spPr/>
        <p:txBody>
          <a:bodyPr/>
          <a:lstStyle/>
          <a:p>
            <a:fld id="{27CE633F-9882-4A5C-83A2-1109D0C73261}" type="slidenum">
              <a:rPr lang="en-US" smtClean="0"/>
              <a:pPr/>
              <a:t>16</a:t>
            </a:fld>
            <a:endParaRPr lang="en-US"/>
          </a:p>
        </p:txBody>
      </p:sp>
    </p:spTree>
    <p:extLst>
      <p:ext uri="{BB962C8B-B14F-4D97-AF65-F5344CB8AC3E}">
        <p14:creationId xmlns:p14="http://schemas.microsoft.com/office/powerpoint/2010/main" val="3895886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8FC5B-1264-4B0B-9727-D5032B305993}"/>
              </a:ext>
            </a:extLst>
          </p:cNvPr>
          <p:cNvSpPr>
            <a:spLocks noGrp="1"/>
          </p:cNvSpPr>
          <p:nvPr>
            <p:ph type="title"/>
          </p:nvPr>
        </p:nvSpPr>
        <p:spPr/>
        <p:txBody>
          <a:bodyPr/>
          <a:lstStyle/>
          <a:p>
            <a:r>
              <a:rPr lang="en-US" dirty="0"/>
              <a:t>What changes in adolescents</a:t>
            </a:r>
          </a:p>
        </p:txBody>
      </p:sp>
      <p:sp>
        <p:nvSpPr>
          <p:cNvPr id="3" name="Content Placeholder 2">
            <a:extLst>
              <a:ext uri="{FF2B5EF4-FFF2-40B4-BE49-F238E27FC236}">
                <a16:creationId xmlns:a16="http://schemas.microsoft.com/office/drawing/2014/main" id="{EE93EF71-F371-4FBA-B86A-43D7E5691CAA}"/>
              </a:ext>
            </a:extLst>
          </p:cNvPr>
          <p:cNvSpPr>
            <a:spLocks noGrp="1"/>
          </p:cNvSpPr>
          <p:nvPr>
            <p:ph idx="1"/>
          </p:nvPr>
        </p:nvSpPr>
        <p:spPr/>
        <p:txBody>
          <a:bodyPr>
            <a:normAutofit/>
          </a:bodyPr>
          <a:lstStyle/>
          <a:p>
            <a:pPr>
              <a:lnSpc>
                <a:spcPct val="80000"/>
              </a:lnSpc>
            </a:pPr>
            <a:r>
              <a:rPr lang="en-GB" altLang="en-US" sz="2400" dirty="0">
                <a:latin typeface="Times New Roman" panose="02020603050405020304" pitchFamily="18" charset="0"/>
                <a:cs typeface="Times New Roman" panose="02020603050405020304" pitchFamily="18" charset="0"/>
              </a:rPr>
              <a:t>Physical changes.</a:t>
            </a:r>
          </a:p>
          <a:p>
            <a:pPr>
              <a:lnSpc>
                <a:spcPct val="80000"/>
              </a:lnSpc>
            </a:pPr>
            <a:r>
              <a:rPr lang="en-GB" altLang="en-US" sz="2400" dirty="0">
                <a:latin typeface="Times New Roman" panose="02020603050405020304" pitchFamily="18" charset="0"/>
                <a:cs typeface="Times New Roman" panose="02020603050405020304" pitchFamily="18" charset="0"/>
              </a:rPr>
              <a:t>Cognitive changes.</a:t>
            </a:r>
          </a:p>
          <a:p>
            <a:pPr marL="0" indent="0">
              <a:lnSpc>
                <a:spcPct val="80000"/>
              </a:lnSpc>
              <a:buNone/>
            </a:pPr>
            <a:endParaRPr lang="en-GB" altLang="en-US" sz="2400" dirty="0">
              <a:latin typeface="Times New Roman" panose="02020603050405020304" pitchFamily="18" charset="0"/>
              <a:cs typeface="Times New Roman" panose="02020603050405020304" pitchFamily="18" charset="0"/>
            </a:endParaRPr>
          </a:p>
          <a:p>
            <a:pPr>
              <a:lnSpc>
                <a:spcPct val="80000"/>
              </a:lnSpc>
            </a:pPr>
            <a:r>
              <a:rPr lang="en-GB" altLang="en-US" sz="2400" dirty="0">
                <a:latin typeface="Times New Roman" panose="02020603050405020304" pitchFamily="18" charset="0"/>
                <a:cs typeface="Times New Roman" panose="02020603050405020304" pitchFamily="18" charset="0"/>
              </a:rPr>
              <a:t>Emotional changes</a:t>
            </a:r>
          </a:p>
          <a:p>
            <a:pPr>
              <a:lnSpc>
                <a:spcPct val="80000"/>
              </a:lnSpc>
            </a:pPr>
            <a:r>
              <a:rPr lang="en-GB" altLang="en-US" sz="2400" dirty="0">
                <a:latin typeface="Times New Roman" panose="02020603050405020304" pitchFamily="18" charset="0"/>
                <a:cs typeface="Times New Roman" panose="02020603050405020304" pitchFamily="18" charset="0"/>
              </a:rPr>
              <a:t>Self-identity and individuation/separation</a:t>
            </a:r>
          </a:p>
          <a:p>
            <a:pPr>
              <a:lnSpc>
                <a:spcPct val="80000"/>
              </a:lnSpc>
            </a:pPr>
            <a:r>
              <a:rPr lang="en-GB" altLang="en-US" sz="2400" dirty="0">
                <a:latin typeface="Times New Roman" panose="02020603050405020304" pitchFamily="18" charset="0"/>
                <a:cs typeface="Times New Roman" panose="02020603050405020304" pitchFamily="18" charset="0"/>
              </a:rPr>
              <a:t>Social changes</a:t>
            </a:r>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89685D7-57D0-462D-9EC9-F74DCA149AF4}"/>
              </a:ext>
            </a:extLst>
          </p:cNvPr>
          <p:cNvSpPr>
            <a:spLocks noGrp="1"/>
          </p:cNvSpPr>
          <p:nvPr>
            <p:ph type="sldNum" sz="quarter" idx="12"/>
          </p:nvPr>
        </p:nvSpPr>
        <p:spPr/>
        <p:txBody>
          <a:bodyPr/>
          <a:lstStyle/>
          <a:p>
            <a:fld id="{27CE633F-9882-4A5C-83A2-1109D0C73261}" type="slidenum">
              <a:rPr lang="en-US" smtClean="0"/>
              <a:pPr/>
              <a:t>2</a:t>
            </a:fld>
            <a:endParaRPr lang="en-US"/>
          </a:p>
        </p:txBody>
      </p:sp>
    </p:spTree>
    <p:extLst>
      <p:ext uri="{BB962C8B-B14F-4D97-AF65-F5344CB8AC3E}">
        <p14:creationId xmlns:p14="http://schemas.microsoft.com/office/powerpoint/2010/main" val="4081018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DF861-B982-4A91-8E90-1CAC45F1682F}"/>
              </a:ext>
            </a:extLst>
          </p:cNvPr>
          <p:cNvSpPr>
            <a:spLocks noGrp="1"/>
          </p:cNvSpPr>
          <p:nvPr>
            <p:ph type="title"/>
          </p:nvPr>
        </p:nvSpPr>
        <p:spPr/>
        <p:txBody>
          <a:bodyPr>
            <a:normAutofit/>
          </a:bodyPr>
          <a:lstStyle/>
          <a:p>
            <a:r>
              <a:rPr lang="en-US" sz="7200" dirty="0"/>
              <a:t>overview</a:t>
            </a:r>
          </a:p>
        </p:txBody>
      </p:sp>
      <p:sp>
        <p:nvSpPr>
          <p:cNvPr id="3" name="Content Placeholder 2">
            <a:extLst>
              <a:ext uri="{FF2B5EF4-FFF2-40B4-BE49-F238E27FC236}">
                <a16:creationId xmlns:a16="http://schemas.microsoft.com/office/drawing/2014/main" id="{8F1379A7-FF03-405F-9EA6-B711C02F04D3}"/>
              </a:ext>
            </a:extLst>
          </p:cNvPr>
          <p:cNvSpPr>
            <a:spLocks noGrp="1"/>
          </p:cNvSpPr>
          <p:nvPr>
            <p:ph idx="1"/>
          </p:nvPr>
        </p:nvSpPr>
        <p:spPr/>
        <p:txBody>
          <a:bodyPr>
            <a:normAutofit/>
          </a:bodyPr>
          <a:lstStyle/>
          <a:p>
            <a:r>
              <a:rPr lang="en-US" sz="2400" i="0" dirty="0">
                <a:effectLst/>
                <a:latin typeface="Times New Roman" panose="02020603050405020304" pitchFamily="18" charset="0"/>
                <a:cs typeface="Times New Roman" panose="02020603050405020304" pitchFamily="18" charset="0"/>
              </a:rPr>
              <a:t>One in six people are aged 10-19 years.</a:t>
            </a:r>
          </a:p>
          <a:p>
            <a:r>
              <a:rPr lang="en-US" sz="2400" i="0" dirty="0">
                <a:effectLst/>
                <a:latin typeface="Times New Roman" panose="02020603050405020304" pitchFamily="18" charset="0"/>
                <a:cs typeface="Times New Roman" panose="02020603050405020304" pitchFamily="18" charset="0"/>
              </a:rPr>
              <a:t>Globally, depression is one of the leading causes of illness and disability among adolescents.</a:t>
            </a:r>
          </a:p>
          <a:p>
            <a:r>
              <a:rPr lang="en-US" sz="2400" i="0" dirty="0">
                <a:effectLst/>
                <a:latin typeface="Times New Roman" panose="02020603050405020304" pitchFamily="18" charset="0"/>
                <a:cs typeface="Times New Roman" panose="02020603050405020304" pitchFamily="18" charset="0"/>
              </a:rPr>
              <a:t>Mental health conditions account for 16% of the global burden of disease and injury in people aged 10-19 years.</a:t>
            </a:r>
          </a:p>
          <a:p>
            <a:r>
              <a:rPr lang="en-US" sz="2400" i="0" dirty="0">
                <a:effectLst/>
                <a:latin typeface="Times New Roman" panose="02020603050405020304" pitchFamily="18" charset="0"/>
                <a:cs typeface="Times New Roman" panose="02020603050405020304" pitchFamily="18" charset="0"/>
              </a:rPr>
              <a:t>Half of all mental health conditions start by 14 years of age but most cases are undetected and untreated.</a:t>
            </a:r>
          </a:p>
          <a:p>
            <a:r>
              <a:rPr lang="en-US" sz="2400" i="0" dirty="0">
                <a:effectLst/>
                <a:latin typeface="Times New Roman" panose="02020603050405020304" pitchFamily="18" charset="0"/>
                <a:cs typeface="Times New Roman" panose="02020603050405020304" pitchFamily="18" charset="0"/>
              </a:rPr>
              <a:t>The consequences of not addressing adolescent mental health conditions extend to adulthood.</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AB5E3A0-1099-4869-B716-F2F5281F82F9}"/>
              </a:ext>
            </a:extLst>
          </p:cNvPr>
          <p:cNvSpPr>
            <a:spLocks noGrp="1"/>
          </p:cNvSpPr>
          <p:nvPr>
            <p:ph type="sldNum" sz="quarter" idx="12"/>
          </p:nvPr>
        </p:nvSpPr>
        <p:spPr/>
        <p:txBody>
          <a:bodyPr/>
          <a:lstStyle/>
          <a:p>
            <a:fld id="{27CE633F-9882-4A5C-83A2-1109D0C73261}" type="slidenum">
              <a:rPr lang="en-US" smtClean="0"/>
              <a:pPr/>
              <a:t>3</a:t>
            </a:fld>
            <a:endParaRPr lang="en-US"/>
          </a:p>
        </p:txBody>
      </p:sp>
    </p:spTree>
    <p:extLst>
      <p:ext uri="{BB962C8B-B14F-4D97-AF65-F5344CB8AC3E}">
        <p14:creationId xmlns:p14="http://schemas.microsoft.com/office/powerpoint/2010/main" val="345504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F3ED-2B79-46CD-8F0B-440FACCDA071}"/>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1AA0B4B-5E63-43E6-96A0-920299EC40E5}"/>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What is mental health?</a:t>
            </a:r>
          </a:p>
          <a:p>
            <a:r>
              <a:rPr lang="en-US" sz="2400" dirty="0">
                <a:latin typeface="Times New Roman" panose="02020603050405020304" pitchFamily="18" charset="0"/>
                <a:cs typeface="Times New Roman" panose="02020603050405020304" pitchFamily="18" charset="0"/>
              </a:rPr>
              <a:t>What is mental well being?</a:t>
            </a:r>
          </a:p>
          <a:p>
            <a:r>
              <a:rPr lang="en-US" sz="2400" dirty="0">
                <a:latin typeface="Times New Roman" panose="02020603050405020304" pitchFamily="18" charset="0"/>
                <a:cs typeface="Times New Roman" panose="02020603050405020304" pitchFamily="18" charset="0"/>
              </a:rPr>
              <a:t>What are mental health problems/issues</a:t>
            </a:r>
          </a:p>
        </p:txBody>
      </p:sp>
      <p:sp>
        <p:nvSpPr>
          <p:cNvPr id="4" name="Slide Number Placeholder 3">
            <a:extLst>
              <a:ext uri="{FF2B5EF4-FFF2-40B4-BE49-F238E27FC236}">
                <a16:creationId xmlns:a16="http://schemas.microsoft.com/office/drawing/2014/main" id="{A7FA7F67-9C2C-40FB-8FB5-4C470E5B96C4}"/>
              </a:ext>
            </a:extLst>
          </p:cNvPr>
          <p:cNvSpPr>
            <a:spLocks noGrp="1"/>
          </p:cNvSpPr>
          <p:nvPr>
            <p:ph type="sldNum" sz="quarter" idx="12"/>
          </p:nvPr>
        </p:nvSpPr>
        <p:spPr/>
        <p:txBody>
          <a:bodyPr/>
          <a:lstStyle/>
          <a:p>
            <a:fld id="{27CE633F-9882-4A5C-83A2-1109D0C73261}" type="slidenum">
              <a:rPr lang="en-US" smtClean="0"/>
              <a:pPr/>
              <a:t>4</a:t>
            </a:fld>
            <a:endParaRPr lang="en-US"/>
          </a:p>
        </p:txBody>
      </p:sp>
      <p:pic>
        <p:nvPicPr>
          <p:cNvPr id="3074" name="Picture 2" descr="Understanding rise of mental health issues amongst adolescents">
            <a:extLst>
              <a:ext uri="{FF2B5EF4-FFF2-40B4-BE49-F238E27FC236}">
                <a16:creationId xmlns:a16="http://schemas.microsoft.com/office/drawing/2014/main" id="{B3EAD857-8783-4C87-A792-1E3B3CEDC7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1467" y="1589809"/>
            <a:ext cx="4484171" cy="2511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8094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B0FA6-2EC0-4A4F-96C3-58BDEA7BCD3D}"/>
              </a:ext>
            </a:extLst>
          </p:cNvPr>
          <p:cNvSpPr>
            <a:spLocks noGrp="1"/>
          </p:cNvSpPr>
          <p:nvPr>
            <p:ph type="title"/>
          </p:nvPr>
        </p:nvSpPr>
        <p:spPr/>
        <p:txBody>
          <a:bodyPr/>
          <a:lstStyle/>
          <a:p>
            <a:r>
              <a:rPr lang="en-US" dirty="0"/>
              <a:t>Prevalence of mental health issues in adolescents </a:t>
            </a:r>
          </a:p>
        </p:txBody>
      </p:sp>
      <p:sp>
        <p:nvSpPr>
          <p:cNvPr id="3" name="Content Placeholder 2">
            <a:extLst>
              <a:ext uri="{FF2B5EF4-FFF2-40B4-BE49-F238E27FC236}">
                <a16:creationId xmlns:a16="http://schemas.microsoft.com/office/drawing/2014/main" id="{0B7844A4-13B4-47F6-966C-775E5EAA0433}"/>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20% of adolescents have mental health issues.</a:t>
            </a:r>
          </a:p>
          <a:p>
            <a:r>
              <a:rPr lang="en-US" sz="2400" dirty="0">
                <a:latin typeface="Times New Roman" panose="02020603050405020304" pitchFamily="18" charset="0"/>
                <a:cs typeface="Times New Roman" panose="02020603050405020304" pitchFamily="18" charset="0"/>
              </a:rPr>
              <a:t>50% of mental health issues are established by age 14.</a:t>
            </a:r>
          </a:p>
          <a:p>
            <a:r>
              <a:rPr lang="en-US" sz="2400" dirty="0">
                <a:latin typeface="Times New Roman" panose="02020603050405020304" pitchFamily="18" charset="0"/>
                <a:cs typeface="Times New Roman" panose="02020603050405020304" pitchFamily="18" charset="0"/>
              </a:rPr>
              <a:t>Anxiety disorders affect 32% of teens.</a:t>
            </a:r>
          </a:p>
          <a:p>
            <a:r>
              <a:rPr lang="en-US" sz="2400" dirty="0">
                <a:latin typeface="Times New Roman" panose="02020603050405020304" pitchFamily="18" charset="0"/>
                <a:cs typeface="Times New Roman" panose="02020603050405020304" pitchFamily="18" charset="0"/>
              </a:rPr>
              <a:t>Depression occurs in 13% of teens.</a:t>
            </a:r>
          </a:p>
          <a:p>
            <a:r>
              <a:rPr lang="en-US" sz="2400" dirty="0">
                <a:latin typeface="Times New Roman" panose="02020603050405020304" pitchFamily="18" charset="0"/>
                <a:cs typeface="Times New Roman" panose="02020603050405020304" pitchFamily="18" charset="0"/>
              </a:rPr>
              <a:t>Mental health issues are higher for females than males.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9763900-C729-426D-B2EE-A8B84B918930}"/>
              </a:ext>
            </a:extLst>
          </p:cNvPr>
          <p:cNvSpPr>
            <a:spLocks noGrp="1"/>
          </p:cNvSpPr>
          <p:nvPr>
            <p:ph type="sldNum" sz="quarter" idx="12"/>
          </p:nvPr>
        </p:nvSpPr>
        <p:spPr/>
        <p:txBody>
          <a:bodyPr/>
          <a:lstStyle/>
          <a:p>
            <a:fld id="{27CE633F-9882-4A5C-83A2-1109D0C73261}" type="slidenum">
              <a:rPr lang="en-US" smtClean="0"/>
              <a:pPr/>
              <a:t>5</a:t>
            </a:fld>
            <a:endParaRPr lang="en-US"/>
          </a:p>
        </p:txBody>
      </p:sp>
      <p:pic>
        <p:nvPicPr>
          <p:cNvPr id="1026" name="Picture 2" descr="Mental Health 101: An Overview by Lindsey Turnbull - MissHeard Media">
            <a:extLst>
              <a:ext uri="{FF2B5EF4-FFF2-40B4-BE49-F238E27FC236}">
                <a16:creationId xmlns:a16="http://schemas.microsoft.com/office/drawing/2014/main" id="{1C0AA6DC-F3EE-4ED0-BE39-AE1D37DF6E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0613" y="2757054"/>
            <a:ext cx="3270555" cy="3270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74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DC7C-777A-4A59-B9A8-A321E444DD61}"/>
              </a:ext>
            </a:extLst>
          </p:cNvPr>
          <p:cNvSpPr>
            <a:spLocks noGrp="1"/>
          </p:cNvSpPr>
          <p:nvPr>
            <p:ph type="title"/>
          </p:nvPr>
        </p:nvSpPr>
        <p:spPr/>
        <p:txBody>
          <a:bodyPr/>
          <a:lstStyle/>
          <a:p>
            <a:r>
              <a:rPr lang="en-US" dirty="0"/>
              <a:t>Risk factors</a:t>
            </a:r>
          </a:p>
        </p:txBody>
      </p:sp>
      <p:sp>
        <p:nvSpPr>
          <p:cNvPr id="3" name="Content Placeholder 2">
            <a:extLst>
              <a:ext uri="{FF2B5EF4-FFF2-40B4-BE49-F238E27FC236}">
                <a16:creationId xmlns:a16="http://schemas.microsoft.com/office/drawing/2014/main" id="{04F35BB6-80B3-4BAC-9681-CD9586A8674E}"/>
              </a:ext>
            </a:extLst>
          </p:cNvPr>
          <p:cNvSpPr>
            <a:spLocks noGrp="1"/>
          </p:cNvSpPr>
          <p:nvPr>
            <p:ph idx="1"/>
          </p:nvPr>
        </p:nvSpPr>
        <p:spPr/>
        <p:txBody>
          <a:bodyPr>
            <a:noAutofit/>
          </a:bodyPr>
          <a:lstStyle/>
          <a:p>
            <a:r>
              <a:rPr lang="en-US" sz="2400" dirty="0">
                <a:latin typeface="Times New Roman" panose="02020603050405020304" pitchFamily="18" charset="0"/>
                <a:cs typeface="Times New Roman" panose="02020603050405020304" pitchFamily="18" charset="0"/>
              </a:rPr>
              <a:t>Family Dysfunction or violence.</a:t>
            </a:r>
          </a:p>
          <a:p>
            <a:r>
              <a:rPr lang="en-US" sz="2400" dirty="0">
                <a:latin typeface="Times New Roman" panose="02020603050405020304" pitchFamily="18" charset="0"/>
                <a:cs typeface="Times New Roman" panose="02020603050405020304" pitchFamily="18" charset="0"/>
              </a:rPr>
              <a:t>Stress.</a:t>
            </a:r>
          </a:p>
          <a:p>
            <a:r>
              <a:rPr lang="en-US" sz="2400" dirty="0">
                <a:latin typeface="Times New Roman" panose="02020603050405020304" pitchFamily="18" charset="0"/>
                <a:cs typeface="Times New Roman" panose="02020603050405020304" pitchFamily="18" charset="0"/>
              </a:rPr>
              <a:t>Trauma (abuse or neglect).</a:t>
            </a:r>
          </a:p>
          <a:p>
            <a:r>
              <a:rPr lang="en-US" sz="2400" dirty="0">
                <a:latin typeface="Times New Roman" panose="02020603050405020304" pitchFamily="18" charset="0"/>
                <a:cs typeface="Times New Roman" panose="02020603050405020304" pitchFamily="18" charset="0"/>
              </a:rPr>
              <a:t>Identity issues.</a:t>
            </a:r>
          </a:p>
          <a:p>
            <a:r>
              <a:rPr lang="en-US" sz="2400" dirty="0">
                <a:latin typeface="Times New Roman" panose="02020603050405020304" pitchFamily="18" charset="0"/>
                <a:cs typeface="Times New Roman" panose="02020603050405020304" pitchFamily="18" charset="0"/>
              </a:rPr>
              <a:t>Genetics.</a:t>
            </a:r>
          </a:p>
          <a:p>
            <a:r>
              <a:rPr lang="en-US" sz="2400" dirty="0">
                <a:latin typeface="Times New Roman" panose="02020603050405020304" pitchFamily="18" charset="0"/>
                <a:cs typeface="Times New Roman" panose="02020603050405020304" pitchFamily="18" charset="0"/>
              </a:rPr>
              <a:t>Poverty.</a:t>
            </a:r>
          </a:p>
          <a:p>
            <a:r>
              <a:rPr lang="en-US" sz="2400" dirty="0">
                <a:latin typeface="Times New Roman" panose="02020603050405020304" pitchFamily="18" charset="0"/>
                <a:cs typeface="Times New Roman" panose="02020603050405020304" pitchFamily="18" charset="0"/>
              </a:rPr>
              <a:t>Other illnesses.</a:t>
            </a:r>
          </a:p>
          <a:p>
            <a:r>
              <a:rPr lang="en-US" sz="2400" dirty="0">
                <a:latin typeface="Times New Roman" panose="02020603050405020304" pitchFamily="18" charset="0"/>
                <a:cs typeface="Times New Roman" panose="02020603050405020304" pitchFamily="18" charset="0"/>
              </a:rPr>
              <a:t>Substance abuse.</a:t>
            </a:r>
          </a:p>
        </p:txBody>
      </p:sp>
      <p:sp>
        <p:nvSpPr>
          <p:cNvPr id="4" name="Slide Number Placeholder 3">
            <a:extLst>
              <a:ext uri="{FF2B5EF4-FFF2-40B4-BE49-F238E27FC236}">
                <a16:creationId xmlns:a16="http://schemas.microsoft.com/office/drawing/2014/main" id="{3F2487E4-93B9-406F-A6D3-D7179B9D5A31}"/>
              </a:ext>
            </a:extLst>
          </p:cNvPr>
          <p:cNvSpPr>
            <a:spLocks noGrp="1"/>
          </p:cNvSpPr>
          <p:nvPr>
            <p:ph type="sldNum" sz="quarter" idx="12"/>
          </p:nvPr>
        </p:nvSpPr>
        <p:spPr/>
        <p:txBody>
          <a:bodyPr/>
          <a:lstStyle/>
          <a:p>
            <a:fld id="{27CE633F-9882-4A5C-83A2-1109D0C73261}" type="slidenum">
              <a:rPr lang="en-US" smtClean="0"/>
              <a:pPr/>
              <a:t>6</a:t>
            </a:fld>
            <a:endParaRPr lang="en-US"/>
          </a:p>
        </p:txBody>
      </p:sp>
      <p:pic>
        <p:nvPicPr>
          <p:cNvPr id="4098" name="Picture 2" descr="8 Mental Health Disorders in Adolescents - Careerguide">
            <a:extLst>
              <a:ext uri="{FF2B5EF4-FFF2-40B4-BE49-F238E27FC236}">
                <a16:creationId xmlns:a16="http://schemas.microsoft.com/office/drawing/2014/main" id="{8EB4C64B-5F08-4395-A649-BCA648AF31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9094" y="2493818"/>
            <a:ext cx="4546039" cy="34051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082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1B90F-0082-478E-B603-6DB846BECB50}"/>
              </a:ext>
            </a:extLst>
          </p:cNvPr>
          <p:cNvSpPr>
            <a:spLocks noGrp="1"/>
          </p:cNvSpPr>
          <p:nvPr>
            <p:ph type="title"/>
          </p:nvPr>
        </p:nvSpPr>
        <p:spPr/>
        <p:txBody>
          <a:bodyPr/>
          <a:lstStyle/>
          <a:p>
            <a:r>
              <a:rPr lang="en-US" dirty="0"/>
              <a:t>Types of adolescent mental health problems</a:t>
            </a:r>
          </a:p>
        </p:txBody>
      </p:sp>
      <p:sp>
        <p:nvSpPr>
          <p:cNvPr id="3" name="Content Placeholder 2">
            <a:extLst>
              <a:ext uri="{FF2B5EF4-FFF2-40B4-BE49-F238E27FC236}">
                <a16:creationId xmlns:a16="http://schemas.microsoft.com/office/drawing/2014/main" id="{15E11BBA-3676-44DE-91EB-95F17F9452C1}"/>
              </a:ext>
            </a:extLst>
          </p:cNvPr>
          <p:cNvSpPr>
            <a:spLocks noGrp="1"/>
          </p:cNvSpPr>
          <p:nvPr>
            <p:ph idx="1"/>
          </p:nvPr>
        </p:nvSpPr>
        <p:spPr>
          <a:xfrm>
            <a:off x="1069848" y="2121408"/>
            <a:ext cx="11580775" cy="3558559"/>
          </a:xfrm>
        </p:spPr>
        <p:txBody>
          <a:bodyPr>
            <a:normAutofit fontScale="92500" lnSpcReduction="20000"/>
          </a:bodyPr>
          <a:lstStyle/>
          <a:p>
            <a:pPr eaLnBrk="1" hangingPunct="1">
              <a:lnSpc>
                <a:spcPct val="80000"/>
              </a:lnSpc>
            </a:pPr>
            <a:r>
              <a:rPr lang="en-US" altLang="en-US" sz="2400" dirty="0">
                <a:latin typeface="Times New Roman" panose="02020603050405020304" pitchFamily="18" charset="0"/>
                <a:cs typeface="Times New Roman" panose="02020603050405020304" pitchFamily="18" charset="0"/>
              </a:rPr>
              <a:t>Disorders of Social Interaction</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 Autism</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 Asperger's Syndrome</a:t>
            </a:r>
          </a:p>
          <a:p>
            <a:pPr marL="274320" lvl="1" indent="0" eaLnBrk="1" hangingPunct="1">
              <a:lnSpc>
                <a:spcPct val="80000"/>
              </a:lnSpc>
              <a:buNone/>
            </a:pPr>
            <a:endParaRPr lang="en-US" altLang="en-US" sz="2400" dirty="0">
              <a:latin typeface="Times New Roman" panose="02020603050405020304" pitchFamily="18" charset="0"/>
              <a:cs typeface="Times New Roman" panose="02020603050405020304" pitchFamily="18" charset="0"/>
            </a:endParaRPr>
          </a:p>
          <a:p>
            <a:pPr eaLnBrk="1" hangingPunct="1">
              <a:lnSpc>
                <a:spcPct val="80000"/>
              </a:lnSpc>
            </a:pPr>
            <a:r>
              <a:rPr lang="en-US" altLang="en-US" sz="2400" dirty="0">
                <a:latin typeface="Times New Roman" panose="02020603050405020304" pitchFamily="18" charset="0"/>
                <a:cs typeface="Times New Roman" panose="02020603050405020304" pitchFamily="18" charset="0"/>
              </a:rPr>
              <a:t>Internalizing Disorders</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Anxiety Disorders</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Depression</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Trauma Responses</a:t>
            </a:r>
          </a:p>
          <a:p>
            <a:pPr marL="274320" lvl="1" indent="0" eaLnBrk="1" hangingPunct="1">
              <a:lnSpc>
                <a:spcPct val="80000"/>
              </a:lnSpc>
              <a:buNone/>
            </a:pPr>
            <a:endParaRPr lang="en-US" altLang="en-US" sz="2400" dirty="0">
              <a:latin typeface="Times New Roman" panose="02020603050405020304" pitchFamily="18" charset="0"/>
              <a:cs typeface="Times New Roman" panose="02020603050405020304" pitchFamily="18" charset="0"/>
            </a:endParaRPr>
          </a:p>
          <a:p>
            <a:pPr eaLnBrk="1" hangingPunct="1">
              <a:lnSpc>
                <a:spcPct val="80000"/>
              </a:lnSpc>
            </a:pPr>
            <a:r>
              <a:rPr lang="en-US" altLang="en-US" sz="2400" dirty="0">
                <a:latin typeface="Times New Roman" panose="02020603050405020304" pitchFamily="18" charset="0"/>
                <a:cs typeface="Times New Roman" panose="02020603050405020304" pitchFamily="18" charset="0"/>
              </a:rPr>
              <a:t>Externalizing Disorders</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Attention Deficit Hyperactivity Disorder</a:t>
            </a:r>
          </a:p>
          <a:p>
            <a:pPr lvl="1" eaLnBrk="1" hangingPunct="1">
              <a:lnSpc>
                <a:spcPct val="80000"/>
              </a:lnSpc>
            </a:pPr>
            <a:r>
              <a:rPr lang="en-US" altLang="en-US" sz="2400" dirty="0">
                <a:latin typeface="Times New Roman" panose="02020603050405020304" pitchFamily="18" charset="0"/>
                <a:cs typeface="Times New Roman" panose="02020603050405020304" pitchFamily="18" charset="0"/>
              </a:rPr>
              <a:t>Conduct Disorder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DF8A317-0634-46A2-AA6E-CFC8D1712BAE}"/>
              </a:ext>
            </a:extLst>
          </p:cNvPr>
          <p:cNvSpPr>
            <a:spLocks noGrp="1"/>
          </p:cNvSpPr>
          <p:nvPr>
            <p:ph type="sldNum" sz="quarter" idx="12"/>
          </p:nvPr>
        </p:nvSpPr>
        <p:spPr/>
        <p:txBody>
          <a:bodyPr/>
          <a:lstStyle/>
          <a:p>
            <a:fld id="{27CE633F-9882-4A5C-83A2-1109D0C73261}" type="slidenum">
              <a:rPr lang="en-US" smtClean="0"/>
              <a:pPr/>
              <a:t>7</a:t>
            </a:fld>
            <a:endParaRPr lang="en-US"/>
          </a:p>
        </p:txBody>
      </p:sp>
    </p:spTree>
    <p:extLst>
      <p:ext uri="{BB962C8B-B14F-4D97-AF65-F5344CB8AC3E}">
        <p14:creationId xmlns:p14="http://schemas.microsoft.com/office/powerpoint/2010/main" val="3747570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03835-FDDB-48C0-B78E-2DCDB286FB93}"/>
              </a:ext>
            </a:extLst>
          </p:cNvPr>
          <p:cNvSpPr>
            <a:spLocks noGrp="1"/>
          </p:cNvSpPr>
          <p:nvPr>
            <p:ph type="title"/>
          </p:nvPr>
        </p:nvSpPr>
        <p:spPr/>
        <p:txBody>
          <a:bodyPr/>
          <a:lstStyle/>
          <a:p>
            <a:r>
              <a:rPr lang="en-US" dirty="0"/>
              <a:t>Types of adolescent mental health problems</a:t>
            </a:r>
          </a:p>
        </p:txBody>
      </p:sp>
      <p:sp>
        <p:nvSpPr>
          <p:cNvPr id="3" name="Content Placeholder 2">
            <a:extLst>
              <a:ext uri="{FF2B5EF4-FFF2-40B4-BE49-F238E27FC236}">
                <a16:creationId xmlns:a16="http://schemas.microsoft.com/office/drawing/2014/main" id="{5FD17B5F-120E-4570-8AD9-021A302C05BD}"/>
              </a:ext>
            </a:extLst>
          </p:cNvPr>
          <p:cNvSpPr>
            <a:spLocks noGrp="1"/>
          </p:cNvSpPr>
          <p:nvPr>
            <p:ph idx="1"/>
          </p:nvPr>
        </p:nvSpPr>
        <p:spPr/>
        <p:txBody>
          <a:bodyPr>
            <a:normAutofit fontScale="92500" lnSpcReduction="10000"/>
          </a:bodyPr>
          <a:lstStyle/>
          <a:p>
            <a:pPr eaLnBrk="1" hangingPunct="1"/>
            <a:r>
              <a:rPr lang="en-US" altLang="en-US" sz="2400" dirty="0">
                <a:latin typeface="Times New Roman" panose="02020603050405020304" pitchFamily="18" charset="0"/>
                <a:cs typeface="Times New Roman" panose="02020603050405020304" pitchFamily="18" charset="0"/>
              </a:rPr>
              <a:t>Appetite Disorders</a:t>
            </a:r>
          </a:p>
          <a:p>
            <a:pPr lvl="1" eaLnBrk="1" hangingPunct="1"/>
            <a:r>
              <a:rPr lang="en-US" altLang="en-US" sz="2400" dirty="0">
                <a:latin typeface="Times New Roman" panose="02020603050405020304" pitchFamily="18" charset="0"/>
                <a:cs typeface="Times New Roman" panose="02020603050405020304" pitchFamily="18" charset="0"/>
              </a:rPr>
              <a:t>Eating Disorder</a:t>
            </a:r>
          </a:p>
          <a:p>
            <a:pPr lvl="1" eaLnBrk="1" hangingPunct="1"/>
            <a:r>
              <a:rPr lang="en-US" altLang="en-US" sz="2400" dirty="0">
                <a:latin typeface="Times New Roman" panose="02020603050405020304" pitchFamily="18" charset="0"/>
                <a:cs typeface="Times New Roman" panose="02020603050405020304" pitchFamily="18" charset="0"/>
              </a:rPr>
              <a:t>Substance Abuse</a:t>
            </a:r>
          </a:p>
          <a:p>
            <a:pPr lvl="1" eaLnBrk="1" hangingPunct="1"/>
            <a:r>
              <a:rPr lang="en-US" altLang="en-US" sz="2400" dirty="0">
                <a:latin typeface="Times New Roman" panose="02020603050405020304" pitchFamily="18" charset="0"/>
                <a:cs typeface="Times New Roman" panose="02020603050405020304" pitchFamily="18" charset="0"/>
              </a:rPr>
              <a:t>Self-Harming Behavior</a:t>
            </a:r>
          </a:p>
          <a:p>
            <a:pPr marL="274320" lvl="1" indent="0" eaLnBrk="1" hangingPunct="1">
              <a:buNone/>
            </a:pPr>
            <a:endParaRPr lang="en-US" altLang="en-US" sz="2400" dirty="0">
              <a:latin typeface="Times New Roman" panose="02020603050405020304" pitchFamily="18" charset="0"/>
              <a:cs typeface="Times New Roman" panose="02020603050405020304" pitchFamily="18" charset="0"/>
            </a:endParaRPr>
          </a:p>
          <a:p>
            <a:pPr eaLnBrk="1" hangingPunct="1"/>
            <a:r>
              <a:rPr lang="en-US" altLang="en-US" sz="2400" dirty="0">
                <a:latin typeface="Times New Roman" panose="02020603050405020304" pitchFamily="18" charset="0"/>
                <a:cs typeface="Times New Roman" panose="02020603050405020304" pitchFamily="18" charset="0"/>
              </a:rPr>
              <a:t>Mental Retardation</a:t>
            </a:r>
          </a:p>
          <a:p>
            <a:pPr lvl="1" eaLnBrk="1" hangingPunct="1"/>
            <a:r>
              <a:rPr lang="en-US" altLang="en-US" sz="2400" dirty="0">
                <a:latin typeface="Times New Roman" panose="02020603050405020304" pitchFamily="18" charset="0"/>
                <a:cs typeface="Times New Roman" panose="02020603050405020304" pitchFamily="18" charset="0"/>
              </a:rPr>
              <a:t>Learning Disability</a:t>
            </a:r>
          </a:p>
          <a:p>
            <a:pPr marL="274320" lvl="1" indent="0" eaLnBrk="1" hangingPunct="1">
              <a:buNone/>
            </a:pPr>
            <a:endParaRPr lang="en-US" altLang="en-US" sz="2400" dirty="0">
              <a:latin typeface="Times New Roman" panose="02020603050405020304" pitchFamily="18" charset="0"/>
              <a:cs typeface="Times New Roman" panose="02020603050405020304" pitchFamily="18" charset="0"/>
            </a:endParaRPr>
          </a:p>
          <a:p>
            <a:pPr eaLnBrk="1" hangingPunct="1"/>
            <a:r>
              <a:rPr lang="en-US" altLang="en-US" sz="2400" dirty="0">
                <a:latin typeface="Times New Roman" panose="02020603050405020304" pitchFamily="18" charset="0"/>
                <a:cs typeface="Times New Roman" panose="02020603050405020304" pitchFamily="18" charset="0"/>
              </a:rPr>
              <a:t>Early onset major mental illness</a:t>
            </a:r>
          </a:p>
          <a:p>
            <a:pPr lvl="1" eaLnBrk="1" hangingPunct="1"/>
            <a:r>
              <a:rPr lang="en-US" altLang="en-US" sz="2400" dirty="0">
                <a:latin typeface="Times New Roman" panose="02020603050405020304" pitchFamily="18" charset="0"/>
                <a:cs typeface="Times New Roman" panose="02020603050405020304" pitchFamily="18" charset="0"/>
              </a:rPr>
              <a:t>Schizophrenia</a:t>
            </a:r>
          </a:p>
          <a:p>
            <a:pPr lvl="1" eaLnBrk="1" hangingPunct="1"/>
            <a:r>
              <a:rPr lang="en-US" altLang="en-US" sz="2400" dirty="0">
                <a:latin typeface="Times New Roman" panose="02020603050405020304" pitchFamily="18" charset="0"/>
                <a:cs typeface="Times New Roman" panose="02020603050405020304" pitchFamily="18" charset="0"/>
              </a:rPr>
              <a:t>Bipolar Disorder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D8B0638-99C1-42FF-8AA4-D6890979D318}"/>
              </a:ext>
            </a:extLst>
          </p:cNvPr>
          <p:cNvSpPr>
            <a:spLocks noGrp="1"/>
          </p:cNvSpPr>
          <p:nvPr>
            <p:ph type="sldNum" sz="quarter" idx="12"/>
          </p:nvPr>
        </p:nvSpPr>
        <p:spPr/>
        <p:txBody>
          <a:bodyPr/>
          <a:lstStyle/>
          <a:p>
            <a:fld id="{27CE633F-9882-4A5C-83A2-1109D0C73261}" type="slidenum">
              <a:rPr lang="en-US" smtClean="0"/>
              <a:pPr/>
              <a:t>8</a:t>
            </a:fld>
            <a:endParaRPr lang="en-US"/>
          </a:p>
        </p:txBody>
      </p:sp>
    </p:spTree>
    <p:extLst>
      <p:ext uri="{BB962C8B-B14F-4D97-AF65-F5344CB8AC3E}">
        <p14:creationId xmlns:p14="http://schemas.microsoft.com/office/powerpoint/2010/main" val="164471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0AA7D-26E7-4650-B35E-0AFD12C8838E}"/>
              </a:ext>
            </a:extLst>
          </p:cNvPr>
          <p:cNvSpPr>
            <a:spLocks noGrp="1"/>
          </p:cNvSpPr>
          <p:nvPr>
            <p:ph type="title"/>
          </p:nvPr>
        </p:nvSpPr>
        <p:spPr/>
        <p:txBody>
          <a:bodyPr/>
          <a:lstStyle/>
          <a:p>
            <a:r>
              <a:rPr lang="en-US" dirty="0"/>
              <a:t>Consequences of Adolescent mental health issues</a:t>
            </a:r>
          </a:p>
        </p:txBody>
      </p:sp>
      <p:sp>
        <p:nvSpPr>
          <p:cNvPr id="3" name="Content Placeholder 2">
            <a:extLst>
              <a:ext uri="{FF2B5EF4-FFF2-40B4-BE49-F238E27FC236}">
                <a16:creationId xmlns:a16="http://schemas.microsoft.com/office/drawing/2014/main" id="{ED7E4C92-6EC7-4F30-979E-3D18891A621C}"/>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Functional impairment.</a:t>
            </a:r>
          </a:p>
          <a:p>
            <a:r>
              <a:rPr lang="en-US" sz="2400" dirty="0">
                <a:latin typeface="Times New Roman" panose="02020603050405020304" pitchFamily="18" charset="0"/>
                <a:cs typeface="Times New Roman" panose="02020603050405020304" pitchFamily="18" charset="0"/>
              </a:rPr>
              <a:t>Suffering.</a:t>
            </a:r>
          </a:p>
          <a:p>
            <a:r>
              <a:rPr lang="en-US" sz="2400" dirty="0">
                <a:latin typeface="Times New Roman" panose="02020603050405020304" pitchFamily="18" charset="0"/>
                <a:cs typeface="Times New Roman" panose="02020603050405020304" pitchFamily="18" charset="0"/>
              </a:rPr>
              <a:t>Increased risk-taking behavior.</a:t>
            </a:r>
          </a:p>
          <a:p>
            <a:pPr marL="0" indent="0">
              <a:buNone/>
            </a:pP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Premature death</a:t>
            </a:r>
          </a:p>
          <a:p>
            <a:r>
              <a:rPr lang="en-US" sz="2400" dirty="0">
                <a:latin typeface="Times New Roman" panose="02020603050405020304" pitchFamily="18" charset="0"/>
                <a:cs typeface="Times New Roman" panose="02020603050405020304" pitchFamily="18" charset="0"/>
              </a:rPr>
              <a:t>Exposure to discrimination and stigma.</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F91EAAA-E8F7-4032-9882-49B3E0E563F1}"/>
              </a:ext>
            </a:extLst>
          </p:cNvPr>
          <p:cNvSpPr>
            <a:spLocks noGrp="1"/>
          </p:cNvSpPr>
          <p:nvPr>
            <p:ph type="sldNum" sz="quarter" idx="12"/>
          </p:nvPr>
        </p:nvSpPr>
        <p:spPr/>
        <p:txBody>
          <a:bodyPr/>
          <a:lstStyle/>
          <a:p>
            <a:fld id="{27CE633F-9882-4A5C-83A2-1109D0C73261}" type="slidenum">
              <a:rPr lang="en-US" smtClean="0"/>
              <a:pPr/>
              <a:t>9</a:t>
            </a:fld>
            <a:endParaRPr lang="en-US"/>
          </a:p>
        </p:txBody>
      </p:sp>
    </p:spTree>
    <p:extLst>
      <p:ext uri="{BB962C8B-B14F-4D97-AF65-F5344CB8AC3E}">
        <p14:creationId xmlns:p14="http://schemas.microsoft.com/office/powerpoint/2010/main" val="1536225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2405</Words>
  <Application>Microsoft Office PowerPoint</Application>
  <PresentationFormat>Widescreen</PresentationFormat>
  <Paragraphs>209</Paragraphs>
  <Slides>16</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Rockwell</vt:lpstr>
      <vt:lpstr>Rockwell Condensed</vt:lpstr>
      <vt:lpstr>Rockwell Extra Bold</vt:lpstr>
      <vt:lpstr>Times New Roman</vt:lpstr>
      <vt:lpstr>Wingdings</vt:lpstr>
      <vt:lpstr>Wood Type</vt:lpstr>
      <vt:lpstr>Mental health issues In Adolescents</vt:lpstr>
      <vt:lpstr>What changes in adolescents</vt:lpstr>
      <vt:lpstr>overview</vt:lpstr>
      <vt:lpstr>Introduction</vt:lpstr>
      <vt:lpstr>Prevalence of mental health issues in adolescents </vt:lpstr>
      <vt:lpstr>Risk factors</vt:lpstr>
      <vt:lpstr>Types of adolescent mental health problems</vt:lpstr>
      <vt:lpstr>Types of adolescent mental health problems</vt:lpstr>
      <vt:lpstr>Consequences of Adolescent mental health issues</vt:lpstr>
      <vt:lpstr>Role of health care practitioner</vt:lpstr>
      <vt:lpstr>Ways to identify a problem</vt:lpstr>
      <vt:lpstr>Ways to address the issue</vt:lpstr>
      <vt:lpstr>Activity/exercise</vt:lpstr>
      <vt:lpstr>Help and support resources</vt:lpstr>
      <vt:lpstr>Help and support resources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issues In Adolescents</dc:title>
  <dc:creator>User</dc:creator>
  <cp:lastModifiedBy>User</cp:lastModifiedBy>
  <cp:revision>40</cp:revision>
  <dcterms:created xsi:type="dcterms:W3CDTF">2021-04-14T06:23:37Z</dcterms:created>
  <dcterms:modified xsi:type="dcterms:W3CDTF">2021-04-14T12:58:44Z</dcterms:modified>
</cp:coreProperties>
</file>