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34"/>
  </p:notesMasterIdLst>
  <p:sldIdLst>
    <p:sldId id="382" r:id="rId3"/>
    <p:sldId id="358" r:id="rId4"/>
    <p:sldId id="384" r:id="rId5"/>
    <p:sldId id="376" r:id="rId6"/>
    <p:sldId id="381" r:id="rId7"/>
    <p:sldId id="407" r:id="rId8"/>
    <p:sldId id="380" r:id="rId9"/>
    <p:sldId id="406" r:id="rId10"/>
    <p:sldId id="377" r:id="rId11"/>
    <p:sldId id="378" r:id="rId12"/>
    <p:sldId id="379" r:id="rId13"/>
    <p:sldId id="391" r:id="rId14"/>
    <p:sldId id="385" r:id="rId15"/>
    <p:sldId id="386" r:id="rId16"/>
    <p:sldId id="387" r:id="rId17"/>
    <p:sldId id="388" r:id="rId18"/>
    <p:sldId id="389" r:id="rId19"/>
    <p:sldId id="392" r:id="rId20"/>
    <p:sldId id="393" r:id="rId21"/>
    <p:sldId id="394" r:id="rId22"/>
    <p:sldId id="408" r:id="rId23"/>
    <p:sldId id="395" r:id="rId24"/>
    <p:sldId id="396" r:id="rId25"/>
    <p:sldId id="400" r:id="rId26"/>
    <p:sldId id="401" r:id="rId27"/>
    <p:sldId id="403" r:id="rId28"/>
    <p:sldId id="364" r:id="rId29"/>
    <p:sldId id="375" r:id="rId30"/>
    <p:sldId id="404" r:id="rId31"/>
    <p:sldId id="405" r:id="rId32"/>
    <p:sldId id="3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81B3D-E789-4C49-8EF6-6BBF22C4AD72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2DDFA-F9F1-48BF-8DCA-5748607BE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8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737CE9C7-BEB6-4D5A-8CF7-412B9741B5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31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F6D3B5-0D18-46BC-A24A-245E1D1E0A6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34" charset="-127"/>
                <a:cs typeface="+mn-cs"/>
              </a:rPr>
              <a:pPr marL="0" marR="0" lvl="0" indent="0" algn="r" defTabSz="9318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27727F62-DBC1-4728-896D-0F4893B3BC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0CA7E9CF-F494-437B-AAD0-6AB0798FA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5BB6A7E-5916-4A8D-96A5-8D990AE645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31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06ED6-7990-4C90-AED6-15908C33F90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34" charset="-127"/>
                <a:cs typeface="+mn-cs"/>
              </a:rPr>
              <a:pPr marL="0" marR="0" lvl="0" indent="0" algn="r" defTabSz="9318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518FC28-68B0-4161-ACD6-3F19A0E6E0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198E3768-63B1-491F-B1CA-C6B808A5A9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179AF3E-722B-4270-96AB-368BE23E6A6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986FB9-CB9B-4D7A-88AB-C7B4617EA96E}" type="slidenum">
              <a:rPr kumimoji="0" lang="en-US" altLang="ko-K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34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ACD2FC96-6470-449D-B23C-C78CD8851B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5">
            <a:extLst>
              <a:ext uri="{FF2B5EF4-FFF2-40B4-BE49-F238E27FC236}">
                <a16:creationId xmlns:a16="http://schemas.microsoft.com/office/drawing/2014/main" id="{D0AE0A20-A828-4F1C-8FF0-39D9F39C00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902F6259-2B15-4BE9-B106-38F7A4F1EFD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90CEAD5-6AC6-42BF-8DEC-AEAEF74B86DD}" type="slidenum">
              <a:rPr lang="en-US" altLang="ko-KR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ko-KR">
              <a:solidFill>
                <a:srgbClr val="000000"/>
              </a:solidFill>
              <a:latin typeface="Arial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132A02F4-472A-4DDA-90ED-97AF9FB3AE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5">
            <a:extLst>
              <a:ext uri="{FF2B5EF4-FFF2-40B4-BE49-F238E27FC236}">
                <a16:creationId xmlns:a16="http://schemas.microsoft.com/office/drawing/2014/main" id="{8B9B6EFF-2659-48A0-BCAB-DAC2E35B1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83AAC85C-478A-4999-8376-1ECEDC4F19D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39CCCFF-5CF5-49F4-89C6-E85CB922C2A6}" type="slidenum">
              <a:rPr lang="en-US" altLang="ko-KR">
                <a:solidFill>
                  <a:srgbClr val="000000"/>
                </a:solidFill>
                <a:latin typeface="Arial" panose="020B060402020202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ko-KR">
              <a:solidFill>
                <a:srgbClr val="000000"/>
              </a:solidFill>
              <a:latin typeface="Arial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D23574F4-5608-4550-A786-53BD0D69DA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5">
            <a:extLst>
              <a:ext uri="{FF2B5EF4-FFF2-40B4-BE49-F238E27FC236}">
                <a16:creationId xmlns:a16="http://schemas.microsoft.com/office/drawing/2014/main" id="{E14B4FBE-E074-45F8-B5B5-B83CC97E15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DE5A866D-A5BA-4F3D-BEA2-7A79FE89287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CD106C-83E9-4411-9407-1D7E3F23FD59}" type="slidenum">
              <a:rPr lang="en-US" altLang="ko-KR">
                <a:latin typeface="Arial" panose="020B060402020202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ko-KR">
              <a:latin typeface="Arial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E139CF0E-F982-4D97-B00D-E78FC583E7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5">
            <a:extLst>
              <a:ext uri="{FF2B5EF4-FFF2-40B4-BE49-F238E27FC236}">
                <a16:creationId xmlns:a16="http://schemas.microsoft.com/office/drawing/2014/main" id="{6265A426-1624-4A24-9560-E5AA996E9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FB951225-6090-4079-8558-8A6382BEBE8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142E397-C814-49D2-B5E9-32255218F4C4}" type="slidenum">
              <a:rPr lang="en-US" altLang="ko-KR">
                <a:latin typeface="Arial" panose="020B060402020202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ko-KR">
              <a:latin typeface="Arial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4B9C58B-0E9A-46B4-B494-E5D8D22959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5">
            <a:extLst>
              <a:ext uri="{FF2B5EF4-FFF2-40B4-BE49-F238E27FC236}">
                <a16:creationId xmlns:a16="http://schemas.microsoft.com/office/drawing/2014/main" id="{24CCBC28-5680-4591-ACFF-BA2AD5D78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E0616151-76EB-402B-B975-B5746307364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DD1E5BB-2C9C-4C17-B386-3DA2543C0866}" type="slidenum">
              <a:rPr lang="en-US" altLang="ko-KR">
                <a:latin typeface="Arial" panose="020B060402020202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ko-KR">
              <a:latin typeface="Arial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E94B3885-638B-4F53-B941-177D1C4B95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5">
            <a:extLst>
              <a:ext uri="{FF2B5EF4-FFF2-40B4-BE49-F238E27FC236}">
                <a16:creationId xmlns:a16="http://schemas.microsoft.com/office/drawing/2014/main" id="{AFCC0A4A-4E9A-4C51-95B6-0B1CCEB362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AA4C361-A735-417E-BED3-B51DF835BCD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896FF6-9D19-403B-B197-C7ED8052BDC0}" type="slidenum">
              <a:rPr lang="en-US" altLang="ko-KR">
                <a:latin typeface="Arial" panose="020B060402020202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ko-KR">
              <a:latin typeface="Arial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2C761D9A-9D41-4B30-87DD-9F8216EF5B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5">
            <a:extLst>
              <a:ext uri="{FF2B5EF4-FFF2-40B4-BE49-F238E27FC236}">
                <a16:creationId xmlns:a16="http://schemas.microsoft.com/office/drawing/2014/main" id="{FF7856D5-0551-4642-9FF7-46BD0F1F60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417C7552-3F20-4CCB-A9A0-DB1A72D5163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A50C8FF-0E14-447C-9604-20C4B60F0C46}" type="slidenum">
              <a:rPr lang="en-US" altLang="ko-KR">
                <a:latin typeface="Arial" panose="020B060402020202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ko-KR">
              <a:latin typeface="Arial" panose="020B0604020202020204" pitchFamily="34" charset="0"/>
              <a:ea typeface="굴림" panose="020B0600000101010101" pitchFamily="34" charset="-127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87CAA274-98A9-4883-8E71-3283CE185C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5">
            <a:extLst>
              <a:ext uri="{FF2B5EF4-FFF2-40B4-BE49-F238E27FC236}">
                <a16:creationId xmlns:a16="http://schemas.microsoft.com/office/drawing/2014/main" id="{C57FAF7E-A52C-4BC9-A839-A02561091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3EC6BF9E-959C-438C-9A1D-3DADF79C9C8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A71E201-24BE-4D52-8889-6A569136BB4A}" type="slidenum">
              <a:rPr lang="en-US" altLang="ko-KR" b="1">
                <a:solidFill>
                  <a:srgbClr val="000000"/>
                </a:solidFill>
                <a:latin typeface="Calibri" panose="020F0502020204030204" pitchFamily="34" charset="0"/>
                <a:ea typeface="굴림" panose="020B0600000101010101" pitchFamily="34" charset="-127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ko-KR" b="1">
              <a:solidFill>
                <a:srgbClr val="000000"/>
              </a:solidFill>
              <a:latin typeface="Calibri" panose="020F0502020204030204" pitchFamily="34" charset="0"/>
              <a:ea typeface="굴림" panose="020B0600000101010101" pitchFamily="34" charset="-127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78A3386-2B72-4A14-B7B8-4AD099FB32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5">
            <a:extLst>
              <a:ext uri="{FF2B5EF4-FFF2-40B4-BE49-F238E27FC236}">
                <a16:creationId xmlns:a16="http://schemas.microsoft.com/office/drawing/2014/main" id="{8373EA28-01EA-44D5-BBC1-32CCD87BA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ko-KR" altLang="ko-K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6309DCB-45C1-4DC0-9F6E-4035D4587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7B9BCA1-8245-46F3-A8AD-C2E5080194A1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3B859610-5A7F-40CA-9A09-29C825AE4E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AB4AAE1C-8BDB-45C2-8FBB-AB6AFDE5CA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79DBC4C-1B7D-48DA-ADF6-84E749E050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695994C-E2D4-4C40-A3BA-49E0D272E572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72FB820-71BF-40F5-879C-CD9E74A0FD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2786B486-D304-4135-93E9-750FF616A4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7066CE8D-667D-4905-8FB0-BEB76EE269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9394727-2ADC-4B68-B22D-0FE6C476E9FC}" type="slidenum">
              <a:rPr lang="en-US" altLang="en-US" smtClean="0">
                <a:solidFill>
                  <a:srgbClr val="000000"/>
                </a:solidFill>
              </a:rPr>
              <a:pPr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81AA6A3-7C61-4032-A680-F467312C5A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B70AA123-CF91-4D20-9974-E6E798DC43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19C38597-CA9E-4462-9449-EE23F8395A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003DF71-EADF-434B-ABF0-35EFD777DEB9}" type="slidenum">
              <a:rPr lang="en-US" altLang="en-US" smtClean="0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6B7836D4-FE59-452F-BFCC-240A7E8F5B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B8EA9167-8ED1-49FA-839F-C3D2AE01A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D45EE92D-D8A3-4832-BBE8-CDBADDDA02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31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CF470A-35B4-4AEA-A539-5E4102CEC7E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굴림" panose="020B0600000101010101" pitchFamily="34" charset="-127"/>
                <a:cs typeface="+mn-cs"/>
              </a:rPr>
              <a:pPr marL="0" marR="0" lvl="0" indent="0" algn="r" defTabSz="9318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굴림" panose="020B0600000101010101" pitchFamily="34" charset="-127"/>
              <a:cs typeface="+mn-cs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C8332700-80E2-4879-B7A7-4285A5F31D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D3E2F8F9-1030-4F9A-B46A-5463786C45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B4FB6349-1F36-4AB8-8C64-6E33A68E04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24C08F4-04AD-456C-8C83-FE7E8F8DAB24}" type="slidenum">
              <a:rPr lang="ko-KR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74148D36-FCDD-4862-87F3-9CCBCBC6DC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6DD577BD-B661-4712-B786-9C743B0FD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20000"/>
              </a:spcBef>
              <a:buClr>
                <a:srgbClr val="FFCC66"/>
              </a:buClr>
              <a:buSzPct val="80000"/>
              <a:buFont typeface="Wingdings" panose="05000000000000000000" pitchFamily="2" charset="2"/>
              <a:buAutoNum type="arabicPeriod"/>
            </a:pPr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9DFC63AB-CDC9-4BAD-B1D5-39C25A1D8C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4C2B187-2C74-4C2E-B6A5-C59AA12152B3}" type="slidenum">
              <a:rPr lang="ko-KR" altLang="en-US" smtClean="0">
                <a:solidFill>
                  <a:srgbClr val="000000"/>
                </a:solidFill>
              </a:rPr>
              <a:pPr/>
              <a:t>31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70546F80-867D-4DFA-9DC2-ABD42C42C3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93B3A88F-6489-4DCF-A4D8-BE4CC0A70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>
              <a:ea typeface="굴림" panose="020B0600000101010101" pitchFamily="34" charset="-127"/>
            </a:endParaRPr>
          </a:p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7E0CDE81-61E4-4657-893A-41A200248D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964257D-3751-4600-9C42-70D50C1C69C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dirty="0">
                <a:latin typeface="Tahoma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845C4547-652A-4FA9-BEEC-26F7811FEA5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10445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ko-KR"/>
              <a:t>Click to edit Master subtitle style</a:t>
            </a:r>
          </a:p>
        </p:txBody>
      </p:sp>
      <p:sp>
        <p:nvSpPr>
          <p:cNvPr id="1044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 altLang="ko-K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057F20-9558-4B98-BA2D-10842F146C9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47165-62FA-4F02-B955-14223E92145E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BB0771-F011-46B1-92F1-3EBFB50D6D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9B6DCD-2E8C-4A90-B284-9217B9F9E0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D48BE-1964-484D-AB75-B41439D269B0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471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7D88DBF-8D55-4763-B14E-ED92667C1C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46C9E-9373-4DDD-AA88-9849C924FE64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C90AE83-38B8-4772-8AD4-42A205E3EE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982489F-2D2C-40F1-998C-4C0FDD21EB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C5468-F0ED-4E86-AE79-819B43227BDA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81122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4448E55-62D5-4C19-92AE-5739A71E00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8B19-A195-48A7-90A5-EF65C96DB213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C47B812-6CE8-436D-9893-E333C44A16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0B54191-D7AE-471E-B7CB-89E575A95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9B09A-E9AC-40CE-B315-C88784E5DB08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0383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C540019-4244-421F-B835-7012F0C710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C9D0D-AD15-4562-8AD4-F6907367FEBF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3A74022-F5AE-4AC9-BEA3-CD2E654272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C276E7F-BB09-4C22-8847-1A3C9521C5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17495-0FC6-423F-A08C-D8F607BA5FF5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0516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43ACE5A-5F4B-4B1F-A639-E3C0076D0F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CE1BF-4FEA-4557-9333-0C65E10D76D7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EE8C4BF-A7E3-45E6-9AB1-665E875EFB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5155F82-198E-4D0C-AD7A-7719CA86D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52037-69FA-492C-9140-B5B73EF440F7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9072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B057ECF5-591C-4C75-BDF5-CB52212EAB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1A8F0-59EA-4796-ABDD-521A0E6A3664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B1E0F76-69AF-4865-8F24-620891FF5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BB891F0-838F-4342-B71C-D722BA168C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A2FA1-14B8-456E-822E-C42DC95910EE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80310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2D35CA0-C09E-4C01-8154-CA2096436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AAA1C-47EC-45F7-862C-309D0210C60B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61C558A-D965-4817-A735-CFDDDA68DF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39EE9F1-0458-425B-9645-82A802B0E6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2EDD1-5719-4EBE-9F31-F57387105E29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1319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58F3C35-F31A-4DAD-BA96-06A8D5328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CE0E3-CCBB-4604-AAE1-7BB6DE963358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09C6103-E7E4-4DEB-AB4E-4F85191E3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9A5961-B6CF-4B12-9D4A-A8A33232EF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5AB38-B50F-427F-82A3-D15FEC40A8C9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86964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D3B50A4-A62B-44AF-B4F5-72919B7EC4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6B8D5-EEE7-4DD2-B840-15C441AC32DD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88F388F-C84D-459F-BF86-E6AB0E446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74B076C-3088-46B1-B188-4756A35543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DBC2F-4075-4651-BFD2-A5C09C4F359E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8707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973A06A-361B-41B7-98A8-FA94412A79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AE498-EA86-4D2E-B162-69A684A16745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2D6F666-09E7-467E-8223-2133286806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100F2C6-F462-4637-BFFA-15E462B726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2F983-3C83-44C6-8ABF-60239EC5C66B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7083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08E5A8D-BD02-40C7-B92A-8193900311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DBB4D-B9AC-4E03-91CA-DED2BDF243F1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BB2A8D2-FF84-4195-8B58-63EE1985DA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4B55A79-B682-42B9-84C1-A441AAA353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668CE-B0D8-42D7-93A1-D2553EB7C587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44047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EFB7E02-DB51-4829-8C53-EB897096AD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6B123-59E4-4A0A-AC47-FA00411B18C0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484C174-C5BC-4445-A8F0-4A58F8C45B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4B06336-1ECF-4DB0-9FBC-A9B21D4517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7DE81-9E8B-48C9-AE73-4A803D6D11BC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601186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7CEC2C-6E25-4EDB-9973-751343752D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FE9AD-8AD6-46F0-B407-9437233A7BE8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E800270-59DC-4117-B4E5-CD77AE0F81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484E56C-0B15-4AAE-A5FE-6F7E9EF132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02BFD-79CF-4C10-A8A5-B40151EC03FF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42469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729A69-49B5-455C-996C-08B21A8AF087}"/>
              </a:ext>
            </a:extLst>
          </p:cNvPr>
          <p:cNvSpPr/>
          <p:nvPr/>
        </p:nvSpPr>
        <p:spPr>
          <a:xfrm>
            <a:off x="1206500" y="3648076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6EF0F1-CBAD-459E-8146-38044CBB1F89}"/>
              </a:ext>
            </a:extLst>
          </p:cNvPr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E709F7-5ADF-4213-B862-771604F30D07}"/>
              </a:ext>
            </a:extLst>
          </p:cNvPr>
          <p:cNvSpPr/>
          <p:nvPr/>
        </p:nvSpPr>
        <p:spPr>
          <a:xfrm>
            <a:off x="1206500" y="3648076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F245CC-F79D-4EBD-93A5-94EDBAE372A4}"/>
              </a:ext>
            </a:extLst>
          </p:cNvPr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>
            <a:extLst>
              <a:ext uri="{FF2B5EF4-FFF2-40B4-BE49-F238E27FC236}">
                <a16:creationId xmlns:a16="http://schemas.microsoft.com/office/drawing/2014/main" id="{BF21D785-0D67-4131-8ACB-87358FC71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4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id="{529ED0C5-DA5E-4B98-B53B-683D84A0A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5033" y="6354763"/>
            <a:ext cx="4633384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>
            <a:extLst>
              <a:ext uri="{FF2B5EF4-FFF2-40B4-BE49-F238E27FC236}">
                <a16:creationId xmlns:a16="http://schemas.microsoft.com/office/drawing/2014/main" id="{1E86D568-C24F-41A3-BD78-737019A6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21367" y="6354763"/>
            <a:ext cx="1625600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5B067BE8-D13C-4BC8-AFC7-BFAFA9D400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27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CC5E9-B98A-4719-86CC-FD9ABD720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72DFE-5815-4E06-9938-F2F1EFBA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E6CA1-43F5-4B60-813B-9C9D26218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487EC1DC-6C57-4AF9-996D-7081F5F67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57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C7E8B0-1248-4D08-93D0-4AFE1A3171AA}"/>
              </a:ext>
            </a:extLst>
          </p:cNvPr>
          <p:cNvSpPr/>
          <p:nvPr/>
        </p:nvSpPr>
        <p:spPr>
          <a:xfrm>
            <a:off x="1219200" y="2819401"/>
            <a:ext cx="97536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76B9D6-6F1E-4177-A96F-F4AEE8467312}"/>
              </a:ext>
            </a:extLst>
          </p:cNvPr>
          <p:cNvSpPr/>
          <p:nvPr/>
        </p:nvSpPr>
        <p:spPr>
          <a:xfrm>
            <a:off x="1219200" y="2819401"/>
            <a:ext cx="3048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8C8ACC5-FF36-4900-8EC3-711AE9F5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E3DCCF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D66650A-3572-4431-9445-707283F00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5033" y="6354763"/>
            <a:ext cx="4633384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E3DCCF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40604A7-6FEC-4772-9004-4C9A88A2A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26634" y="6354763"/>
            <a:ext cx="2027767" cy="3667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E3DCCF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48DBCA1-BE1A-43DF-80CA-1CFEEA47D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76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D31B2-0576-4A55-94ED-09DFDA0CC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49681-28F9-4AE5-97EC-16A05DD1E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B5C06-9EAE-42A7-84A8-91BDC6DA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C566865A-373F-43E3-913C-2B34870BA9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2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AAD170-46B8-48FC-A20C-6ABE00861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C4081D-875B-4D1F-8BC4-6EC89FCD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EDB6BE-7218-4BD1-9A74-3451D369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77CB9039-A116-41AB-9EE3-827CA848C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43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CE86B18-3086-4514-8C11-A2E58A152B85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F237844-62D7-4A23-80DC-EDA84F6A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DDA9CC2-B17E-4A31-A86B-059F1FA6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755B9D-17D0-489B-949F-C4E11273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949BE47B-09C1-4BBC-AB40-A56623BCF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>
            <a:extLst>
              <a:ext uri="{FF2B5EF4-FFF2-40B4-BE49-F238E27FC236}">
                <a16:creationId xmlns:a16="http://schemas.microsoft.com/office/drawing/2014/main" id="{0B0E0753-B39E-4F5B-9CD3-C93EF6A75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A42667FD-D901-49C7-917C-C29626E5E4F4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737C0DC2-E374-4CAF-A9A8-0F45B969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2AE88D5-4CB2-4255-A963-08C63876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8CF8A09-BD7D-4222-964B-BFAC81C2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AB008372-586C-45E7-AB81-1E978C11AA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13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>
            <a:extLst>
              <a:ext uri="{FF2B5EF4-FFF2-40B4-BE49-F238E27FC236}">
                <a16:creationId xmlns:a16="http://schemas.microsoft.com/office/drawing/2014/main" id="{75E55987-12FD-4BD6-BC5E-C708B7168B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6" name="Straight Connector 11">
            <a:extLst>
              <a:ext uri="{FF2B5EF4-FFF2-40B4-BE49-F238E27FC236}">
                <a16:creationId xmlns:a16="http://schemas.microsoft.com/office/drawing/2014/main" id="{CB7ECD3E-CCA1-467A-B383-294ADC91CEEF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220229" y="3324226"/>
            <a:ext cx="603567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5A289C2-5FF3-4317-8338-F89337CA7ED1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5075622-E480-4AD1-872C-1625F6A3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669F7797-C731-4D0A-A8FE-1EDF7B56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C43E37E-BC33-4E84-BE8E-14BCAE23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0CEC7531-0A47-4518-A49F-065951352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75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>
            <a:extLst>
              <a:ext uri="{FF2B5EF4-FFF2-40B4-BE49-F238E27FC236}">
                <a16:creationId xmlns:a16="http://schemas.microsoft.com/office/drawing/2014/main" id="{17FD9E4A-F84D-4C5A-8E11-D6E1A47FC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2C3B3FE5-1FD3-4A1F-8AF0-44657396147B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13B70B-D209-4695-B2D2-077BD0C694DB}"/>
              </a:ext>
            </a:extLst>
          </p:cNvPr>
          <p:cNvSpPr/>
          <p:nvPr/>
        </p:nvSpPr>
        <p:spPr>
          <a:xfrm>
            <a:off x="609601" y="500063"/>
            <a:ext cx="243417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296CC18B-FF1E-4589-BD8D-3532E3E5B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E3DCCF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8E310472-10B0-464F-8DCF-C60CC2199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E3DCCF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7A2E1D4-3B0A-4454-A285-B446FBD8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E3DCCF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93EAD208-CD92-4E89-BB3F-67DAAA179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63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5C735-4B1A-4461-8310-6DB96E738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90BCD-E952-4719-AC9B-9E5734CF0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FD04E-4184-4C77-9093-2B383D986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8DC00BA7-5617-4DF3-BDC1-A383CC4DA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84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>
            <a:extLst>
              <a:ext uri="{FF2B5EF4-FFF2-40B4-BE49-F238E27FC236}">
                <a16:creationId xmlns:a16="http://schemas.microsoft.com/office/drawing/2014/main" id="{D8796B88-04A6-4A27-9D98-F90A734930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DCE56A45-B772-4F7C-BFDE-8AE7D1A55AF4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traight Connector 14">
            <a:extLst>
              <a:ext uri="{FF2B5EF4-FFF2-40B4-BE49-F238E27FC236}">
                <a16:creationId xmlns:a16="http://schemas.microsoft.com/office/drawing/2014/main" id="{B1847346-3BD7-4EBE-80CB-7DFC815B1D51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816071" y="3201988"/>
            <a:ext cx="5851525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0A7896A-8B98-4BB8-B3BD-A56219B7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94792DB-36A0-42C2-BC91-FE07DE60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143DC61-BD7C-4499-B5ED-E244E86EB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6246166-482B-4F38-BC03-E3885FA6EA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2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6AF4075-1BA7-40AD-9CD7-EC5D09B41C5B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103427" name="Freeform 3">
              <a:extLst>
                <a:ext uri="{FF2B5EF4-FFF2-40B4-BE49-F238E27FC236}">
                  <a16:creationId xmlns:a16="http://schemas.microsoft.com/office/drawing/2014/main" id="{0C1B88CC-3C7D-4161-8D72-CB5B12A76A9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dirty="0">
                <a:latin typeface="Tahoma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77AB1FD8-BEA4-4B40-9BFA-88C7B1298A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55926994-CD8D-47DD-99F7-926FA26DB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9B9F6454-CE00-4A24-8103-1E6305DA2C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E36AE6C0-7ED1-40F7-A86F-5F1BF3D4CF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34" charset="-127"/>
              </a:defRPr>
            </a:lvl1pPr>
          </a:lstStyle>
          <a:p>
            <a:pPr>
              <a:defRPr/>
            </a:pPr>
            <a:fld id="{7114DA26-9B47-4867-85BE-BA22B9FE0BD9}" type="datetime1">
              <a:rPr lang="ko-KR" altLang="en-US"/>
              <a:pPr>
                <a:defRPr/>
              </a:pPr>
              <a:t>2019-02-13</a:t>
            </a:fld>
            <a:endParaRPr lang="en-US" altLang="ko-KR" dirty="0"/>
          </a:p>
        </p:txBody>
      </p:sp>
      <p:sp>
        <p:nvSpPr>
          <p:cNvPr id="103432" name="Rectangle 8">
            <a:extLst>
              <a:ext uri="{FF2B5EF4-FFF2-40B4-BE49-F238E27FC236}">
                <a16:creationId xmlns:a16="http://schemas.microsoft.com/office/drawing/2014/main" id="{414F492F-DDD7-4085-8B65-A7228256D88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34" charset="-127"/>
              </a:defRPr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103433" name="Rectangle 9">
            <a:extLst>
              <a:ext uri="{FF2B5EF4-FFF2-40B4-BE49-F238E27FC236}">
                <a16:creationId xmlns:a16="http://schemas.microsoft.com/office/drawing/2014/main" id="{28DC28BD-B7EA-49FC-8A64-D84AE6FDE0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굴림" panose="020B0600000101010101" pitchFamily="34" charset="-127"/>
              </a:defRPr>
            </a:lvl1pPr>
          </a:lstStyle>
          <a:p>
            <a:pPr>
              <a:defRPr/>
            </a:pPr>
            <a:fld id="{1E1A2C87-8C46-40D7-B95E-450E31394A38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193691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21">
            <a:extLst>
              <a:ext uri="{FF2B5EF4-FFF2-40B4-BE49-F238E27FC236}">
                <a16:creationId xmlns:a16="http://schemas.microsoft.com/office/drawing/2014/main" id="{18698853-0DA1-434D-9CB4-1F7A88964A3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152400"/>
            <a:ext cx="1097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12">
            <a:extLst>
              <a:ext uri="{FF2B5EF4-FFF2-40B4-BE49-F238E27FC236}">
                <a16:creationId xmlns:a16="http://schemas.microsoft.com/office/drawing/2014/main" id="{8757B7EC-3187-4C0E-8089-023F22AD74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219200"/>
            <a:ext cx="109728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9FAF418-58C5-406F-9B85-7EB15D989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34401" y="6356351"/>
            <a:ext cx="3052233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4A"/>
                </a:solidFill>
                <a:latin typeface="Gill Sans MT"/>
              </a:defRPr>
            </a:lvl1pPr>
          </a:lstStyle>
          <a:p>
            <a:pPr>
              <a:defRPr/>
            </a:pPr>
            <a:fld id="{60E0969F-4E0D-4478-A8B7-AB87243FC918}" type="datetimeFigureOut">
              <a:rPr lang="en-US"/>
              <a:pPr>
                <a:defRPr/>
              </a:pPr>
              <a:t>2/13/2019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119A6D-3561-447D-BA71-295BA4D6A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5033" y="6356351"/>
            <a:ext cx="46736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4A"/>
                </a:solidFill>
                <a:latin typeface="Gill Sans M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DBF8685-F2A2-424B-82E3-448FAD4EFD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033" y="6356351"/>
            <a:ext cx="2641600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46464A"/>
                </a:solidFill>
                <a:latin typeface="Gill Sans MT"/>
              </a:defRPr>
            </a:lvl1pPr>
          </a:lstStyle>
          <a:p>
            <a:pPr>
              <a:defRPr/>
            </a:pPr>
            <a:fld id="{E57F6C80-5DB9-44B4-A82C-ED5C2B962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5" name="Straight Connector 27">
            <a:extLst>
              <a:ext uri="{FF2B5EF4-FFF2-40B4-BE49-F238E27FC236}">
                <a16:creationId xmlns:a16="http://schemas.microsoft.com/office/drawing/2014/main" id="{372CAE78-ECB1-4C10-BD73-75980EC41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2056" name="Straight Connector 28">
            <a:extLst>
              <a:ext uri="{FF2B5EF4-FFF2-40B4-BE49-F238E27FC236}">
                <a16:creationId xmlns:a16="http://schemas.microsoft.com/office/drawing/2014/main" id="{06A5DE15-96ED-4D21-B57A-00F2CCCD03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8353835-7BBF-42B5-B363-7E9911CE5EF5}"/>
              </a:ext>
            </a:extLst>
          </p:cNvPr>
          <p:cNvSpPr>
            <a:spLocks noChangeAspect="1"/>
          </p:cNvSpPr>
          <p:nvPr/>
        </p:nvSpPr>
        <p:spPr>
          <a:xfrm rot="5400000">
            <a:off x="590550" y="6447367"/>
            <a:ext cx="190500" cy="16086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4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93A178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F5072E8F-14CE-494A-8CEB-117AE5A25F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fld id="{762F1F70-D55E-4F13-8819-AF382840DBB1}" type="slidenum">
              <a:rPr lang="ko-KR" altLang="en-US" sz="12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  <a:defRPr/>
              </a:pPr>
              <a:t>1</a:t>
            </a:fld>
            <a:endParaRPr lang="en-US" altLang="ko-KR" sz="1200">
              <a:solidFill>
                <a:srgbClr val="FFFFFF"/>
              </a:solidFill>
            </a:endParaRP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1911DE4B-4CF5-40BC-A103-304B4B5ADD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762000"/>
            <a:ext cx="7772400" cy="51816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ko-KR" sz="36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br>
              <a:rPr lang="en-US" altLang="ko-KR" sz="36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br>
              <a:rPr lang="en-US" altLang="ko-KR" sz="36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br>
              <a:rPr lang="en-US" altLang="ko-KR" sz="36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r>
              <a:rPr lang="en-US" altLang="ko-KR" sz="36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Method: Data Collection and Analytic Techniques</a:t>
            </a:r>
            <a:br>
              <a:rPr lang="en-US" altLang="ko-KR" sz="18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br>
              <a:rPr lang="en-US" altLang="ko-KR" sz="32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br>
              <a:rPr lang="en-US" altLang="ko-KR" sz="32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b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b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</a:br>
            <a:endParaRPr lang="en-US" altLang="ko-KR" sz="2000" dirty="0">
              <a:ea typeface="굴림" panose="020B0600000101010101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4C154D37-05D6-471D-BE61-472B2A822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1143000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From Theoretical Framework To Empirical Test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9BEAB16C-949F-4C22-AD66-C92B0C2FFFC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1200" y="1447800"/>
            <a:ext cx="8229600" cy="4495800"/>
          </a:xfrm>
        </p:spPr>
        <p:txBody>
          <a:bodyPr/>
          <a:lstStyle/>
          <a:p>
            <a:r>
              <a:rPr lang="en-US" altLang="en-US" sz="2000">
                <a:effectLst/>
              </a:rPr>
              <a:t>“Literature review” section</a:t>
            </a:r>
          </a:p>
          <a:p>
            <a:pPr lvl="1"/>
            <a:r>
              <a:rPr lang="en-US" altLang="en-US" sz="2000">
                <a:effectLst/>
              </a:rPr>
              <a:t>Provides 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theoretical and conceptual ground</a:t>
            </a:r>
            <a:r>
              <a:rPr lang="en-US" altLang="en-US" sz="2000">
                <a:effectLst/>
              </a:rPr>
              <a:t> to your research</a:t>
            </a:r>
          </a:p>
          <a:p>
            <a:pPr lvl="2"/>
            <a:r>
              <a:rPr lang="en-US" altLang="en-US" sz="2000">
                <a:effectLst/>
              </a:rPr>
              <a:t>Goal 1: Identify “</a:t>
            </a:r>
            <a:r>
              <a:rPr lang="en-US" altLang="en-US" sz="2000">
                <a:solidFill>
                  <a:srgbClr val="00B0F0"/>
                </a:solidFill>
                <a:effectLst/>
              </a:rPr>
              <a:t>causal mechanisms</a:t>
            </a:r>
            <a:r>
              <a:rPr lang="en-US" altLang="en-US" sz="2000">
                <a:effectLst/>
              </a:rPr>
              <a:t>” from previous literature</a:t>
            </a:r>
          </a:p>
          <a:p>
            <a:pPr lvl="2"/>
            <a:r>
              <a:rPr lang="en-US" altLang="en-US" sz="2000">
                <a:effectLst/>
              </a:rPr>
              <a:t>Goal 2: Develop your “</a:t>
            </a:r>
            <a:r>
              <a:rPr lang="en-US" altLang="en-US" sz="2000">
                <a:solidFill>
                  <a:srgbClr val="00B0F0"/>
                </a:solidFill>
                <a:effectLst/>
              </a:rPr>
              <a:t>hypotheses</a:t>
            </a:r>
            <a:r>
              <a:rPr lang="en-US" altLang="en-US" sz="2000">
                <a:effectLst/>
              </a:rPr>
              <a:t>”</a:t>
            </a:r>
          </a:p>
          <a:p>
            <a:endParaRPr lang="en-US" altLang="en-US" sz="2000">
              <a:effectLst/>
            </a:endParaRPr>
          </a:p>
          <a:p>
            <a:r>
              <a:rPr lang="en-US" altLang="en-US" sz="2000">
                <a:effectLst/>
              </a:rPr>
              <a:t>“Data Collection &amp; Analytic Technique” section (simply “Method” section)</a:t>
            </a:r>
          </a:p>
          <a:p>
            <a:pPr lvl="1"/>
            <a:r>
              <a:rPr lang="en-US" altLang="en-US" sz="2000">
                <a:effectLst/>
              </a:rPr>
              <a:t>Provides 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empirical process </a:t>
            </a:r>
            <a:r>
              <a:rPr lang="en-US" altLang="en-US" sz="2000">
                <a:effectLst/>
              </a:rPr>
              <a:t>to your research</a:t>
            </a:r>
          </a:p>
          <a:p>
            <a:pPr lvl="2"/>
            <a:r>
              <a:rPr lang="en-US" altLang="en-US" sz="2000">
                <a:effectLst/>
              </a:rPr>
              <a:t>“</a:t>
            </a:r>
            <a:r>
              <a:rPr lang="en-US" altLang="en-US" sz="2000">
                <a:solidFill>
                  <a:srgbClr val="00B0F0"/>
                </a:solidFill>
                <a:effectLst/>
              </a:rPr>
              <a:t>How do you test your hypothesis</a:t>
            </a:r>
            <a:r>
              <a:rPr lang="en-US" altLang="en-US" sz="2000">
                <a:effectLst/>
              </a:rPr>
              <a:t>”: Show a research plan (i.e. a narrow concept of research design) to test your hypotheses</a:t>
            </a:r>
          </a:p>
          <a:p>
            <a:pPr lvl="3"/>
            <a:r>
              <a:rPr lang="en-US" altLang="en-US">
                <a:effectLst/>
              </a:rPr>
              <a:t>What </a:t>
            </a:r>
            <a:r>
              <a:rPr lang="en-US" altLang="en-US">
                <a:solidFill>
                  <a:srgbClr val="FFC000"/>
                </a:solidFill>
                <a:effectLst/>
              </a:rPr>
              <a:t>variables </a:t>
            </a:r>
            <a:r>
              <a:rPr lang="en-US" altLang="en-US">
                <a:effectLst/>
              </a:rPr>
              <a:t>and </a:t>
            </a:r>
            <a:r>
              <a:rPr lang="en-US" altLang="en-US">
                <a:solidFill>
                  <a:srgbClr val="FFC000"/>
                </a:solidFill>
                <a:effectLst/>
              </a:rPr>
              <a:t>data</a:t>
            </a:r>
            <a:r>
              <a:rPr lang="en-US" altLang="en-US">
                <a:effectLst/>
              </a:rPr>
              <a:t> will be used?</a:t>
            </a:r>
          </a:p>
          <a:p>
            <a:pPr lvl="3"/>
            <a:r>
              <a:rPr lang="en-US" altLang="en-US">
                <a:effectLst/>
              </a:rPr>
              <a:t>What </a:t>
            </a:r>
            <a:r>
              <a:rPr lang="en-US" altLang="en-US">
                <a:solidFill>
                  <a:srgbClr val="FFC000"/>
                </a:solidFill>
                <a:effectLst/>
              </a:rPr>
              <a:t>analytic technique </a:t>
            </a:r>
            <a:r>
              <a:rPr lang="en-US" altLang="en-US">
                <a:effectLst/>
              </a:rPr>
              <a:t>will be used?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6503C5DE-CBD3-4F68-9E91-58A152388E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fld id="{4C06051D-F22A-4320-97A9-00B911F39885}" type="slidenum">
              <a:rPr lang="ko-KR" altLang="en-US" sz="12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  <a:defRPr/>
              </a:pPr>
              <a:t>3</a:t>
            </a:fld>
            <a:endParaRPr lang="en-US" altLang="ko-KR" sz="1200">
              <a:solidFill>
                <a:srgbClr val="FFFFFF"/>
              </a:solidFill>
            </a:endParaRP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B5B2F0FF-31F5-46F8-B09E-76CA33F7E8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762000"/>
            <a:ext cx="7772400" cy="51816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r>
              <a:rPr lang="en-US" altLang="ko-KR" sz="3600" dirty="0">
                <a:solidFill>
                  <a:srgbClr val="FFC000"/>
                </a:solidFill>
                <a:effectLst/>
                <a:ea typeface="굴림" pitchFamily="34" charset="-127"/>
              </a:rPr>
              <a:t>Case, Variable, and Value</a:t>
            </a: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endParaRPr lang="en-US" altLang="ko-KR" sz="1600" dirty="0">
              <a:ea typeface="굴림" pitchFamily="34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>
            <a:extLst>
              <a:ext uri="{FF2B5EF4-FFF2-40B4-BE49-F238E27FC236}">
                <a16:creationId xmlns:a16="http://schemas.microsoft.com/office/drawing/2014/main" id="{88C187F9-00DF-49FE-820E-2B028D89B72C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fld id="{7230C155-7AD4-42CC-B2A5-3EAD53C3F91B}" type="slidenum">
              <a:rPr lang="en-US" altLang="en-US" sz="1200" b="1">
                <a:solidFill>
                  <a:srgbClr val="FFFFFF"/>
                </a:solidFill>
                <a:latin typeface="Garamond" panose="02020404030301010803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t>4</a:t>
            </a:fld>
            <a:endParaRPr lang="en-US" altLang="en-US" sz="1200" b="1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F367752-D38C-4FAC-BFA2-AB2597CB126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71675" y="244475"/>
            <a:ext cx="8229600" cy="757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Case, variable, and Value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09397EE2-1129-46AD-B36D-F6C7068324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95488" y="1143001"/>
            <a:ext cx="8229600" cy="481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A case 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(or </a:t>
            </a:r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observation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)</a:t>
            </a:r>
          </a:p>
          <a:p>
            <a:pPr lvl="1"/>
            <a:r>
              <a:rPr lang="en-US" altLang="ko-KR" sz="2000">
                <a:effectLst/>
                <a:ea typeface="굴림" panose="020B0600000101010101" pitchFamily="34" charset="-127"/>
              </a:rPr>
              <a:t>“The object described by a set of data”</a:t>
            </a:r>
          </a:p>
          <a:p>
            <a:pPr lvl="2"/>
            <a:r>
              <a:rPr lang="en-US" altLang="ko-KR" sz="2000">
                <a:effectLst/>
                <a:ea typeface="굴림" panose="020B0600000101010101" pitchFamily="34" charset="-127"/>
              </a:rPr>
              <a:t>In statistics, minimum number of observation (called minimum “sample size”) should be 20</a:t>
            </a:r>
          </a:p>
          <a:p>
            <a:pPr lvl="1"/>
            <a:r>
              <a:rPr lang="en-US" altLang="ko-KR" sz="2000">
                <a:effectLst/>
                <a:ea typeface="굴림" panose="020B0600000101010101" pitchFamily="34" charset="-127"/>
              </a:rPr>
              <a:t>Unit of analysis</a:t>
            </a:r>
          </a:p>
          <a:p>
            <a:pPr lvl="1"/>
            <a:r>
              <a:rPr lang="en-US" altLang="ko-KR" sz="2000">
                <a:effectLst/>
                <a:ea typeface="굴림" panose="020B0600000101010101" pitchFamily="34" charset="-127"/>
              </a:rPr>
              <a:t>e.g. a person, group, event, university students, city, county, state government, country</a:t>
            </a:r>
          </a:p>
          <a:p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A variable </a:t>
            </a:r>
            <a:r>
              <a:rPr lang="en-US" altLang="ko-KR" sz="2000">
                <a:solidFill>
                  <a:srgbClr val="00B0F0"/>
                </a:solidFill>
                <a:effectLst/>
                <a:ea typeface="굴림" panose="020B0600000101010101" pitchFamily="34" charset="-127"/>
              </a:rPr>
              <a:t>**</a:t>
            </a:r>
          </a:p>
          <a:p>
            <a:pPr lvl="1"/>
            <a:r>
              <a:rPr lang="en-US" altLang="ko-KR" sz="2000">
                <a:effectLst/>
                <a:ea typeface="굴림" panose="020B0600000101010101" pitchFamily="34" charset="-127"/>
              </a:rPr>
              <a:t>“A characteristic of a case”</a:t>
            </a:r>
          </a:p>
          <a:p>
            <a:pPr lvl="1"/>
            <a:r>
              <a:rPr lang="en-US" altLang="ko-KR" sz="2000">
                <a:effectLst/>
                <a:ea typeface="굴림" panose="020B0600000101010101" pitchFamily="34" charset="-127"/>
              </a:rPr>
              <a:t>A quantified concept (i.e. a measurable concept)</a:t>
            </a:r>
          </a:p>
          <a:p>
            <a:pPr lvl="1"/>
            <a:r>
              <a:rPr lang="en-US" altLang="ko-KR" sz="2000">
                <a:effectLst/>
                <a:ea typeface="굴림" panose="020B0600000101010101" pitchFamily="34" charset="-127"/>
              </a:rPr>
              <a:t>e.g. gender, race, years of American education, income</a:t>
            </a:r>
          </a:p>
          <a:p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A value</a:t>
            </a:r>
          </a:p>
          <a:p>
            <a:pPr lvl="1"/>
            <a:r>
              <a:rPr lang="en-US" altLang="ko-KR" sz="2000">
                <a:effectLst/>
                <a:ea typeface="굴림" panose="020B0600000101010101" pitchFamily="34" charset="-127"/>
              </a:rPr>
              <a:t>“A particular category of a variable”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2000">
                <a:effectLst/>
                <a:ea typeface="굴림" panose="020B0600000101010101" pitchFamily="34" charset="-127"/>
              </a:rPr>
              <a:t>e. g. male, Asian, 6 years, $2,000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0ECA0763-28CC-40F2-A5C7-3FB32945EA7C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A9DB2F94-4C13-40E8-96FA-00CC949E4964}" type="slidenum">
              <a:rPr lang="en-US" altLang="en-US" sz="1200">
                <a:solidFill>
                  <a:srgbClr val="FFFFFF"/>
                </a:solidFill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A338E3A-3389-434C-B0EB-944F32287FB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36750" y="381001"/>
            <a:ext cx="8229600" cy="1249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Two types of variables in terms of continuity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D347407-3720-4B5B-BB2A-374AE553CA3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74850" y="1760538"/>
            <a:ext cx="8229600" cy="44831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Continuous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(or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numeric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) variable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Values of a variable are true numeric values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Also, there is unlimited true numeric values between two values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e.g. To measure income: “$100, $100.99, $100.999….”</a:t>
            </a:r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Therefore, we can do very complicated and sophisticated statistical analyses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In terms of level of measurement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Interval level variable and ratio level variables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There is no “data entry” issues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>
            <a:extLst>
              <a:ext uri="{FF2B5EF4-FFF2-40B4-BE49-F238E27FC236}">
                <a16:creationId xmlns:a16="http://schemas.microsoft.com/office/drawing/2014/main" id="{49FB3571-576D-48B2-BAD0-F5B80C0B2657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1E0590E4-29A8-4393-8D8F-61651F69A4F5}" type="slidenum">
              <a:rPr lang="en-US" altLang="en-US" sz="1200">
                <a:solidFill>
                  <a:srgbClr val="FFFFFF"/>
                </a:solidFill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35572AC-B6A2-45AA-A90E-AE33A90F64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36750" y="381001"/>
            <a:ext cx="8229600" cy="1249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Two types of variables in terms of continuity (cont.)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5E99CD9A-81E1-4E23-818B-E25C7EA40D7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760538"/>
            <a:ext cx="8229600" cy="44831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Discrete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(or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categorical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) variables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Values of a variable are NOT true numeric values even if the values are numbers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Thus, there is no meaningful true numeric values between two values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e.g. To measure sex/gender: “Male, female”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We can do less complicated and less sophisticated statistical analyses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In terms of level of measurement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Ordinal level variable, nominal level variable, and dummy variable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There is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“data entry” issues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>
            <a:extLst>
              <a:ext uri="{FF2B5EF4-FFF2-40B4-BE49-F238E27FC236}">
                <a16:creationId xmlns:a16="http://schemas.microsoft.com/office/drawing/2014/main" id="{7D809E0B-C638-4F8F-9208-E982C866FDEE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B6BFEC6F-EE5E-4B9B-B474-84BEC327741E}" type="slidenum">
              <a:rPr lang="en-US" altLang="en-US" sz="1200"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latin typeface="Garamond" panose="02020404030301010803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12A7303-3F35-4433-AD9A-555888D9429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8"/>
            <a:ext cx="8229600" cy="1325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Four types of variables: Four level of measurement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1FF3055-0527-40A0-9642-5F6456CA6DD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58975" y="1757363"/>
            <a:ext cx="8229600" cy="43307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Interval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level variable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Values of a variable are </a:t>
            </a:r>
            <a:r>
              <a:rPr lang="en-US" altLang="ko-KR" sz="2000" u="sng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ordered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on a scale of equal units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Also, size of differences in values is </a:t>
            </a:r>
            <a:r>
              <a:rPr lang="en-US" altLang="ko-KR" sz="2000" u="sng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measurable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in meaningful </a:t>
            </a:r>
            <a:r>
              <a:rPr lang="en-US" altLang="ko-KR" sz="2000" dirty="0">
                <a:solidFill>
                  <a:srgbClr val="00B0F0"/>
                </a:solidFill>
                <a:effectLst/>
                <a:ea typeface="굴림" panose="020B0600000101010101" pitchFamily="34" charset="-127"/>
              </a:rPr>
              <a:t>units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(e.g. Celsius or dollar)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e.g. 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altLang="ko-KR" dirty="0">
                <a:effectLst/>
                <a:ea typeface="굴림" panose="020B0600000101010101" pitchFamily="34" charset="-127"/>
              </a:rPr>
              <a:t>To measure temperature: “- 10C, 20C, 33C…”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altLang="ko-KR" dirty="0">
                <a:effectLst/>
                <a:ea typeface="굴림" panose="020B0600000101010101" pitchFamily="34" charset="-127"/>
              </a:rPr>
              <a:t>To measure income: “$100, $100.99, $100.999….”</a:t>
            </a:r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High level of variable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High level of statistical analysis can be conducted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>
            <a:extLst>
              <a:ext uri="{FF2B5EF4-FFF2-40B4-BE49-F238E27FC236}">
                <a16:creationId xmlns:a16="http://schemas.microsoft.com/office/drawing/2014/main" id="{8E893E0E-77F2-40A6-9775-5D780569633A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37314878-9AFD-41EC-8BA6-1A8C531C0A49}" type="slidenum">
              <a:rPr lang="en-US" altLang="en-US" sz="1200"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latin typeface="Garamond" panose="02020404030301010803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027AD5AF-1243-4EA7-BD95-3747F0E537D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8"/>
            <a:ext cx="8229600" cy="1325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Four types of variables: Four level of measurement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97A74655-2BE5-42F5-B877-C9122FB65AE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8138"/>
            <a:ext cx="8229600" cy="43307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Ratio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level variable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Most of interval level variables are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Ratio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variables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Values of a variable are </a:t>
            </a:r>
            <a:r>
              <a:rPr lang="en-US" altLang="ko-KR" sz="2000" u="sng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ordered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on a scale of equal units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Size of differences in values is </a:t>
            </a:r>
            <a:r>
              <a:rPr lang="en-US" altLang="ko-KR" sz="2000" u="sng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measurable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in meaningful </a:t>
            </a:r>
            <a:r>
              <a:rPr lang="en-US" altLang="ko-KR" sz="2000" dirty="0">
                <a:solidFill>
                  <a:srgbClr val="00B0F0"/>
                </a:solidFill>
                <a:effectLst/>
                <a:ea typeface="굴림" panose="020B0600000101010101" pitchFamily="34" charset="-127"/>
              </a:rPr>
              <a:t>units</a:t>
            </a: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Also, the variable has “</a:t>
            </a:r>
            <a:r>
              <a:rPr lang="en-US" altLang="ko-KR" sz="2000" u="sng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a true zero point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”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altLang="ko-KR" dirty="0">
                <a:effectLst/>
                <a:ea typeface="굴림" panose="020B0600000101010101" pitchFamily="34" charset="-127"/>
              </a:rPr>
              <a:t>Height (and weight) has an absolute zero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altLang="ko-KR" dirty="0">
                <a:effectLst/>
                <a:ea typeface="굴림" panose="020B0600000101010101" pitchFamily="34" charset="-127"/>
              </a:rPr>
              <a:t>Temperature does not has an absolute zero, meaning that there is no such thing as “no temperature”</a:t>
            </a:r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Highest level of variable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Highest level of statistical analysis can be conducted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>
            <a:extLst>
              <a:ext uri="{FF2B5EF4-FFF2-40B4-BE49-F238E27FC236}">
                <a16:creationId xmlns:a16="http://schemas.microsoft.com/office/drawing/2014/main" id="{E9ED9CBF-9092-4DB3-A39F-CC80A89573BD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57F486AD-EB1D-4E17-B41B-DEA217B9A124}" type="slidenum">
              <a:rPr lang="en-US" altLang="en-US" sz="1200"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Garamond" panose="02020404030301010803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EFF2082-F4F5-44EC-B56A-4EABB9736E8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1044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Four types of variables: Four level of measurement (cont.)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DEDA47F-28CD-4B0A-B724-B17A94C6778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73263" y="1447800"/>
            <a:ext cx="8229600" cy="402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Ordinal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 level variable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ko-KR" sz="200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Values of a variable are </a:t>
            </a:r>
            <a:r>
              <a:rPr lang="en-US" altLang="ko-KR" sz="2000" u="sng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ordered</a:t>
            </a:r>
            <a:endParaRPr lang="en-US" altLang="ko-KR" sz="2000">
              <a:solidFill>
                <a:srgbClr val="FFC000"/>
              </a:solidFill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But, size of differences in values are </a:t>
            </a:r>
            <a:r>
              <a:rPr lang="en-US" altLang="ko-KR" sz="2000" u="sng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not measurable</a:t>
            </a:r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 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in meaningful </a:t>
            </a:r>
            <a:r>
              <a:rPr lang="en-US" altLang="ko-KR" sz="2000">
                <a:solidFill>
                  <a:srgbClr val="00B0F0"/>
                </a:solidFill>
                <a:effectLst/>
                <a:ea typeface="굴림" panose="020B0600000101010101" pitchFamily="34" charset="-127"/>
              </a:rPr>
              <a:t>units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e.g.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Likert scales (strongly agree, agree, neutral, disagree, strongly disagree)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To measure income: “Very high income, middle income, low income, very low income,”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To measure education: “elementary, middle, high, undergraduate”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Data entry: “</a:t>
            </a:r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3,2,1,0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”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Higher number means more income simply, meaning that the attributes is </a:t>
            </a:r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simply rank-ordered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. But, its distance from 0 to 1 is not same as 3 to 4</a:t>
            </a:r>
          </a:p>
          <a:p>
            <a:pPr eaLnBrk="1" hangingPunct="1">
              <a:lnSpc>
                <a:spcPct val="90000"/>
              </a:lnSpc>
            </a:pPr>
            <a:endParaRPr lang="en-US" altLang="ko-KR" sz="2000">
              <a:effectLst/>
              <a:ea typeface="굴림" panose="020B0600000101010101" pitchFamily="34" charset="-127"/>
            </a:endParaRPr>
          </a:p>
          <a:p>
            <a:pPr eaLnBrk="1" hangingPunct="1">
              <a:lnSpc>
                <a:spcPct val="90000"/>
              </a:lnSpc>
            </a:pPr>
            <a:endParaRPr lang="en-US" altLang="ko-KR" sz="2000">
              <a:effectLst/>
              <a:ea typeface="굴림" panose="020B0600000101010101" pitchFamily="34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>
            <a:extLst>
              <a:ext uri="{FF2B5EF4-FFF2-40B4-BE49-F238E27FC236}">
                <a16:creationId xmlns:a16="http://schemas.microsoft.com/office/drawing/2014/main" id="{A9AD2547-9740-4E6C-BECB-B9AE4AE49D63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EB9C0D54-3BB6-44CA-9AAD-3BC51F68EA78}" type="slidenum">
              <a:rPr lang="en-US" altLang="en-US" sz="1200"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Garamond" panose="02020404030301010803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246D8B66-05B8-4CBF-8C46-ED7213FB4B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8"/>
            <a:ext cx="8229600" cy="1477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Four types of variables: Four level of measurement (cont.)</a:t>
            </a:r>
          </a:p>
        </p:txBody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04D6D21-545B-4ADB-9C0E-E72EC190A0A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828800"/>
            <a:ext cx="8229600" cy="402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Nominal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 level variable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ko-KR" sz="200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Values have </a:t>
            </a:r>
            <a:r>
              <a:rPr lang="en-US" altLang="ko-KR" sz="2000" u="sng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no inherent order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Also, size of differences in values is </a:t>
            </a:r>
            <a:r>
              <a:rPr lang="en-US" altLang="ko-KR" sz="2000" u="sng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not measurable 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in meaningful </a:t>
            </a:r>
            <a:r>
              <a:rPr lang="en-US" altLang="ko-KR" sz="2000">
                <a:solidFill>
                  <a:srgbClr val="00B0F0"/>
                </a:solidFill>
                <a:effectLst/>
                <a:ea typeface="굴림" panose="020B0600000101010101" pitchFamily="34" charset="-127"/>
              </a:rPr>
              <a:t>units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e.g.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To measure political party: “Democrats, Republicans, Independent”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To measure race: “White, Black, Asian”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Data entry                   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First, make “1</a:t>
            </a:r>
            <a:r>
              <a:rPr lang="en-US" altLang="ko-KR" sz="2000">
                <a:effectLst/>
                <a:latin typeface="Times New Roman" panose="02020603050405020304" pitchFamily="18" charset="0"/>
                <a:ea typeface="굴림" panose="020B0600000101010101" pitchFamily="34" charset="-127"/>
                <a:cs typeface="Times New Roman" panose="02020603050405020304" pitchFamily="18" charset="0"/>
              </a:rPr>
              <a:t>− 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number of categories” dummy variables of a categorical variable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ko-KR" sz="2000">
                <a:effectLst/>
                <a:ea typeface="굴림" panose="020B0600000101010101" pitchFamily="34" charset="-127"/>
              </a:rPr>
              <a:t>Second, enter “</a:t>
            </a:r>
            <a:r>
              <a:rPr lang="en-US" altLang="ko-KR" sz="20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0 or 1</a:t>
            </a:r>
            <a:r>
              <a:rPr lang="en-US" altLang="ko-KR" sz="2000">
                <a:effectLst/>
                <a:ea typeface="굴림" panose="020B0600000101010101" pitchFamily="34" charset="-127"/>
              </a:rPr>
              <a:t>” as values of a dummy variable</a:t>
            </a:r>
          </a:p>
          <a:p>
            <a:pPr eaLnBrk="1" hangingPunct="1">
              <a:lnSpc>
                <a:spcPct val="90000"/>
              </a:lnSpc>
            </a:pPr>
            <a:endParaRPr lang="en-US" altLang="ko-KR" sz="2000">
              <a:effectLst/>
              <a:ea typeface="굴림" panose="020B0600000101010101" pitchFamily="34" charset="-127"/>
            </a:endParaRPr>
          </a:p>
          <a:p>
            <a:pPr eaLnBrk="1" hangingPunct="1">
              <a:lnSpc>
                <a:spcPct val="90000"/>
              </a:lnSpc>
            </a:pPr>
            <a:endParaRPr lang="en-US" altLang="ko-KR" sz="2000">
              <a:effectLst/>
              <a:ea typeface="굴림" panose="020B0600000101010101" pitchFamily="34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>
            <a:extLst>
              <a:ext uri="{FF2B5EF4-FFF2-40B4-BE49-F238E27FC236}">
                <a16:creationId xmlns:a16="http://schemas.microsoft.com/office/drawing/2014/main" id="{711A1904-6A39-41D8-9627-048226058851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AFBF3ACE-164A-449F-87D9-13FC4913C811}" type="slidenum">
              <a:rPr lang="en-US" altLang="en-US" sz="1200"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Garamond" panose="02020404030301010803" pitchFamily="18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1D59021B-2E0B-41D4-8953-4E60D0094A8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8"/>
            <a:ext cx="8229600" cy="1173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Four types of variables: Four level of measurement (cont.)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934D09D4-99F6-4ED9-A4F2-4983CCBC8C5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40259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Dummy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 (or dichotomous) variable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A special type of nominal variables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Values have </a:t>
            </a:r>
            <a:r>
              <a:rPr lang="en-US" altLang="ko-KR" sz="2000" u="sng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no inherent order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Also, size of differences in values is </a:t>
            </a:r>
            <a:r>
              <a:rPr lang="en-US" altLang="ko-KR" sz="2000" u="sng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not measurable 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in meaningful units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A nominal variable with “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only two 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values”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Examples: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To measure gender: “male, female”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To measure income: “rich, poor”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To measure promotion: “promoted, not promoted”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Data entry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</a:rPr>
              <a:t>Either “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1,0</a:t>
            </a:r>
            <a:r>
              <a:rPr lang="en-US" altLang="ko-KR" sz="2000" dirty="0">
                <a:effectLst/>
                <a:ea typeface="굴림" panose="020B0600000101010101" pitchFamily="34" charset="-127"/>
              </a:rPr>
              <a:t>” or “0,1”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ko-KR" sz="2000" dirty="0">
              <a:effectLst/>
              <a:ea typeface="굴림" panose="020B0600000101010101" pitchFamily="34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>
            <a:extLst>
              <a:ext uri="{FF2B5EF4-FFF2-40B4-BE49-F238E27FC236}">
                <a16:creationId xmlns:a16="http://schemas.microsoft.com/office/drawing/2014/main" id="{CBAF6DD1-E199-4FB1-B803-A9EFFF9CD1E9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0ED1ACE9-7EA4-4C47-8B60-A0AD0FAB37E5}" type="slidenum">
              <a:rPr lang="en-US" altLang="en-US" sz="1200" b="1">
                <a:solidFill>
                  <a:srgbClr val="FFFFFF"/>
                </a:solidFill>
                <a:latin typeface="Garamond" panose="02020404030301010803" pitchFamily="18" charset="0"/>
              </a:rPr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 b="1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A43117FF-1C5F-4592-84BB-E0FF64B8EE2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304801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en-US" altLang="ko-KR" sz="3600" dirty="0">
                <a:solidFill>
                  <a:srgbClr val="FFC000"/>
                </a:solidFill>
                <a:effectLst/>
                <a:ea typeface="굴림" panose="020B0600000101010101" pitchFamily="34" charset="-127"/>
              </a:rPr>
              <a:t>Four types of variables: Four level of measurement (cont.)</a:t>
            </a:r>
            <a:endParaRPr lang="en-US" altLang="ko-KR" sz="3600" dirty="0">
              <a:ea typeface="굴림" panose="020B0600000101010101" pitchFamily="34" charset="-127"/>
            </a:endParaRPr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1513BC82-8398-436F-8B0E-A76C0DE9F09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752600" y="1676400"/>
            <a:ext cx="8686800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2000">
                <a:effectLst/>
                <a:ea typeface="굴림" panose="020B0600000101010101" pitchFamily="34" charset="-127"/>
              </a:rPr>
              <a:t>Summary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7B9F2D2-67EA-48CB-91F9-2EB7099477D6}"/>
              </a:ext>
            </a:extLst>
          </p:cNvPr>
          <p:cNvGraphicFramePr>
            <a:graphicFrameLocks noGrp="1"/>
          </p:cNvGraphicFramePr>
          <p:nvPr/>
        </p:nvGraphicFramePr>
        <p:xfrm>
          <a:off x="1851025" y="2590800"/>
          <a:ext cx="8382000" cy="2803752"/>
        </p:xfrm>
        <a:graphic>
          <a:graphicData uri="http://schemas.openxmlformats.org/drawingml/2006/table">
            <a:tbl>
              <a:tblPr/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PROPERTY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C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Dummy/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Nominal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C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Ordinal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C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Interval/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Ratio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C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Values are mutually exclusive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Values are logically ordered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Values are measurable on a scale of equal units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ko-KR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♥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굴림" pitchFamily="34" charset="-127"/>
                      </a:endParaRP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C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FE8D5-977E-4C88-A0B4-AD7D0C776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28600"/>
            <a:ext cx="8229600" cy="8382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Office of Personnel Management</a:t>
            </a:r>
            <a:b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(Federal’s OPM data)</a:t>
            </a:r>
          </a:p>
        </p:txBody>
      </p:sp>
      <p:graphicFrame>
        <p:nvGraphicFramePr>
          <p:cNvPr id="43011" name="Object 4">
            <a:extLst>
              <a:ext uri="{FF2B5EF4-FFF2-40B4-BE49-F238E27FC236}">
                <a16:creationId xmlns:a16="http://schemas.microsoft.com/office/drawing/2014/main" id="{5C3CC571-1FF0-45CB-8804-4EC754C22B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6500" y="1447801"/>
          <a:ext cx="7239000" cy="498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3" imgW="5819817" imgH="4009961" progId="Excel.Sheet.12">
                  <p:embed/>
                </p:oleObj>
              </mc:Choice>
              <mc:Fallback>
                <p:oleObj name="Worksheet" r:id="rId3" imgW="5819817" imgH="4009961" progId="Excel.Sheet.12">
                  <p:embed/>
                  <p:pic>
                    <p:nvPicPr>
                      <p:cNvPr id="43011" name="Object 4">
                        <a:extLst>
                          <a:ext uri="{FF2B5EF4-FFF2-40B4-BE49-F238E27FC236}">
                            <a16:creationId xmlns:a16="http://schemas.microsoft.com/office/drawing/2014/main" id="{5C3CC571-1FF0-45CB-8804-4EC754C22B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1447801"/>
                        <a:ext cx="7239000" cy="498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9">
            <a:extLst>
              <a:ext uri="{FF2B5EF4-FFF2-40B4-BE49-F238E27FC236}">
                <a16:creationId xmlns:a16="http://schemas.microsoft.com/office/drawing/2014/main" id="{F65DD991-EEFC-43C0-9A87-C93D401870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altLang="en-US" sz="3600" dirty="0">
                <a:latin typeface="Tahoma" panose="020B0604030504040204" pitchFamily="34" charset="0"/>
                <a:cs typeface="Tahoma" panose="020B0604030504040204" pitchFamily="34" charset="0"/>
              </a:rPr>
              <a:t>Interval Scales: Examples</a:t>
            </a:r>
          </a:p>
        </p:txBody>
      </p:sp>
      <p:graphicFrame>
        <p:nvGraphicFramePr>
          <p:cNvPr id="44035" name="Object 2">
            <a:extLst>
              <a:ext uri="{FF2B5EF4-FFF2-40B4-BE49-F238E27FC236}">
                <a16:creationId xmlns:a16="http://schemas.microsoft.com/office/drawing/2014/main" id="{F8233405-BA5B-4A4B-AEC0-C736EBB0B9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1295401"/>
          <a:ext cx="7239000" cy="498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Worksheet" r:id="rId4" imgW="5819842" imgH="4010162" progId="Excel.Sheet.12">
                  <p:embed/>
                </p:oleObj>
              </mc:Choice>
              <mc:Fallback>
                <p:oleObj name="Worksheet" r:id="rId4" imgW="5819842" imgH="4010162" progId="Excel.Sheet.12">
                  <p:embed/>
                  <p:pic>
                    <p:nvPicPr>
                      <p:cNvPr id="44035" name="Object 2">
                        <a:extLst>
                          <a:ext uri="{FF2B5EF4-FFF2-40B4-BE49-F238E27FC236}">
                            <a16:creationId xmlns:a16="http://schemas.microsoft.com/office/drawing/2014/main" id="{F8233405-BA5B-4A4B-AEC0-C736EBB0B9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295401"/>
                        <a:ext cx="7239000" cy="498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Rectangle 9">
            <a:extLst>
              <a:ext uri="{FF2B5EF4-FFF2-40B4-BE49-F238E27FC236}">
                <a16:creationId xmlns:a16="http://schemas.microsoft.com/office/drawing/2014/main" id="{18AD6A35-A640-4B38-B47D-20607FAF28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762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3600" dirty="0"/>
            </a:br>
            <a:br>
              <a:rPr lang="en-US" altLang="en-US" sz="3600" dirty="0"/>
            </a:br>
            <a:r>
              <a:rPr lang="en-US" altLang="en-US" sz="3600" dirty="0">
                <a:latin typeface="Tahoma" panose="020B0604030504040204" pitchFamily="34" charset="0"/>
                <a:cs typeface="Tahoma" panose="020B0604030504040204" pitchFamily="34" charset="0"/>
              </a:rPr>
              <a:t>Ordinal Scales: Examples</a:t>
            </a:r>
            <a:endParaRPr lang="en-US" altLang="en-US" sz="29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6083" name="Object 2">
            <a:extLst>
              <a:ext uri="{FF2B5EF4-FFF2-40B4-BE49-F238E27FC236}">
                <a16:creationId xmlns:a16="http://schemas.microsoft.com/office/drawing/2014/main" id="{CD10BB18-983C-470F-8794-2281B8A55F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154114"/>
          <a:ext cx="7494588" cy="516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Worksheet" r:id="rId4" imgW="5819817" imgH="4009961" progId="Excel.Sheet.12">
                  <p:embed/>
                </p:oleObj>
              </mc:Choice>
              <mc:Fallback>
                <p:oleObj name="Worksheet" r:id="rId4" imgW="5819817" imgH="4009961" progId="Excel.Sheet.12">
                  <p:embed/>
                  <p:pic>
                    <p:nvPicPr>
                      <p:cNvPr id="46083" name="Object 2">
                        <a:extLst>
                          <a:ext uri="{FF2B5EF4-FFF2-40B4-BE49-F238E27FC236}">
                            <a16:creationId xmlns:a16="http://schemas.microsoft.com/office/drawing/2014/main" id="{CD10BB18-983C-470F-8794-2281B8A55F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154114"/>
                        <a:ext cx="7494588" cy="516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9">
            <a:extLst>
              <a:ext uri="{FF2B5EF4-FFF2-40B4-BE49-F238E27FC236}">
                <a16:creationId xmlns:a16="http://schemas.microsoft.com/office/drawing/2014/main" id="{904D3F44-0D14-4A7B-A4A7-99890E65C0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altLang="en-US" sz="3600" dirty="0">
                <a:latin typeface="Tahoma" panose="020B0604030504040204" pitchFamily="34" charset="0"/>
                <a:cs typeface="Tahoma" panose="020B0604030504040204" pitchFamily="34" charset="0"/>
              </a:rPr>
              <a:t>Nominal Scales: Examples</a:t>
            </a:r>
          </a:p>
        </p:txBody>
      </p:sp>
      <p:graphicFrame>
        <p:nvGraphicFramePr>
          <p:cNvPr id="48131" name="Object 2">
            <a:extLst>
              <a:ext uri="{FF2B5EF4-FFF2-40B4-BE49-F238E27FC236}">
                <a16:creationId xmlns:a16="http://schemas.microsoft.com/office/drawing/2014/main" id="{5A741908-87B0-4645-A610-C69FBDE90C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6500" y="1295400"/>
          <a:ext cx="7239000" cy="497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Worksheet" r:id="rId4" imgW="5838706" imgH="4009961" progId="Excel.Sheet.12">
                  <p:embed/>
                </p:oleObj>
              </mc:Choice>
              <mc:Fallback>
                <p:oleObj name="Worksheet" r:id="rId4" imgW="5838706" imgH="4009961" progId="Excel.Sheet.12">
                  <p:embed/>
                  <p:pic>
                    <p:nvPicPr>
                      <p:cNvPr id="48131" name="Object 2">
                        <a:extLst>
                          <a:ext uri="{FF2B5EF4-FFF2-40B4-BE49-F238E27FC236}">
                            <a16:creationId xmlns:a16="http://schemas.microsoft.com/office/drawing/2014/main" id="{5A741908-87B0-4645-A610-C69FBDE90C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0" y="1295400"/>
                        <a:ext cx="7239000" cy="497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9">
            <a:extLst>
              <a:ext uri="{FF2B5EF4-FFF2-40B4-BE49-F238E27FC236}">
                <a16:creationId xmlns:a16="http://schemas.microsoft.com/office/drawing/2014/main" id="{51CCE9BB-0949-434C-9695-A03738140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762000"/>
          </a:xfrm>
        </p:spPr>
        <p:txBody>
          <a:bodyPr/>
          <a:lstStyle/>
          <a:p>
            <a:pPr algn="ctr" eaLnBrk="1" hangingPunct="1"/>
            <a:r>
              <a:rPr lang="en-US" altLang="en-US" sz="3600" dirty="0">
                <a:latin typeface="Tahoma" panose="020B0604030504040204" pitchFamily="34" charset="0"/>
                <a:cs typeface="Tahoma" panose="020B0604030504040204" pitchFamily="34" charset="0"/>
              </a:rPr>
              <a:t>Dummy variables: Examples</a:t>
            </a:r>
          </a:p>
        </p:txBody>
      </p:sp>
      <p:graphicFrame>
        <p:nvGraphicFramePr>
          <p:cNvPr id="50179" name="Object 2">
            <a:extLst>
              <a:ext uri="{FF2B5EF4-FFF2-40B4-BE49-F238E27FC236}">
                <a16:creationId xmlns:a16="http://schemas.microsoft.com/office/drawing/2014/main" id="{3627FD85-CFBF-4B7E-9E92-F4524E4FC3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295400"/>
          <a:ext cx="7162800" cy="493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Worksheet" r:id="rId4" imgW="5819817" imgH="4009961" progId="Excel.Sheet.12">
                  <p:embed/>
                </p:oleObj>
              </mc:Choice>
              <mc:Fallback>
                <p:oleObj name="Worksheet" r:id="rId4" imgW="5819817" imgH="4009961" progId="Excel.Sheet.12">
                  <p:embed/>
                  <p:pic>
                    <p:nvPicPr>
                      <p:cNvPr id="50179" name="Object 2">
                        <a:extLst>
                          <a:ext uri="{FF2B5EF4-FFF2-40B4-BE49-F238E27FC236}">
                            <a16:creationId xmlns:a16="http://schemas.microsoft.com/office/drawing/2014/main" id="{3627FD85-CFBF-4B7E-9E92-F4524E4FC3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95400"/>
                        <a:ext cx="7162800" cy="493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F60D7042-C578-4F3F-9E64-3B4E3CD5EC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fld id="{7FB45FA7-32AF-4318-B756-0C785AA797C1}" type="slidenum">
              <a:rPr lang="ko-KR" altLang="en-US" sz="12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  <a:defRPr/>
              </a:pPr>
              <a:t>18</a:t>
            </a:fld>
            <a:endParaRPr lang="en-US" altLang="ko-KR" sz="1200">
              <a:solidFill>
                <a:srgbClr val="FFFFFF"/>
              </a:solidFill>
            </a:endParaRP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5A56B6D6-C997-48C9-A6D9-530E492B90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762000"/>
            <a:ext cx="7772400" cy="51816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r>
              <a:rPr lang="en-US" altLang="ko-KR" sz="3600" dirty="0">
                <a:solidFill>
                  <a:srgbClr val="FFC000"/>
                </a:solidFill>
                <a:effectLst/>
                <a:ea typeface="굴림" pitchFamily="34" charset="-127"/>
              </a:rPr>
              <a:t>Method Section</a:t>
            </a: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2000" dirty="0">
                <a:effectLst/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br>
              <a:rPr lang="en-US" altLang="ko-KR" sz="1600" dirty="0">
                <a:ea typeface="굴림" pitchFamily="34" charset="-127"/>
              </a:rPr>
            </a:br>
            <a:endParaRPr lang="en-US" altLang="ko-KR" sz="1600" dirty="0">
              <a:ea typeface="굴림" pitchFamily="34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15E20-0B3E-4F02-8445-975872B41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6AB2EB4-EADA-4E41-B513-B91B14B6C1D7}" type="slidenum">
              <a:rPr lang="ko-KR" altLang="en-US" sz="12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19</a:t>
            </a:fld>
            <a:endParaRPr lang="en-US" altLang="ko-KR" sz="1200">
              <a:solidFill>
                <a:srgbClr val="FFFFFF"/>
              </a:solidFill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599A3B50-EDB4-4E2C-974A-3D0DF1655C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42900"/>
            <a:ext cx="8229600" cy="533400"/>
          </a:xfrm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Method Section (cont.)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F149E7E-BA07-4405-8819-751B10841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71675" y="1066800"/>
            <a:ext cx="82296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Through the “Methodology Section”</a:t>
            </a: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Researcher should write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detailed plan about how to test your hypothesis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Clearly state “how you conduct your research”</a:t>
            </a:r>
          </a:p>
          <a:p>
            <a:pPr marL="457200" lvl="1" indent="0" eaLnBrk="1" hangingPunct="1">
              <a:buNone/>
              <a:defRPr/>
            </a:pPr>
            <a:endParaRPr lang="en-US" altLang="ko-KR" sz="2000" dirty="0">
              <a:solidFill>
                <a:srgbClr val="FFC000"/>
              </a:solidFill>
              <a:effectLst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Through the “hypothesis test plan,” the research should identify the following elements: 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1. Writing conceptual hypothesis again (from Lit. Review)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2. Stating operationalized hypothesis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3. Selecting cases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4. Defining key concepts and corresponding variables of cases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5. Identifying data sources of variables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6. Stating analytic technique</a:t>
            </a:r>
          </a:p>
          <a:p>
            <a:pPr lvl="2" eaLnBrk="1" hangingPunct="1">
              <a:defRPr/>
            </a:pPr>
            <a:endParaRPr lang="en-US" altLang="ko-KR" sz="2000" dirty="0">
              <a:effectLst/>
              <a:ea typeface="굴림" panose="020B0600000101010101" pitchFamily="34" charset="-127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anose="020B0600000101010101" pitchFamily="34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AD39BD6A-F517-4964-BB67-E4029CC3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020762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</a:t>
            </a:r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EFD5F1CB-E30E-4F7E-A20D-7BB4080D92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1200" y="1371600"/>
            <a:ext cx="8229600" cy="4724400"/>
          </a:xfrm>
        </p:spPr>
        <p:txBody>
          <a:bodyPr/>
          <a:lstStyle/>
          <a:p>
            <a:r>
              <a:rPr lang="en-US" altLang="en-US" sz="2000">
                <a:effectLst/>
              </a:rPr>
              <a:t>1. While you have already written a 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“conceptual” hypothesis </a:t>
            </a:r>
            <a:r>
              <a:rPr lang="en-US" altLang="en-US" sz="2000">
                <a:effectLst/>
              </a:rPr>
              <a:t>in a conclusive paragraph of your literature review section, write the conceptual hypothesis in your Methodology section again</a:t>
            </a:r>
          </a:p>
          <a:p>
            <a:pPr lvl="1"/>
            <a:r>
              <a:rPr lang="en-US" altLang="en-US" sz="2000">
                <a:effectLst/>
              </a:rPr>
              <a:t>e.g. “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As the level of effort of a student to study increases, the student’s performance is likely to increase</a:t>
            </a:r>
            <a:r>
              <a:rPr lang="en-US" altLang="en-US" sz="2000">
                <a:effectLst/>
              </a:rPr>
              <a:t>”</a:t>
            </a:r>
          </a:p>
          <a:p>
            <a:pPr marL="914400" lvl="2" indent="0">
              <a:buNone/>
            </a:pPr>
            <a:endParaRPr lang="en-US" altLang="en-US" sz="2000">
              <a:effectLst/>
            </a:endParaRPr>
          </a:p>
          <a:p>
            <a:r>
              <a:rPr lang="en-US" altLang="en-US" sz="2000">
                <a:effectLst/>
              </a:rPr>
              <a:t>2. Through the Methodological section, researcher should transform conceptual hypothesis into testable/measurable/quantified hypothesis, called 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“operationalized hypothesis”</a:t>
            </a:r>
          </a:p>
          <a:p>
            <a:pPr lvl="1"/>
            <a:r>
              <a:rPr lang="en-US" altLang="en-US" sz="2000">
                <a:effectLst/>
              </a:rPr>
              <a:t>e.g. “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As a student’s study hours increase, the student’s GPA is likely to increase</a:t>
            </a:r>
            <a:r>
              <a:rPr lang="en-US" altLang="en-US" sz="2000">
                <a:effectLst/>
              </a:rPr>
              <a:t>”</a:t>
            </a:r>
          </a:p>
          <a:p>
            <a:pPr lvl="1"/>
            <a:endParaRPr lang="en-US" altLang="en-US" sz="2000">
              <a:effectLst/>
            </a:endParaRPr>
          </a:p>
          <a:p>
            <a:endParaRPr lang="en-US" altLang="en-US" sz="2000">
              <a:effectLst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3EFBF62B-33EC-4579-979F-1925FB2DF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020762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075A971C-3E19-4148-98C5-DF47BE593D2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1200" y="1295400"/>
            <a:ext cx="8229600" cy="47244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2. Through the Methodological section, researcher should transform conceptual hypothesis into testable/measurable/quantified hypothesis, called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“operationalized hypothesis” </a:t>
            </a:r>
            <a:r>
              <a:rPr lang="en-US" altLang="en-US" sz="2000" dirty="0">
                <a:effectLst/>
              </a:rPr>
              <a:t>(cont.)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Casual mechanism </a:t>
            </a:r>
            <a:r>
              <a:rPr lang="en-US" altLang="en-US" sz="2000" dirty="0">
                <a:effectLst/>
              </a:rPr>
              <a:t>and hypothesis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Based on casual mechanism identified through reviewing previous research (i.e. literature review), you need to develop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testable hypotheses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A hypothesis should include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a key cause </a:t>
            </a:r>
            <a:r>
              <a:rPr lang="en-US" altLang="en-US" sz="2000" dirty="0">
                <a:effectLst/>
              </a:rPr>
              <a:t>and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an effect </a:t>
            </a:r>
            <a:r>
              <a:rPr lang="en-US" altLang="en-US" sz="2000" dirty="0">
                <a:effectLst/>
              </a:rPr>
              <a:t>(or results)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The key cause become an 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independent variable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The effect become a 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dependent variable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Other potential/possible causes become 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control variables</a:t>
            </a:r>
          </a:p>
          <a:p>
            <a:pPr lvl="4">
              <a:defRPr/>
            </a:pPr>
            <a:r>
              <a:rPr lang="en-US" altLang="en-US" dirty="0">
                <a:effectLst/>
              </a:rPr>
              <a:t>Identify at least three (3) control variables</a:t>
            </a:r>
          </a:p>
          <a:p>
            <a:pPr lvl="1"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endParaRPr lang="en-US" altLang="en-US" sz="2000" dirty="0">
              <a:effectLst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48BF88A3-A0AF-4B56-B73F-F2D91784A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533401"/>
            <a:ext cx="8229600" cy="1020763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BF28E782-0CDA-48E4-AFBB-3AD5C95F91E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1200" y="1554163"/>
            <a:ext cx="8229600" cy="41910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3. Select cases for study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Set </a:t>
            </a:r>
            <a:r>
              <a:rPr lang="en-US" altLang="en-US" sz="2000" u="sng" dirty="0">
                <a:effectLst/>
              </a:rPr>
              <a:t>boundaries</a:t>
            </a:r>
            <a:r>
              <a:rPr lang="en-US" altLang="en-US" sz="2000" dirty="0">
                <a:effectLst/>
              </a:rPr>
              <a:t> in your research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Define an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unit of analysis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 Examples: State governments, not just governments / students, not just people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Define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geographical area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Examples: Southern state governments, 50 states, students in University of Ohio, patients in Columbus area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Define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time period 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Examples: 2016, 2000-2013,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3E9F1DBE-17E6-4EBD-B658-88C3A88BB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713" y="152401"/>
            <a:ext cx="8229600" cy="1020763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8DE07A55-786F-46E8-8240-0A6CB8F46A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17713" y="1158875"/>
            <a:ext cx="8229600" cy="41910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4. Define key concepts and corresponding variables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Clearly state your key concepts “conceptually” and “operationally”</a:t>
            </a:r>
          </a:p>
          <a:p>
            <a:pPr lvl="1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Conceptual</a:t>
            </a:r>
            <a:r>
              <a:rPr lang="en-US" altLang="en-US" sz="2000" dirty="0">
                <a:effectLst/>
              </a:rPr>
              <a:t> definition (or abstract definition)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Example: “In this research, the level of effort of a student to study is defined as …”</a:t>
            </a:r>
          </a:p>
          <a:p>
            <a:pPr lvl="1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Operationalized </a:t>
            </a:r>
            <a:r>
              <a:rPr lang="en-US" altLang="en-US" sz="2000" dirty="0">
                <a:effectLst/>
              </a:rPr>
              <a:t>definition (or measurable definition)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How do you measure your key concepts?</a:t>
            </a:r>
          </a:p>
          <a:p>
            <a:pPr lvl="2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Operationalization</a:t>
            </a:r>
            <a:r>
              <a:rPr lang="en-US" altLang="en-US" sz="2000" dirty="0">
                <a:effectLst/>
              </a:rPr>
              <a:t>: Transform abstract concepts into measurable variables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Abstract concept became 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a measurable variable such as </a:t>
            </a:r>
            <a:r>
              <a:rPr lang="en-US" altLang="en-US" u="sng" dirty="0">
                <a:solidFill>
                  <a:srgbClr val="FFC000"/>
                </a:solidFill>
                <a:effectLst/>
              </a:rPr>
              <a:t>independent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, dependent, and </a:t>
            </a:r>
            <a:r>
              <a:rPr lang="en-US" altLang="en-US" u="sng" dirty="0">
                <a:solidFill>
                  <a:srgbClr val="FFC000"/>
                </a:solidFill>
                <a:effectLst/>
              </a:rPr>
              <a:t>control variables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Example: “The level of effort of a student to study is measured as study hours per day”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89576497-0FE8-434C-94A0-343AC4B36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188" y="457201"/>
            <a:ext cx="8229600" cy="1020763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98328-B5DD-44B3-BB2E-645D58613A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08188" y="1477963"/>
            <a:ext cx="8229600" cy="40386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5. Identify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data sources</a:t>
            </a:r>
          </a:p>
          <a:p>
            <a:pPr marL="0" indent="0">
              <a:buNone/>
              <a:defRPr/>
            </a:pPr>
            <a:endParaRPr lang="en-US" altLang="en-US" sz="2000" dirty="0">
              <a:solidFill>
                <a:srgbClr val="FFC000"/>
              </a:solidFill>
              <a:effectLst/>
            </a:endParaRPr>
          </a:p>
          <a:p>
            <a:pPr lvl="1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What data will be used to measure your variables (or operationalized concepts)?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In other words, what data will be used to test your hypotheses?</a:t>
            </a:r>
          </a:p>
          <a:p>
            <a:pPr marL="914400" lvl="2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Where will you get the data?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e.g. “The data on students’ GPA will come from the Annual Report issued by the Ohio Department of Education”</a:t>
            </a: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6D665423-F199-4F30-8BB5-E4F82ACF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13" y="609600"/>
            <a:ext cx="8229600" cy="838200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23252-5FFC-4C0B-8E94-81439453D7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47863" y="1676400"/>
            <a:ext cx="8229600" cy="40386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5. Identify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data sources </a:t>
            </a:r>
            <a:r>
              <a:rPr lang="en-US" altLang="en-US" sz="2000" dirty="0">
                <a:effectLst/>
              </a:rPr>
              <a:t>(cont.)</a:t>
            </a:r>
          </a:p>
          <a:p>
            <a:pPr marL="0" indent="0">
              <a:buNone/>
              <a:defRPr/>
            </a:pPr>
            <a:endParaRPr lang="en-US" altLang="en-US" sz="2000" dirty="0">
              <a:solidFill>
                <a:srgbClr val="FFC000"/>
              </a:solidFill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Where will you get the data?</a:t>
            </a:r>
          </a:p>
          <a:p>
            <a:pPr lvl="2">
              <a:defRPr/>
            </a:pPr>
            <a:endParaRPr lang="en-US" altLang="en-US" sz="2000" dirty="0">
              <a:effectLst/>
            </a:endParaRPr>
          </a:p>
          <a:p>
            <a:pPr lvl="2">
              <a:defRPr/>
            </a:pPr>
            <a:r>
              <a:rPr lang="en-US" altLang="en-US" sz="2000" dirty="0">
                <a:effectLst/>
              </a:rPr>
              <a:t>It may be the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most difficult part of your capstone project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You may have to contact your client or related organizations in practice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Collect 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secondary data </a:t>
            </a:r>
            <a:r>
              <a:rPr lang="en-US" altLang="en-US" dirty="0">
                <a:effectLst/>
              </a:rPr>
              <a:t>(someone already have) than raw data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You may want to collect by yourself using a survey. But, it would be easy</a:t>
            </a: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EB83290E-DD18-4805-A6FE-88C09913A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914400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9EF6A-7EB8-4576-A632-3B85D267D1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1200" y="1374775"/>
            <a:ext cx="8229600" cy="40386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6. State your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analytic technique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Qualitative analysis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What qualitative analytic technique will you use?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Examples: Interview, Meta analysis, Content analysis</a:t>
            </a: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Quantitative analysis </a:t>
            </a:r>
            <a:r>
              <a:rPr lang="en-US" altLang="en-US" sz="2000" dirty="0">
                <a:solidFill>
                  <a:srgbClr val="00B0F0"/>
                </a:solidFill>
                <a:effectLst/>
              </a:rPr>
              <a:t>**</a:t>
            </a:r>
          </a:p>
          <a:p>
            <a:pPr lvl="2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What statistical technique will you use</a:t>
            </a:r>
            <a:r>
              <a:rPr lang="en-US" altLang="en-US" sz="2000" dirty="0">
                <a:effectLst/>
              </a:rPr>
              <a:t>?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Examples: Regression analysis, Chi-square analysis (or Logit analysis)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3B19FC28-CFE0-47BE-9AA6-BC383BE76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90600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1CDD825E-5303-4815-9F21-149E45D51B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79613" y="1447800"/>
            <a:ext cx="8229600" cy="38862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6. State your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analytic technique </a:t>
            </a:r>
            <a:r>
              <a:rPr lang="en-US" altLang="en-US" sz="2000" dirty="0">
                <a:effectLst/>
              </a:rPr>
              <a:t>(cont.)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(1)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 What statistical technique will you use?</a:t>
            </a: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  <a:p>
            <a:pPr lvl="2">
              <a:defRPr/>
            </a:pPr>
            <a:r>
              <a:rPr lang="en-US" altLang="en-US" sz="2000" dirty="0">
                <a:effectLst/>
              </a:rPr>
              <a:t>While you have learned diverse analytic techniques, I want you use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regression analysis </a:t>
            </a:r>
            <a:r>
              <a:rPr lang="en-US" altLang="en-US" sz="2000" dirty="0">
                <a:solidFill>
                  <a:srgbClr val="00B0F0"/>
                </a:solidFill>
                <a:effectLst/>
              </a:rPr>
              <a:t>**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Therefore, your 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dependent variable </a:t>
            </a:r>
            <a:r>
              <a:rPr lang="en-US" altLang="en-US" dirty="0">
                <a:effectLst/>
              </a:rPr>
              <a:t>should be a </a:t>
            </a:r>
            <a:r>
              <a:rPr lang="en-US" altLang="en-US" dirty="0">
                <a:solidFill>
                  <a:srgbClr val="FFC000"/>
                </a:solidFill>
                <a:effectLst/>
              </a:rPr>
              <a:t>continuous/numerical variable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If your dependent variable is discontinuous/categorical variable, you should use Chi-square test and/or Logit analysis, which you have not learned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If you are thinking of another analytic technique, please see me before choosing the technique</a:t>
            </a:r>
          </a:p>
          <a:p>
            <a:pPr marL="914400" lvl="2" indent="0">
              <a:buNone/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endParaRPr lang="en-US" altLang="en-US" dirty="0">
              <a:effectLst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5CA8772D-B362-4715-9174-3ACDA5A5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533400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E8A23040-CD15-4A4F-8EAD-19617DF804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28800" y="990600"/>
            <a:ext cx="8229600" cy="40386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6. State your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analytic technique</a:t>
            </a:r>
            <a:r>
              <a:rPr lang="en-US" altLang="en-US" sz="2000" dirty="0">
                <a:effectLst/>
              </a:rPr>
              <a:t> (cont.)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(2)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What type of data set will be used for your regression analysis? </a:t>
            </a:r>
            <a:r>
              <a:rPr lang="en-US" altLang="en-US" sz="2000" dirty="0">
                <a:effectLst/>
              </a:rPr>
              <a:t>There are three types of statistical analysis depending on types of data set (cont.)</a:t>
            </a: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  <a:p>
            <a:pPr lvl="2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Cross-sectional analysis</a:t>
            </a:r>
            <a:r>
              <a:rPr lang="en-US" altLang="en-US" sz="2000" dirty="0">
                <a:effectLst/>
              </a:rPr>
              <a:t>: Researchers examine a cross section of social reality, focusing on variation between individual spatial units (or cases)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e.g. Income tax rates across 50 states in 2015</a:t>
            </a:r>
          </a:p>
          <a:p>
            <a:pPr lvl="2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Time-series analysis</a:t>
            </a:r>
            <a:r>
              <a:rPr lang="en-US" altLang="en-US" sz="2000" dirty="0">
                <a:effectLst/>
              </a:rPr>
              <a:t>: Researchers examine the variation within one spatial unit (or cases) over time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e.g. Income tax rate in Ohio in 2005 to 2015</a:t>
            </a:r>
          </a:p>
          <a:p>
            <a:pPr lvl="2">
              <a:defRPr/>
            </a:pPr>
            <a:r>
              <a:rPr lang="en-US" altLang="en-US" sz="2000" dirty="0">
                <a:solidFill>
                  <a:srgbClr val="FFC000"/>
                </a:solidFill>
                <a:effectLst/>
              </a:rPr>
              <a:t>Panel data analysis</a:t>
            </a:r>
            <a:r>
              <a:rPr lang="en-US" altLang="en-US" sz="2000" dirty="0">
                <a:effectLst/>
              </a:rPr>
              <a:t>: Researcher examine a variation across spatial units over time</a:t>
            </a:r>
          </a:p>
          <a:p>
            <a:pPr lvl="3">
              <a:defRPr/>
            </a:pPr>
            <a:r>
              <a:rPr lang="en-US" altLang="en-US" dirty="0">
                <a:effectLst/>
              </a:rPr>
              <a:t>e.g. Income tax rates across 50 states in 2005 to 2015</a:t>
            </a:r>
            <a:endParaRPr lang="en-US" altLang="en-US" sz="1600" dirty="0">
              <a:effectLst/>
            </a:endParaRP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marL="914400" lvl="2" indent="0">
              <a:buNone/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endParaRPr lang="en-US" altLang="en-US" dirty="0">
              <a:effectLst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4381D023-2798-4B56-BB10-1715682D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90600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2AAAEC55-5657-40B4-A684-52DB004FF57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16125" y="1371600"/>
            <a:ext cx="8229600" cy="40386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6. State your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analytic technique</a:t>
            </a:r>
            <a:r>
              <a:rPr lang="en-US" altLang="en-US" sz="2000" dirty="0">
                <a:effectLst/>
              </a:rPr>
              <a:t> (cont.)</a:t>
            </a:r>
          </a:p>
          <a:p>
            <a:pPr marL="0" indent="0">
              <a:buNone/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(3) What is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the size of your data </a:t>
            </a:r>
            <a:r>
              <a:rPr lang="en-US" altLang="en-US" sz="2000" dirty="0">
                <a:effectLst/>
              </a:rPr>
              <a:t>set?</a:t>
            </a: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  <a:p>
            <a:pPr lvl="2">
              <a:defRPr/>
            </a:pPr>
            <a:r>
              <a:rPr lang="en-US" altLang="en-US" sz="2000" dirty="0">
                <a:effectLst/>
              </a:rPr>
              <a:t>In other words, what is the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number of your observations</a:t>
            </a:r>
          </a:p>
          <a:p>
            <a:pPr lvl="2">
              <a:defRPr/>
            </a:pPr>
            <a:r>
              <a:rPr lang="en-US" altLang="en-US" sz="2000" dirty="0">
                <a:effectLst/>
              </a:rPr>
              <a:t>For regression analysis (t-test), you should have </a:t>
            </a:r>
            <a:r>
              <a:rPr lang="en-US" altLang="en-US" sz="2000" dirty="0">
                <a:solidFill>
                  <a:srgbClr val="FFC000"/>
                </a:solidFill>
                <a:effectLst/>
              </a:rPr>
              <a:t>at least 20 </a:t>
            </a:r>
            <a:r>
              <a:rPr lang="en-US" altLang="en-US" sz="2000" dirty="0">
                <a:effectLst/>
              </a:rPr>
              <a:t>observations</a:t>
            </a:r>
          </a:p>
          <a:p>
            <a:pPr lvl="1">
              <a:defRPr/>
            </a:pPr>
            <a:endParaRPr lang="en-US" altLang="en-US" sz="2000" dirty="0">
              <a:effectLst/>
            </a:endParaRPr>
          </a:p>
          <a:p>
            <a:pPr marL="914400" lvl="2" indent="0">
              <a:buNone/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endParaRPr lang="en-US" altLang="en-US" dirty="0">
              <a:effectLst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2C9FDA1A-52CF-4673-86F1-CF968F55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81000"/>
            <a:ext cx="8229600" cy="990600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Elements of Method Section (cont.)</a:t>
            </a: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C982013E-79FB-47D8-9E06-A72D2D7F0E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16125" y="1371600"/>
            <a:ext cx="8229600" cy="4038600"/>
          </a:xfrm>
        </p:spPr>
        <p:txBody>
          <a:bodyPr/>
          <a:lstStyle/>
          <a:p>
            <a:r>
              <a:rPr lang="en-US" altLang="en-US" sz="2000">
                <a:effectLst/>
              </a:rPr>
              <a:t>6. Data table</a:t>
            </a:r>
          </a:p>
          <a:p>
            <a:pPr marL="914400" lvl="2" indent="0">
              <a:buNone/>
            </a:pPr>
            <a:endParaRPr lang="en-US" altLang="en-US" sz="2000">
              <a:effectLst/>
            </a:endParaRPr>
          </a:p>
          <a:p>
            <a:endParaRPr lang="en-US" altLang="en-US">
              <a:effectLst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F83B712-AF19-4168-BFB7-04AE58954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38201"/>
              </p:ext>
            </p:extLst>
          </p:nvPr>
        </p:nvGraphicFramePr>
        <p:xfrm>
          <a:off x="1846263" y="2057400"/>
          <a:ext cx="8499476" cy="3581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4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3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Type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Dependent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Key Independent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Control 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Control 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Control 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Unit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score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In thousand $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score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year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person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GPA Score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Funding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IQ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Teacher's Quality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Class size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…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7794C-4E43-461C-94BC-112810487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D254CEE5-3F89-42B4-AE90-B9C5530C59EA}" type="slidenum">
              <a:rPr lang="ko-KR" altLang="en-US" smtClean="0">
                <a:solidFill>
                  <a:srgbClr val="FFFFFF"/>
                </a:solidFill>
              </a:rPr>
              <a:pPr>
                <a:defRPr/>
              </a:pPr>
              <a:t>31</a:t>
            </a:fld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ABBB2387-E872-4D49-AE50-E27EB7660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8188" y="33655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ko-KR" sz="32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For next In-Class session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A9B6E12-6969-452C-B02F-A1F83C92A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8188" y="1376363"/>
            <a:ext cx="8229600" cy="4572000"/>
          </a:xfrm>
        </p:spPr>
        <p:txBody>
          <a:bodyPr/>
          <a:lstStyle/>
          <a:p>
            <a:pPr marL="457200" lvl="1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 In class</a:t>
            </a:r>
          </a:p>
          <a:p>
            <a:pPr lvl="1" eaLnBrk="1" hangingPunct="1">
              <a:defRPr/>
            </a:pP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Data Collection and Analytic Technique 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presentation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 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(5:30-6:45 pm)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Bring hard copies of your literature review assignment and PowerPoint.</a:t>
            </a:r>
          </a:p>
          <a:p>
            <a:pPr marL="457200" lvl="1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endParaRPr lang="en-US" altLang="ko-KR" sz="2000" dirty="0"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solidFill>
                <a:srgbClr val="FFC000"/>
              </a:solidFill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endParaRPr lang="en-US" altLang="ko-KR" dirty="0">
              <a:ea typeface="굴림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rigin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ppt/theme/themeOverride2.xml><?xml version="1.0" encoding="utf-8"?>
<a:themeOverride xmlns:a="http://schemas.openxmlformats.org/drawingml/2006/main">
  <a:clrScheme name="BlackTie">
    <a:dk1>
      <a:srgbClr val="000000"/>
    </a:dk1>
    <a:lt1>
      <a:srgbClr val="FFFFFF"/>
    </a:lt1>
    <a:dk2>
      <a:srgbClr val="46464A"/>
    </a:dk2>
    <a:lt2>
      <a:srgbClr val="E3DCCF"/>
    </a:lt2>
    <a:accent1>
      <a:srgbClr val="6F6F74"/>
    </a:accent1>
    <a:accent2>
      <a:srgbClr val="A7B789"/>
    </a:accent2>
    <a:accent3>
      <a:srgbClr val="BEAE98"/>
    </a:accent3>
    <a:accent4>
      <a:srgbClr val="92A9B9"/>
    </a:accent4>
    <a:accent5>
      <a:srgbClr val="9C8265"/>
    </a:accent5>
    <a:accent6>
      <a:srgbClr val="8D6974"/>
    </a:accent6>
    <a:hlink>
      <a:srgbClr val="67AABF"/>
    </a:hlink>
    <a:folHlink>
      <a:srgbClr val="B1B5A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2013</Words>
  <PresentationFormat>Widescreen</PresentationFormat>
  <Paragraphs>327</Paragraphs>
  <Slides>31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굴림</vt:lpstr>
      <vt:lpstr>맑은 고딕</vt:lpstr>
      <vt:lpstr>Arial</vt:lpstr>
      <vt:lpstr>Bookman Old Style</vt:lpstr>
      <vt:lpstr>Calibri</vt:lpstr>
      <vt:lpstr>Garamond</vt:lpstr>
      <vt:lpstr>Gill Sans MT</vt:lpstr>
      <vt:lpstr>Tahoma</vt:lpstr>
      <vt:lpstr>Times New Roman</vt:lpstr>
      <vt:lpstr>Wingdings</vt:lpstr>
      <vt:lpstr>Wingdings 3</vt:lpstr>
      <vt:lpstr>Slit</vt:lpstr>
      <vt:lpstr>Origin</vt:lpstr>
      <vt:lpstr>Worksheet</vt:lpstr>
      <vt:lpstr>    Method: Data Collection and Analytic Techniques     </vt:lpstr>
      <vt:lpstr>From Theoretical Framework To Empirical Test</vt:lpstr>
      <vt:lpstr>      Case, Variable, and Value         </vt:lpstr>
      <vt:lpstr>Case, variable, and Value</vt:lpstr>
      <vt:lpstr>Two types of variables in terms of continuity</vt:lpstr>
      <vt:lpstr>Two types of variables in terms of continuity (cont.)</vt:lpstr>
      <vt:lpstr>Four types of variables: Four level of measurement</vt:lpstr>
      <vt:lpstr>Four types of variables: Four level of measurement</vt:lpstr>
      <vt:lpstr>Four types of variables: Four level of measurement (cont.)</vt:lpstr>
      <vt:lpstr>Four types of variables: Four level of measurement (cont.)</vt:lpstr>
      <vt:lpstr>Four types of variables: Four level of measurement (cont.)</vt:lpstr>
      <vt:lpstr>Four types of variables: Four level of measurement (cont.)</vt:lpstr>
      <vt:lpstr>Office of Personnel Management (Federal’s OPM data)</vt:lpstr>
      <vt:lpstr>Interval Scales: Examples</vt:lpstr>
      <vt:lpstr>  Ordinal Scales: Examples</vt:lpstr>
      <vt:lpstr>Nominal Scales: Examples</vt:lpstr>
      <vt:lpstr>Dummy variables: Examples</vt:lpstr>
      <vt:lpstr>      Method Section         </vt:lpstr>
      <vt:lpstr>Method Section (cont.)</vt:lpstr>
      <vt:lpstr>Elements of Method Section</vt:lpstr>
      <vt:lpstr>Elements of Method Section (cont.)</vt:lpstr>
      <vt:lpstr>Elements of Method Section (cont.)</vt:lpstr>
      <vt:lpstr>Elements of Method Section (cont.)</vt:lpstr>
      <vt:lpstr>Elements of Method Section (cont.)</vt:lpstr>
      <vt:lpstr>Elements of Method Section (cont.)</vt:lpstr>
      <vt:lpstr>Elements of Method Section (cont.)</vt:lpstr>
      <vt:lpstr>Elements of Method Section (cont.)</vt:lpstr>
      <vt:lpstr>Elements of Method Section (cont.)</vt:lpstr>
      <vt:lpstr>Elements of Method Section (cont.)</vt:lpstr>
      <vt:lpstr>Elements of Method Section (cont.)</vt:lpstr>
      <vt:lpstr>For next In-Class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2019-02-13T05:10:13Z</dcterms:created>
  <dcterms:modified xsi:type="dcterms:W3CDTF">2019-02-14T03:18:57Z</dcterms:modified>
</cp:coreProperties>
</file>