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9" autoAdjust="0"/>
    <p:restoredTop sz="92545" autoAdjust="0"/>
  </p:normalViewPr>
  <p:slideViewPr>
    <p:cSldViewPr snapToGrid="0">
      <p:cViewPr>
        <p:scale>
          <a:sx n="75" d="100"/>
          <a:sy n="75" d="100"/>
        </p:scale>
        <p:origin x="-540" y="19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9F6BCF-436F-4E11-ABBC-31C97688C36E}" type="datetimeFigureOut">
              <a:rPr lang="en-US" smtClean="0"/>
              <a:t>7/21/2021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239C8B-FFDB-4680-B1C2-D489616706C6}" type="slidenum">
              <a:rPr lang="en-US" smtClean="0"/>
              <a:t>‹#›</a:t>
            </a:fld>
            <a:endParaRPr lang="en-US"/>
          </a:p>
        </p:txBody>
      </p:sp>
    </p:spTree>
    <p:extLst>
      <p:ext uri="{BB962C8B-B14F-4D97-AF65-F5344CB8AC3E}">
        <p14:creationId xmlns:p14="http://schemas.microsoft.com/office/powerpoint/2010/main" val="108655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239C8B-FFDB-4680-B1C2-D489616706C6}" type="slidenum">
              <a:rPr lang="en-US" smtClean="0"/>
              <a:t>11</a:t>
            </a:fld>
            <a:endParaRPr lang="en-US"/>
          </a:p>
        </p:txBody>
      </p:sp>
    </p:spTree>
    <p:extLst>
      <p:ext uri="{BB962C8B-B14F-4D97-AF65-F5344CB8AC3E}">
        <p14:creationId xmlns:p14="http://schemas.microsoft.com/office/powerpoint/2010/main" val="3738386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D04279-40C4-4E72-92A6-09A1E1049566}"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2041502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D04279-40C4-4E72-92A6-09A1E1049566}"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3132267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D04279-40C4-4E72-92A6-09A1E1049566}"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3823598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D04279-40C4-4E72-92A6-09A1E1049566}"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1280973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8D04279-40C4-4E72-92A6-09A1E1049566}" type="datetimeFigureOut">
              <a:rPr lang="en-US" smtClean="0"/>
              <a:t>7/21/2021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212505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D04279-40C4-4E72-92A6-09A1E1049566}" type="datetimeFigureOut">
              <a:rPr lang="en-US" smtClean="0"/>
              <a:t>7/21/2021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3350304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D04279-40C4-4E72-92A6-09A1E1049566}" type="datetimeFigureOut">
              <a:rPr lang="en-US" smtClean="0"/>
              <a:t>7/21/2021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2193672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D04279-40C4-4E72-92A6-09A1E1049566}" type="datetimeFigureOut">
              <a:rPr lang="en-US" smtClean="0"/>
              <a:t>7/21/2021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4284894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D04279-40C4-4E72-92A6-09A1E1049566}" type="datetimeFigureOut">
              <a:rPr lang="en-US" smtClean="0"/>
              <a:t>7/21/2021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3058080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D04279-40C4-4E72-92A6-09A1E1049566}" type="datetimeFigureOut">
              <a:rPr lang="en-US" smtClean="0"/>
              <a:t>7/21/2021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2843378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D04279-40C4-4E72-92A6-09A1E1049566}" type="datetimeFigureOut">
              <a:rPr lang="en-US" smtClean="0"/>
              <a:t>7/21/2021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49656D-FBA7-4275-9786-87A510431491}" type="slidenum">
              <a:rPr lang="en-US" smtClean="0"/>
              <a:t>‹#›</a:t>
            </a:fld>
            <a:endParaRPr lang="en-US"/>
          </a:p>
        </p:txBody>
      </p:sp>
    </p:spTree>
    <p:extLst>
      <p:ext uri="{BB962C8B-B14F-4D97-AF65-F5344CB8AC3E}">
        <p14:creationId xmlns:p14="http://schemas.microsoft.com/office/powerpoint/2010/main" val="1782714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D04279-40C4-4E72-92A6-09A1E1049566}" type="datetimeFigureOut">
              <a:rPr lang="en-US" smtClean="0"/>
              <a:t>7/21/2021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49656D-FBA7-4275-9786-87A510431491}" type="slidenum">
              <a:rPr lang="en-US" smtClean="0"/>
              <a:t>‹#›</a:t>
            </a:fld>
            <a:endParaRPr lang="en-US"/>
          </a:p>
        </p:txBody>
      </p:sp>
    </p:spTree>
    <p:extLst>
      <p:ext uri="{BB962C8B-B14F-4D97-AF65-F5344CB8AC3E}">
        <p14:creationId xmlns:p14="http://schemas.microsoft.com/office/powerpoint/2010/main" val="1527597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medium.com/marketing-marques-innovation-bordeaux/how-did-the-brand-oreo-manage-to-become-on-of-the-leaders-of-the-cookies-market-c5d08212ba0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campaignlive.com/article/oreos-local-first-globally-connected-covid-19-strategy-around-playfulness/167997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757237"/>
          </a:xfrm>
        </p:spPr>
        <p:txBody>
          <a:bodyPr>
            <a:normAutofit/>
          </a:bodyPr>
          <a:lstStyle/>
          <a:p>
            <a:pPr algn="l"/>
            <a:r>
              <a:rPr lang="en-US" sz="4000" dirty="0" smtClean="0">
                <a:latin typeface="Times New Roman" panose="02020603050405020304" pitchFamily="18" charset="0"/>
                <a:cs typeface="Times New Roman" panose="02020603050405020304" pitchFamily="18" charset="0"/>
              </a:rPr>
              <a:t>Name: Michael Aziz</a:t>
            </a:r>
            <a:endParaRPr lang="en-US" sz="40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1879600"/>
            <a:ext cx="9144000" cy="4216400"/>
          </a:xfrm>
        </p:spPr>
        <p:txBody>
          <a:bodyPr/>
          <a:lstStyle/>
          <a:p>
            <a:pPr algn="l">
              <a:lnSpc>
                <a:spcPct val="200000"/>
              </a:lnSpc>
            </a:pPr>
            <a:r>
              <a:rPr lang="en-US" dirty="0" smtClean="0">
                <a:latin typeface="Times New Roman" panose="02020603050405020304" pitchFamily="18" charset="0"/>
                <a:cs typeface="Times New Roman" panose="02020603050405020304" pitchFamily="18" charset="0"/>
              </a:rPr>
              <a:t>Topic: Strategic Marketing Management</a:t>
            </a:r>
          </a:p>
          <a:p>
            <a:pPr algn="l">
              <a:lnSpc>
                <a:spcPct val="200000"/>
              </a:lnSpc>
            </a:pPr>
            <a:r>
              <a:rPr lang="en-US" dirty="0" smtClean="0">
                <a:latin typeface="Times New Roman" panose="02020603050405020304" pitchFamily="18" charset="0"/>
                <a:cs typeface="Times New Roman" panose="02020603050405020304" pitchFamily="18" charset="0"/>
              </a:rPr>
              <a:t>Tutor’s Name: Dr. </a:t>
            </a:r>
            <a:r>
              <a:rPr lang="en-US" dirty="0" err="1" smtClean="0">
                <a:latin typeface="Times New Roman" panose="02020603050405020304" pitchFamily="18" charset="0"/>
                <a:cs typeface="Times New Roman" panose="02020603050405020304" pitchFamily="18" charset="0"/>
              </a:rPr>
              <a:t>Jeananne</a:t>
            </a:r>
            <a:r>
              <a:rPr lang="en-US" dirty="0" smtClean="0">
                <a:latin typeface="Times New Roman" panose="02020603050405020304" pitchFamily="18" charset="0"/>
                <a:cs typeface="Times New Roman" panose="02020603050405020304" pitchFamily="18" charset="0"/>
              </a:rPr>
              <a:t> Nicholl</a:t>
            </a:r>
          </a:p>
          <a:p>
            <a:pPr algn="l">
              <a:lnSpc>
                <a:spcPct val="200000"/>
              </a:lnSpc>
            </a:pPr>
            <a:r>
              <a:rPr lang="en-US" dirty="0" smtClean="0">
                <a:latin typeface="Times New Roman" panose="02020603050405020304" pitchFamily="18" charset="0"/>
                <a:cs typeface="Times New Roman" panose="02020603050405020304" pitchFamily="18" charset="0"/>
              </a:rPr>
              <a:t>Group 6</a:t>
            </a:r>
          </a:p>
          <a:p>
            <a:pPr algn="l">
              <a:lnSpc>
                <a:spcPct val="200000"/>
              </a:lnSpc>
            </a:pPr>
            <a:r>
              <a:rPr lang="en-US" dirty="0" smtClean="0">
                <a:latin typeface="Times New Roman" panose="02020603050405020304" pitchFamily="18" charset="0"/>
                <a:cs typeface="Times New Roman" panose="02020603050405020304" pitchFamily="18" charset="0"/>
              </a:rPr>
              <a:t>Marketing Case: How Oreo Uses Social Media to Market Milk’s Favorite Cookie.</a:t>
            </a:r>
          </a:p>
          <a:p>
            <a:endParaRPr lang="en-US" dirty="0"/>
          </a:p>
        </p:txBody>
      </p:sp>
    </p:spTree>
    <p:extLst>
      <p:ext uri="{BB962C8B-B14F-4D97-AF65-F5344CB8AC3E}">
        <p14:creationId xmlns:p14="http://schemas.microsoft.com/office/powerpoint/2010/main" val="16859881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71501"/>
            <a:ext cx="9144000" cy="787400"/>
          </a:xfrm>
        </p:spPr>
        <p:txBody>
          <a:bodyPr>
            <a:normAutofit fontScale="90000"/>
          </a:bodyPr>
          <a:lstStyle/>
          <a:p>
            <a:r>
              <a:rPr lang="en-US" dirty="0" smtClean="0"/>
              <a:t>Cont’d</a:t>
            </a:r>
            <a:endParaRPr lang="en-US" dirty="0"/>
          </a:p>
        </p:txBody>
      </p:sp>
      <p:sp>
        <p:nvSpPr>
          <p:cNvPr id="3" name="Subtitle 2"/>
          <p:cNvSpPr>
            <a:spLocks noGrp="1"/>
          </p:cNvSpPr>
          <p:nvPr>
            <p:ph type="subTitle" idx="1"/>
          </p:nvPr>
        </p:nvSpPr>
        <p:spPr>
          <a:xfrm>
            <a:off x="1524000" y="1358901"/>
            <a:ext cx="9144000" cy="5125026"/>
          </a:xfrm>
        </p:spPr>
        <p:txBody>
          <a:bodyPr/>
          <a:lstStyle/>
          <a:p>
            <a:pPr marL="342900" indent="-342900" algn="l">
              <a:lnSpc>
                <a:spcPct val="20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It then tapped into the brand's rich backlog of recipes and at-home activities to promote in place of other content. </a:t>
            </a:r>
            <a:endParaRPr lang="en-US" dirty="0" smtClean="0">
              <a:latin typeface="Times New Roman" panose="02020603050405020304" pitchFamily="18" charset="0"/>
              <a:cs typeface="Times New Roman" panose="02020603050405020304" pitchFamily="18" charset="0"/>
            </a:endParaRPr>
          </a:p>
          <a:p>
            <a:pPr marL="342900" indent="-342900" algn="l">
              <a:lnSpc>
                <a:spcPct val="20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That </a:t>
            </a:r>
            <a:r>
              <a:rPr lang="en-US" dirty="0" smtClean="0">
                <a:latin typeface="Times New Roman" panose="02020603050405020304" pitchFamily="18" charset="0"/>
                <a:cs typeface="Times New Roman" panose="02020603050405020304" pitchFamily="18" charset="0"/>
              </a:rPr>
              <a:t>is how the new "Stay Home, Stay Playful" concept was born, and it came from the team in the Middle East and Africa. </a:t>
            </a:r>
            <a:endParaRPr lang="en-US" dirty="0" smtClean="0">
              <a:latin typeface="Times New Roman" panose="02020603050405020304" pitchFamily="18" charset="0"/>
              <a:cs typeface="Times New Roman" panose="02020603050405020304" pitchFamily="18" charset="0"/>
            </a:endParaRPr>
          </a:p>
          <a:p>
            <a:pPr marL="342900" indent="-342900" algn="l">
              <a:lnSpc>
                <a:spcPct val="20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tagline is a clever, simple edit of Oreo’s existing "Stay Playful" campaign, which was created by the U.S. team in 2019.</a:t>
            </a:r>
          </a:p>
          <a:p>
            <a:pPr>
              <a:lnSpc>
                <a:spcPct val="200000"/>
              </a:lnSpc>
            </a:pPr>
            <a:endParaRPr lang="en-US" dirty="0"/>
          </a:p>
        </p:txBody>
      </p:sp>
    </p:spTree>
    <p:extLst>
      <p:ext uri="{BB962C8B-B14F-4D97-AF65-F5344CB8AC3E}">
        <p14:creationId xmlns:p14="http://schemas.microsoft.com/office/powerpoint/2010/main" val="31933648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49301"/>
            <a:ext cx="9144000" cy="749300"/>
          </a:xfrm>
        </p:spPr>
        <p:txBody>
          <a:bodyPr>
            <a:normAutofit fontScale="90000"/>
          </a:bodyPr>
          <a:lstStyle/>
          <a:p>
            <a:r>
              <a:rPr lang="en-US" dirty="0" smtClean="0"/>
              <a:t>References</a:t>
            </a:r>
            <a:endParaRPr lang="en-US" dirty="0"/>
          </a:p>
        </p:txBody>
      </p:sp>
      <p:sp>
        <p:nvSpPr>
          <p:cNvPr id="3" name="Subtitle 2"/>
          <p:cNvSpPr>
            <a:spLocks noGrp="1"/>
          </p:cNvSpPr>
          <p:nvPr>
            <p:ph type="subTitle" idx="1"/>
          </p:nvPr>
        </p:nvSpPr>
        <p:spPr>
          <a:xfrm>
            <a:off x="1092200" y="1587500"/>
            <a:ext cx="10033000" cy="4968046"/>
          </a:xfrm>
        </p:spPr>
        <p:txBody>
          <a:bodyPr>
            <a:normAutofit/>
          </a:bodyPr>
          <a:lstStyle/>
          <a:p>
            <a:pPr indent="-457200" algn="l">
              <a:lnSpc>
                <a:spcPct val="200000"/>
              </a:lnSpc>
            </a:pPr>
            <a:r>
              <a:rPr lang="en-US" u="sng" dirty="0">
                <a:latin typeface="Times New Roman" panose="02020603050405020304" pitchFamily="18" charset="0"/>
                <a:cs typeface="Times New Roman" panose="02020603050405020304" pitchFamily="18" charset="0"/>
                <a:hlinkClick r:id="rId3"/>
              </a:rPr>
              <a:t>https://medium.com/marketing-marques-innovation-bordeaux/how-did-the-brand-oreo-manage-to-become-on-of-the-leaders-of-the-cookies-market-c5d08212ba0a</a:t>
            </a:r>
            <a:endParaRPr lang="en-US" dirty="0">
              <a:latin typeface="Times New Roman" panose="02020603050405020304" pitchFamily="18" charset="0"/>
              <a:cs typeface="Times New Roman" panose="02020603050405020304" pitchFamily="18" charset="0"/>
            </a:endParaRPr>
          </a:p>
          <a:p>
            <a:pPr indent="-457200" algn="l">
              <a:lnSpc>
                <a:spcPct val="200000"/>
              </a:lnSpc>
            </a:pPr>
            <a:r>
              <a:rPr lang="en-US" u="sng" dirty="0">
                <a:latin typeface="Times New Roman" panose="02020603050405020304" pitchFamily="18" charset="0"/>
                <a:cs typeface="Times New Roman" panose="02020603050405020304" pitchFamily="18" charset="0"/>
                <a:hlinkClick r:id="rId4"/>
              </a:rPr>
              <a:t>https://www.campaignlive.com/article/oreos-local-first-globally-connected-covid-19-strategy-around-playfulness/1679976</a:t>
            </a:r>
            <a:endParaRPr lang="en-US" dirty="0">
              <a:latin typeface="Times New Roman" panose="02020603050405020304" pitchFamily="18" charset="0"/>
              <a:cs typeface="Times New Roman" panose="02020603050405020304" pitchFamily="18" charset="0"/>
            </a:endParaRPr>
          </a:p>
          <a:p>
            <a:pPr indent="-457200" algn="l">
              <a:lnSpc>
                <a:spcPct val="200000"/>
              </a:lnSpc>
            </a:pPr>
            <a:r>
              <a:rPr lang="en-US" dirty="0">
                <a:latin typeface="Times New Roman" panose="02020603050405020304" pitchFamily="18" charset="0"/>
                <a:cs typeface="Times New Roman" panose="02020603050405020304" pitchFamily="18" charset="0"/>
              </a:rPr>
              <a:t>Marshall. Strategic Marketing Management, 3rd Edition, McGraw-Hill</a:t>
            </a:r>
            <a:r>
              <a:rPr lang="en-US" dirty="0"/>
              <a:t> </a:t>
            </a:r>
          </a:p>
          <a:p>
            <a:endParaRPr lang="en-US" dirty="0"/>
          </a:p>
        </p:txBody>
      </p:sp>
    </p:spTree>
    <p:extLst>
      <p:ext uri="{BB962C8B-B14F-4D97-AF65-F5344CB8AC3E}">
        <p14:creationId xmlns:p14="http://schemas.microsoft.com/office/powerpoint/2010/main" val="23155712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68037"/>
            <a:ext cx="9144000" cy="665018"/>
          </a:xfrm>
        </p:spPr>
        <p:txBody>
          <a:bodyPr>
            <a:normAutofit fontScale="90000"/>
          </a:bodyPr>
          <a:lstStyle/>
          <a:p>
            <a:r>
              <a:rPr lang="en-US" dirty="0" smtClean="0"/>
              <a:t>Introduction</a:t>
            </a:r>
            <a:endParaRPr lang="en-US" dirty="0"/>
          </a:p>
        </p:txBody>
      </p:sp>
      <p:sp>
        <p:nvSpPr>
          <p:cNvPr id="3" name="Subtitle 2"/>
          <p:cNvSpPr>
            <a:spLocks noGrp="1"/>
          </p:cNvSpPr>
          <p:nvPr>
            <p:ph type="subTitle" idx="1"/>
          </p:nvPr>
        </p:nvSpPr>
        <p:spPr>
          <a:xfrm>
            <a:off x="1524000" y="1357745"/>
            <a:ext cx="9144000" cy="4682837"/>
          </a:xfrm>
        </p:spPr>
        <p:txBody>
          <a:bodyPr>
            <a:normAutofit fontScale="70000" lnSpcReduction="20000"/>
          </a:bodyPr>
          <a:lstStyle/>
          <a:p>
            <a:pPr marL="342900" indent="-342900" algn="l">
              <a:lnSpc>
                <a:spcPct val="200000"/>
              </a:lnSpc>
              <a:buFont typeface="Wingdings" panose="05000000000000000000" pitchFamily="2" charset="2"/>
              <a:buChar char="Ø"/>
            </a:pPr>
            <a:r>
              <a:rPr lang="en-US" dirty="0" smtClean="0"/>
              <a:t>The evolution of digital marketing has improved the communication between the sales’ personnel and the consumers of their products.</a:t>
            </a:r>
          </a:p>
          <a:p>
            <a:pPr marL="342900" indent="-342900" algn="l">
              <a:lnSpc>
                <a:spcPct val="200000"/>
              </a:lnSpc>
              <a:buFont typeface="Wingdings" panose="05000000000000000000" pitchFamily="2" charset="2"/>
              <a:buChar char="Ø"/>
            </a:pPr>
            <a:r>
              <a:rPr lang="en-US" dirty="0" smtClean="0"/>
              <a:t>Oreo, a company that deals with cookie products has climbed the market ladder by embracing this digital technology.</a:t>
            </a:r>
          </a:p>
          <a:p>
            <a:pPr marL="342900" indent="-342900" algn="l">
              <a:lnSpc>
                <a:spcPct val="200000"/>
              </a:lnSpc>
              <a:buFont typeface="Wingdings" panose="05000000000000000000" pitchFamily="2" charset="2"/>
              <a:buChar char="Ø"/>
            </a:pPr>
            <a:r>
              <a:rPr lang="en-US" dirty="0" smtClean="0"/>
              <a:t>However, communication via the social media platform is a critical engagement that require thorough evaluation of the input and out put gains.</a:t>
            </a:r>
          </a:p>
          <a:p>
            <a:pPr marL="342900" indent="-342900" algn="l">
              <a:lnSpc>
                <a:spcPct val="200000"/>
              </a:lnSpc>
              <a:buFont typeface="Wingdings" panose="05000000000000000000" pitchFamily="2" charset="2"/>
              <a:buChar char="Ø"/>
            </a:pPr>
            <a:r>
              <a:rPr lang="en-US" dirty="0" smtClean="0"/>
              <a:t>This is so because, not all the online consumers are interested in purchasing the products and some of them are joy-riders or cons who can exploit the marketing endeavors.</a:t>
            </a:r>
          </a:p>
          <a:p>
            <a:pPr algn="l">
              <a:lnSpc>
                <a:spcPct val="200000"/>
              </a:lnSpc>
            </a:pPr>
            <a:endParaRPr lang="en-US" dirty="0"/>
          </a:p>
        </p:txBody>
      </p:sp>
    </p:spTree>
    <p:extLst>
      <p:ext uri="{BB962C8B-B14F-4D97-AF65-F5344CB8AC3E}">
        <p14:creationId xmlns:p14="http://schemas.microsoft.com/office/powerpoint/2010/main" val="41481233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07819"/>
            <a:ext cx="9144000" cy="706582"/>
          </a:xfrm>
        </p:spPr>
        <p:txBody>
          <a:bodyPr>
            <a:normAutofit fontScale="90000"/>
          </a:bodyPr>
          <a:lstStyle/>
          <a:p>
            <a:r>
              <a:rPr lang="en-US" dirty="0" smtClean="0"/>
              <a:t>Cont’d</a:t>
            </a:r>
            <a:endParaRPr lang="en-US" dirty="0"/>
          </a:p>
        </p:txBody>
      </p:sp>
      <p:sp>
        <p:nvSpPr>
          <p:cNvPr id="3" name="Subtitle 2"/>
          <p:cNvSpPr>
            <a:spLocks noGrp="1"/>
          </p:cNvSpPr>
          <p:nvPr>
            <p:ph type="subTitle" idx="1"/>
          </p:nvPr>
        </p:nvSpPr>
        <p:spPr>
          <a:xfrm>
            <a:off x="1524000" y="1039091"/>
            <a:ext cx="9144000" cy="4218709"/>
          </a:xfrm>
        </p:spPr>
        <p:txBody>
          <a:bodyPr>
            <a:normAutofit fontScale="85000" lnSpcReduction="10000"/>
          </a:bodyPr>
          <a:lstStyle/>
          <a:p>
            <a:pPr marL="342900" indent="-342900" algn="l">
              <a:lnSpc>
                <a:spcPct val="20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Oreo is a company that focus on the effectiveness of sales and usually focus on serious and interested customers who can maximize the returns of their products.</a:t>
            </a:r>
          </a:p>
          <a:p>
            <a:pPr marL="342900" indent="-342900" algn="l">
              <a:lnSpc>
                <a:spcPct val="20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For instance, the company </a:t>
            </a:r>
            <a:r>
              <a:rPr lang="en-US" dirty="0">
                <a:latin typeface="Times New Roman" panose="02020603050405020304" pitchFamily="18" charset="0"/>
                <a:cs typeface="Times New Roman" panose="02020603050405020304" pitchFamily="18" charset="0"/>
              </a:rPr>
              <a:t>keeps utilizing the hot topics running across the country for building its campaign and how the users are retweeting or sharing the posts will determine the interest of the audience and thereby the engagement</a:t>
            </a:r>
            <a:r>
              <a:rPr lang="en-US" dirty="0" smtClean="0">
                <a:latin typeface="Times New Roman" panose="02020603050405020304" pitchFamily="18" charset="0"/>
                <a:cs typeface="Times New Roman" panose="02020603050405020304" pitchFamily="18" charset="0"/>
              </a:rPr>
              <a:t>.</a:t>
            </a:r>
          </a:p>
          <a:p>
            <a:endParaRPr lang="en-US" dirty="0"/>
          </a:p>
          <a:p>
            <a:endParaRPr lang="en-US" dirty="0"/>
          </a:p>
        </p:txBody>
      </p:sp>
    </p:spTree>
    <p:extLst>
      <p:ext uri="{BB962C8B-B14F-4D97-AF65-F5344CB8AC3E}">
        <p14:creationId xmlns:p14="http://schemas.microsoft.com/office/powerpoint/2010/main" val="22948558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69901"/>
            <a:ext cx="9144000" cy="660400"/>
          </a:xfrm>
        </p:spPr>
        <p:txBody>
          <a:bodyPr>
            <a:normAutofit/>
          </a:bodyPr>
          <a:lstStyle/>
          <a:p>
            <a:r>
              <a:rPr lang="en-US" sz="2800" dirty="0" smtClean="0">
                <a:latin typeface="Times New Roman" panose="02020603050405020304" pitchFamily="18" charset="0"/>
                <a:cs typeface="Times New Roman" panose="02020603050405020304" pitchFamily="18" charset="0"/>
              </a:rPr>
              <a:t>Metrics that aid Oreo Strategic Marketing</a:t>
            </a:r>
            <a:endParaRPr lang="en-US" sz="28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24000" y="1397001"/>
            <a:ext cx="9144000" cy="4851400"/>
          </a:xfrm>
        </p:spPr>
        <p:txBody>
          <a:bodyPr>
            <a:normAutofit fontScale="70000" lnSpcReduction="20000"/>
          </a:bodyPr>
          <a:lstStyle/>
          <a:p>
            <a:pPr algn="l">
              <a:lnSpc>
                <a:spcPct val="200000"/>
              </a:lnSpc>
            </a:pPr>
            <a:r>
              <a:rPr lang="en-US" dirty="0" smtClean="0">
                <a:latin typeface="Times New Roman" panose="02020603050405020304" pitchFamily="18" charset="0"/>
                <a:cs typeface="Times New Roman" panose="02020603050405020304" pitchFamily="18" charset="0"/>
              </a:rPr>
              <a:t>Outcome-Specific Metric</a:t>
            </a:r>
          </a:p>
          <a:p>
            <a:pPr marL="342900" indent="-342900" algn="l">
              <a:lnSpc>
                <a:spcPct val="20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It includes CTR &amp; Engagement Metrics; Measures the time spent on the page-view by the user.</a:t>
            </a:r>
          </a:p>
          <a:p>
            <a:pPr marL="342900" indent="-342900" algn="l">
              <a:lnSpc>
                <a:spcPct val="20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Bounce Rate- It shows the users that quickly exit the page-view without demonstrating significant interest.</a:t>
            </a:r>
          </a:p>
          <a:p>
            <a:pPr marL="342900" indent="-342900" algn="l">
              <a:lnSpc>
                <a:spcPct val="200000"/>
              </a:lnSpc>
              <a:buFont typeface="Wingdings" panose="05000000000000000000" pitchFamily="2" charset="2"/>
              <a:buChar char="Ø"/>
            </a:pPr>
            <a:r>
              <a:rPr lang="en-US" dirty="0" smtClean="0">
                <a:latin typeface="Times New Roman" panose="02020603050405020304" pitchFamily="18" charset="0"/>
                <a:cs typeface="Times New Roman" panose="02020603050405020304" pitchFamily="18" charset="0"/>
              </a:rPr>
              <a:t>Total Followers Metrics- In Facebook, Oreo has more than 42 million followers in 200 countries and amongst top ten </a:t>
            </a:r>
            <a:r>
              <a:rPr lang="en-US" dirty="0" smtClean="0"/>
              <a:t>most populous brand pages in the world. </a:t>
            </a:r>
          </a:p>
          <a:p>
            <a:pPr marL="342900" indent="-342900" algn="l">
              <a:lnSpc>
                <a:spcPct val="200000"/>
              </a:lnSpc>
              <a:buFont typeface="Wingdings" panose="05000000000000000000" pitchFamily="2" charset="2"/>
              <a:buChar char="Ø"/>
            </a:pPr>
            <a:r>
              <a:rPr lang="en-US" dirty="0" smtClean="0"/>
              <a:t>The vast follow-ship is anchored in the efficacy of the marketing strategies that are outcome-based and source of income to develop the cookie company.</a:t>
            </a:r>
          </a:p>
          <a:p>
            <a:endParaRPr lang="en-US" dirty="0"/>
          </a:p>
        </p:txBody>
      </p:sp>
    </p:spTree>
    <p:extLst>
      <p:ext uri="{BB962C8B-B14F-4D97-AF65-F5344CB8AC3E}">
        <p14:creationId xmlns:p14="http://schemas.microsoft.com/office/powerpoint/2010/main" val="3274553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1599"/>
            <a:ext cx="9144000" cy="1460501"/>
          </a:xfrm>
        </p:spPr>
        <p:txBody>
          <a:bodyPr>
            <a:normAutofit fontScale="90000"/>
          </a:bodyPr>
          <a:lstStyle/>
          <a:p>
            <a:r>
              <a:rPr lang="en-US" dirty="0" smtClean="0"/>
              <a:t>Challenges of social media marketing</a:t>
            </a:r>
            <a:endParaRPr lang="en-US" dirty="0"/>
          </a:p>
        </p:txBody>
      </p:sp>
      <p:sp>
        <p:nvSpPr>
          <p:cNvPr id="3" name="Subtitle 2"/>
          <p:cNvSpPr>
            <a:spLocks noGrp="1"/>
          </p:cNvSpPr>
          <p:nvPr>
            <p:ph type="subTitle" idx="1"/>
          </p:nvPr>
        </p:nvSpPr>
        <p:spPr>
          <a:xfrm>
            <a:off x="1524000" y="1587501"/>
            <a:ext cx="9144000" cy="4951844"/>
          </a:xfrm>
        </p:spPr>
        <p:txBody>
          <a:bodyPr>
            <a:normAutofit fontScale="85000" lnSpcReduction="10000"/>
          </a:bodyPr>
          <a:lstStyle/>
          <a:p>
            <a:pPr marL="342900" indent="-342900" algn="l">
              <a:lnSpc>
                <a:spcPct val="220000"/>
              </a:lnSpc>
              <a:buFont typeface="Wingdings" pitchFamily="2" charset="2"/>
              <a:buChar char="Ø"/>
            </a:pPr>
            <a:r>
              <a:rPr lang="en-US" dirty="0" smtClean="0">
                <a:latin typeface="Times New Roman" panose="02020603050405020304" pitchFamily="18" charset="0"/>
                <a:cs typeface="Times New Roman" panose="02020603050405020304" pitchFamily="18" charset="0"/>
              </a:rPr>
              <a:t>The final purchase cannot be directly measured in respect to the person who has seen the advertisement on social media.</a:t>
            </a:r>
          </a:p>
          <a:p>
            <a:pPr marL="342900" indent="-342900" algn="l">
              <a:lnSpc>
                <a:spcPct val="220000"/>
              </a:lnSpc>
              <a:buFont typeface="Wingdings" pitchFamily="2" charset="2"/>
              <a:buChar char="Ø"/>
            </a:pPr>
            <a:r>
              <a:rPr lang="en-US" dirty="0" smtClean="0">
                <a:latin typeface="Times New Roman" panose="02020603050405020304" pitchFamily="18" charset="0"/>
                <a:cs typeface="Times New Roman" panose="02020603050405020304" pitchFamily="18" charset="0"/>
              </a:rPr>
              <a:t>For instance, children might like Oreo’s products but they are not the real purchasers of these products. Their parents make decision whether to buy the products. </a:t>
            </a:r>
          </a:p>
          <a:p>
            <a:pPr marL="342900" indent="-342900" algn="l">
              <a:lnSpc>
                <a:spcPct val="220000"/>
              </a:lnSpc>
              <a:buFont typeface="Wingdings" pitchFamily="2" charset="2"/>
              <a:buChar char="Ø"/>
            </a:pPr>
            <a:r>
              <a:rPr lang="en-US" dirty="0" smtClean="0">
                <a:latin typeface="Times New Roman" panose="02020603050405020304" pitchFamily="18" charset="0"/>
                <a:cs typeface="Times New Roman" panose="02020603050405020304" pitchFamily="18" charset="0"/>
              </a:rPr>
              <a:t>Also, positive reactions might not necessarily increase the sales of the product. Some audience may click on the advertisements simply due to visual attractiveness.</a:t>
            </a:r>
          </a:p>
          <a:p>
            <a:pPr marL="342900" indent="-342900">
              <a:buFont typeface="Wingdings" pitchFamily="2" charset="2"/>
              <a:buChar char="Ø"/>
            </a:pPr>
            <a:endParaRPr lang="en-US" dirty="0"/>
          </a:p>
        </p:txBody>
      </p:sp>
    </p:spTree>
    <p:extLst>
      <p:ext uri="{BB962C8B-B14F-4D97-AF65-F5344CB8AC3E}">
        <p14:creationId xmlns:p14="http://schemas.microsoft.com/office/powerpoint/2010/main" val="27838417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06401"/>
            <a:ext cx="9144000" cy="736599"/>
          </a:xfrm>
        </p:spPr>
        <p:txBody>
          <a:bodyPr>
            <a:normAutofit fontScale="90000"/>
          </a:bodyPr>
          <a:lstStyle/>
          <a:p>
            <a:r>
              <a:rPr lang="en-US" dirty="0" smtClean="0"/>
              <a:t>Cont’d</a:t>
            </a:r>
            <a:endParaRPr lang="en-US" dirty="0"/>
          </a:p>
        </p:txBody>
      </p:sp>
      <p:sp>
        <p:nvSpPr>
          <p:cNvPr id="3" name="Subtitle 2"/>
          <p:cNvSpPr>
            <a:spLocks noGrp="1"/>
          </p:cNvSpPr>
          <p:nvPr>
            <p:ph type="subTitle" idx="1"/>
          </p:nvPr>
        </p:nvSpPr>
        <p:spPr>
          <a:xfrm>
            <a:off x="1524000" y="1092200"/>
            <a:ext cx="9144000" cy="5461000"/>
          </a:xfrm>
        </p:spPr>
        <p:txBody>
          <a:bodyPr>
            <a:normAutofit/>
          </a:bodyPr>
          <a:lstStyle/>
          <a:p>
            <a:pPr marL="342900" indent="-342900" algn="l">
              <a:lnSpc>
                <a:spcPct val="21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Oreo are obliged to serving user-based audience and they design their campaigns to target the real customers who bring profit after successful sales.</a:t>
            </a:r>
          </a:p>
          <a:p>
            <a:pPr marL="342900" indent="-342900" algn="l">
              <a:lnSpc>
                <a:spcPct val="21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Moreover, the company incorporates  traditional media such as radio and television in conveying the content of their products.  </a:t>
            </a:r>
          </a:p>
          <a:p>
            <a:pPr marL="342900" indent="-342900" algn="l">
              <a:lnSpc>
                <a:spcPct val="210000"/>
              </a:lnSpc>
              <a:buFont typeface="Wingdings" panose="05000000000000000000" pitchFamily="2" charset="2"/>
              <a:buChar char="Ø"/>
            </a:pPr>
            <a:r>
              <a:rPr lang="en-US" sz="2000" dirty="0" smtClean="0">
                <a:latin typeface="Times New Roman" panose="02020603050405020304" pitchFamily="18" charset="0"/>
                <a:cs typeface="Times New Roman" panose="02020603050405020304" pitchFamily="18" charset="0"/>
              </a:rPr>
              <a:t>However, every feedback concerning their brands is taken into consideration for value-addition purposes as well as improve their communication strategies to persuade the potential customers.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1786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47701"/>
            <a:ext cx="9144000" cy="812799"/>
          </a:xfrm>
        </p:spPr>
        <p:txBody>
          <a:bodyPr>
            <a:normAutofit fontScale="90000"/>
          </a:bodyPr>
          <a:lstStyle/>
          <a:p>
            <a:r>
              <a:rPr lang="en-US" dirty="0" smtClean="0"/>
              <a:t>Associated risks</a:t>
            </a:r>
            <a:endParaRPr lang="en-US" dirty="0"/>
          </a:p>
        </p:txBody>
      </p:sp>
      <p:sp>
        <p:nvSpPr>
          <p:cNvPr id="3" name="Subtitle 2"/>
          <p:cNvSpPr>
            <a:spLocks noGrp="1"/>
          </p:cNvSpPr>
          <p:nvPr>
            <p:ph type="subTitle" idx="1"/>
          </p:nvPr>
        </p:nvSpPr>
        <p:spPr>
          <a:xfrm>
            <a:off x="1524000" y="1435100"/>
            <a:ext cx="9144000" cy="5187373"/>
          </a:xfrm>
        </p:spPr>
        <p:txBody>
          <a:bodyPr>
            <a:normAutofit fontScale="92500"/>
          </a:bodyPr>
          <a:lstStyle/>
          <a:p>
            <a:pPr algn="l">
              <a:lnSpc>
                <a:spcPct val="200000"/>
              </a:lnSpc>
            </a:pPr>
            <a:r>
              <a:rPr lang="en-US" dirty="0">
                <a:latin typeface="Times New Roman" panose="02020603050405020304" pitchFamily="18" charset="0"/>
                <a:cs typeface="Times New Roman" panose="02020603050405020304" pitchFamily="18" charset="0"/>
              </a:rPr>
              <a:t>Increased pressure on decision-makers as such parents:</a:t>
            </a:r>
          </a:p>
          <a:p>
            <a:pPr marL="342900" indent="-342900" algn="l">
              <a:lnSpc>
                <a:spcPct val="20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Children are not the decision-makers always when it comes to shopping So Because of directly marketing it to children, Customer “parents” of the product may not feel good about the brand as consumers(children) of the product are targeted and ego clash may occur between customers and real consumers of the product, also it may increase Obesity with increased usage is also a potential risk involved.</a:t>
            </a:r>
          </a:p>
          <a:p>
            <a:pPr>
              <a:lnSpc>
                <a:spcPct val="200000"/>
              </a:lnSpc>
            </a:pPr>
            <a:endParaRPr lang="en-US" dirty="0"/>
          </a:p>
        </p:txBody>
      </p:sp>
    </p:spTree>
    <p:extLst>
      <p:ext uri="{BB962C8B-B14F-4D97-AF65-F5344CB8AC3E}">
        <p14:creationId xmlns:p14="http://schemas.microsoft.com/office/powerpoint/2010/main" val="11466241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698501"/>
            <a:ext cx="9144000" cy="952500"/>
          </a:xfrm>
        </p:spPr>
        <p:txBody>
          <a:bodyPr>
            <a:normAutofit/>
          </a:bodyPr>
          <a:lstStyle/>
          <a:p>
            <a:r>
              <a:rPr lang="en-US" dirty="0"/>
              <a:t>countermeasures </a:t>
            </a:r>
          </a:p>
        </p:txBody>
      </p:sp>
      <p:sp>
        <p:nvSpPr>
          <p:cNvPr id="3" name="Subtitle 2"/>
          <p:cNvSpPr>
            <a:spLocks noGrp="1"/>
          </p:cNvSpPr>
          <p:nvPr>
            <p:ph type="subTitle" idx="1"/>
          </p:nvPr>
        </p:nvSpPr>
        <p:spPr>
          <a:xfrm>
            <a:off x="1524000" y="1676400"/>
            <a:ext cx="9144000" cy="4752109"/>
          </a:xfrm>
        </p:spPr>
        <p:txBody>
          <a:bodyPr>
            <a:normAutofit/>
          </a:bodyPr>
          <a:lstStyle/>
          <a:p>
            <a:pPr marL="342900" indent="-342900" algn="l">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Placing Oreo as a Victory Brand-This means running campaigns across the nation emphasizing fitness but saying indirectly that Oreo is to be consumed for victory after hard work infused. This will encourage children to work hard to have their favorite Oreo.</a:t>
            </a:r>
          </a:p>
          <a:p>
            <a:pPr marL="342900" indent="-342900" algn="l">
              <a:lnSpc>
                <a:spcPct val="200000"/>
              </a:lnSpc>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Choosing brand ambassadors wisely: This indicates people who are influencers of the brand should be fit and emphasize the importance of health coupled with the sweet feeling of having Oreo in their meal</a:t>
            </a:r>
            <a:r>
              <a:rPr lang="en-US" sz="2000" dirty="0"/>
              <a:t>.</a:t>
            </a:r>
          </a:p>
          <a:p>
            <a:pPr>
              <a:lnSpc>
                <a:spcPct val="200000"/>
              </a:lnSpc>
            </a:pPr>
            <a:endParaRPr lang="en-US" sz="2000" dirty="0"/>
          </a:p>
        </p:txBody>
      </p:sp>
    </p:spTree>
    <p:extLst>
      <p:ext uri="{BB962C8B-B14F-4D97-AF65-F5344CB8AC3E}">
        <p14:creationId xmlns:p14="http://schemas.microsoft.com/office/powerpoint/2010/main" val="3902509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49301"/>
            <a:ext cx="9144000" cy="723899"/>
          </a:xfrm>
        </p:spPr>
        <p:txBody>
          <a:bodyPr>
            <a:normAutofit fontScale="90000"/>
          </a:bodyPr>
          <a:lstStyle/>
          <a:p>
            <a:r>
              <a:rPr lang="en-US" dirty="0" smtClean="0"/>
              <a:t>Cont’d</a:t>
            </a:r>
            <a:endParaRPr lang="en-US" dirty="0"/>
          </a:p>
        </p:txBody>
      </p:sp>
      <p:sp>
        <p:nvSpPr>
          <p:cNvPr id="3" name="Subtitle 2"/>
          <p:cNvSpPr>
            <a:spLocks noGrp="1"/>
          </p:cNvSpPr>
          <p:nvPr>
            <p:ph type="subTitle" idx="1"/>
          </p:nvPr>
        </p:nvSpPr>
        <p:spPr>
          <a:xfrm>
            <a:off x="1524000" y="1320800"/>
            <a:ext cx="9144000" cy="5537200"/>
          </a:xfrm>
        </p:spPr>
        <p:txBody>
          <a:bodyPr>
            <a:normAutofit fontScale="85000" lnSpcReduction="10000"/>
          </a:bodyPr>
          <a:lstStyle/>
          <a:p>
            <a:pPr marL="342900" indent="-342900" algn="l">
              <a:lnSpc>
                <a:spcPct val="20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When the coronavirus pandemic began hitting the globe, the Oreo team asked itself how it can help consumers in a way that taps into the brand’s purpose. "We wanted to use our playfulness to bring people together," said Bryan </a:t>
            </a:r>
            <a:r>
              <a:rPr lang="en-US" dirty="0" err="1">
                <a:latin typeface="Times New Roman" panose="02020603050405020304" pitchFamily="18" charset="0"/>
                <a:cs typeface="Times New Roman" panose="02020603050405020304" pitchFamily="18" charset="0"/>
              </a:rPr>
              <a:t>Rakowski</a:t>
            </a:r>
            <a:r>
              <a:rPr lang="en-US" dirty="0">
                <a:latin typeface="Times New Roman" panose="02020603050405020304" pitchFamily="18" charset="0"/>
                <a:cs typeface="Times New Roman" panose="02020603050405020304" pitchFamily="18" charset="0"/>
              </a:rPr>
              <a:t>, head of global brands. </a:t>
            </a:r>
          </a:p>
          <a:p>
            <a:pPr marL="342900" indent="-342900" algn="l">
              <a:lnSpc>
                <a:spcPct val="20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company first turned to its team in China for guidance since it was the first country to deal with COVID-19. In addition to taking content out of its marketing that is no longer relevant due to coronavirus, like messages around packing kids’ lunches for school, the brand looked at how playfulness can help people get through any situation</a:t>
            </a:r>
            <a:r>
              <a:rPr lang="en-US" dirty="0"/>
              <a:t>.  </a:t>
            </a:r>
          </a:p>
          <a:p>
            <a:pPr>
              <a:lnSpc>
                <a:spcPct val="200000"/>
              </a:lnSpc>
            </a:pPr>
            <a:endParaRPr lang="en-US" dirty="0"/>
          </a:p>
        </p:txBody>
      </p:sp>
    </p:spTree>
    <p:extLst>
      <p:ext uri="{BB962C8B-B14F-4D97-AF65-F5344CB8AC3E}">
        <p14:creationId xmlns:p14="http://schemas.microsoft.com/office/powerpoint/2010/main" val="2399518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475</TotalTime>
  <Words>755</Words>
  <Application>Microsoft Office PowerPoint</Application>
  <PresentationFormat>Custom</PresentationFormat>
  <Paragraphs>45</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Name: Michael Aziz</vt:lpstr>
      <vt:lpstr>Introduction</vt:lpstr>
      <vt:lpstr>Cont’d</vt:lpstr>
      <vt:lpstr>Metrics that aid Oreo Strategic Marketing</vt:lpstr>
      <vt:lpstr>Challenges of social media marketing</vt:lpstr>
      <vt:lpstr>Cont’d</vt:lpstr>
      <vt:lpstr>Associated risks</vt:lpstr>
      <vt:lpstr>countermeasures </vt:lpstr>
      <vt:lpstr>Cont’d</vt:lpstr>
      <vt:lpstr>Cont’d</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Simon</cp:lastModifiedBy>
  <cp:revision>20</cp:revision>
  <dcterms:created xsi:type="dcterms:W3CDTF">2021-07-20T12:39:56Z</dcterms:created>
  <dcterms:modified xsi:type="dcterms:W3CDTF">2021-07-21T09:02:17Z</dcterms:modified>
</cp:coreProperties>
</file>