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6" r:id="rId1"/>
  </p:sldMasterIdLst>
  <p:notesMasterIdLst>
    <p:notesMasterId r:id="rId10"/>
  </p:notesMasterIdLst>
  <p:sldIdLst>
    <p:sldId id="257" r:id="rId2"/>
    <p:sldId id="272" r:id="rId3"/>
    <p:sldId id="258" r:id="rId4"/>
    <p:sldId id="270" r:id="rId5"/>
    <p:sldId id="280" r:id="rId6"/>
    <p:sldId id="271" r:id="rId7"/>
    <p:sldId id="273" r:id="rId8"/>
    <p:sldId id="279"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32" autoAdjust="0"/>
    <p:restoredTop sz="84564" autoAdjust="0"/>
  </p:normalViewPr>
  <p:slideViewPr>
    <p:cSldViewPr snapToGrid="0">
      <p:cViewPr varScale="1">
        <p:scale>
          <a:sx n="40" d="100"/>
          <a:sy n="40" d="100"/>
        </p:scale>
        <p:origin x="324"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6DEDC4-8269-44A2-80E6-C6F4F85C87FB}" type="datetimeFigureOut">
              <a:rPr lang="en-US" smtClean="0"/>
              <a:t>9/2/2020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A85ECC-999C-4360-80B5-D4190EBDA4E5}" type="slidenum">
              <a:rPr lang="en-US" smtClean="0"/>
              <a:t>‹#›</a:t>
            </a:fld>
            <a:endParaRPr lang="en-US"/>
          </a:p>
        </p:txBody>
      </p:sp>
    </p:spTree>
    <p:extLst>
      <p:ext uri="{BB962C8B-B14F-4D97-AF65-F5344CB8AC3E}">
        <p14:creationId xmlns:p14="http://schemas.microsoft.com/office/powerpoint/2010/main" val="3557299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C1A85ECC-999C-4360-80B5-D4190EBDA4E5}" type="slidenum">
              <a:rPr lang="en-US" smtClean="0"/>
              <a:t>1</a:t>
            </a:fld>
            <a:endParaRPr lang="en-US"/>
          </a:p>
        </p:txBody>
      </p:sp>
    </p:spTree>
    <p:extLst>
      <p:ext uri="{BB962C8B-B14F-4D97-AF65-F5344CB8AC3E}">
        <p14:creationId xmlns:p14="http://schemas.microsoft.com/office/powerpoint/2010/main" val="703968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anose="02020603050405020304" pitchFamily="18" charset="0"/>
                <a:cs typeface="Times New Roman" panose="02020603050405020304" pitchFamily="18" charset="0"/>
              </a:rPr>
              <a:t>Microsoft takes its supplier responsibility seriously and has been the biggest campaigners of environmental conservation </a:t>
            </a:r>
            <a:r>
              <a:rPr lang="en-US" sz="1200" dirty="0" smtClean="0">
                <a:latin typeface="Times New Roman" panose="02020603050405020304" pitchFamily="18" charset="0"/>
                <a:cs typeface="Times New Roman" panose="02020603050405020304" pitchFamily="18" charset="0"/>
              </a:rPr>
              <a:t>(Lawless, 2018).</a:t>
            </a:r>
            <a:r>
              <a:rPr lang="en-US" baseline="0" dirty="0" smtClean="0">
                <a:latin typeface="Times New Roman" panose="02020603050405020304" pitchFamily="18" charset="0"/>
                <a:cs typeface="Times New Roman" panose="02020603050405020304" pitchFamily="18" charset="0"/>
              </a:rPr>
              <a:t> </a:t>
            </a:r>
            <a:r>
              <a:rPr lang="en-US" baseline="0" dirty="0" smtClean="0">
                <a:latin typeface="Times New Roman" panose="02020603050405020304" pitchFamily="18" charset="0"/>
                <a:cs typeface="Times New Roman" panose="02020603050405020304" pitchFamily="18" charset="0"/>
              </a:rPr>
              <a:t>The company reduces waste products through their recycling programs. It encourages its suppliers to be water conservation campaigners; and it believes that raw products are as </a:t>
            </a:r>
            <a:r>
              <a:rPr lang="en-US" baseline="0" dirty="0" smtClean="0">
                <a:latin typeface="Times New Roman" panose="02020603050405020304" pitchFamily="18" charset="0"/>
                <a:cs typeface="Times New Roman" panose="02020603050405020304" pitchFamily="18" charset="0"/>
              </a:rPr>
              <a:t>important </a:t>
            </a:r>
            <a:r>
              <a:rPr lang="en-US" baseline="0" dirty="0" smtClean="0">
                <a:latin typeface="Times New Roman" panose="02020603050405020304" pitchFamily="18" charset="0"/>
                <a:cs typeface="Times New Roman" panose="02020603050405020304" pitchFamily="18" charset="0"/>
              </a:rPr>
              <a:t>when it comes to scrutiny as the final products.</a:t>
            </a:r>
            <a:endParaRPr lang="en-US" baseline="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2</a:t>
            </a:fld>
            <a:endParaRPr lang="en-US"/>
          </a:p>
        </p:txBody>
      </p:sp>
    </p:spTree>
    <p:extLst>
      <p:ext uri="{BB962C8B-B14F-4D97-AF65-F5344CB8AC3E}">
        <p14:creationId xmlns:p14="http://schemas.microsoft.com/office/powerpoint/2010/main" val="1305972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“Real Impact for Better Tomorrow”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logo is Microsoft’s way of indicating that while other companies follow the normal</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route of taking advantage of the available resources, the company decided whether the exploiting the resources will be harmful to the society (</a:t>
            </a:r>
            <a:r>
              <a:rPr lang="en-US" dirty="0" err="1" smtClean="0">
                <a:latin typeface="Times New Roman" panose="02020603050405020304" pitchFamily="18" charset="0"/>
                <a:cs typeface="Times New Roman" panose="02020603050405020304" pitchFamily="18" charset="0"/>
              </a:rPr>
              <a:t>Bonsu</a:t>
            </a:r>
            <a:r>
              <a:rPr lang="en-US" dirty="0" smtClean="0">
                <a:latin typeface="Times New Roman" panose="02020603050405020304" pitchFamily="18" charset="0"/>
                <a:cs typeface="Times New Roman" panose="02020603050405020304" pitchFamily="18" charset="0"/>
              </a:rPr>
              <a:t>, 2019)</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The suppliers should exploit their workers in a fair manner while working hard in hard with the community they work in</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Microsoft focuses on making an impact more than exploiting the available resources.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3</a:t>
            </a:fld>
            <a:endParaRPr lang="en-US"/>
          </a:p>
        </p:txBody>
      </p:sp>
    </p:spTree>
    <p:extLst>
      <p:ext uri="{BB962C8B-B14F-4D97-AF65-F5344CB8AC3E}">
        <p14:creationId xmlns:p14="http://schemas.microsoft.com/office/powerpoint/2010/main" val="4190729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Microsoft’s suppliers are advised to look after their employees</a:t>
            </a:r>
            <a:r>
              <a:rPr lang="en-US" baseline="0" dirty="0" smtClean="0">
                <a:latin typeface="Times New Roman" panose="02020603050405020304" pitchFamily="18" charset="0"/>
                <a:cs typeface="Times New Roman" panose="02020603050405020304" pitchFamily="18" charset="0"/>
              </a:rPr>
              <a:t> or be removed from the supply chain.  Workers should be protected from harmful chemicals and other accidents at the workplace. Microsoft </a:t>
            </a:r>
            <a:r>
              <a:rPr lang="en-US" baseline="0" dirty="0" smtClean="0">
                <a:latin typeface="Times New Roman" panose="02020603050405020304" pitchFamily="18" charset="0"/>
                <a:cs typeface="Times New Roman" panose="02020603050405020304" pitchFamily="18" charset="0"/>
              </a:rPr>
              <a:t>strives to revolutionize the safety of workplaces through their AI inventions.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4</a:t>
            </a:fld>
            <a:endParaRPr lang="en-US"/>
          </a:p>
        </p:txBody>
      </p:sp>
    </p:spTree>
    <p:extLst>
      <p:ext uri="{BB962C8B-B14F-4D97-AF65-F5344CB8AC3E}">
        <p14:creationId xmlns:p14="http://schemas.microsoft.com/office/powerpoint/2010/main" val="3344482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supplier whose workers keep complaining of denial of their rights at the workplace risks being removed from the supply chain. Microsoft also ensures that workers are well aware of their rights before they start</a:t>
            </a:r>
            <a:r>
              <a:rPr lang="en-US" baseline="0" dirty="0" smtClean="0"/>
              <a:t> working </a:t>
            </a:r>
            <a:r>
              <a:rPr lang="en-US" baseline="0" dirty="0" smtClean="0"/>
              <a:t>for the </a:t>
            </a:r>
            <a:r>
              <a:rPr lang="en-US" baseline="0" dirty="0" smtClean="0"/>
              <a:t>company or any of its partners </a:t>
            </a:r>
            <a:r>
              <a:rPr lang="en-US" sz="1200" dirty="0" smtClean="0">
                <a:latin typeface="Times New Roman" panose="02020603050405020304" pitchFamily="18" charset="0"/>
                <a:cs typeface="Times New Roman" panose="02020603050405020304" pitchFamily="18" charset="0"/>
              </a:rPr>
              <a:t>(Lawless, 2018).</a:t>
            </a:r>
            <a:r>
              <a:rPr lang="en-US" baseline="0" dirty="0" smtClean="0"/>
              <a:t> </a:t>
            </a:r>
            <a:r>
              <a:rPr lang="en-US" baseline="0" dirty="0" smtClean="0"/>
              <a:t>Some organizations are so corrupt that workers are requested to pay a fee so they can join them. Microsoft believes that nobody should pay to work</a:t>
            </a:r>
            <a:r>
              <a:rPr lang="en-US" baseline="0" dirty="0" smtClean="0"/>
              <a:t>. </a:t>
            </a:r>
            <a:r>
              <a:rPr lang="en-US" baseline="0" dirty="0" smtClean="0">
                <a:latin typeface="Times New Roman" panose="02020603050405020304" pitchFamily="18" charset="0"/>
                <a:cs typeface="Times New Roman" panose="02020603050405020304" pitchFamily="18" charset="0"/>
              </a:rPr>
              <a:t>Microsoft believes that workers rights are human rights and should therefore be respected.</a:t>
            </a:r>
            <a:endParaRPr lang="en-US" dirty="0"/>
          </a:p>
        </p:txBody>
      </p:sp>
      <p:sp>
        <p:nvSpPr>
          <p:cNvPr id="4" name="Slide Number Placeholder 3"/>
          <p:cNvSpPr>
            <a:spLocks noGrp="1"/>
          </p:cNvSpPr>
          <p:nvPr>
            <p:ph type="sldNum" sz="quarter" idx="10"/>
          </p:nvPr>
        </p:nvSpPr>
        <p:spPr/>
        <p:txBody>
          <a:bodyPr/>
          <a:lstStyle/>
          <a:p>
            <a:fld id="{C1A85ECC-999C-4360-80B5-D4190EBDA4E5}" type="slidenum">
              <a:rPr lang="en-US" smtClean="0"/>
              <a:t>5</a:t>
            </a:fld>
            <a:endParaRPr lang="en-US"/>
          </a:p>
        </p:txBody>
      </p:sp>
    </p:spTree>
    <p:extLst>
      <p:ext uri="{BB962C8B-B14F-4D97-AF65-F5344CB8AC3E}">
        <p14:creationId xmlns:p14="http://schemas.microsoft.com/office/powerpoint/2010/main" val="2836466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The graph shows the environmental effects of various products in relation to emission</a:t>
            </a:r>
            <a:r>
              <a:rPr lang="en-US" baseline="0" dirty="0" smtClean="0">
                <a:latin typeface="Times New Roman" panose="02020603050405020304" pitchFamily="18" charset="0"/>
                <a:cs typeface="Times New Roman" panose="02020603050405020304" pitchFamily="18" charset="0"/>
              </a:rPr>
              <a:t> of carbon while the product is in use. By </a:t>
            </a:r>
            <a:r>
              <a:rPr lang="en-US" baseline="0" dirty="0" smtClean="0">
                <a:latin typeface="Times New Roman" panose="02020603050405020304" pitchFamily="18" charset="0"/>
                <a:cs typeface="Times New Roman" panose="02020603050405020304" pitchFamily="18" charset="0"/>
              </a:rPr>
              <a:t>2030, </a:t>
            </a:r>
            <a:r>
              <a:rPr lang="en-US" baseline="0" dirty="0" smtClean="0">
                <a:latin typeface="Times New Roman" panose="02020603050405020304" pitchFamily="18" charset="0"/>
                <a:cs typeface="Times New Roman" panose="02020603050405020304" pitchFamily="18" charset="0"/>
              </a:rPr>
              <a:t>Microsoft </a:t>
            </a:r>
            <a:r>
              <a:rPr lang="en-US" baseline="0" dirty="0" smtClean="0">
                <a:latin typeface="Times New Roman" panose="02020603050405020304" pitchFamily="18" charset="0"/>
                <a:cs typeface="Times New Roman" panose="02020603050405020304" pitchFamily="18" charset="0"/>
              </a:rPr>
              <a:t>intends to reduce carbon emissions </a:t>
            </a:r>
            <a:r>
              <a:rPr lang="en-US" baseline="0" dirty="0" smtClean="0">
                <a:latin typeface="Times New Roman" panose="02020603050405020304" pitchFamily="18" charset="0"/>
                <a:cs typeface="Times New Roman" panose="02020603050405020304" pitchFamily="18" charset="0"/>
              </a:rPr>
              <a:t>to the </a:t>
            </a:r>
            <a:r>
              <a:rPr lang="en-US" baseline="0" dirty="0" smtClean="0">
                <a:latin typeface="Times New Roman" panose="02020603050405020304" pitchFamily="18" charset="0"/>
                <a:cs typeface="Times New Roman" panose="02020603050405020304" pitchFamily="18" charset="0"/>
              </a:rPr>
              <a:t>environment to zero. The AI’s goal of making analysis on environmental conservation is illustrated in the photos above </a:t>
            </a:r>
            <a:r>
              <a:rPr lang="en-US" sz="1200" dirty="0" smtClean="0">
                <a:latin typeface="Times New Roman" panose="02020603050405020304" pitchFamily="18" charset="0"/>
                <a:cs typeface="Times New Roman" panose="02020603050405020304" pitchFamily="18" charset="0"/>
              </a:rPr>
              <a:t>(Lawless, 2018).</a:t>
            </a:r>
            <a:r>
              <a:rPr lang="en-US" baseline="0" dirty="0" smtClean="0">
                <a:latin typeface="Times New Roman" panose="02020603050405020304" pitchFamily="18" charset="0"/>
                <a:cs typeface="Times New Roman" panose="02020603050405020304" pitchFamily="18" charset="0"/>
              </a:rPr>
              <a:t> </a:t>
            </a:r>
            <a:r>
              <a:rPr lang="en-US" baseline="0" dirty="0" smtClean="0">
                <a:latin typeface="Times New Roman" panose="02020603050405020304" pitchFamily="18" charset="0"/>
                <a:cs typeface="Times New Roman" panose="02020603050405020304" pitchFamily="18" charset="0"/>
              </a:rPr>
              <a:t>They </a:t>
            </a:r>
            <a:r>
              <a:rPr lang="en-US" baseline="0" dirty="0" smtClean="0">
                <a:latin typeface="Times New Roman" panose="02020603050405020304" pitchFamily="18" charset="0"/>
                <a:cs typeface="Times New Roman" panose="02020603050405020304" pitchFamily="18" charset="0"/>
              </a:rPr>
              <a:t>are all a </a:t>
            </a:r>
            <a:r>
              <a:rPr lang="en-US" baseline="0" dirty="0" smtClean="0">
                <a:latin typeface="Times New Roman" panose="02020603050405020304" pitchFamily="18" charset="0"/>
                <a:cs typeface="Times New Roman" panose="02020603050405020304" pitchFamily="18" charset="0"/>
              </a:rPr>
              <a:t>proof of Microsoft’s environmental accountability.</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6</a:t>
            </a:fld>
            <a:endParaRPr lang="en-US"/>
          </a:p>
        </p:txBody>
      </p:sp>
    </p:spTree>
    <p:extLst>
      <p:ext uri="{BB962C8B-B14F-4D97-AF65-F5344CB8AC3E}">
        <p14:creationId xmlns:p14="http://schemas.microsoft.com/office/powerpoint/2010/main" val="3022652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photo shows a</a:t>
            </a:r>
            <a:r>
              <a:rPr lang="en-US" baseline="0" dirty="0" smtClean="0">
                <a:latin typeface="Times New Roman" panose="02020603050405020304" pitchFamily="18" charset="0"/>
                <a:cs typeface="Times New Roman" panose="02020603050405020304" pitchFamily="18" charset="0"/>
              </a:rPr>
              <a:t> list of code of conducts from one of Microsoft’s offices. Every supplier should be ready to comply with these regulations.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1A85ECC-999C-4360-80B5-D4190EBDA4E5}" type="slidenum">
              <a:rPr lang="en-US" smtClean="0"/>
              <a:t>7</a:t>
            </a:fld>
            <a:endParaRPr lang="en-US"/>
          </a:p>
        </p:txBody>
      </p:sp>
    </p:spTree>
    <p:extLst>
      <p:ext uri="{BB962C8B-B14F-4D97-AF65-F5344CB8AC3E}">
        <p14:creationId xmlns:p14="http://schemas.microsoft.com/office/powerpoint/2010/main" val="3326415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A85ECC-999C-4360-80B5-D4190EBDA4E5}" type="slidenum">
              <a:rPr lang="en-US" smtClean="0"/>
              <a:t>8</a:t>
            </a:fld>
            <a:endParaRPr lang="en-US"/>
          </a:p>
        </p:txBody>
      </p:sp>
    </p:spTree>
    <p:extLst>
      <p:ext uri="{BB962C8B-B14F-4D97-AF65-F5344CB8AC3E}">
        <p14:creationId xmlns:p14="http://schemas.microsoft.com/office/powerpoint/2010/main" val="1863439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D47EB5-BFF4-448A-B306-C8B8040EE327}" type="datetimeFigureOut">
              <a:rPr lang="en-US" smtClean="0"/>
              <a:t>9/2/2020</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2053725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D47EB5-BFF4-448A-B306-C8B8040EE327}"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4235721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2080177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D47EB5-BFF4-448A-B306-C8B8040EE327}"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868154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D47EB5-BFF4-448A-B306-C8B8040EE327}" type="datetimeFigureOut">
              <a:rPr lang="en-US" smtClean="0"/>
              <a:t>9/2/2020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572112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D47EB5-BFF4-448A-B306-C8B8040EE327}" type="datetimeFigureOut">
              <a:rPr lang="en-US" smtClean="0"/>
              <a:t>9/2/2020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1354649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47EB5-BFF4-448A-B306-C8B8040EE327}" type="datetimeFigureOut">
              <a:rPr lang="en-US" smtClean="0"/>
              <a:t>9/2/2020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3150098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D47EB5-BFF4-448A-B306-C8B8040EE327}"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3906329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D47EB5-BFF4-448A-B306-C8B8040EE327}"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1343887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D47EB5-BFF4-448A-B306-C8B8040EE327}"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2953436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1834065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886476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185820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4146387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D47EB5-BFF4-448A-B306-C8B8040EE327}"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1645807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D47EB5-BFF4-448A-B306-C8B8040EE327}"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744526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D47EB5-BFF4-448A-B306-C8B8040EE327}"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5B89FC-AE50-4768-ABB8-A1BE87A1D2E0}" type="slidenum">
              <a:rPr lang="en-US" smtClean="0"/>
              <a:t>‹#›</a:t>
            </a:fld>
            <a:endParaRPr lang="en-US"/>
          </a:p>
        </p:txBody>
      </p:sp>
    </p:spTree>
    <p:extLst>
      <p:ext uri="{BB962C8B-B14F-4D97-AF65-F5344CB8AC3E}">
        <p14:creationId xmlns:p14="http://schemas.microsoft.com/office/powerpoint/2010/main" val="3003785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accent6">
                <a:lumMod val="67000"/>
              </a:schemeClr>
            </a:gs>
            <a:gs pos="49000">
              <a:schemeClr val="accent6">
                <a:lumMod val="97000"/>
                <a:lumOff val="3000"/>
              </a:schemeClr>
            </a:gs>
            <a:gs pos="23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D47EB5-BFF4-448A-B306-C8B8040EE327}" type="datetimeFigureOut">
              <a:rPr lang="en-US" smtClean="0"/>
              <a:t>9/2/2020</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5B89FC-AE50-4768-ABB8-A1BE87A1D2E0}" type="slidenum">
              <a:rPr lang="en-US" smtClean="0"/>
              <a:t>‹#›</a:t>
            </a:fld>
            <a:endParaRPr lang="en-US"/>
          </a:p>
        </p:txBody>
      </p:sp>
    </p:spTree>
    <p:extLst>
      <p:ext uri="{BB962C8B-B14F-4D97-AF65-F5344CB8AC3E}">
        <p14:creationId xmlns:p14="http://schemas.microsoft.com/office/powerpoint/2010/main" val="317446250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3475" y="963877"/>
            <a:ext cx="10323094" cy="4830038"/>
          </a:xfrm>
        </p:spPr>
        <p:txBody>
          <a:bodyPr>
            <a:normAutofit/>
          </a:bodyPr>
          <a:lstStyle/>
          <a:p>
            <a:r>
              <a:rPr lang="en-US" sz="4400" dirty="0" smtClean="0">
                <a:solidFill>
                  <a:srgbClr val="FFFF00"/>
                </a:solidFill>
                <a:latin typeface="Arial Black" panose="020B0A04020102020204" pitchFamily="34" charset="0"/>
              </a:rPr>
              <a:t>Microsoft Supplier Responsibility</a:t>
            </a:r>
            <a:r>
              <a:rPr lang="en-US" sz="4400" dirty="0">
                <a:solidFill>
                  <a:srgbClr val="FFFF00"/>
                </a:solidFill>
                <a:latin typeface="Arial Black" panose="020B0A04020102020204" pitchFamily="34" charset="0"/>
              </a:rPr>
              <a:t/>
            </a:r>
            <a:br>
              <a:rPr lang="en-US" sz="4400" dirty="0">
                <a:solidFill>
                  <a:srgbClr val="FFFF00"/>
                </a:solidFill>
                <a:latin typeface="Arial Black" panose="020B0A04020102020204" pitchFamily="34" charset="0"/>
              </a:rPr>
            </a:br>
            <a:r>
              <a:rPr lang="en-US" sz="4400" dirty="0">
                <a:solidFill>
                  <a:srgbClr val="FFFF00"/>
                </a:solidFill>
                <a:latin typeface="Arial Black" panose="020B0A04020102020204" pitchFamily="34" charset="0"/>
              </a:rPr>
              <a:t>Name:</a:t>
            </a:r>
            <a:br>
              <a:rPr lang="en-US" sz="4400" dirty="0">
                <a:solidFill>
                  <a:srgbClr val="FFFF00"/>
                </a:solidFill>
                <a:latin typeface="Arial Black" panose="020B0A04020102020204" pitchFamily="34" charset="0"/>
              </a:rPr>
            </a:br>
            <a:r>
              <a:rPr lang="en-US" sz="4400" dirty="0">
                <a:solidFill>
                  <a:srgbClr val="FFFF00"/>
                </a:solidFill>
                <a:latin typeface="Arial Black" panose="020B0A04020102020204" pitchFamily="34" charset="0"/>
              </a:rPr>
              <a:t>Institution:</a:t>
            </a:r>
          </a:p>
        </p:txBody>
      </p:sp>
    </p:spTree>
    <p:extLst>
      <p:ext uri="{BB962C8B-B14F-4D97-AF65-F5344CB8AC3E}">
        <p14:creationId xmlns:p14="http://schemas.microsoft.com/office/powerpoint/2010/main" val="171279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1622" y="1900988"/>
            <a:ext cx="5919536" cy="4740443"/>
          </a:xfrm>
        </p:spPr>
        <p:txBody>
          <a:bodyPr anchor="ctr">
            <a:noAutofit/>
          </a:bodyPr>
          <a:lstStyle/>
          <a:p>
            <a:pPr>
              <a:buClr>
                <a:srgbClr val="FF0000"/>
              </a:buClr>
            </a:pPr>
            <a:r>
              <a:rPr lang="en-US" sz="2600" dirty="0" smtClean="0">
                <a:latin typeface="Times New Roman" panose="02020603050405020304" pitchFamily="18" charset="0"/>
                <a:cs typeface="Times New Roman" panose="02020603050405020304" pitchFamily="18" charset="0"/>
              </a:rPr>
              <a:t>The supply chain is monitored to ensure it </a:t>
            </a:r>
            <a:r>
              <a:rPr lang="en-US" sz="2600" dirty="0" smtClean="0">
                <a:latin typeface="Times New Roman" panose="02020603050405020304" pitchFamily="18" charset="0"/>
                <a:cs typeface="Times New Roman" panose="02020603050405020304" pitchFamily="18" charset="0"/>
              </a:rPr>
              <a:t>complies to Microsoft’s code of conduct. </a:t>
            </a:r>
            <a:r>
              <a:rPr lang="en-US" sz="2600" dirty="0" smtClean="0">
                <a:latin typeface="Times New Roman" panose="02020603050405020304" pitchFamily="18" charset="0"/>
                <a:cs typeface="Times New Roman" panose="02020603050405020304" pitchFamily="18" charset="0"/>
              </a:rPr>
              <a:t>(</a:t>
            </a:r>
            <a:r>
              <a:rPr lang="en-US" sz="2600" dirty="0" err="1" smtClean="0">
                <a:latin typeface="Times New Roman" panose="02020603050405020304" pitchFamily="18" charset="0"/>
                <a:cs typeface="Times New Roman" panose="02020603050405020304" pitchFamily="18" charset="0"/>
              </a:rPr>
              <a:t>Habboubi</a:t>
            </a:r>
            <a:r>
              <a:rPr lang="en-US" sz="2600" dirty="0">
                <a:latin typeface="Times New Roman" panose="02020603050405020304" pitchFamily="18" charset="0"/>
                <a:cs typeface="Times New Roman" panose="02020603050405020304" pitchFamily="18" charset="0"/>
              </a:rPr>
              <a:t>, </a:t>
            </a:r>
            <a:r>
              <a:rPr lang="en-US" sz="2600" dirty="0" smtClean="0">
                <a:latin typeface="Times New Roman" panose="02020603050405020304" pitchFamily="18" charset="0"/>
                <a:cs typeface="Times New Roman" panose="02020603050405020304" pitchFamily="18" charset="0"/>
              </a:rPr>
              <a:t>2019).</a:t>
            </a:r>
          </a:p>
          <a:p>
            <a:pPr>
              <a:buClr>
                <a:srgbClr val="FF0000"/>
              </a:buClr>
            </a:pPr>
            <a:r>
              <a:rPr lang="en-US" sz="2600" dirty="0" smtClean="0">
                <a:latin typeface="Times New Roman" panose="02020603050405020304" pitchFamily="18" charset="0"/>
                <a:cs typeface="Times New Roman" panose="02020603050405020304" pitchFamily="18" charset="0"/>
              </a:rPr>
              <a:t>Partnerships are built to reduce the amount of waste from Microsoft products.</a:t>
            </a:r>
          </a:p>
          <a:p>
            <a:pPr>
              <a:buClr>
                <a:srgbClr val="FF0000"/>
              </a:buClr>
            </a:pPr>
            <a:r>
              <a:rPr lang="en-US" sz="2600" dirty="0" smtClean="0">
                <a:latin typeface="Times New Roman" panose="02020603050405020304" pitchFamily="18" charset="0"/>
                <a:cs typeface="Times New Roman" panose="02020603050405020304" pitchFamily="18" charset="0"/>
              </a:rPr>
              <a:t>Microsoft suppliers are at the frontline of </a:t>
            </a:r>
            <a:r>
              <a:rPr lang="en-US" sz="2600" dirty="0" smtClean="0">
                <a:latin typeface="Times New Roman" panose="02020603050405020304" pitchFamily="18" charset="0"/>
                <a:cs typeface="Times New Roman" panose="02020603050405020304" pitchFamily="18" charset="0"/>
              </a:rPr>
              <a:t>environmental conservation</a:t>
            </a:r>
            <a:r>
              <a:rPr lang="en-US" sz="2600" dirty="0" smtClean="0">
                <a:latin typeface="Times New Roman" panose="02020603050405020304" pitchFamily="18" charset="0"/>
                <a:cs typeface="Times New Roman" panose="02020603050405020304" pitchFamily="18" charset="0"/>
              </a:rPr>
              <a:t>.</a:t>
            </a:r>
          </a:p>
          <a:p>
            <a:pPr>
              <a:buClr>
                <a:srgbClr val="FF0000"/>
              </a:buClr>
            </a:pPr>
            <a:r>
              <a:rPr lang="en-US" sz="2600" dirty="0" smtClean="0">
                <a:latin typeface="Times New Roman" panose="02020603050405020304" pitchFamily="18" charset="0"/>
                <a:cs typeface="Times New Roman" panose="02020603050405020304" pitchFamily="18" charset="0"/>
              </a:rPr>
              <a:t>The raw material suppliers are supposed to minimize </a:t>
            </a:r>
            <a:r>
              <a:rPr lang="en-US" sz="2600" dirty="0" smtClean="0">
                <a:latin typeface="Times New Roman" panose="02020603050405020304" pitchFamily="18" charset="0"/>
                <a:cs typeface="Times New Roman" panose="02020603050405020304" pitchFamily="18" charset="0"/>
              </a:rPr>
              <a:t>workplace risks</a:t>
            </a:r>
            <a:r>
              <a:rPr lang="en-US" sz="2600" dirty="0" smtClean="0">
                <a:latin typeface="Times New Roman" panose="02020603050405020304" pitchFamily="18" charset="0"/>
                <a:cs typeface="Times New Roman" panose="02020603050405020304" pitchFamily="18" charset="0"/>
              </a:rPr>
              <a:t>, to partner with Microsoft.</a:t>
            </a:r>
          </a:p>
        </p:txBody>
      </p:sp>
      <p:sp>
        <p:nvSpPr>
          <p:cNvPr id="4" name="Title 3"/>
          <p:cNvSpPr>
            <a:spLocks noGrp="1"/>
          </p:cNvSpPr>
          <p:nvPr>
            <p:ph type="title"/>
          </p:nvPr>
        </p:nvSpPr>
        <p:spPr>
          <a:xfrm>
            <a:off x="1412122" y="148389"/>
            <a:ext cx="10018713" cy="1752599"/>
          </a:xfrm>
        </p:spPr>
        <p:txBody>
          <a:bodyPr/>
          <a:lstStyle/>
          <a:p>
            <a:r>
              <a:rPr lang="en-US" dirty="0" smtClean="0">
                <a:solidFill>
                  <a:srgbClr val="FFFF00"/>
                </a:solidFill>
                <a:latin typeface="Arial Black" panose="020B0A04020102020204" pitchFamily="34" charset="0"/>
              </a:rPr>
              <a:t>Microsoft’s Supplier Responsibility Summary</a:t>
            </a:r>
            <a:endParaRPr lang="en-US" dirty="0">
              <a:solidFill>
                <a:srgbClr val="FFFF00"/>
              </a:solidFill>
              <a:latin typeface="Arial Black" panose="020B0A040201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1158" y="1900988"/>
            <a:ext cx="4099176" cy="4523873"/>
          </a:xfrm>
          <a:prstGeom prst="rect">
            <a:avLst/>
          </a:prstGeom>
        </p:spPr>
      </p:pic>
    </p:spTree>
    <p:extLst>
      <p:ext uri="{BB962C8B-B14F-4D97-AF65-F5344CB8AC3E}">
        <p14:creationId xmlns:p14="http://schemas.microsoft.com/office/powerpoint/2010/main" val="909251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236621"/>
            <a:ext cx="10018713" cy="1752599"/>
          </a:xfrm>
        </p:spPr>
        <p:txBody>
          <a:bodyPr>
            <a:normAutofit/>
          </a:bodyPr>
          <a:lstStyle/>
          <a:p>
            <a:r>
              <a:rPr lang="en-US" sz="3600" dirty="0" smtClean="0">
                <a:solidFill>
                  <a:srgbClr val="FFFF00"/>
                </a:solidFill>
                <a:latin typeface="Arial Black" panose="020B0A04020102020204" pitchFamily="34" charset="0"/>
              </a:rPr>
              <a:t>Commitment to Ethical Business Practices</a:t>
            </a:r>
            <a:endParaRPr lang="en-US" sz="3600" dirty="0">
              <a:solidFill>
                <a:srgbClr val="FFFF00"/>
              </a:solidFill>
              <a:latin typeface="Arial Black" panose="020B0A04020102020204" pitchFamily="34" charset="0"/>
            </a:endParaRPr>
          </a:p>
        </p:txBody>
      </p:sp>
      <p:sp>
        <p:nvSpPr>
          <p:cNvPr id="8" name="Content Placeholder 7"/>
          <p:cNvSpPr>
            <a:spLocks noGrp="1"/>
          </p:cNvSpPr>
          <p:nvPr>
            <p:ph sz="half" idx="2"/>
          </p:nvPr>
        </p:nvSpPr>
        <p:spPr>
          <a:xfrm>
            <a:off x="1484311" y="1732546"/>
            <a:ext cx="5964184" cy="5125453"/>
          </a:xfrm>
        </p:spPr>
        <p:txBody>
          <a:bodyPr>
            <a:noAutofit/>
          </a:bodyPr>
          <a:lstStyle/>
          <a:p>
            <a:pPr>
              <a:buClr>
                <a:srgbClr val="C00000"/>
              </a:buClr>
            </a:pPr>
            <a:r>
              <a:rPr lang="en-US" sz="2600" dirty="0" smtClean="0">
                <a:latin typeface="Times New Roman" panose="02020603050405020304" pitchFamily="18" charset="0"/>
                <a:cs typeface="Times New Roman" panose="02020603050405020304" pitchFamily="18" charset="0"/>
              </a:rPr>
              <a:t>Microsoft believes that the workplace environment should be safe and respectful.</a:t>
            </a:r>
          </a:p>
          <a:p>
            <a:pPr>
              <a:buClr>
                <a:srgbClr val="C00000"/>
              </a:buClr>
            </a:pPr>
            <a:r>
              <a:rPr lang="en-US" sz="2600" dirty="0" smtClean="0">
                <a:latin typeface="Times New Roman" panose="02020603050405020304" pitchFamily="18" charset="0"/>
                <a:cs typeface="Times New Roman" panose="02020603050405020304" pitchFamily="18" charset="0"/>
              </a:rPr>
              <a:t>Suppliers should offer the working hours that correspond with the worker’s </a:t>
            </a:r>
            <a:r>
              <a:rPr lang="en-US" sz="2600" dirty="0">
                <a:latin typeface="Times New Roman" panose="02020603050405020304" pitchFamily="18" charset="0"/>
                <a:cs typeface="Times New Roman" panose="02020603050405020304" pitchFamily="18" charset="0"/>
              </a:rPr>
              <a:t>pay </a:t>
            </a:r>
            <a:r>
              <a:rPr lang="en-US" sz="2600" dirty="0" smtClean="0">
                <a:latin typeface="Times New Roman" panose="02020603050405020304" pitchFamily="18" charset="0"/>
                <a:cs typeface="Times New Roman" panose="02020603050405020304" pitchFamily="18" charset="0"/>
              </a:rPr>
              <a:t>(</a:t>
            </a:r>
            <a:r>
              <a:rPr lang="en-US" sz="2600" dirty="0" err="1" smtClean="0">
                <a:latin typeface="Times New Roman" panose="02020603050405020304" pitchFamily="18" charset="0"/>
                <a:cs typeface="Times New Roman" panose="02020603050405020304" pitchFamily="18" charset="0"/>
              </a:rPr>
              <a:t>Sehgal</a:t>
            </a:r>
            <a:r>
              <a:rPr lang="en-US" sz="2600" dirty="0" smtClean="0">
                <a:latin typeface="Times New Roman" panose="02020603050405020304" pitchFamily="18" charset="0"/>
                <a:cs typeface="Times New Roman" panose="02020603050405020304" pitchFamily="18" charset="0"/>
              </a:rPr>
              <a:t> et al., 2020).</a:t>
            </a:r>
            <a:endParaRPr lang="en-US" sz="2600" dirty="0" smtClean="0">
              <a:latin typeface="Times New Roman" panose="02020603050405020304" pitchFamily="18" charset="0"/>
              <a:cs typeface="Times New Roman" panose="02020603050405020304" pitchFamily="18" charset="0"/>
            </a:endParaRPr>
          </a:p>
          <a:p>
            <a:pPr>
              <a:buClr>
                <a:srgbClr val="C00000"/>
              </a:buClr>
            </a:pPr>
            <a:r>
              <a:rPr lang="en-US" sz="2600" dirty="0" smtClean="0">
                <a:latin typeface="Times New Roman" panose="02020603050405020304" pitchFamily="18" charset="0"/>
                <a:cs typeface="Times New Roman" panose="02020603050405020304" pitchFamily="18" charset="0"/>
              </a:rPr>
              <a:t>Microsoft provides that suppliers should be in harmony with cultural practices of the community in which they operate.</a:t>
            </a:r>
            <a:endParaRPr lang="en-US" sz="2600"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8494" y="1732546"/>
            <a:ext cx="4743506" cy="3874170"/>
          </a:xfrm>
          <a:prstGeom prst="rect">
            <a:avLst/>
          </a:prstGeom>
        </p:spPr>
      </p:pic>
    </p:spTree>
    <p:extLst>
      <p:ext uri="{BB962C8B-B14F-4D97-AF65-F5344CB8AC3E}">
        <p14:creationId xmlns:p14="http://schemas.microsoft.com/office/powerpoint/2010/main" val="1847089257"/>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756611" y="1847787"/>
            <a:ext cx="6152147" cy="4068806"/>
          </a:xfrm>
          <a:noFill/>
        </p:spPr>
        <p:txBody>
          <a:bodyPr wrap="square" rtlCol="0">
            <a:spAutoFit/>
          </a:bodyPr>
          <a:lstStyle/>
          <a:p>
            <a:pPr>
              <a:buClr>
                <a:schemeClr val="accent5">
                  <a:lumMod val="75000"/>
                </a:schemeClr>
              </a:buClr>
              <a:buFont typeface="Arial" panose="020B0604020202020204" pitchFamily="34" charset="0"/>
            </a:pPr>
            <a:r>
              <a:rPr lang="en-US" sz="2600" dirty="0" smtClean="0">
                <a:latin typeface="Times New Roman" panose="02020603050405020304" pitchFamily="18" charset="0"/>
                <a:cs typeface="Times New Roman" panose="02020603050405020304" pitchFamily="18" charset="0"/>
              </a:rPr>
              <a:t>Microsoft insists that suppliers should give their workers safety an utmost priority.</a:t>
            </a:r>
          </a:p>
          <a:p>
            <a:pPr>
              <a:buClr>
                <a:schemeClr val="accent5">
                  <a:lumMod val="75000"/>
                </a:schemeClr>
              </a:buClr>
              <a:buFont typeface="Arial" panose="020B0604020202020204" pitchFamily="34" charset="0"/>
            </a:pPr>
            <a:r>
              <a:rPr lang="en-US" sz="2600" dirty="0" smtClean="0">
                <a:latin typeface="Times New Roman" panose="02020603050405020304" pitchFamily="18" charset="0"/>
                <a:cs typeface="Times New Roman" panose="02020603050405020304" pitchFamily="18" charset="0"/>
              </a:rPr>
              <a:t>To minimize workplace accidents, suppliers should provide the necessary protective equipment and training (</a:t>
            </a:r>
            <a:r>
              <a:rPr lang="en-US" sz="2600" dirty="0" err="1" smtClean="0">
                <a:latin typeface="Times New Roman" panose="02020603050405020304" pitchFamily="18" charset="0"/>
                <a:cs typeface="Times New Roman" panose="02020603050405020304" pitchFamily="18" charset="0"/>
              </a:rPr>
              <a:t>Bonsu</a:t>
            </a:r>
            <a:r>
              <a:rPr lang="en-US" sz="2600" dirty="0" smtClean="0">
                <a:latin typeface="Times New Roman" panose="02020603050405020304" pitchFamily="18" charset="0"/>
                <a:cs typeface="Times New Roman" panose="02020603050405020304" pitchFamily="18" charset="0"/>
              </a:rPr>
              <a:t>, 2019).</a:t>
            </a:r>
          </a:p>
          <a:p>
            <a:pPr>
              <a:buClr>
                <a:schemeClr val="accent5">
                  <a:lumMod val="75000"/>
                </a:schemeClr>
              </a:buClr>
              <a:buFont typeface="Arial" panose="020B0604020202020204" pitchFamily="34" charset="0"/>
            </a:pPr>
            <a:r>
              <a:rPr lang="en-US" sz="2600" dirty="0" smtClean="0">
                <a:latin typeface="Times New Roman" panose="02020603050405020304" pitchFamily="18" charset="0"/>
                <a:cs typeface="Times New Roman" panose="02020603050405020304" pitchFamily="18" charset="0"/>
              </a:rPr>
              <a:t>Regulations should be clear in instances where workers fall sick while at the workplace.</a:t>
            </a:r>
          </a:p>
        </p:txBody>
      </p:sp>
      <p:sp>
        <p:nvSpPr>
          <p:cNvPr id="2" name="TextBox 1"/>
          <p:cNvSpPr txBox="1"/>
          <p:nvPr/>
        </p:nvSpPr>
        <p:spPr>
          <a:xfrm>
            <a:off x="2449413" y="573596"/>
            <a:ext cx="89687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algn="ctr">
              <a:spcBef>
                <a:spcPct val="0"/>
              </a:spcBef>
              <a:buNone/>
              <a:defRPr sz="4800" cap="none">
                <a:ln w="3175" cmpd="sng">
                  <a:noFill/>
                </a:ln>
                <a:solidFill>
                  <a:schemeClr val="accent2">
                    <a:lumMod val="75000"/>
                  </a:schemeClr>
                </a:solidFill>
                <a:effectLst/>
                <a:latin typeface="Arial Black" panose="020B0A04020102020204" pitchFamily="34" charset="0"/>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sz="3600" dirty="0" smtClean="0">
                <a:solidFill>
                  <a:srgbClr val="FFFF00"/>
                </a:solidFill>
              </a:rPr>
              <a:t>Workers’ Health and Safety</a:t>
            </a:r>
            <a:endParaRPr lang="en-US" sz="3600" dirty="0">
              <a:solidFill>
                <a:srgbClr val="FFFF00"/>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8758" y="1847787"/>
            <a:ext cx="4283242" cy="3037034"/>
          </a:xfrm>
          <a:prstGeom prst="rect">
            <a:avLst/>
          </a:prstGeom>
        </p:spPr>
      </p:pic>
    </p:spTree>
    <p:extLst>
      <p:ext uri="{BB962C8B-B14F-4D97-AF65-F5344CB8AC3E}">
        <p14:creationId xmlns:p14="http://schemas.microsoft.com/office/powerpoint/2010/main" val="1192155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FF00"/>
                </a:solidFill>
                <a:latin typeface="Arial Black" panose="020B0A04020102020204" pitchFamily="34" charset="0"/>
              </a:rPr>
              <a:t>Workers Labor and Human Rights</a:t>
            </a:r>
            <a:endParaRPr lang="en-US" sz="3600" dirty="0">
              <a:solidFill>
                <a:srgbClr val="FFFF00"/>
              </a:solidFill>
              <a:latin typeface="Arial Black" panose="020B0A04020102020204" pitchFamily="34" charset="0"/>
            </a:endParaRPr>
          </a:p>
        </p:txBody>
      </p:sp>
      <p:sp>
        <p:nvSpPr>
          <p:cNvPr id="3" name="Content Placeholder 2"/>
          <p:cNvSpPr>
            <a:spLocks noGrp="1"/>
          </p:cNvSpPr>
          <p:nvPr>
            <p:ph sz="half" idx="1"/>
          </p:nvPr>
        </p:nvSpPr>
        <p:spPr>
          <a:xfrm>
            <a:off x="1484312" y="2069433"/>
            <a:ext cx="6170362" cy="3721768"/>
          </a:xfrm>
        </p:spPr>
        <p:txBody>
          <a:bodyPr>
            <a:normAutofit/>
          </a:bodyPr>
          <a:lstStyle/>
          <a:p>
            <a:pPr>
              <a:buClr>
                <a:srgbClr val="D64787">
                  <a:lumMod val="75000"/>
                </a:srgbClr>
              </a:buClr>
              <a:buFont typeface="Arial" panose="020B0604020202020204" pitchFamily="34" charset="0"/>
              <a:buChar char="•"/>
            </a:pPr>
            <a:r>
              <a:rPr lang="en-US" sz="2600" dirty="0" smtClean="0">
                <a:solidFill>
                  <a:prstClr val="black"/>
                </a:solidFill>
                <a:latin typeface="Times New Roman" panose="02020603050405020304" pitchFamily="18" charset="0"/>
                <a:cs typeface="Times New Roman" panose="02020603050405020304" pitchFamily="18" charset="0"/>
              </a:rPr>
              <a:t>Suppliers should ensure that their workers are free from intimidation and workplace stress </a:t>
            </a:r>
            <a:r>
              <a:rPr lang="en-US" sz="2600" dirty="0">
                <a:latin typeface="Times New Roman" panose="02020603050405020304" pitchFamily="18" charset="0"/>
                <a:cs typeface="Times New Roman" panose="02020603050405020304" pitchFamily="18" charset="0"/>
              </a:rPr>
              <a:t>(</a:t>
            </a:r>
            <a:r>
              <a:rPr lang="en-US" sz="2600" dirty="0" err="1">
                <a:latin typeface="Times New Roman" panose="02020603050405020304" pitchFamily="18" charset="0"/>
                <a:cs typeface="Times New Roman" panose="02020603050405020304" pitchFamily="18" charset="0"/>
              </a:rPr>
              <a:t>Bonsu</a:t>
            </a:r>
            <a:r>
              <a:rPr lang="en-US" sz="2600" dirty="0">
                <a:latin typeface="Times New Roman" panose="02020603050405020304" pitchFamily="18" charset="0"/>
                <a:cs typeface="Times New Roman" panose="02020603050405020304" pitchFamily="18" charset="0"/>
              </a:rPr>
              <a:t>, 2019</a:t>
            </a:r>
            <a:r>
              <a:rPr lang="en-US" sz="2600" dirty="0" smtClean="0">
                <a:latin typeface="Times New Roman" panose="02020603050405020304" pitchFamily="18" charset="0"/>
                <a:cs typeface="Times New Roman" panose="02020603050405020304" pitchFamily="18" charset="0"/>
              </a:rPr>
              <a:t>).</a:t>
            </a:r>
            <a:endParaRPr lang="en-US" sz="2600" dirty="0" smtClean="0">
              <a:solidFill>
                <a:prstClr val="black"/>
              </a:solidFill>
              <a:latin typeface="Times New Roman" panose="02020603050405020304" pitchFamily="18" charset="0"/>
              <a:cs typeface="Times New Roman" panose="02020603050405020304" pitchFamily="18" charset="0"/>
            </a:endParaRPr>
          </a:p>
          <a:p>
            <a:pPr lvl="0">
              <a:buClr>
                <a:srgbClr val="D64787">
                  <a:lumMod val="75000"/>
                </a:srgbClr>
              </a:buClr>
              <a:buFont typeface="Arial" panose="020B0604020202020204" pitchFamily="34" charset="0"/>
              <a:buChar char="•"/>
            </a:pPr>
            <a:r>
              <a:rPr lang="en-US" sz="2600" dirty="0" smtClean="0">
                <a:solidFill>
                  <a:prstClr val="black"/>
                </a:solidFill>
                <a:latin typeface="Times New Roman" panose="02020603050405020304" pitchFamily="18" charset="0"/>
                <a:cs typeface="Times New Roman" panose="02020603050405020304" pitchFamily="18" charset="0"/>
              </a:rPr>
              <a:t>The </a:t>
            </a:r>
            <a:r>
              <a:rPr lang="en-US" sz="2600" dirty="0">
                <a:solidFill>
                  <a:prstClr val="black"/>
                </a:solidFill>
                <a:latin typeface="Times New Roman" panose="02020603050405020304" pitchFamily="18" charset="0"/>
                <a:cs typeface="Times New Roman" panose="02020603050405020304" pitchFamily="18" charset="0"/>
              </a:rPr>
              <a:t>workers are also trained on their rights before they begin working.</a:t>
            </a:r>
          </a:p>
          <a:p>
            <a:pPr lvl="0">
              <a:buClr>
                <a:srgbClr val="D64787">
                  <a:lumMod val="75000"/>
                </a:srgbClr>
              </a:buClr>
              <a:buFont typeface="Arial" panose="020B0604020202020204" pitchFamily="34" charset="0"/>
              <a:buChar char="•"/>
            </a:pPr>
            <a:r>
              <a:rPr lang="en-US" sz="2600" dirty="0" smtClean="0">
                <a:solidFill>
                  <a:prstClr val="black"/>
                </a:solidFill>
                <a:latin typeface="Times New Roman" panose="02020603050405020304" pitchFamily="18" charset="0"/>
                <a:cs typeface="Times New Roman" panose="02020603050405020304" pitchFamily="18" charset="0"/>
              </a:rPr>
              <a:t>Microsoft </a:t>
            </a:r>
            <a:r>
              <a:rPr lang="en-US" sz="2600" dirty="0">
                <a:solidFill>
                  <a:prstClr val="black"/>
                </a:solidFill>
                <a:latin typeface="Times New Roman" panose="02020603050405020304" pitchFamily="18" charset="0"/>
                <a:cs typeface="Times New Roman" panose="02020603050405020304" pitchFamily="18" charset="0"/>
              </a:rPr>
              <a:t>does not tolerate any request for recruitment fees.</a:t>
            </a:r>
            <a:endParaRPr lang="en-US" sz="2800" dirty="0">
              <a:solidFill>
                <a:prstClr val="black"/>
              </a:solidFill>
              <a:latin typeface="Times New Roman" panose="02020603050405020304" pitchFamily="18" charset="0"/>
              <a:cs typeface="Times New Roman" panose="02020603050405020304" pitchFamily="18" charset="0"/>
            </a:endParaRPr>
          </a:p>
          <a:p>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654673" y="2069434"/>
            <a:ext cx="4271851" cy="3721768"/>
          </a:xfrm>
        </p:spPr>
      </p:pic>
    </p:spTree>
    <p:extLst>
      <p:ext uri="{BB962C8B-B14F-4D97-AF65-F5344CB8AC3E}">
        <p14:creationId xmlns:p14="http://schemas.microsoft.com/office/powerpoint/2010/main" val="1562183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3811" y="373037"/>
            <a:ext cx="9031705" cy="646331"/>
          </a:xfrm>
          <a:prstGeom prst="rect">
            <a:avLst/>
          </a:prstGeom>
        </p:spPr>
        <p:txBody>
          <a:bodyPr wrap="square">
            <a:spAutoFit/>
          </a:bodyPr>
          <a:lstStyle>
            <a:defPPr>
              <a:defRPr lang="en-US"/>
            </a:defPPr>
            <a:lvl1pPr algn="ctr">
              <a:defRPr sz="4800">
                <a:solidFill>
                  <a:schemeClr val="accent2">
                    <a:lumMod val="75000"/>
                  </a:schemeClr>
                </a:solidFill>
                <a:latin typeface="Arial Black" panose="020B0A04020102020204" pitchFamily="34" charset="0"/>
              </a:defRPr>
            </a:lvl1pPr>
          </a:lstStyle>
          <a:p>
            <a:r>
              <a:rPr lang="en-US" sz="3600" dirty="0" smtClean="0">
                <a:solidFill>
                  <a:srgbClr val="FFFF00"/>
                </a:solidFill>
              </a:rPr>
              <a:t>Environmental Accountability</a:t>
            </a:r>
            <a:endParaRPr lang="en-US" sz="3600" dirty="0">
              <a:solidFill>
                <a:srgbClr val="FFFF00"/>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4338" y="1469289"/>
            <a:ext cx="5887052" cy="266957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8354" y="1469289"/>
            <a:ext cx="4678969" cy="266957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16941" y="4355432"/>
            <a:ext cx="5414794" cy="2502568"/>
          </a:xfrm>
          <a:prstGeom prst="rect">
            <a:avLst/>
          </a:prstGeom>
        </p:spPr>
      </p:pic>
    </p:spTree>
    <p:extLst>
      <p:ext uri="{BB962C8B-B14F-4D97-AF65-F5344CB8AC3E}">
        <p14:creationId xmlns:p14="http://schemas.microsoft.com/office/powerpoint/2010/main" val="4003155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408663" y="497306"/>
            <a:ext cx="8586439" cy="646331"/>
          </a:xfrm>
          <a:prstGeom prst="rect">
            <a:avLst/>
          </a:prstGeom>
        </p:spPr>
        <p:txBody>
          <a:bodyPr vert="horz" wrap="square">
            <a:spAutoFit/>
          </a:bodyPr>
          <a:lstStyle>
            <a:defPPr>
              <a:defRPr lang="en-US"/>
            </a:defPPr>
            <a:lvl1pPr algn="r">
              <a:defRPr sz="4800">
                <a:solidFill>
                  <a:schemeClr val="accent2">
                    <a:lumMod val="75000"/>
                  </a:schemeClr>
                </a:solidFill>
                <a:latin typeface="Arial Black" panose="020B0A04020102020204" pitchFamily="34" charset="0"/>
              </a:defRPr>
            </a:lvl1pPr>
          </a:lstStyle>
          <a:p>
            <a:pPr algn="ctr"/>
            <a:r>
              <a:rPr lang="en-US" sz="3600" dirty="0" smtClean="0">
                <a:solidFill>
                  <a:srgbClr val="FFFF00"/>
                </a:solidFill>
              </a:rPr>
              <a:t>Changes in Code of Conduct</a:t>
            </a:r>
            <a:endParaRPr lang="en-US" sz="3600" dirty="0">
              <a:solidFill>
                <a:srgbClr val="FFFF00"/>
              </a:solidFill>
            </a:endParaRPr>
          </a:p>
        </p:txBody>
      </p:sp>
      <p:sp>
        <p:nvSpPr>
          <p:cNvPr id="8" name="TextBox 7"/>
          <p:cNvSpPr txBox="1"/>
          <p:nvPr/>
        </p:nvSpPr>
        <p:spPr>
          <a:xfrm>
            <a:off x="6039853" y="1312079"/>
            <a:ext cx="5678906" cy="5324535"/>
          </a:xfrm>
          <a:prstGeom prst="rect">
            <a:avLst/>
          </a:prstGeom>
          <a:noFill/>
        </p:spPr>
        <p:txBody>
          <a:bodyPr wrap="square" rtlCol="0">
            <a:spAutoFit/>
          </a:bodyPr>
          <a:lstStyle/>
          <a:p>
            <a:pPr marL="285750" indent="-285750">
              <a:buClr>
                <a:schemeClr val="accent5">
                  <a:lumMod val="75000"/>
                </a:schemeClr>
              </a:buClr>
              <a:buFont typeface="Arial" panose="020B0604020202020204" pitchFamily="34" charset="0"/>
              <a:buChar char="•"/>
            </a:pPr>
            <a:r>
              <a:rPr lang="en-US" sz="2600" dirty="0" smtClean="0">
                <a:latin typeface="Times New Roman" panose="02020603050405020304" pitchFamily="18" charset="0"/>
                <a:cs typeface="Times New Roman" panose="02020603050405020304" pitchFamily="18" charset="0"/>
              </a:rPr>
              <a:t>The company has been eliminating all possible shortcuts in its organizational process </a:t>
            </a:r>
            <a:r>
              <a:rPr lang="en-US" sz="2600" dirty="0" smtClean="0">
                <a:latin typeface="Times New Roman" panose="02020603050405020304" pitchFamily="18" charset="0"/>
                <a:cs typeface="Times New Roman" panose="02020603050405020304" pitchFamily="18" charset="0"/>
              </a:rPr>
              <a:t>(</a:t>
            </a:r>
            <a:r>
              <a:rPr lang="en-US" sz="2800" dirty="0" smtClean="0">
                <a:latin typeface="Times New Roman" panose="02020603050405020304" pitchFamily="18" charset="0"/>
                <a:cs typeface="Times New Roman" panose="02020603050405020304" pitchFamily="18" charset="0"/>
              </a:rPr>
              <a:t>Lawless, 2018)</a:t>
            </a:r>
            <a:r>
              <a:rPr lang="en-US" sz="2600" dirty="0" smtClean="0">
                <a:latin typeface="Times New Roman" panose="02020603050405020304" pitchFamily="18" charset="0"/>
                <a:cs typeface="Times New Roman" panose="02020603050405020304" pitchFamily="18" charset="0"/>
              </a:rPr>
              <a:t>.</a:t>
            </a:r>
            <a:endParaRPr lang="en-US" sz="2600" dirty="0" smtClean="0">
              <a:latin typeface="Times New Roman" panose="02020603050405020304" pitchFamily="18" charset="0"/>
              <a:cs typeface="Times New Roman" panose="02020603050405020304" pitchFamily="18" charset="0"/>
            </a:endParaRPr>
          </a:p>
          <a:p>
            <a:pPr>
              <a:buClr>
                <a:schemeClr val="accent5">
                  <a:lumMod val="75000"/>
                </a:schemeClr>
              </a:buClr>
            </a:pPr>
            <a:endParaRPr lang="en-US" sz="2600" dirty="0" smtClean="0">
              <a:latin typeface="Times New Roman" panose="02020603050405020304" pitchFamily="18" charset="0"/>
              <a:cs typeface="Times New Roman" panose="02020603050405020304" pitchFamily="18" charset="0"/>
            </a:endParaRPr>
          </a:p>
          <a:p>
            <a:pPr marL="285750" indent="-285750">
              <a:buClr>
                <a:schemeClr val="accent5">
                  <a:lumMod val="75000"/>
                </a:schemeClr>
              </a:buClr>
              <a:buFont typeface="Arial" panose="020B0604020202020204" pitchFamily="34" charset="0"/>
              <a:buChar char="•"/>
            </a:pPr>
            <a:r>
              <a:rPr lang="en-US" sz="2600" dirty="0" smtClean="0">
                <a:latin typeface="Times New Roman" panose="02020603050405020304" pitchFamily="18" charset="0"/>
                <a:cs typeface="Times New Roman" panose="02020603050405020304" pitchFamily="18" charset="0"/>
              </a:rPr>
              <a:t>All processes are placed under strict scrutiny and audits are done frequently.</a:t>
            </a:r>
            <a:endParaRPr lang="en-US" sz="2600" dirty="0">
              <a:latin typeface="Times New Roman" panose="02020603050405020304" pitchFamily="18" charset="0"/>
              <a:cs typeface="Times New Roman" panose="02020603050405020304" pitchFamily="18" charset="0"/>
            </a:endParaRPr>
          </a:p>
          <a:p>
            <a:pPr marL="285750" indent="-285750">
              <a:buClr>
                <a:schemeClr val="accent5">
                  <a:lumMod val="75000"/>
                </a:schemeClr>
              </a:buClr>
              <a:buFont typeface="Arial" panose="020B0604020202020204" pitchFamily="34" charset="0"/>
              <a:buChar char="•"/>
            </a:pPr>
            <a:endParaRPr lang="en-US" sz="2600" dirty="0" smtClean="0">
              <a:latin typeface="Times New Roman" panose="02020603050405020304" pitchFamily="18" charset="0"/>
              <a:cs typeface="Times New Roman" panose="02020603050405020304" pitchFamily="18" charset="0"/>
            </a:endParaRPr>
          </a:p>
          <a:p>
            <a:pPr marL="285750" indent="-285750">
              <a:buClr>
                <a:schemeClr val="accent5">
                  <a:lumMod val="75000"/>
                </a:schemeClr>
              </a:buClr>
              <a:buFont typeface="Arial" panose="020B0604020202020204" pitchFamily="34" charset="0"/>
              <a:buChar char="•"/>
            </a:pPr>
            <a:r>
              <a:rPr lang="en-US" sz="2600" dirty="0" smtClean="0">
                <a:latin typeface="Times New Roman" panose="02020603050405020304" pitchFamily="18" charset="0"/>
                <a:cs typeface="Times New Roman" panose="02020603050405020304" pitchFamily="18" charset="0"/>
              </a:rPr>
              <a:t>Suppliers have been put on probation or entirely removed where workers rights are ignored.</a:t>
            </a:r>
          </a:p>
          <a:p>
            <a:pPr>
              <a:buClr>
                <a:schemeClr val="accent5">
                  <a:lumMod val="75000"/>
                </a:schemeClr>
              </a:buClr>
            </a:pPr>
            <a:endParaRPr lang="en-US" sz="2600" dirty="0">
              <a:latin typeface="Times New Roman" panose="02020603050405020304" pitchFamily="18" charset="0"/>
              <a:cs typeface="Times New Roman" panose="02020603050405020304" pitchFamily="18" charset="0"/>
            </a:endParaRPr>
          </a:p>
          <a:p>
            <a:pPr marL="285750" indent="-285750">
              <a:buClr>
                <a:schemeClr val="accent5">
                  <a:lumMod val="75000"/>
                </a:schemeClr>
              </a:buClr>
              <a:buFont typeface="Arial" panose="020B0604020202020204" pitchFamily="34" charset="0"/>
              <a:buChar char="•"/>
            </a:pPr>
            <a:r>
              <a:rPr lang="en-US" sz="2600" dirty="0" smtClean="0">
                <a:latin typeface="Times New Roman" panose="02020603050405020304" pitchFamily="18" charset="0"/>
                <a:cs typeface="Times New Roman" panose="02020603050405020304" pitchFamily="18" charset="0"/>
              </a:rPr>
              <a:t>Microsoft has focused on providing education to its workers.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493" y="2095860"/>
            <a:ext cx="4708359" cy="3895865"/>
          </a:xfrm>
          <a:prstGeom prst="rect">
            <a:avLst/>
          </a:prstGeom>
        </p:spPr>
      </p:pic>
    </p:spTree>
    <p:extLst>
      <p:ext uri="{BB962C8B-B14F-4D97-AF65-F5344CB8AC3E}">
        <p14:creationId xmlns:p14="http://schemas.microsoft.com/office/powerpoint/2010/main" val="1486206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0"/>
            <a:ext cx="10018713" cy="1752599"/>
          </a:xfrm>
        </p:spPr>
        <p:txBody>
          <a:bodyPr/>
          <a:lstStyle/>
          <a:p>
            <a:r>
              <a:rPr lang="en-US" b="1" dirty="0" smtClean="0">
                <a:solidFill>
                  <a:srgbClr val="FFFF00"/>
                </a:solidFill>
                <a:latin typeface="Times New Roman" panose="02020603050405020304" pitchFamily="18" charset="0"/>
                <a:cs typeface="Times New Roman" panose="02020603050405020304" pitchFamily="18" charset="0"/>
              </a:rPr>
              <a:t>References</a:t>
            </a:r>
            <a:endParaRPr lang="en-US" b="1"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933488" y="1752599"/>
            <a:ext cx="10258512" cy="4720390"/>
          </a:xfrm>
        </p:spPr>
        <p:txBody>
          <a:bodyPr>
            <a:normAutofit/>
          </a:bodyPr>
          <a:lstStyle/>
          <a:p>
            <a:pPr marL="465138" indent="-465138">
              <a:buNone/>
            </a:pPr>
            <a:r>
              <a:rPr lang="en-US" dirty="0" err="1" smtClean="0">
                <a:latin typeface="Times New Roman" panose="02020603050405020304" pitchFamily="18" charset="0"/>
                <a:cs typeface="Times New Roman" panose="02020603050405020304" pitchFamily="18" charset="0"/>
              </a:rPr>
              <a:t>Bonsu</a:t>
            </a:r>
            <a:r>
              <a:rPr lang="en-US" dirty="0">
                <a:latin typeface="Times New Roman" panose="02020603050405020304" pitchFamily="18" charset="0"/>
                <a:cs typeface="Times New Roman" panose="02020603050405020304" pitchFamily="18" charset="0"/>
              </a:rPr>
              <a:t>, S. (2019). Corporate Social Responsibility: Assessing the Alignment of Theory and Practice Utilizing Case Studies. Journal of Marketing &amp; Management, 10(1</a:t>
            </a:r>
            <a:r>
              <a:rPr lang="en-US" dirty="0" smtClean="0">
                <a:latin typeface="Times New Roman" panose="02020603050405020304" pitchFamily="18" charset="0"/>
                <a:cs typeface="Times New Roman" panose="02020603050405020304" pitchFamily="18" charset="0"/>
              </a:rPr>
              <a:t>).</a:t>
            </a:r>
          </a:p>
          <a:p>
            <a:pPr marL="465138" indent="-465138">
              <a:buNone/>
            </a:pPr>
            <a:r>
              <a:rPr lang="en-US" dirty="0" err="1">
                <a:latin typeface="Times New Roman" panose="02020603050405020304" pitchFamily="18" charset="0"/>
                <a:cs typeface="Times New Roman" panose="02020603050405020304" pitchFamily="18" charset="0"/>
              </a:rPr>
              <a:t>Habboubi</a:t>
            </a:r>
            <a:r>
              <a:rPr lang="en-US" dirty="0">
                <a:latin typeface="Times New Roman" panose="02020603050405020304" pitchFamily="18" charset="0"/>
                <a:cs typeface="Times New Roman" panose="02020603050405020304" pitchFamily="18" charset="0"/>
              </a:rPr>
              <a:t>, S. (2019). Analytics Models for Corporate Social Responsibility in Global Supply Chains (Doctoral dissertation</a:t>
            </a:r>
            <a:r>
              <a:rPr lang="en-US" dirty="0" smtClean="0">
                <a:latin typeface="Times New Roman" panose="02020603050405020304" pitchFamily="18" charset="0"/>
                <a:cs typeface="Times New Roman" panose="02020603050405020304" pitchFamily="18" charset="0"/>
              </a:rPr>
              <a:t>).</a:t>
            </a:r>
          </a:p>
          <a:p>
            <a:pPr marL="465138" indent="-465138">
              <a:buNone/>
            </a:pPr>
            <a:r>
              <a:rPr lang="en-US" dirty="0" err="1">
                <a:latin typeface="Times New Roman" panose="02020603050405020304" pitchFamily="18" charset="0"/>
                <a:cs typeface="Times New Roman" panose="02020603050405020304" pitchFamily="18" charset="0"/>
              </a:rPr>
              <a:t>Sehgal</a:t>
            </a:r>
            <a:r>
              <a:rPr lang="en-US" dirty="0">
                <a:latin typeface="Times New Roman" panose="02020603050405020304" pitchFamily="18" charset="0"/>
                <a:cs typeface="Times New Roman" panose="02020603050405020304" pitchFamily="18" charset="0"/>
              </a:rPr>
              <a:t>, G., </a:t>
            </a:r>
            <a:r>
              <a:rPr lang="en-US" dirty="0" err="1">
                <a:latin typeface="Times New Roman" panose="02020603050405020304" pitchFamily="18" charset="0"/>
                <a:cs typeface="Times New Roman" panose="02020603050405020304" pitchFamily="18" charset="0"/>
              </a:rPr>
              <a:t>Kee</a:t>
            </a:r>
            <a:r>
              <a:rPr lang="en-US" dirty="0">
                <a:latin typeface="Times New Roman" panose="02020603050405020304" pitchFamily="18" charset="0"/>
                <a:cs typeface="Times New Roman" panose="02020603050405020304" pitchFamily="18" charset="0"/>
              </a:rPr>
              <a:t>, D. M. H., Low, A. R., Chin, Y. S., Woo, E. M. Y., Lee, P. F., &amp; </a:t>
            </a:r>
            <a:r>
              <a:rPr lang="en-US" dirty="0" err="1">
                <a:latin typeface="Times New Roman" panose="02020603050405020304" pitchFamily="18" charset="0"/>
                <a:cs typeface="Times New Roman" panose="02020603050405020304" pitchFamily="18" charset="0"/>
              </a:rPr>
              <a:t>Almutairi</a:t>
            </a:r>
            <a:r>
              <a:rPr lang="en-US" dirty="0">
                <a:latin typeface="Times New Roman" panose="02020603050405020304" pitchFamily="18" charset="0"/>
                <a:cs typeface="Times New Roman" panose="02020603050405020304" pitchFamily="18" charset="0"/>
              </a:rPr>
              <a:t>, F. (2020). Corporate Social Responsibility: A Case Study of Microsoft Corporation. Asia Pacific Journal of Management and Education, 3(1), 63-71</a:t>
            </a:r>
            <a:r>
              <a:rPr lang="en-US" dirty="0" smtClean="0">
                <a:latin typeface="Times New Roman" panose="02020603050405020304" pitchFamily="18" charset="0"/>
                <a:cs typeface="Times New Roman" panose="02020603050405020304" pitchFamily="18" charset="0"/>
              </a:rPr>
              <a:t>.</a:t>
            </a:r>
          </a:p>
          <a:p>
            <a:pPr marL="465138" indent="-465138">
              <a:buNone/>
            </a:pPr>
            <a:r>
              <a:rPr lang="en-US" dirty="0">
                <a:latin typeface="Times New Roman" panose="02020603050405020304" pitchFamily="18" charset="0"/>
                <a:cs typeface="Times New Roman" panose="02020603050405020304" pitchFamily="18" charset="0"/>
              </a:rPr>
              <a:t>Lawless, J. (</a:t>
            </a:r>
            <a:r>
              <a:rPr lang="en-US" dirty="0" smtClean="0">
                <a:latin typeface="Times New Roman" panose="02020603050405020304" pitchFamily="18" charset="0"/>
                <a:cs typeface="Times New Roman" panose="02020603050405020304" pitchFamily="18" charset="0"/>
              </a:rPr>
              <a:t>2018). </a:t>
            </a:r>
            <a:r>
              <a:rPr lang="en-US" dirty="0">
                <a:latin typeface="Times New Roman" panose="02020603050405020304" pitchFamily="18" charset="0"/>
                <a:cs typeface="Times New Roman" panose="02020603050405020304" pitchFamily="18" charset="0"/>
              </a:rPr>
              <a:t>Global Diversity &amp; Inclusion at Microsoft.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62398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796</Words>
  <Application>Microsoft Office PowerPoint</Application>
  <PresentationFormat>Widescreen</PresentationFormat>
  <Paragraphs>46</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Arial Black</vt:lpstr>
      <vt:lpstr>Calibri</vt:lpstr>
      <vt:lpstr>Corbel</vt:lpstr>
      <vt:lpstr>Times New Roman</vt:lpstr>
      <vt:lpstr>Parallax</vt:lpstr>
      <vt:lpstr>Microsoft Supplier Responsibility Name: Institution:</vt:lpstr>
      <vt:lpstr>Microsoft’s Supplier Responsibility Summary</vt:lpstr>
      <vt:lpstr>Commitment to Ethical Business Practices</vt:lpstr>
      <vt:lpstr>PowerPoint Presentation</vt:lpstr>
      <vt:lpstr>Workers Labor and Human Rights</vt:lpstr>
      <vt:lpstr>PowerPoint Presentation</vt:lpstr>
      <vt:lpstr>PowerPoint Presentation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2019-11-01T10:13:22Z</dcterms:created>
  <dcterms:modified xsi:type="dcterms:W3CDTF">2020-09-02T07:52:27Z</dcterms:modified>
</cp:coreProperties>
</file>