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3" autoAdjust="0"/>
    <p:restoredTop sz="94660"/>
  </p:normalViewPr>
  <p:slideViewPr>
    <p:cSldViewPr snapToGrid="0">
      <p:cViewPr varScale="1">
        <p:scale>
          <a:sx n="69" d="100"/>
          <a:sy n="69" d="100"/>
        </p:scale>
        <p:origin x="60"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C0206A4-3B33-4B6F-9675-B4D6DC0B1D12}" type="datetimeFigureOut">
              <a:rPr lang="en-US" smtClean="0"/>
              <a:t>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FB597-CFD6-43CC-A341-4933E241CA14}" type="slidenum">
              <a:rPr lang="en-US" smtClean="0"/>
              <a:t>‹#›</a:t>
            </a:fld>
            <a:endParaRPr lang="en-US"/>
          </a:p>
        </p:txBody>
      </p:sp>
    </p:spTree>
    <p:extLst>
      <p:ext uri="{BB962C8B-B14F-4D97-AF65-F5344CB8AC3E}">
        <p14:creationId xmlns:p14="http://schemas.microsoft.com/office/powerpoint/2010/main" val="550748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C0206A4-3B33-4B6F-9675-B4D6DC0B1D12}" type="datetimeFigureOut">
              <a:rPr lang="en-US" smtClean="0"/>
              <a:t>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FFB597-CFD6-43CC-A341-4933E241CA14}" type="slidenum">
              <a:rPr lang="en-US" smtClean="0"/>
              <a:t>‹#›</a:t>
            </a:fld>
            <a:endParaRPr lang="en-US"/>
          </a:p>
        </p:txBody>
      </p:sp>
    </p:spTree>
    <p:extLst>
      <p:ext uri="{BB962C8B-B14F-4D97-AF65-F5344CB8AC3E}">
        <p14:creationId xmlns:p14="http://schemas.microsoft.com/office/powerpoint/2010/main" val="2121053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C0206A4-3B33-4B6F-9675-B4D6DC0B1D12}" type="datetimeFigureOut">
              <a:rPr lang="en-US" smtClean="0"/>
              <a:t>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FFB597-CFD6-43CC-A341-4933E241CA14}" type="slidenum">
              <a:rPr lang="en-US" smtClean="0"/>
              <a:t>‹#›</a:t>
            </a:fld>
            <a:endParaRPr lang="en-US"/>
          </a:p>
        </p:txBody>
      </p:sp>
    </p:spTree>
    <p:extLst>
      <p:ext uri="{BB962C8B-B14F-4D97-AF65-F5344CB8AC3E}">
        <p14:creationId xmlns:p14="http://schemas.microsoft.com/office/powerpoint/2010/main" val="1082273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C0206A4-3B33-4B6F-9675-B4D6DC0B1D12}" type="datetimeFigureOut">
              <a:rPr lang="en-US" smtClean="0"/>
              <a:t>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FFB597-CFD6-43CC-A341-4933E241CA14}"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38824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C0206A4-3B33-4B6F-9675-B4D6DC0B1D12}" type="datetimeFigureOut">
              <a:rPr lang="en-US" smtClean="0"/>
              <a:t>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FFB597-CFD6-43CC-A341-4933E241CA14}" type="slidenum">
              <a:rPr lang="en-US" smtClean="0"/>
              <a:t>‹#›</a:t>
            </a:fld>
            <a:endParaRPr lang="en-US"/>
          </a:p>
        </p:txBody>
      </p:sp>
    </p:spTree>
    <p:extLst>
      <p:ext uri="{BB962C8B-B14F-4D97-AF65-F5344CB8AC3E}">
        <p14:creationId xmlns:p14="http://schemas.microsoft.com/office/powerpoint/2010/main" val="42908650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C0206A4-3B33-4B6F-9675-B4D6DC0B1D12}" type="datetimeFigureOut">
              <a:rPr lang="en-US" smtClean="0"/>
              <a:t>2/27/2021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FFB597-CFD6-43CC-A341-4933E241CA14}" type="slidenum">
              <a:rPr lang="en-US" smtClean="0"/>
              <a:t>‹#›</a:t>
            </a:fld>
            <a:endParaRPr lang="en-US"/>
          </a:p>
        </p:txBody>
      </p:sp>
    </p:spTree>
    <p:extLst>
      <p:ext uri="{BB962C8B-B14F-4D97-AF65-F5344CB8AC3E}">
        <p14:creationId xmlns:p14="http://schemas.microsoft.com/office/powerpoint/2010/main" val="6988661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C0206A4-3B33-4B6F-9675-B4D6DC0B1D12}" type="datetimeFigureOut">
              <a:rPr lang="en-US" smtClean="0"/>
              <a:t>2/27/2021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FFB597-CFD6-43CC-A341-4933E241CA14}" type="slidenum">
              <a:rPr lang="en-US" smtClean="0"/>
              <a:t>‹#›</a:t>
            </a:fld>
            <a:endParaRPr lang="en-US"/>
          </a:p>
        </p:txBody>
      </p:sp>
    </p:spTree>
    <p:extLst>
      <p:ext uri="{BB962C8B-B14F-4D97-AF65-F5344CB8AC3E}">
        <p14:creationId xmlns:p14="http://schemas.microsoft.com/office/powerpoint/2010/main" val="15948488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0206A4-3B33-4B6F-9675-B4D6DC0B1D12}" type="datetimeFigureOut">
              <a:rPr lang="en-US" smtClean="0"/>
              <a:t>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FB597-CFD6-43CC-A341-4933E241CA14}" type="slidenum">
              <a:rPr lang="en-US" smtClean="0"/>
              <a:t>‹#›</a:t>
            </a:fld>
            <a:endParaRPr lang="en-US"/>
          </a:p>
        </p:txBody>
      </p:sp>
    </p:spTree>
    <p:extLst>
      <p:ext uri="{BB962C8B-B14F-4D97-AF65-F5344CB8AC3E}">
        <p14:creationId xmlns:p14="http://schemas.microsoft.com/office/powerpoint/2010/main" val="17811032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0206A4-3B33-4B6F-9675-B4D6DC0B1D12}" type="datetimeFigureOut">
              <a:rPr lang="en-US" smtClean="0"/>
              <a:t>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FB597-CFD6-43CC-A341-4933E241CA14}" type="slidenum">
              <a:rPr lang="en-US" smtClean="0"/>
              <a:t>‹#›</a:t>
            </a:fld>
            <a:endParaRPr lang="en-US"/>
          </a:p>
        </p:txBody>
      </p:sp>
    </p:spTree>
    <p:extLst>
      <p:ext uri="{BB962C8B-B14F-4D97-AF65-F5344CB8AC3E}">
        <p14:creationId xmlns:p14="http://schemas.microsoft.com/office/powerpoint/2010/main" val="20566166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0206A4-3B33-4B6F-9675-B4D6DC0B1D12}" type="datetimeFigureOut">
              <a:rPr lang="en-US" smtClean="0"/>
              <a:t>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D5FFB597-CFD6-43CC-A341-4933E241CA14}" type="slidenum">
              <a:rPr lang="en-US" smtClean="0"/>
              <a:t>‹#›</a:t>
            </a:fld>
            <a:endParaRPr lang="en-US"/>
          </a:p>
        </p:txBody>
      </p:sp>
    </p:spTree>
    <p:extLst>
      <p:ext uri="{BB962C8B-B14F-4D97-AF65-F5344CB8AC3E}">
        <p14:creationId xmlns:p14="http://schemas.microsoft.com/office/powerpoint/2010/main" val="3837837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0206A4-3B33-4B6F-9675-B4D6DC0B1D12}" type="datetimeFigureOut">
              <a:rPr lang="en-US" smtClean="0"/>
              <a:t>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FB597-CFD6-43CC-A341-4933E241CA14}" type="slidenum">
              <a:rPr lang="en-US" smtClean="0"/>
              <a:t>‹#›</a:t>
            </a:fld>
            <a:endParaRPr lang="en-US"/>
          </a:p>
        </p:txBody>
      </p:sp>
    </p:spTree>
    <p:extLst>
      <p:ext uri="{BB962C8B-B14F-4D97-AF65-F5344CB8AC3E}">
        <p14:creationId xmlns:p14="http://schemas.microsoft.com/office/powerpoint/2010/main" val="1640508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0206A4-3B33-4B6F-9675-B4D6DC0B1D12}" type="datetimeFigureOut">
              <a:rPr lang="en-US" smtClean="0"/>
              <a:t>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FB597-CFD6-43CC-A341-4933E241CA14}" type="slidenum">
              <a:rPr lang="en-US" smtClean="0"/>
              <a:t>‹#›</a:t>
            </a:fld>
            <a:endParaRPr lang="en-US"/>
          </a:p>
        </p:txBody>
      </p:sp>
    </p:spTree>
    <p:extLst>
      <p:ext uri="{BB962C8B-B14F-4D97-AF65-F5344CB8AC3E}">
        <p14:creationId xmlns:p14="http://schemas.microsoft.com/office/powerpoint/2010/main" val="2265140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C0206A4-3B33-4B6F-9675-B4D6DC0B1D12}" type="datetimeFigureOut">
              <a:rPr lang="en-US" smtClean="0"/>
              <a:t>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FFB597-CFD6-43CC-A341-4933E241CA14}" type="slidenum">
              <a:rPr lang="en-US" smtClean="0"/>
              <a:t>‹#›</a:t>
            </a:fld>
            <a:endParaRPr lang="en-US"/>
          </a:p>
        </p:txBody>
      </p:sp>
    </p:spTree>
    <p:extLst>
      <p:ext uri="{BB962C8B-B14F-4D97-AF65-F5344CB8AC3E}">
        <p14:creationId xmlns:p14="http://schemas.microsoft.com/office/powerpoint/2010/main" val="3080028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C0206A4-3B33-4B6F-9675-B4D6DC0B1D12}" type="datetimeFigureOut">
              <a:rPr lang="en-US" smtClean="0"/>
              <a:t>2/27/2021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FFB597-CFD6-43CC-A341-4933E241CA14}" type="slidenum">
              <a:rPr lang="en-US" smtClean="0"/>
              <a:t>‹#›</a:t>
            </a:fld>
            <a:endParaRPr lang="en-US"/>
          </a:p>
        </p:txBody>
      </p:sp>
    </p:spTree>
    <p:extLst>
      <p:ext uri="{BB962C8B-B14F-4D97-AF65-F5344CB8AC3E}">
        <p14:creationId xmlns:p14="http://schemas.microsoft.com/office/powerpoint/2010/main" val="2140749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C0206A4-3B33-4B6F-9675-B4D6DC0B1D12}" type="datetimeFigureOut">
              <a:rPr lang="en-US" smtClean="0"/>
              <a:t>2/27/2021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FFB597-CFD6-43CC-A341-4933E241CA14}" type="slidenum">
              <a:rPr lang="en-US" smtClean="0"/>
              <a:t>‹#›</a:t>
            </a:fld>
            <a:endParaRPr lang="en-US"/>
          </a:p>
        </p:txBody>
      </p:sp>
    </p:spTree>
    <p:extLst>
      <p:ext uri="{BB962C8B-B14F-4D97-AF65-F5344CB8AC3E}">
        <p14:creationId xmlns:p14="http://schemas.microsoft.com/office/powerpoint/2010/main" val="3593454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C0206A4-3B33-4B6F-9675-B4D6DC0B1D12}" type="datetimeFigureOut">
              <a:rPr lang="en-US" smtClean="0"/>
              <a:t>2/27/2021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FFB597-CFD6-43CC-A341-4933E241CA14}" type="slidenum">
              <a:rPr lang="en-US" smtClean="0"/>
              <a:t>‹#›</a:t>
            </a:fld>
            <a:endParaRPr lang="en-US"/>
          </a:p>
        </p:txBody>
      </p:sp>
    </p:spTree>
    <p:extLst>
      <p:ext uri="{BB962C8B-B14F-4D97-AF65-F5344CB8AC3E}">
        <p14:creationId xmlns:p14="http://schemas.microsoft.com/office/powerpoint/2010/main" val="2820325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C0206A4-3B33-4B6F-9675-B4D6DC0B1D12}" type="datetimeFigureOut">
              <a:rPr lang="en-US" smtClean="0"/>
              <a:t>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FFB597-CFD6-43CC-A341-4933E241CA14}" type="slidenum">
              <a:rPr lang="en-US" smtClean="0"/>
              <a:t>‹#›</a:t>
            </a:fld>
            <a:endParaRPr lang="en-US"/>
          </a:p>
        </p:txBody>
      </p:sp>
    </p:spTree>
    <p:extLst>
      <p:ext uri="{BB962C8B-B14F-4D97-AF65-F5344CB8AC3E}">
        <p14:creationId xmlns:p14="http://schemas.microsoft.com/office/powerpoint/2010/main" val="950521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C0206A4-3B33-4B6F-9675-B4D6DC0B1D12}" type="datetimeFigureOut">
              <a:rPr lang="en-US" smtClean="0"/>
              <a:t>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FFB597-CFD6-43CC-A341-4933E241CA14}" type="slidenum">
              <a:rPr lang="en-US" smtClean="0"/>
              <a:t>‹#›</a:t>
            </a:fld>
            <a:endParaRPr lang="en-US"/>
          </a:p>
        </p:txBody>
      </p:sp>
    </p:spTree>
    <p:extLst>
      <p:ext uri="{BB962C8B-B14F-4D97-AF65-F5344CB8AC3E}">
        <p14:creationId xmlns:p14="http://schemas.microsoft.com/office/powerpoint/2010/main" val="448963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C0206A4-3B33-4B6F-9675-B4D6DC0B1D12}" type="datetimeFigureOut">
              <a:rPr lang="en-US" smtClean="0"/>
              <a:t>2/27/2021</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D5FFB597-CFD6-43CC-A341-4933E241CA14}" type="slidenum">
              <a:rPr lang="en-US" smtClean="0"/>
              <a:t>‹#›</a:t>
            </a:fld>
            <a:endParaRPr lang="en-US"/>
          </a:p>
        </p:txBody>
      </p:sp>
    </p:spTree>
    <p:extLst>
      <p:ext uri="{BB962C8B-B14F-4D97-AF65-F5344CB8AC3E}">
        <p14:creationId xmlns:p14="http://schemas.microsoft.com/office/powerpoint/2010/main" val="386711675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 id="2147483696"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interaction-design.org/literature/article/understanding-early-adopters-and-customer-adoption-patterns#:~:text=There%20are%205%20types%20of,into%20these%20adopters'%20specific%20need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91E69-9BCE-44E1-A087-99B67B222447}"/>
              </a:ext>
            </a:extLst>
          </p:cNvPr>
          <p:cNvSpPr>
            <a:spLocks noGrp="1"/>
          </p:cNvSpPr>
          <p:nvPr>
            <p:ph type="ctrTitle"/>
          </p:nvPr>
        </p:nvSpPr>
        <p:spPr>
          <a:xfrm>
            <a:off x="1473921" y="540328"/>
            <a:ext cx="8689976" cy="5611090"/>
          </a:xfrm>
        </p:spPr>
        <p:txBody>
          <a:bodyPr>
            <a:normAutofit fontScale="90000"/>
          </a:bodyPr>
          <a:lstStyle/>
          <a:p>
            <a:pPr>
              <a:lnSpc>
                <a:spcPct val="200000"/>
              </a:lnSpc>
            </a:pPr>
            <a:r>
              <a:rPr lang="en-US" sz="3200" b="1" dirty="0"/>
              <a:t>Adopters</a:t>
            </a:r>
            <a:r>
              <a:rPr lang="en-US" sz="3200" dirty="0"/>
              <a:t> </a:t>
            </a:r>
            <a:br>
              <a:rPr lang="en-US" sz="3200" dirty="0"/>
            </a:br>
            <a:r>
              <a:rPr lang="en-US" sz="3200" dirty="0"/>
              <a:t>author </a:t>
            </a:r>
            <a:br>
              <a:rPr lang="en-US" sz="3200" dirty="0"/>
            </a:br>
            <a:r>
              <a:rPr lang="en-US" sz="3200" dirty="0"/>
              <a:t>institutional Affiliation </a:t>
            </a:r>
            <a:br>
              <a:rPr lang="en-US" sz="3200" dirty="0"/>
            </a:br>
            <a:r>
              <a:rPr lang="en-US" sz="3200" dirty="0"/>
              <a:t>instructor </a:t>
            </a:r>
            <a:br>
              <a:rPr lang="en-US" sz="3200" dirty="0"/>
            </a:br>
            <a:r>
              <a:rPr lang="en-US" sz="3200" dirty="0"/>
              <a:t>course code </a:t>
            </a:r>
            <a:br>
              <a:rPr lang="en-US" sz="3200" dirty="0"/>
            </a:br>
            <a:r>
              <a:rPr lang="en-US" sz="3200" dirty="0"/>
              <a:t>date of submission </a:t>
            </a:r>
          </a:p>
        </p:txBody>
      </p:sp>
    </p:spTree>
    <p:extLst>
      <p:ext uri="{BB962C8B-B14F-4D97-AF65-F5344CB8AC3E}">
        <p14:creationId xmlns:p14="http://schemas.microsoft.com/office/powerpoint/2010/main" val="13402158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9A59B-AFD8-4BB9-8DAE-DCD2DB680A2C}"/>
              </a:ext>
            </a:extLst>
          </p:cNvPr>
          <p:cNvSpPr>
            <a:spLocks noGrp="1"/>
          </p:cNvSpPr>
          <p:nvPr>
            <p:ph type="title"/>
          </p:nvPr>
        </p:nvSpPr>
        <p:spPr>
          <a:xfrm>
            <a:off x="913775" y="618518"/>
            <a:ext cx="10364451" cy="988610"/>
          </a:xfrm>
        </p:spPr>
        <p:txBody>
          <a:bodyPr/>
          <a:lstStyle/>
          <a:p>
            <a:r>
              <a:rPr lang="en-US" b="1" cap="none" dirty="0"/>
              <a:t>References</a:t>
            </a:r>
            <a:r>
              <a:rPr lang="en-US" dirty="0"/>
              <a:t> </a:t>
            </a:r>
          </a:p>
        </p:txBody>
      </p:sp>
      <p:sp>
        <p:nvSpPr>
          <p:cNvPr id="3" name="Content Placeholder 2">
            <a:extLst>
              <a:ext uri="{FF2B5EF4-FFF2-40B4-BE49-F238E27FC236}">
                <a16:creationId xmlns:a16="http://schemas.microsoft.com/office/drawing/2014/main" id="{BC2F6CEB-5E42-42D6-8075-B3DCED80A2EE}"/>
              </a:ext>
            </a:extLst>
          </p:cNvPr>
          <p:cNvSpPr>
            <a:spLocks noGrp="1"/>
          </p:cNvSpPr>
          <p:nvPr>
            <p:ph sz="quarter" idx="13"/>
          </p:nvPr>
        </p:nvSpPr>
        <p:spPr>
          <a:xfrm>
            <a:off x="913774" y="1482436"/>
            <a:ext cx="10363826" cy="4308763"/>
          </a:xfrm>
        </p:spPr>
        <p:txBody>
          <a:bodyPr/>
          <a:lstStyle/>
          <a:p>
            <a:pPr algn="just"/>
            <a:r>
              <a:rPr lang="en-US" cap="none" dirty="0"/>
              <a:t>The interaction design foundation. (2021). Understanding early adopters and customer adoption patterns. Retrieved 27 February 2021, from </a:t>
            </a:r>
            <a:r>
              <a:rPr lang="en-US" cap="none" dirty="0">
                <a:hlinkClick r:id="rId2"/>
              </a:rPr>
              <a:t>https://www.Interaction-design.Org/literature/article/understanding-early-adopters-and-customer-adoption-patterns#:~:text=there%20are%205%20types%20of,into%20these%20adopters'%20specific%20needs</a:t>
            </a:r>
            <a:r>
              <a:rPr lang="en-US" cap="none" dirty="0"/>
              <a:t>.</a:t>
            </a:r>
          </a:p>
          <a:p>
            <a:pPr algn="just"/>
            <a:r>
              <a:rPr lang="en-US" cap="none" dirty="0"/>
              <a:t>Rogers, e. M. (2003). Categorizing the adopters of agricultural practices. Rural sociology, 23(4), 346-354.</a:t>
            </a:r>
          </a:p>
          <a:p>
            <a:pPr algn="just"/>
            <a:r>
              <a:rPr lang="en-US" cap="none" dirty="0"/>
              <a:t>Silver, R. B., Beers, M., Godoy, L., &amp; Dickstein, S. (2019). Addressing 20. The Oxford Handbook of Infant, Toddler, and Preschool Mental Health Assessment, 459.</a:t>
            </a:r>
          </a:p>
        </p:txBody>
      </p:sp>
    </p:spTree>
    <p:extLst>
      <p:ext uri="{BB962C8B-B14F-4D97-AF65-F5344CB8AC3E}">
        <p14:creationId xmlns:p14="http://schemas.microsoft.com/office/powerpoint/2010/main" val="3093390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5F2D1-B314-483D-BAB7-807A227900B0}"/>
              </a:ext>
            </a:extLst>
          </p:cNvPr>
          <p:cNvSpPr>
            <a:spLocks noGrp="1"/>
          </p:cNvSpPr>
          <p:nvPr>
            <p:ph type="title"/>
          </p:nvPr>
        </p:nvSpPr>
        <p:spPr>
          <a:xfrm>
            <a:off x="1484311" y="685800"/>
            <a:ext cx="10018713" cy="921327"/>
          </a:xfrm>
        </p:spPr>
        <p:txBody>
          <a:bodyPr>
            <a:noAutofit/>
          </a:bodyPr>
          <a:lstStyle/>
          <a:p>
            <a:r>
              <a:rPr lang="en-US" sz="2400" b="1" cap="none" dirty="0"/>
              <a:t>Briefly describe the different adopters: innovators, early adopters, early majority, late majority, and laggards.</a:t>
            </a:r>
          </a:p>
        </p:txBody>
      </p:sp>
      <p:sp>
        <p:nvSpPr>
          <p:cNvPr id="3" name="Content Placeholder 2">
            <a:extLst>
              <a:ext uri="{FF2B5EF4-FFF2-40B4-BE49-F238E27FC236}">
                <a16:creationId xmlns:a16="http://schemas.microsoft.com/office/drawing/2014/main" id="{F5B26DB4-2761-43E7-B94F-45FBF315A65B}"/>
              </a:ext>
            </a:extLst>
          </p:cNvPr>
          <p:cNvSpPr>
            <a:spLocks noGrp="1"/>
          </p:cNvSpPr>
          <p:nvPr>
            <p:ph idx="1"/>
          </p:nvPr>
        </p:nvSpPr>
        <p:spPr>
          <a:xfrm>
            <a:off x="1484310" y="1704109"/>
            <a:ext cx="10018713" cy="5153891"/>
          </a:xfrm>
        </p:spPr>
        <p:txBody>
          <a:bodyPr>
            <a:normAutofit fontScale="85000" lnSpcReduction="20000"/>
          </a:bodyPr>
          <a:lstStyle/>
          <a:p>
            <a:pPr marL="0" indent="0" algn="ctr">
              <a:buNone/>
            </a:pPr>
            <a:r>
              <a:rPr lang="en-US" b="1" cap="none" dirty="0"/>
              <a:t>Innovators</a:t>
            </a:r>
            <a:r>
              <a:rPr lang="en-US" cap="none" dirty="0"/>
              <a:t> </a:t>
            </a:r>
          </a:p>
          <a:p>
            <a:pPr algn="just"/>
            <a:r>
              <a:rPr lang="en-US" cap="none" dirty="0"/>
              <a:t>Innovators refer to the first batch of customers to try out a new product.</a:t>
            </a:r>
          </a:p>
          <a:p>
            <a:pPr algn="just"/>
            <a:r>
              <a:rPr lang="en-US" cap="none" dirty="0"/>
              <a:t>Observably, they are usually excited by the new ideas and possibilities associated with trying new products. </a:t>
            </a:r>
          </a:p>
          <a:p>
            <a:pPr algn="just"/>
            <a:r>
              <a:rPr lang="en-US" cap="none" dirty="0"/>
              <a:t>Innovators are generally wealthier than the rest of the adopters and are willing to devote much of their financial resources to the new developments.</a:t>
            </a:r>
          </a:p>
          <a:p>
            <a:pPr marL="0" indent="0" algn="ctr">
              <a:buNone/>
            </a:pPr>
            <a:r>
              <a:rPr lang="en-US" b="1" cap="none" dirty="0"/>
              <a:t>Early adopters </a:t>
            </a:r>
          </a:p>
          <a:p>
            <a:pPr algn="just"/>
            <a:r>
              <a:rPr lang="en-US" cap="none" dirty="0"/>
              <a:t>After the innovators, early adopters tend to have a reasonably high social status with reasonable access to financial resources. </a:t>
            </a:r>
          </a:p>
          <a:p>
            <a:pPr algn="just"/>
            <a:r>
              <a:rPr lang="en-US" cap="none" dirty="0"/>
              <a:t>They represent the second phase of product purchasers within any market. </a:t>
            </a:r>
          </a:p>
          <a:p>
            <a:pPr algn="just"/>
            <a:r>
              <a:rPr lang="en-US" cap="none" dirty="0"/>
              <a:t>It is important to note that early adopters also have a high social media presence often creating reviews on the products they like or dislike (Rogers, 2003).</a:t>
            </a:r>
          </a:p>
          <a:p>
            <a:pPr algn="just"/>
            <a:r>
              <a:rPr lang="en-US" cap="none" dirty="0"/>
              <a:t>In terms of risk-taking, early adopters tend to engage in reasonable amounts of risks consequently making more reasoned out decisions as to whether they may decide to shun away from certain products. </a:t>
            </a:r>
          </a:p>
          <a:p>
            <a:pPr algn="just"/>
            <a:r>
              <a:rPr lang="en-US" cap="none" dirty="0"/>
              <a:t>This is because they usually try to obtain much more information regarding a product than the innovators.</a:t>
            </a:r>
          </a:p>
          <a:p>
            <a:pPr algn="just"/>
            <a:endParaRPr lang="en-US" cap="none" dirty="0"/>
          </a:p>
          <a:p>
            <a:pPr algn="just"/>
            <a:endParaRPr lang="en-US" cap="none" dirty="0"/>
          </a:p>
        </p:txBody>
      </p:sp>
    </p:spTree>
    <p:extLst>
      <p:ext uri="{BB962C8B-B14F-4D97-AF65-F5344CB8AC3E}">
        <p14:creationId xmlns:p14="http://schemas.microsoft.com/office/powerpoint/2010/main" val="2975832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E27FFB-A7A2-444A-943C-21AD440B0511}"/>
              </a:ext>
            </a:extLst>
          </p:cNvPr>
          <p:cNvSpPr>
            <a:spLocks noGrp="1"/>
          </p:cNvSpPr>
          <p:nvPr>
            <p:ph sz="quarter" idx="13"/>
          </p:nvPr>
        </p:nvSpPr>
        <p:spPr>
          <a:xfrm>
            <a:off x="913774" y="1288474"/>
            <a:ext cx="10363826" cy="5569526"/>
          </a:xfrm>
        </p:spPr>
        <p:txBody>
          <a:bodyPr>
            <a:normAutofit fontScale="77500" lnSpcReduction="20000"/>
          </a:bodyPr>
          <a:lstStyle/>
          <a:p>
            <a:pPr marL="0" indent="0" algn="ctr">
              <a:buNone/>
            </a:pPr>
            <a:r>
              <a:rPr lang="en-US" b="1" cap="none" dirty="0"/>
              <a:t>Early majority </a:t>
            </a:r>
          </a:p>
          <a:p>
            <a:pPr algn="just"/>
            <a:r>
              <a:rPr lang="en-US" cap="none" dirty="0"/>
              <a:t>The early majority represents a group of adopters who get engaged with a product after it begins to have a mass-market appeal. </a:t>
            </a:r>
          </a:p>
          <a:p>
            <a:pPr algn="just"/>
            <a:r>
              <a:rPr lang="en-US" cap="none" dirty="0"/>
              <a:t>Arguably, this group usually tend to be keen on the way their limited resources are spent.</a:t>
            </a:r>
          </a:p>
          <a:p>
            <a:pPr algn="just"/>
            <a:r>
              <a:rPr lang="en-US" cap="none" dirty="0"/>
              <a:t>Generally, members of this group are those of average social status and often use the opinions of thought leaders while making their adoption decisions (IDF, 2021).</a:t>
            </a:r>
          </a:p>
          <a:p>
            <a:pPr marL="0" indent="0" algn="ctr">
              <a:buNone/>
            </a:pPr>
            <a:r>
              <a:rPr lang="en-US" b="1" cap="none" dirty="0"/>
              <a:t>Late majority </a:t>
            </a:r>
          </a:p>
          <a:p>
            <a:pPr algn="just"/>
            <a:r>
              <a:rPr lang="en-US" cap="none" dirty="0"/>
              <a:t>Compared to the first three groups of adopters, the late majority usually tend to be more </a:t>
            </a:r>
            <a:r>
              <a:rPr lang="en-US" cap="none" dirty="0" err="1"/>
              <a:t>sceptical</a:t>
            </a:r>
            <a:r>
              <a:rPr lang="en-US" cap="none" dirty="0"/>
              <a:t> about product adoption and may only put their resources towards tried and tested solutions with minimal risks. </a:t>
            </a:r>
          </a:p>
          <a:p>
            <a:pPr algn="just"/>
            <a:r>
              <a:rPr lang="en-US" cap="none" dirty="0"/>
              <a:t>The majority occupy a lower social status and do not present any form of thought leadership.</a:t>
            </a:r>
          </a:p>
          <a:p>
            <a:pPr marL="0" indent="0" algn="ctr">
              <a:buNone/>
            </a:pPr>
            <a:r>
              <a:rPr lang="en-US" b="1" cap="none" dirty="0"/>
              <a:t>Laggards</a:t>
            </a:r>
          </a:p>
          <a:p>
            <a:pPr algn="just"/>
            <a:r>
              <a:rPr lang="en-US" cap="none" dirty="0"/>
              <a:t>With a low socioeconomic status, laggards are the last to adopt a product. </a:t>
            </a:r>
          </a:p>
          <a:p>
            <a:pPr algn="just"/>
            <a:r>
              <a:rPr lang="en-US" cap="none" dirty="0"/>
              <a:t>Arguably, their adoption is significantly associated with the decline of a product. </a:t>
            </a:r>
          </a:p>
          <a:p>
            <a:pPr algn="just"/>
            <a:r>
              <a:rPr lang="en-US" cap="none" dirty="0"/>
              <a:t>This is because they are usually slow to changes and risk-taking rarely taking opinions beyond their limited social setting. </a:t>
            </a:r>
          </a:p>
          <a:p>
            <a:pPr algn="just"/>
            <a:r>
              <a:rPr lang="en-US" cap="none" dirty="0"/>
              <a:t>However, it is essential to understand that laggards are usually older members of society who may not be aware of the changing situation and advancements in technology. </a:t>
            </a:r>
          </a:p>
          <a:p>
            <a:pPr algn="just"/>
            <a:endParaRPr lang="en-US" cap="none" dirty="0"/>
          </a:p>
          <a:p>
            <a:pPr algn="just"/>
            <a:endParaRPr lang="en-US" cap="none" dirty="0"/>
          </a:p>
          <a:p>
            <a:endParaRPr lang="en-US" cap="none" dirty="0"/>
          </a:p>
        </p:txBody>
      </p:sp>
    </p:spTree>
    <p:extLst>
      <p:ext uri="{BB962C8B-B14F-4D97-AF65-F5344CB8AC3E}">
        <p14:creationId xmlns:p14="http://schemas.microsoft.com/office/powerpoint/2010/main" val="3839610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6C9D6-5BF2-4D67-BC90-65D6C93979C4}"/>
              </a:ext>
            </a:extLst>
          </p:cNvPr>
          <p:cNvSpPr>
            <a:spLocks noGrp="1"/>
          </p:cNvSpPr>
          <p:nvPr>
            <p:ph type="title"/>
          </p:nvPr>
        </p:nvSpPr>
        <p:spPr>
          <a:xfrm>
            <a:off x="913775" y="618518"/>
            <a:ext cx="10364451" cy="822356"/>
          </a:xfrm>
        </p:spPr>
        <p:txBody>
          <a:bodyPr>
            <a:normAutofit fontScale="90000"/>
          </a:bodyPr>
          <a:lstStyle/>
          <a:p>
            <a:r>
              <a:rPr lang="en-US" sz="2800" b="1" cap="none" dirty="0"/>
              <a:t>Utilization of the adopters in leading a system with technology change </a:t>
            </a:r>
          </a:p>
        </p:txBody>
      </p:sp>
      <p:sp>
        <p:nvSpPr>
          <p:cNvPr id="3" name="Content Placeholder 2">
            <a:extLst>
              <a:ext uri="{FF2B5EF4-FFF2-40B4-BE49-F238E27FC236}">
                <a16:creationId xmlns:a16="http://schemas.microsoft.com/office/drawing/2014/main" id="{6303DE9F-5AF3-4D9E-B707-0CFC5296F511}"/>
              </a:ext>
            </a:extLst>
          </p:cNvPr>
          <p:cNvSpPr>
            <a:spLocks noGrp="1"/>
          </p:cNvSpPr>
          <p:nvPr>
            <p:ph sz="quarter" idx="13"/>
          </p:nvPr>
        </p:nvSpPr>
        <p:spPr>
          <a:xfrm>
            <a:off x="913774" y="1440874"/>
            <a:ext cx="10363826" cy="4350325"/>
          </a:xfrm>
        </p:spPr>
        <p:txBody>
          <a:bodyPr>
            <a:normAutofit/>
          </a:bodyPr>
          <a:lstStyle/>
          <a:p>
            <a:pPr algn="just"/>
            <a:r>
              <a:rPr lang="en-US" cap="none" dirty="0"/>
              <a:t>Leading technology changes, innovators would be first targeted. </a:t>
            </a:r>
          </a:p>
          <a:p>
            <a:pPr algn="just"/>
            <a:r>
              <a:rPr lang="en-US" cap="none" dirty="0"/>
              <a:t>Marketing teams would be expected to make initial contact with innovators during the early stages of product development. </a:t>
            </a:r>
          </a:p>
          <a:p>
            <a:pPr algn="just"/>
            <a:r>
              <a:rPr lang="en-US" cap="none" dirty="0"/>
              <a:t>It is essential to involve the innovators in the early trials of technology changes and generally win their support. </a:t>
            </a:r>
          </a:p>
          <a:p>
            <a:pPr algn="just"/>
            <a:r>
              <a:rPr lang="en-US" cap="none" dirty="0"/>
              <a:t>Involving innovators may be considered an initial step towards a more mass market. </a:t>
            </a:r>
          </a:p>
          <a:p>
            <a:pPr algn="just"/>
            <a:r>
              <a:rPr lang="en-US" cap="none" dirty="0"/>
              <a:t>For instance, the first followers of Jesus can be considered innovators in his ministry. </a:t>
            </a:r>
          </a:p>
          <a:p>
            <a:pPr algn="just"/>
            <a:r>
              <a:rPr lang="en-US" cap="none" dirty="0"/>
              <a:t>The first disciples of Jesus validated the movement and made it seem less risky for the others who would later join the ministry.</a:t>
            </a:r>
          </a:p>
        </p:txBody>
      </p:sp>
    </p:spTree>
    <p:extLst>
      <p:ext uri="{BB962C8B-B14F-4D97-AF65-F5344CB8AC3E}">
        <p14:creationId xmlns:p14="http://schemas.microsoft.com/office/powerpoint/2010/main" val="1827129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1C50C8-BEB5-4089-8CD3-DD777E62DB74}"/>
              </a:ext>
            </a:extLst>
          </p:cNvPr>
          <p:cNvSpPr>
            <a:spLocks noGrp="1"/>
          </p:cNvSpPr>
          <p:nvPr>
            <p:ph sz="quarter" idx="13"/>
          </p:nvPr>
        </p:nvSpPr>
        <p:spPr>
          <a:xfrm>
            <a:off x="913774" y="1510146"/>
            <a:ext cx="10363826" cy="4281054"/>
          </a:xfrm>
        </p:spPr>
        <p:txBody>
          <a:bodyPr>
            <a:normAutofit lnSpcReduction="10000"/>
          </a:bodyPr>
          <a:lstStyle/>
          <a:p>
            <a:pPr algn="just"/>
            <a:r>
              <a:rPr lang="en-US" cap="none" dirty="0"/>
              <a:t>Early adopters shall be targeted after the innovators. </a:t>
            </a:r>
          </a:p>
          <a:p>
            <a:pPr algn="just"/>
            <a:r>
              <a:rPr lang="en-US" cap="none" dirty="0"/>
              <a:t>It is important to place much emphasis on researching what this sector needs and consequently supporting them with additional technical insights regarding the technology changes. </a:t>
            </a:r>
          </a:p>
          <a:p>
            <a:pPr algn="just"/>
            <a:r>
              <a:rPr lang="en-US" cap="none" dirty="0"/>
              <a:t>Believably, this encourages them to share their thoughts.</a:t>
            </a:r>
          </a:p>
          <a:p>
            <a:pPr algn="just"/>
            <a:r>
              <a:rPr lang="en-US" cap="none" dirty="0"/>
              <a:t>If early adopters support the technological changes, their adoption enhances further support the changes. </a:t>
            </a:r>
          </a:p>
          <a:p>
            <a:pPr algn="just"/>
            <a:r>
              <a:rPr lang="en-US" cap="none" dirty="0"/>
              <a:t>With more and more followers, the evangelization mission on earth gained momentum consequently creating a real shift towards a large adoption and acceptance of the mission. </a:t>
            </a:r>
          </a:p>
          <a:p>
            <a:pPr algn="just"/>
            <a:r>
              <a:rPr lang="en-US" cap="none" dirty="0"/>
              <a:t>Jesus treated both the innovators and early adopters in his mission as his equals by giving them the power to heal and preach the word. </a:t>
            </a:r>
          </a:p>
        </p:txBody>
      </p:sp>
    </p:spTree>
    <p:extLst>
      <p:ext uri="{BB962C8B-B14F-4D97-AF65-F5344CB8AC3E}">
        <p14:creationId xmlns:p14="http://schemas.microsoft.com/office/powerpoint/2010/main" val="3340819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12E966-C3D7-4358-9519-96A24A9C4EFD}"/>
              </a:ext>
            </a:extLst>
          </p:cNvPr>
          <p:cNvSpPr>
            <a:spLocks noGrp="1"/>
          </p:cNvSpPr>
          <p:nvPr>
            <p:ph sz="quarter" idx="13"/>
          </p:nvPr>
        </p:nvSpPr>
        <p:spPr>
          <a:xfrm>
            <a:off x="913774" y="1191492"/>
            <a:ext cx="10363826" cy="4599708"/>
          </a:xfrm>
        </p:spPr>
        <p:txBody>
          <a:bodyPr/>
          <a:lstStyle/>
          <a:p>
            <a:pPr algn="just"/>
            <a:r>
              <a:rPr lang="en-US" cap="none" dirty="0"/>
              <a:t>The early majority, in this situation, would be targeted particularly through general marketing and is believed that their association with the early adopters would help in driving word-of-mouth sales. </a:t>
            </a:r>
          </a:p>
          <a:p>
            <a:pPr algn="just"/>
            <a:r>
              <a:rPr lang="en-US" cap="none" dirty="0"/>
              <a:t>In this situation, it is important that we incorporate the views of the early majority through product iteration and offer improvements to the new technology changes. </a:t>
            </a:r>
          </a:p>
          <a:p>
            <a:pPr algn="just"/>
            <a:r>
              <a:rPr lang="en-US" cap="none" dirty="0"/>
              <a:t>During his time here on earth, after moving to galilee, Jesus tasked his initial followers with the responsibility of bringing more people to their side. </a:t>
            </a:r>
          </a:p>
          <a:p>
            <a:pPr algn="just"/>
            <a:r>
              <a:rPr lang="en-US" cap="none" dirty="0"/>
              <a:t>By using the early adopter as a map, the early majority joined at this stage.</a:t>
            </a:r>
          </a:p>
        </p:txBody>
      </p:sp>
    </p:spTree>
    <p:extLst>
      <p:ext uri="{BB962C8B-B14F-4D97-AF65-F5344CB8AC3E}">
        <p14:creationId xmlns:p14="http://schemas.microsoft.com/office/powerpoint/2010/main" val="71242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3E56E-822E-4502-AF01-7671C71AFD46}"/>
              </a:ext>
            </a:extLst>
          </p:cNvPr>
          <p:cNvSpPr>
            <a:spLocks noGrp="1"/>
          </p:cNvSpPr>
          <p:nvPr>
            <p:ph type="title"/>
          </p:nvPr>
        </p:nvSpPr>
        <p:spPr>
          <a:xfrm>
            <a:off x="913775" y="618518"/>
            <a:ext cx="10364451" cy="780792"/>
          </a:xfrm>
        </p:spPr>
        <p:txBody>
          <a:bodyPr/>
          <a:lstStyle/>
          <a:p>
            <a:r>
              <a:rPr lang="en-US" b="1" cap="none" dirty="0"/>
              <a:t>Late majority </a:t>
            </a:r>
          </a:p>
        </p:txBody>
      </p:sp>
      <p:sp>
        <p:nvSpPr>
          <p:cNvPr id="3" name="Content Placeholder 2">
            <a:extLst>
              <a:ext uri="{FF2B5EF4-FFF2-40B4-BE49-F238E27FC236}">
                <a16:creationId xmlns:a16="http://schemas.microsoft.com/office/drawing/2014/main" id="{D285FAC2-D0BE-4CC4-8262-A47F196472E0}"/>
              </a:ext>
            </a:extLst>
          </p:cNvPr>
          <p:cNvSpPr>
            <a:spLocks noGrp="1"/>
          </p:cNvSpPr>
          <p:nvPr>
            <p:ph sz="quarter" idx="13"/>
          </p:nvPr>
        </p:nvSpPr>
        <p:spPr>
          <a:xfrm>
            <a:off x="913774" y="1288472"/>
            <a:ext cx="10363826" cy="4502727"/>
          </a:xfrm>
        </p:spPr>
        <p:txBody>
          <a:bodyPr/>
          <a:lstStyle/>
          <a:p>
            <a:pPr algn="just"/>
            <a:r>
              <a:rPr lang="en-US" cap="none" dirty="0"/>
              <a:t>The late majority would arrive during the product differentiation stage after the technology changes have taken place. </a:t>
            </a:r>
          </a:p>
          <a:p>
            <a:pPr algn="just"/>
            <a:r>
              <a:rPr lang="en-US" cap="none" dirty="0"/>
              <a:t>We will engage in less aggressive marketing other special offers and promotions particularly meant to incentivize the choice of these new changes over others. </a:t>
            </a:r>
          </a:p>
          <a:p>
            <a:pPr algn="just"/>
            <a:r>
              <a:rPr lang="en-US" cap="none" dirty="0"/>
              <a:t>In Jesus' ministry, the late majority represents the group of individuals who sat the good work </a:t>
            </a:r>
            <a:r>
              <a:rPr lang="en-US" cap="none" dirty="0" err="1"/>
              <a:t>jesus</a:t>
            </a:r>
            <a:r>
              <a:rPr lang="en-US" cap="none" dirty="0"/>
              <a:t> was doing but were not yet convinced whether the mission was really for them.</a:t>
            </a:r>
          </a:p>
        </p:txBody>
      </p:sp>
    </p:spTree>
    <p:extLst>
      <p:ext uri="{BB962C8B-B14F-4D97-AF65-F5344CB8AC3E}">
        <p14:creationId xmlns:p14="http://schemas.microsoft.com/office/powerpoint/2010/main" val="3375051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F15B3-4E20-4650-90F3-DC53D34F7B3F}"/>
              </a:ext>
            </a:extLst>
          </p:cNvPr>
          <p:cNvSpPr>
            <a:spLocks noGrp="1"/>
          </p:cNvSpPr>
          <p:nvPr>
            <p:ph type="title"/>
          </p:nvPr>
        </p:nvSpPr>
        <p:spPr>
          <a:xfrm>
            <a:off x="913775" y="1066800"/>
            <a:ext cx="10364451" cy="595746"/>
          </a:xfrm>
        </p:spPr>
        <p:txBody>
          <a:bodyPr>
            <a:normAutofit/>
          </a:bodyPr>
          <a:lstStyle/>
          <a:p>
            <a:r>
              <a:rPr lang="en-US" sz="2800" b="1" cap="none" dirty="0"/>
              <a:t>Laggards </a:t>
            </a:r>
          </a:p>
        </p:txBody>
      </p:sp>
      <p:sp>
        <p:nvSpPr>
          <p:cNvPr id="3" name="Content Placeholder 2">
            <a:extLst>
              <a:ext uri="{FF2B5EF4-FFF2-40B4-BE49-F238E27FC236}">
                <a16:creationId xmlns:a16="http://schemas.microsoft.com/office/drawing/2014/main" id="{F0ADD387-860B-40CC-8DE8-015955986481}"/>
              </a:ext>
            </a:extLst>
          </p:cNvPr>
          <p:cNvSpPr>
            <a:spLocks noGrp="1"/>
          </p:cNvSpPr>
          <p:nvPr>
            <p:ph sz="quarter" idx="13"/>
          </p:nvPr>
        </p:nvSpPr>
        <p:spPr>
          <a:xfrm>
            <a:off x="913774" y="1856510"/>
            <a:ext cx="10363826" cy="3934690"/>
          </a:xfrm>
        </p:spPr>
        <p:txBody>
          <a:bodyPr/>
          <a:lstStyle/>
          <a:p>
            <a:pPr algn="just"/>
            <a:r>
              <a:rPr lang="en-US" cap="none" dirty="0"/>
              <a:t>Targeting laggards in this technological change may be considered completely uneconomical; this is because, at this point, the new development has gained a significant awareness and is most likely to be adopted by this group (Silver </a:t>
            </a:r>
            <a:r>
              <a:rPr lang="en-US" i="1" cap="none" dirty="0"/>
              <a:t>et al. </a:t>
            </a:r>
            <a:r>
              <a:rPr lang="en-US" cap="none" dirty="0"/>
              <a:t>2019).</a:t>
            </a:r>
          </a:p>
          <a:p>
            <a:pPr algn="just"/>
            <a:r>
              <a:rPr lang="en-US" cap="none" dirty="0"/>
              <a:t>The pharisees can be considered the laggards during Jesus' time here on earth. </a:t>
            </a:r>
          </a:p>
          <a:p>
            <a:pPr algn="just"/>
            <a:r>
              <a:rPr lang="en-US" cap="none" dirty="0"/>
              <a:t>They did not see a reason to change the way things had always been and were also uncomfortable with Jesus referring to himself as the son of god. </a:t>
            </a:r>
          </a:p>
          <a:p>
            <a:pPr algn="just"/>
            <a:r>
              <a:rPr lang="en-US" cap="none" dirty="0"/>
              <a:t>Jesus however continuously taught them what they needed to know before they became certain of his mission.</a:t>
            </a:r>
          </a:p>
        </p:txBody>
      </p:sp>
    </p:spTree>
    <p:extLst>
      <p:ext uri="{BB962C8B-B14F-4D97-AF65-F5344CB8AC3E}">
        <p14:creationId xmlns:p14="http://schemas.microsoft.com/office/powerpoint/2010/main" val="2250585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D6C52-BEFD-4F2D-AA34-3D35F0C84C23}"/>
              </a:ext>
            </a:extLst>
          </p:cNvPr>
          <p:cNvSpPr>
            <a:spLocks noGrp="1"/>
          </p:cNvSpPr>
          <p:nvPr>
            <p:ph type="title"/>
          </p:nvPr>
        </p:nvSpPr>
        <p:spPr>
          <a:xfrm>
            <a:off x="913775" y="1219200"/>
            <a:ext cx="10364451" cy="995494"/>
          </a:xfrm>
        </p:spPr>
        <p:txBody>
          <a:bodyPr>
            <a:normAutofit/>
          </a:bodyPr>
          <a:lstStyle/>
          <a:p>
            <a:r>
              <a:rPr lang="en-US" sz="2800" b="1" cap="none" dirty="0"/>
              <a:t>Importance of leading a system in a way that models Jesus Christ</a:t>
            </a:r>
          </a:p>
        </p:txBody>
      </p:sp>
      <p:sp>
        <p:nvSpPr>
          <p:cNvPr id="3" name="Content Placeholder 2">
            <a:extLst>
              <a:ext uri="{FF2B5EF4-FFF2-40B4-BE49-F238E27FC236}">
                <a16:creationId xmlns:a16="http://schemas.microsoft.com/office/drawing/2014/main" id="{0AFCF947-2F13-4E74-B793-3BDBEEB3C816}"/>
              </a:ext>
            </a:extLst>
          </p:cNvPr>
          <p:cNvSpPr>
            <a:spLocks noGrp="1"/>
          </p:cNvSpPr>
          <p:nvPr>
            <p:ph sz="quarter" idx="13"/>
          </p:nvPr>
        </p:nvSpPr>
        <p:spPr>
          <a:xfrm>
            <a:off x="913774" y="2214694"/>
            <a:ext cx="10363826" cy="4047561"/>
          </a:xfrm>
        </p:spPr>
        <p:txBody>
          <a:bodyPr>
            <a:normAutofit/>
          </a:bodyPr>
          <a:lstStyle/>
          <a:p>
            <a:pPr algn="just"/>
            <a:r>
              <a:rPr lang="en-US" cap="none" dirty="0"/>
              <a:t>It is important to lead a system in a way that models Jesus Christ because leading systems may require leaders to exhibit servant leadership that primarily focused on service to the followers with the ultimate aim of ensuring organizational success. </a:t>
            </a:r>
          </a:p>
          <a:p>
            <a:pPr algn="just"/>
            <a:r>
              <a:rPr lang="en-US" cap="none" dirty="0"/>
              <a:t>Jesus modelled his followers into leaders of the church who got beyond their means to ensure the spreading of the word. </a:t>
            </a:r>
          </a:p>
          <a:p>
            <a:pPr algn="just"/>
            <a:r>
              <a:rPr lang="en-US" cap="none" dirty="0"/>
              <a:t>As a leader, it is important to emulate the service of Christ who sacrificed his life freely for the service of others (john 10:30). </a:t>
            </a:r>
          </a:p>
          <a:p>
            <a:pPr algn="just"/>
            <a:r>
              <a:rPr lang="en-US" cap="none" dirty="0"/>
              <a:t>Jesus used the power he was entrusted to particularly serve others. For this reason, emulating </a:t>
            </a:r>
            <a:r>
              <a:rPr lang="en-US" cap="none" dirty="0" err="1"/>
              <a:t>jesus</a:t>
            </a:r>
            <a:r>
              <a:rPr lang="en-US" cap="none" dirty="0"/>
              <a:t> as a servant leader would result in the success of the organizations we lead. </a:t>
            </a:r>
          </a:p>
        </p:txBody>
      </p:sp>
    </p:spTree>
    <p:extLst>
      <p:ext uri="{BB962C8B-B14F-4D97-AF65-F5344CB8AC3E}">
        <p14:creationId xmlns:p14="http://schemas.microsoft.com/office/powerpoint/2010/main" val="2667287261"/>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Droplet</Template>
  <TotalTime>35</TotalTime>
  <Words>1195</Words>
  <Application>Microsoft Office PowerPoint</Application>
  <PresentationFormat>Widescreen</PresentationFormat>
  <Paragraphs>60</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Tw Cen MT</vt:lpstr>
      <vt:lpstr>Droplet</vt:lpstr>
      <vt:lpstr>Adopters  author  institutional Affiliation  instructor  course code  date of submission </vt:lpstr>
      <vt:lpstr>Briefly describe the different adopters: innovators, early adopters, early majority, late majority, and laggards.</vt:lpstr>
      <vt:lpstr>PowerPoint Presentation</vt:lpstr>
      <vt:lpstr>Utilization of the adopters in leading a system with technology change </vt:lpstr>
      <vt:lpstr>PowerPoint Presentation</vt:lpstr>
      <vt:lpstr>PowerPoint Presentation</vt:lpstr>
      <vt:lpstr>Late majority </vt:lpstr>
      <vt:lpstr>Laggards </vt:lpstr>
      <vt:lpstr>Importance of leading a system in a way that models Jesus Christ</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steveyoung640@gmail.com</dc:creator>
  <cp:lastModifiedBy>steveyoung640@gmail.com</cp:lastModifiedBy>
  <cp:revision>22</cp:revision>
  <dcterms:created xsi:type="dcterms:W3CDTF">2021-02-27T18:46:25Z</dcterms:created>
  <dcterms:modified xsi:type="dcterms:W3CDTF">2021-02-27T19:22:02Z</dcterms:modified>
</cp:coreProperties>
</file>