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1" r:id="rId1"/>
  </p:sldMasterIdLst>
  <p:notesMasterIdLst>
    <p:notesMasterId r:id="rId12"/>
  </p:notesMasterIdLst>
  <p:sldIdLst>
    <p:sldId id="256" r:id="rId2"/>
    <p:sldId id="264" r:id="rId3"/>
    <p:sldId id="293" r:id="rId4"/>
    <p:sldId id="296" r:id="rId5"/>
    <p:sldId id="297" r:id="rId6"/>
    <p:sldId id="269" r:id="rId7"/>
    <p:sldId id="295" r:id="rId8"/>
    <p:sldId id="289" r:id="rId9"/>
    <p:sldId id="298" r:id="rId10"/>
    <p:sldId id="29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EF975340-F5B0-424B-92E9-821DD4368400}">
  <a:tblStyle styleId="{EF975340-F5B0-424B-92E9-821DD436840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48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85923542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2" name="Google Shape;4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nSpc>
                <a:spcPct val="100000"/>
              </a:lnSpc>
              <a:spcAft>
                <a:spcPts val="794"/>
              </a:spcAft>
              <a:buClr>
                <a:srgbClr val="000000"/>
              </a:buClr>
              <a:buSzPct val="45000"/>
              <a:buFont typeface="Wingdings" charset="2"/>
              <a:buNone/>
            </a:pPr>
            <a:r>
              <a:rPr lang="en-US" sz="1100" b="0" strike="noStrike" spc="-1" dirty="0" smtClean="0">
                <a:solidFill>
                  <a:srgbClr val="000000"/>
                </a:solidFill>
                <a:latin typeface="Agency FB" pitchFamily="34" charset="0"/>
              </a:rPr>
              <a:t>Research &amp; Development and marketing decisions have a direct impact on product and segment repositioning.</a:t>
            </a:r>
            <a:r>
              <a:rPr lang="en-US" sz="1100" b="0" strike="noStrike" spc="-1" baseline="0" dirty="0" smtClean="0">
                <a:solidFill>
                  <a:srgbClr val="000000"/>
                </a:solidFill>
                <a:latin typeface="Agency FB" pitchFamily="34" charset="0"/>
              </a:rPr>
              <a:t> </a:t>
            </a:r>
            <a:r>
              <a:rPr lang="en-US" sz="1100" spc="-1" dirty="0" smtClean="0">
                <a:solidFill>
                  <a:srgbClr val="000000"/>
                </a:solidFill>
                <a:latin typeface="Agency FB" pitchFamily="34" charset="0"/>
              </a:rPr>
              <a:t>It is unwise to put many products in research and development and better to focus on one to avoid waste and loss.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Market awareness and accessibility are essential and should be invested in.</a:t>
            </a:r>
            <a:r>
              <a:rPr lang="en-US" sz="1100" spc="-1" baseline="0" dirty="0" smtClean="0">
                <a:solidFill>
                  <a:srgbClr val="000000"/>
                </a:solidFill>
                <a:latin typeface="Agency FB" pitchFamily="34" charset="0"/>
              </a:rPr>
              <a:t> </a:t>
            </a:r>
            <a:r>
              <a:rPr lang="en-US" sz="1100" b="0" strike="noStrike" spc="-1" dirty="0" smtClean="0">
                <a:solidFill>
                  <a:srgbClr val="000000"/>
                </a:solidFill>
                <a:latin typeface="Agency FB" pitchFamily="34" charset="0"/>
              </a:rPr>
              <a:t>New products generate free awareness.</a:t>
            </a:r>
            <a:r>
              <a:rPr lang="en-US" sz="1100" b="0" strike="noStrike" spc="-1" baseline="0" dirty="0" smtClean="0">
                <a:solidFill>
                  <a:srgbClr val="000000"/>
                </a:solidFill>
                <a:latin typeface="Agency FB" pitchFamily="34" charset="0"/>
              </a:rPr>
              <a:t> </a:t>
            </a:r>
            <a:r>
              <a:rPr lang="en-US" sz="1100" spc="-1" dirty="0" smtClean="0">
                <a:solidFill>
                  <a:srgbClr val="000000"/>
                </a:solidFill>
                <a:latin typeface="Agency FB" pitchFamily="34" charset="0"/>
              </a:rPr>
              <a:t>Investing in human resources is worthwhile and managing recruiting and training. </a:t>
            </a:r>
            <a:endParaRPr lang="en-US" sz="1100" b="0" strike="noStrike" spc="-1" dirty="0" smtClean="0">
              <a:solidFill>
                <a:srgbClr val="000000"/>
              </a:solidFill>
              <a:latin typeface="Agency FB" pitchFamily="34" charset="0"/>
            </a:endParaRPr>
          </a:p>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Google Shape;571;gc3f1589b53_1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2" name="Google Shape;572;gc3f1589b53_1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gn="l">
              <a:lnSpc>
                <a:spcPct val="100000"/>
              </a:lnSpc>
              <a:spcAft>
                <a:spcPts val="1199"/>
              </a:spcAft>
              <a:buClr>
                <a:srgbClr val="000000"/>
              </a:buClr>
              <a:buSzPct val="45000"/>
              <a:buFont typeface="Wingdings" charset="2"/>
              <a:buNone/>
            </a:pPr>
            <a:r>
              <a:rPr lang="en-US" sz="1100" b="0" strike="noStrike" spc="-1" dirty="0" smtClean="0">
                <a:solidFill>
                  <a:srgbClr val="000000"/>
                </a:solidFill>
                <a:latin typeface="Agency FB" pitchFamily="34" charset="0"/>
              </a:rPr>
              <a:t>Capsim is an acronym that stands for  Captive Simulations.</a:t>
            </a:r>
            <a:r>
              <a:rPr lang="en-US" sz="1100" b="0" strike="noStrike" spc="-1" baseline="0" dirty="0" smtClean="0">
                <a:solidFill>
                  <a:srgbClr val="000000"/>
                </a:solidFill>
                <a:latin typeface="Agency FB" pitchFamily="34" charset="0"/>
              </a:rPr>
              <a:t> </a:t>
            </a:r>
            <a:r>
              <a:rPr lang="en-US" sz="1100" b="0" strike="noStrike" spc="-1" dirty="0" smtClean="0">
                <a:solidFill>
                  <a:srgbClr val="000000"/>
                </a:solidFill>
                <a:latin typeface="Agency FB" pitchFamily="34" charset="0"/>
              </a:rPr>
              <a:t>Capsim are simulations which are web based learning tools that employ the use of dashboards and reports to present dynamic financial and operational performance data.</a:t>
            </a:r>
            <a:r>
              <a:rPr lang="en-US" sz="1100" b="0" strike="noStrike" spc="-1" baseline="0" dirty="0" smtClean="0">
                <a:solidFill>
                  <a:srgbClr val="000000"/>
                </a:solidFill>
                <a:latin typeface="Agency FB" pitchFamily="34" charset="0"/>
              </a:rPr>
              <a:t> </a:t>
            </a:r>
            <a:r>
              <a:rPr lang="en-US" sz="1100" spc="-1" dirty="0" smtClean="0">
                <a:solidFill>
                  <a:srgbClr val="000000"/>
                </a:solidFill>
                <a:latin typeface="Agency FB" pitchFamily="34" charset="0"/>
              </a:rPr>
              <a:t>There are 5 Capsim modules namely; Capsim Research and Development Module, Capsim Marketing Module, Capsim Production Module, Capsim Finance Module, Capsim Human Resource Management Module aka HR module</a:t>
            </a:r>
            <a:r>
              <a:rPr lang="en-US" sz="1100" spc="-1" baseline="0" dirty="0" smtClean="0">
                <a:solidFill>
                  <a:srgbClr val="000000"/>
                </a:solidFill>
                <a:latin typeface="Agency FB" pitchFamily="34" charset="0"/>
              </a:rPr>
              <a:t> and </a:t>
            </a:r>
            <a:r>
              <a:rPr lang="en-US" sz="1100" b="0" strike="noStrike" spc="-1" dirty="0" smtClean="0">
                <a:solidFill>
                  <a:srgbClr val="000000"/>
                </a:solidFill>
                <a:latin typeface="Agency FB" pitchFamily="34" charset="0"/>
              </a:rPr>
              <a:t>Capsim Total Quality Management or TQM module</a:t>
            </a:r>
            <a:endParaRPr lang="en-US" sz="1100" b="0" strike="noStrike" spc="-1" dirty="0" smtClean="0">
              <a:latin typeface="Agency FB" pitchFamily="34" charset="0"/>
            </a:endParaRPr>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x-none" dirty="0"/>
          </a:p>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58750" indent="0">
              <a:buNone/>
            </a:pPr>
            <a:r>
              <a:rPr lang="en-US" dirty="0" smtClean="0"/>
              <a:t>Automation is increased to raise the margins and reduce overtime costs and second shifts.</a:t>
            </a:r>
            <a:r>
              <a:rPr lang="en-US" baseline="0" dirty="0" smtClean="0"/>
              <a:t> Increasing awareness can be done by using the promotional budget to finance advertising and public relation campaigns. </a:t>
            </a:r>
            <a:endParaRPr lang="en-US" dirty="0"/>
          </a:p>
        </p:txBody>
      </p:sp>
    </p:spTree>
    <p:extLst>
      <p:ext uri="{BB962C8B-B14F-4D97-AF65-F5344CB8AC3E}">
        <p14:creationId xmlns:p14="http://schemas.microsoft.com/office/powerpoint/2010/main" val="1347541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gc3f1589b53_1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6" name="Google Shape;606;gc3f1589b53_1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buFont typeface="Arial" panose="020B0604020202020204" pitchFamily="34" charset="0"/>
              <a:buNone/>
            </a:pPr>
            <a:r>
              <a:rPr lang="en-US" dirty="0" smtClean="0"/>
              <a:t>Automation </a:t>
            </a:r>
            <a:r>
              <a:rPr lang="en-US" dirty="0"/>
              <a:t>is increased to raise the margins and reduce overtime costs and second shifts</a:t>
            </a:r>
            <a:r>
              <a:rPr lang="en-US" dirty="0" smtClean="0"/>
              <a:t>.</a:t>
            </a:r>
            <a:r>
              <a:rPr lang="en-US" baseline="0" dirty="0"/>
              <a:t> </a:t>
            </a:r>
            <a:r>
              <a:rPr lang="en-US" baseline="0" dirty="0" smtClean="0"/>
              <a:t>Increasing awareness can be done by using the promotional budget to finance advertising and public relation campaigns. Free awareness can be created by inventing and releasing new products. It is important to negotiate labor terms to avoid labor strikes which would halt production.</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gc3f1589b53_1_1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6" name="Google Shape;606;gc3f1589b53_1_1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indent="0">
              <a:buFont typeface="Arial" panose="020B0604020202020204" pitchFamily="34" charset="0"/>
              <a:buNone/>
            </a:pPr>
            <a:r>
              <a:rPr lang="en-US" dirty="0" smtClean="0"/>
              <a:t>Automation </a:t>
            </a:r>
            <a:r>
              <a:rPr lang="en-US" dirty="0"/>
              <a:t>is increased to raise the margins and reduce overtime costs and second </a:t>
            </a:r>
            <a:r>
              <a:rPr lang="en-US" dirty="0" smtClean="0"/>
              <a:t>shifts.</a:t>
            </a:r>
            <a:r>
              <a:rPr lang="en-US" baseline="0" dirty="0" smtClean="0"/>
              <a:t> </a:t>
            </a:r>
            <a:r>
              <a:rPr lang="en-US" dirty="0" smtClean="0"/>
              <a:t>Broad </a:t>
            </a:r>
            <a:r>
              <a:rPr lang="en-US" dirty="0"/>
              <a:t>Differentiator competes with the design, awareness and accessibility. This strategy improves the performance but with the prices going </a:t>
            </a:r>
            <a:r>
              <a:rPr lang="en-US" dirty="0" smtClean="0"/>
              <a:t>above</a:t>
            </a:r>
            <a:r>
              <a:rPr lang="en-US" baseline="0" dirty="0" smtClean="0"/>
              <a:t> </a:t>
            </a:r>
            <a:r>
              <a:rPr lang="en-US" dirty="0" smtClean="0"/>
              <a:t>average</a:t>
            </a:r>
            <a:r>
              <a:rPr lang="en-US" dirty="0"/>
              <a:t>. Both production and demand </a:t>
            </a:r>
            <a:r>
              <a:rPr lang="en-US" dirty="0" smtClean="0"/>
              <a:t>increase.</a:t>
            </a:r>
            <a:r>
              <a:rPr lang="en-US" baseline="0" dirty="0"/>
              <a:t> </a:t>
            </a:r>
            <a:r>
              <a:rPr lang="en-US" dirty="0" smtClean="0"/>
              <a:t>Niche </a:t>
            </a:r>
            <a:r>
              <a:rPr lang="en-US" dirty="0"/>
              <a:t>Differentiator (High Tech) focuses on use of high technology. It majorly deals with design, awareness and accessibility. Will improve performance with above average prices. </a:t>
            </a:r>
          </a:p>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6"/>
        <p:cNvGrpSpPr/>
        <p:nvPr/>
      </p:nvGrpSpPr>
      <p:grpSpPr>
        <a:xfrm>
          <a:off x="0" y="0"/>
          <a:ext cx="0" cy="0"/>
          <a:chOff x="0" y="0"/>
          <a:chExt cx="0" cy="0"/>
        </a:xfrm>
      </p:grpSpPr>
      <p:sp>
        <p:nvSpPr>
          <p:cNvPr id="1527" name="Google Shape;1527;gc3f1589b53_1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8" name="Google Shape;1528;gc3f1589b53_1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gn="l">
              <a:spcAft>
                <a:spcPts val="794"/>
              </a:spcAft>
              <a:buClr>
                <a:srgbClr val="000000"/>
              </a:buClr>
              <a:buSzPct val="45000"/>
              <a:buFont typeface="Arial" pitchFamily="34" charset="0"/>
              <a:buNone/>
            </a:pPr>
            <a:r>
              <a:rPr lang="en-US" sz="1100" spc="-1" dirty="0" smtClean="0">
                <a:solidFill>
                  <a:srgbClr val="000000"/>
                </a:solidFill>
                <a:latin typeface="Agency FB" pitchFamily="34" charset="0"/>
              </a:rPr>
              <a:t>We also focused on retaining awareness at optimum level in marketing as we progressed through the rounds. Inventing new products proved to be a good source of free awareness.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We made automation and capacity a top priority to improve production capabilities.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We adjusted production units to forecasted sale units.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We retired stocks once cash and working capital was in excess and there was low debt leverage.</a:t>
            </a:r>
          </a:p>
          <a:p>
            <a:pPr marL="158750" indent="0">
              <a:buNone/>
            </a:pPr>
            <a:endParaRPr lang="x-non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6"/>
        <p:cNvGrpSpPr/>
        <p:nvPr/>
      </p:nvGrpSpPr>
      <p:grpSpPr>
        <a:xfrm>
          <a:off x="0" y="0"/>
          <a:ext cx="0" cy="0"/>
          <a:chOff x="0" y="0"/>
          <a:chExt cx="0" cy="0"/>
        </a:xfrm>
      </p:grpSpPr>
      <p:sp>
        <p:nvSpPr>
          <p:cNvPr id="1527" name="Google Shape;1527;gc3f1589b53_1_1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8" name="Google Shape;1528;gc3f1589b53_1_1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r>
              <a:rPr lang="en-US" dirty="0"/>
              <a:t>However, every organization and individual will get different strengths for their organizations depending on the organization and the strategy used.</a:t>
            </a:r>
            <a:endParaRPr lang="x-none"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nSpc>
                <a:spcPct val="100000"/>
              </a:lnSpc>
              <a:spcAft>
                <a:spcPts val="1199"/>
              </a:spcAft>
              <a:buClr>
                <a:srgbClr val="000000"/>
              </a:buClr>
              <a:buSzPct val="45000"/>
              <a:buNone/>
            </a:pPr>
            <a:r>
              <a:rPr lang="en-US" sz="1100" spc="-1" dirty="0" smtClean="0">
                <a:solidFill>
                  <a:srgbClr val="000000"/>
                </a:solidFill>
                <a:latin typeface="Agency FB" pitchFamily="34" charset="0"/>
              </a:rPr>
              <a:t>Capsim has six basic strategies which are : Broad cost leader</a:t>
            </a:r>
            <a:r>
              <a:rPr lang="en-US" sz="1100" spc="-1" dirty="0" smtClean="0">
                <a:latin typeface="Agency FB" pitchFamily="34" charset="0"/>
              </a:rPr>
              <a:t>, </a:t>
            </a:r>
            <a:r>
              <a:rPr lang="en-US" sz="1100" spc="-1" dirty="0" smtClean="0">
                <a:solidFill>
                  <a:srgbClr val="000000"/>
                </a:solidFill>
                <a:latin typeface="Agency FB" pitchFamily="34" charset="0"/>
              </a:rPr>
              <a:t>broad differentiator</a:t>
            </a:r>
            <a:r>
              <a:rPr lang="en-US" sz="1100" spc="-1" dirty="0" smtClean="0">
                <a:latin typeface="Agency FB" pitchFamily="34" charset="0"/>
              </a:rPr>
              <a:t>, n</a:t>
            </a:r>
            <a:r>
              <a:rPr lang="en-US" sz="1100" spc="-1" dirty="0" smtClean="0">
                <a:solidFill>
                  <a:srgbClr val="000000"/>
                </a:solidFill>
                <a:latin typeface="Agency FB" pitchFamily="34" charset="0"/>
              </a:rPr>
              <a:t>iche cost leader</a:t>
            </a:r>
            <a:r>
              <a:rPr lang="en-US" sz="1100" spc="-1" dirty="0" smtClean="0">
                <a:latin typeface="Agency FB" pitchFamily="34" charset="0"/>
              </a:rPr>
              <a:t>, n</a:t>
            </a:r>
            <a:r>
              <a:rPr lang="en-US" sz="1100" spc="-1" dirty="0" smtClean="0">
                <a:solidFill>
                  <a:srgbClr val="000000"/>
                </a:solidFill>
                <a:latin typeface="Agency FB" pitchFamily="34" charset="0"/>
              </a:rPr>
              <a:t>iche differentiator</a:t>
            </a:r>
            <a:r>
              <a:rPr lang="en-US" sz="1100" spc="-1" dirty="0" smtClean="0">
                <a:latin typeface="Agency FB" pitchFamily="34" charset="0"/>
              </a:rPr>
              <a:t>, c</a:t>
            </a:r>
            <a:r>
              <a:rPr lang="en-US" sz="1100" spc="-1" dirty="0" smtClean="0">
                <a:solidFill>
                  <a:srgbClr val="000000"/>
                </a:solidFill>
                <a:latin typeface="Agency FB" pitchFamily="34" charset="0"/>
              </a:rPr>
              <a:t>ost with product lifecycle focus</a:t>
            </a:r>
            <a:r>
              <a:rPr lang="en-US" sz="1100" spc="-1" dirty="0" smtClean="0">
                <a:latin typeface="Agency FB" pitchFamily="34" charset="0"/>
              </a:rPr>
              <a:t>, d</a:t>
            </a:r>
            <a:r>
              <a:rPr lang="en-US" sz="1100" spc="-1" dirty="0" smtClean="0">
                <a:solidFill>
                  <a:srgbClr val="000000"/>
                </a:solidFill>
                <a:latin typeface="Agency FB" pitchFamily="34" charset="0"/>
              </a:rPr>
              <a:t>ifferentiator with product lifecycle focus.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Research and development strategies have a direct impact on production and marketing plans.</a:t>
            </a:r>
            <a:r>
              <a:rPr lang="en-US" sz="1100" spc="-1" baseline="0" dirty="0" smtClean="0">
                <a:solidFill>
                  <a:srgbClr val="000000"/>
                </a:solidFill>
                <a:latin typeface="Agency FB" pitchFamily="34" charset="0"/>
              </a:rPr>
              <a:t> </a:t>
            </a:r>
            <a:r>
              <a:rPr lang="en-US" sz="1100" spc="-1" dirty="0" smtClean="0">
                <a:solidFill>
                  <a:srgbClr val="000000"/>
                </a:solidFill>
                <a:latin typeface="Agency FB" pitchFamily="34" charset="0"/>
              </a:rPr>
              <a:t>Production and research and development strategies impact cost of materials, capacity and automation levels. </a:t>
            </a:r>
            <a:r>
              <a:rPr lang="en-US" sz="1100" spc="-1" dirty="0" smtClean="0">
                <a:latin typeface="Agency FB" pitchFamily="34" charset="0"/>
              </a:rPr>
              <a:t>It is important to complete one product before beginning another to avoid loss and waste</a:t>
            </a:r>
          </a:p>
          <a:p>
            <a:pPr marL="432000" indent="-324000">
              <a:spcAft>
                <a:spcPts val="794"/>
              </a:spcAft>
              <a:buClr>
                <a:srgbClr val="000000"/>
              </a:buClr>
              <a:buSzPct val="45000"/>
              <a:buFont typeface="Wingdings" charset="2"/>
              <a:buChar char=""/>
            </a:pPr>
            <a:endParaRPr lang="en-US" sz="900" b="0" strike="noStrike" spc="-1" dirty="0" smtClean="0">
              <a:latin typeface="Times New Roman"/>
            </a:endParaRPr>
          </a:p>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8"/>
        <p:cNvGrpSpPr/>
        <p:nvPr/>
      </p:nvGrpSpPr>
      <p:grpSpPr>
        <a:xfrm>
          <a:off x="0" y="0"/>
          <a:ext cx="0" cy="0"/>
          <a:chOff x="0" y="0"/>
          <a:chExt cx="0" cy="0"/>
        </a:xfrm>
      </p:grpSpPr>
      <p:sp>
        <p:nvSpPr>
          <p:cNvPr id="2239" name="Google Shape;2239;gc3f1589b53_1_5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0" name="Google Shape;2240;gc3f1589b53_1_5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08000" indent="0">
              <a:lnSpc>
                <a:spcPct val="100000"/>
              </a:lnSpc>
              <a:spcAft>
                <a:spcPts val="794"/>
              </a:spcAft>
              <a:buClr>
                <a:srgbClr val="000000"/>
              </a:buClr>
              <a:buSzPct val="45000"/>
              <a:buFont typeface="Wingdings" charset="2"/>
              <a:buNone/>
            </a:pPr>
            <a:r>
              <a:rPr lang="en-US" sz="1100" spc="-1" dirty="0" smtClean="0">
                <a:solidFill>
                  <a:srgbClr val="000000"/>
                </a:solidFill>
                <a:latin typeface="Agency FB" pitchFamily="34" charset="0"/>
              </a:rPr>
              <a:t>Always try to keep awareness at optimum level in marketing. This can be done by increasing the promotional budget.</a:t>
            </a:r>
            <a:r>
              <a:rPr lang="en-US" sz="1100" spc="-1" baseline="0" dirty="0" smtClean="0">
                <a:solidFill>
                  <a:srgbClr val="000000"/>
                </a:solidFill>
                <a:latin typeface="Agency FB" pitchFamily="34" charset="0"/>
              </a:rPr>
              <a:t> </a:t>
            </a:r>
            <a:r>
              <a:rPr lang="en-US" sz="1100" b="0" strike="noStrike" spc="-1" dirty="0" smtClean="0">
                <a:solidFill>
                  <a:srgbClr val="000000"/>
                </a:solidFill>
                <a:latin typeface="Agency FB" pitchFamily="34" charset="0"/>
              </a:rPr>
              <a:t>Always price things $5 above or below the normal price range.</a:t>
            </a:r>
            <a:r>
              <a:rPr lang="en-US" sz="1100" b="0" strike="noStrike" spc="-1" baseline="0" dirty="0" smtClean="0">
                <a:solidFill>
                  <a:srgbClr val="000000"/>
                </a:solidFill>
                <a:latin typeface="Agency FB" pitchFamily="34" charset="0"/>
              </a:rPr>
              <a:t> </a:t>
            </a:r>
            <a:r>
              <a:rPr lang="en-US" sz="1100" spc="-1" dirty="0" smtClean="0">
                <a:solidFill>
                  <a:srgbClr val="000000"/>
                </a:solidFill>
                <a:latin typeface="Agency FB" pitchFamily="34" charset="0"/>
              </a:rPr>
              <a:t>Automation and capacity should be a top priority to improve production capabilities.</a:t>
            </a:r>
            <a:r>
              <a:rPr lang="en-US" sz="1100" spc="-1" baseline="0" dirty="0" smtClean="0">
                <a:solidFill>
                  <a:srgbClr val="000000"/>
                </a:solidFill>
                <a:latin typeface="Agency FB" pitchFamily="34" charset="0"/>
              </a:rPr>
              <a:t> </a:t>
            </a:r>
            <a:r>
              <a:rPr lang="en-US" sz="1100" b="0" strike="noStrike" spc="-1" dirty="0" smtClean="0">
                <a:solidFill>
                  <a:srgbClr val="000000"/>
                </a:solidFill>
                <a:latin typeface="Agency FB" pitchFamily="34" charset="0"/>
              </a:rPr>
              <a:t>Adjust production units to forecasted sale units</a:t>
            </a:r>
            <a:r>
              <a:rPr lang="en-US" sz="1100" b="0" strike="noStrike" spc="-1" baseline="0" dirty="0" smtClean="0">
                <a:solidFill>
                  <a:srgbClr val="000000"/>
                </a:solidFill>
                <a:latin typeface="Agency FB" pitchFamily="34" charset="0"/>
              </a:rPr>
              <a:t>. </a:t>
            </a:r>
            <a:r>
              <a:rPr lang="en-US" sz="1100" spc="-1" dirty="0" smtClean="0">
                <a:solidFill>
                  <a:srgbClr val="000000"/>
                </a:solidFill>
                <a:latin typeface="Agency FB" pitchFamily="34" charset="0"/>
              </a:rPr>
              <a:t>Retire stocks once cash and working capital is in excess and there is low debt leverage.</a:t>
            </a:r>
            <a:r>
              <a:rPr lang="en-US" sz="1100" spc="-1" baseline="0" dirty="0" smtClean="0">
                <a:solidFill>
                  <a:srgbClr val="000000"/>
                </a:solidFill>
                <a:latin typeface="Agency FB" pitchFamily="34" charset="0"/>
              </a:rPr>
              <a:t> </a:t>
            </a:r>
            <a:r>
              <a:rPr lang="en-US" sz="1100" b="0" strike="noStrike" spc="-1" dirty="0" smtClean="0">
                <a:solidFill>
                  <a:srgbClr val="000000"/>
                </a:solidFill>
                <a:latin typeface="Agency FB" pitchFamily="34" charset="0"/>
              </a:rPr>
              <a:t>Spending on human resource is rewarding because it results in a high productivity rate and low employee turnover</a:t>
            </a:r>
          </a:p>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rot="-5400000" flipH="1">
            <a:off x="57611" y="604600"/>
            <a:ext cx="2082300" cy="1685100"/>
          </a:xfrm>
          <a:prstGeom prst="triangle">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43044" y="1838125"/>
            <a:ext cx="4926900" cy="3418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5400000">
            <a:off x="196786" y="-267775"/>
            <a:ext cx="1347300" cy="17547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855775" y="701250"/>
            <a:ext cx="4658100" cy="2266200"/>
          </a:xfrm>
          <a:prstGeom prst="rect">
            <a:avLst/>
          </a:prstGeom>
        </p:spPr>
        <p:txBody>
          <a:bodyPr spcFirstLastPara="1" wrap="square" lIns="91425" tIns="91425" rIns="91425" bIns="91425" anchor="b" anchorCtr="0">
            <a:noAutofit/>
          </a:bodyPr>
          <a:lstStyle>
            <a:lvl1pPr lvl="0" algn="r">
              <a:spcBef>
                <a:spcPts val="0"/>
              </a:spcBef>
              <a:spcAft>
                <a:spcPts val="0"/>
              </a:spcAft>
              <a:buSzPts val="5200"/>
              <a:buNone/>
              <a:defRPr sz="4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3" name="Google Shape;13;p2"/>
          <p:cNvSpPr txBox="1">
            <a:spLocks noGrp="1"/>
          </p:cNvSpPr>
          <p:nvPr>
            <p:ph type="subTitle" idx="1"/>
          </p:nvPr>
        </p:nvSpPr>
        <p:spPr>
          <a:xfrm>
            <a:off x="3460500" y="2967450"/>
            <a:ext cx="5053500" cy="479400"/>
          </a:xfrm>
          <a:prstGeom prst="rect">
            <a:avLst/>
          </a:prstGeom>
        </p:spPr>
        <p:txBody>
          <a:bodyPr spcFirstLastPara="1" wrap="square" lIns="91425" tIns="91425" rIns="91425" bIns="91425" anchor="t" anchorCtr="0">
            <a:normAutofit/>
          </a:bodyPr>
          <a:lstStyle>
            <a:lvl1pPr lvl="0" algn="r">
              <a:lnSpc>
                <a:spcPct val="100000"/>
              </a:lnSpc>
              <a:spcBef>
                <a:spcPts val="0"/>
              </a:spcBef>
              <a:spcAft>
                <a:spcPts val="0"/>
              </a:spcAft>
              <a:buSzPts val="2800"/>
              <a:buNone/>
              <a:defRPr sz="14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grpSp>
        <p:nvGrpSpPr>
          <p:cNvPr id="14" name="Google Shape;14;p2"/>
          <p:cNvGrpSpPr/>
          <p:nvPr/>
        </p:nvGrpSpPr>
        <p:grpSpPr>
          <a:xfrm rot="10130209">
            <a:off x="3913934" y="3692638"/>
            <a:ext cx="4563707" cy="1297260"/>
            <a:chOff x="5935898" y="3135486"/>
            <a:chExt cx="3895728" cy="1107383"/>
          </a:xfrm>
        </p:grpSpPr>
        <p:sp>
          <p:nvSpPr>
            <p:cNvPr id="15" name="Google Shape;15;p2"/>
            <p:cNvSpPr/>
            <p:nvPr/>
          </p:nvSpPr>
          <p:spPr>
            <a:xfrm rot="4194563">
              <a:off x="7314588" y="3162890"/>
              <a:ext cx="144727" cy="152820"/>
            </a:xfrm>
            <a:custGeom>
              <a:avLst/>
              <a:gdLst/>
              <a:ahLst/>
              <a:cxnLst/>
              <a:rect l="l" t="t" r="r" b="b"/>
              <a:pathLst>
                <a:path w="5651" h="5967" extrusionOk="0">
                  <a:moveTo>
                    <a:pt x="3284" y="1"/>
                  </a:moveTo>
                  <a:cubicBezTo>
                    <a:pt x="1272" y="1"/>
                    <a:pt x="1" y="2271"/>
                    <a:pt x="1169" y="4045"/>
                  </a:cubicBezTo>
                  <a:cubicBezTo>
                    <a:pt x="1259" y="4135"/>
                    <a:pt x="1531" y="4135"/>
                    <a:pt x="1622" y="4271"/>
                  </a:cubicBezTo>
                  <a:cubicBezTo>
                    <a:pt x="1441" y="4407"/>
                    <a:pt x="1214" y="4588"/>
                    <a:pt x="1169" y="4814"/>
                  </a:cubicBezTo>
                  <a:cubicBezTo>
                    <a:pt x="1169" y="5358"/>
                    <a:pt x="1531" y="5856"/>
                    <a:pt x="2074" y="5946"/>
                  </a:cubicBezTo>
                  <a:cubicBezTo>
                    <a:pt x="2110" y="5960"/>
                    <a:pt x="2146" y="5967"/>
                    <a:pt x="2182" y="5967"/>
                  </a:cubicBezTo>
                  <a:cubicBezTo>
                    <a:pt x="2372" y="5967"/>
                    <a:pt x="2556" y="5789"/>
                    <a:pt x="2708" y="5674"/>
                  </a:cubicBezTo>
                  <a:cubicBezTo>
                    <a:pt x="2934" y="5539"/>
                    <a:pt x="3070" y="5312"/>
                    <a:pt x="3116" y="5086"/>
                  </a:cubicBezTo>
                  <a:cubicBezTo>
                    <a:pt x="3116" y="5041"/>
                    <a:pt x="3206" y="4950"/>
                    <a:pt x="3206" y="4860"/>
                  </a:cubicBezTo>
                  <a:cubicBezTo>
                    <a:pt x="3704" y="4860"/>
                    <a:pt x="4202" y="4724"/>
                    <a:pt x="4609" y="4452"/>
                  </a:cubicBezTo>
                  <a:cubicBezTo>
                    <a:pt x="5153" y="4090"/>
                    <a:pt x="5515" y="3502"/>
                    <a:pt x="5605" y="2868"/>
                  </a:cubicBezTo>
                  <a:cubicBezTo>
                    <a:pt x="5651" y="2234"/>
                    <a:pt x="5469" y="1600"/>
                    <a:pt x="5107" y="1148"/>
                  </a:cubicBezTo>
                  <a:cubicBezTo>
                    <a:pt x="4926" y="966"/>
                    <a:pt x="4881" y="785"/>
                    <a:pt x="4745" y="604"/>
                  </a:cubicBezTo>
                  <a:cubicBezTo>
                    <a:pt x="4474" y="378"/>
                    <a:pt x="4157" y="197"/>
                    <a:pt x="3840" y="106"/>
                  </a:cubicBezTo>
                  <a:cubicBezTo>
                    <a:pt x="3749" y="106"/>
                    <a:pt x="3659" y="16"/>
                    <a:pt x="3568" y="16"/>
                  </a:cubicBezTo>
                  <a:cubicBezTo>
                    <a:pt x="3472" y="6"/>
                    <a:pt x="3377" y="1"/>
                    <a:pt x="328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4194563">
              <a:off x="6849793" y="3249633"/>
              <a:ext cx="133356" cy="125750"/>
            </a:xfrm>
            <a:custGeom>
              <a:avLst/>
              <a:gdLst/>
              <a:ahLst/>
              <a:cxnLst/>
              <a:rect l="l" t="t" r="r" b="b"/>
              <a:pathLst>
                <a:path w="5207" h="4910" extrusionOk="0">
                  <a:moveTo>
                    <a:pt x="2879" y="0"/>
                  </a:moveTo>
                  <a:cubicBezTo>
                    <a:pt x="2387" y="0"/>
                    <a:pt x="1836" y="408"/>
                    <a:pt x="1449" y="717"/>
                  </a:cubicBezTo>
                  <a:cubicBezTo>
                    <a:pt x="227" y="1261"/>
                    <a:pt x="1" y="2890"/>
                    <a:pt x="997" y="3796"/>
                  </a:cubicBezTo>
                  <a:lnTo>
                    <a:pt x="1404" y="4203"/>
                  </a:lnTo>
                  <a:cubicBezTo>
                    <a:pt x="1721" y="4475"/>
                    <a:pt x="1993" y="4837"/>
                    <a:pt x="2445" y="4882"/>
                  </a:cubicBezTo>
                  <a:cubicBezTo>
                    <a:pt x="2561" y="4900"/>
                    <a:pt x="2680" y="4909"/>
                    <a:pt x="2800" y="4909"/>
                  </a:cubicBezTo>
                  <a:cubicBezTo>
                    <a:pt x="3293" y="4909"/>
                    <a:pt x="3811" y="4757"/>
                    <a:pt x="4211" y="4430"/>
                  </a:cubicBezTo>
                  <a:cubicBezTo>
                    <a:pt x="4754" y="4067"/>
                    <a:pt x="5116" y="3479"/>
                    <a:pt x="5207" y="2800"/>
                  </a:cubicBezTo>
                  <a:cubicBezTo>
                    <a:pt x="5207" y="2166"/>
                    <a:pt x="5026" y="1578"/>
                    <a:pt x="4618" y="1125"/>
                  </a:cubicBezTo>
                  <a:cubicBezTo>
                    <a:pt x="4482" y="989"/>
                    <a:pt x="4528" y="672"/>
                    <a:pt x="4347" y="536"/>
                  </a:cubicBezTo>
                  <a:cubicBezTo>
                    <a:pt x="4075" y="310"/>
                    <a:pt x="3758" y="174"/>
                    <a:pt x="3441" y="84"/>
                  </a:cubicBezTo>
                  <a:cubicBezTo>
                    <a:pt x="3305" y="38"/>
                    <a:pt x="3215" y="38"/>
                    <a:pt x="3124" y="38"/>
                  </a:cubicBezTo>
                  <a:cubicBezTo>
                    <a:pt x="3045" y="12"/>
                    <a:pt x="2963" y="0"/>
                    <a:pt x="287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rot="4194563">
              <a:off x="7631192" y="3216696"/>
              <a:ext cx="178585" cy="120704"/>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rot="4194563">
              <a:off x="8687824" y="3830280"/>
              <a:ext cx="187830" cy="144420"/>
            </a:xfrm>
            <a:custGeom>
              <a:avLst/>
              <a:gdLst/>
              <a:ahLst/>
              <a:cxnLst/>
              <a:rect l="l" t="t" r="r" b="b"/>
              <a:pathLst>
                <a:path w="7334" h="5639" extrusionOk="0">
                  <a:moveTo>
                    <a:pt x="4660" y="1"/>
                  </a:moveTo>
                  <a:cubicBezTo>
                    <a:pt x="4215" y="1"/>
                    <a:pt x="3778" y="145"/>
                    <a:pt x="3441" y="415"/>
                  </a:cubicBezTo>
                  <a:cubicBezTo>
                    <a:pt x="2988" y="732"/>
                    <a:pt x="2716" y="1184"/>
                    <a:pt x="2581" y="1682"/>
                  </a:cubicBezTo>
                  <a:cubicBezTo>
                    <a:pt x="2490" y="1682"/>
                    <a:pt x="2354" y="1773"/>
                    <a:pt x="2309" y="1773"/>
                  </a:cubicBezTo>
                  <a:cubicBezTo>
                    <a:pt x="2155" y="1731"/>
                    <a:pt x="1996" y="1710"/>
                    <a:pt x="1838" y="1710"/>
                  </a:cubicBezTo>
                  <a:cubicBezTo>
                    <a:pt x="1483" y="1710"/>
                    <a:pt x="1128" y="1812"/>
                    <a:pt x="815" y="1999"/>
                  </a:cubicBezTo>
                  <a:cubicBezTo>
                    <a:pt x="408" y="2361"/>
                    <a:pt x="136" y="2859"/>
                    <a:pt x="91" y="3402"/>
                  </a:cubicBezTo>
                  <a:cubicBezTo>
                    <a:pt x="0" y="3900"/>
                    <a:pt x="46" y="4444"/>
                    <a:pt x="362" y="4896"/>
                  </a:cubicBezTo>
                  <a:cubicBezTo>
                    <a:pt x="453" y="5032"/>
                    <a:pt x="725" y="4987"/>
                    <a:pt x="860" y="5123"/>
                  </a:cubicBezTo>
                  <a:cubicBezTo>
                    <a:pt x="1132" y="5349"/>
                    <a:pt x="1449" y="5485"/>
                    <a:pt x="1766" y="5530"/>
                  </a:cubicBezTo>
                  <a:cubicBezTo>
                    <a:pt x="1983" y="5603"/>
                    <a:pt x="2200" y="5639"/>
                    <a:pt x="2415" y="5639"/>
                  </a:cubicBezTo>
                  <a:cubicBezTo>
                    <a:pt x="2736" y="5639"/>
                    <a:pt x="3051" y="5557"/>
                    <a:pt x="3350" y="5394"/>
                  </a:cubicBezTo>
                  <a:cubicBezTo>
                    <a:pt x="3577" y="5168"/>
                    <a:pt x="3758" y="4851"/>
                    <a:pt x="3893" y="4489"/>
                  </a:cubicBezTo>
                  <a:cubicBezTo>
                    <a:pt x="4074" y="4579"/>
                    <a:pt x="4256" y="4625"/>
                    <a:pt x="4482" y="4670"/>
                  </a:cubicBezTo>
                  <a:cubicBezTo>
                    <a:pt x="4632" y="4705"/>
                    <a:pt x="4788" y="4722"/>
                    <a:pt x="4946" y="4722"/>
                  </a:cubicBezTo>
                  <a:cubicBezTo>
                    <a:pt x="5405" y="4722"/>
                    <a:pt x="5877" y="4577"/>
                    <a:pt x="6247" y="4308"/>
                  </a:cubicBezTo>
                  <a:cubicBezTo>
                    <a:pt x="6791" y="3900"/>
                    <a:pt x="7153" y="3312"/>
                    <a:pt x="7289" y="2633"/>
                  </a:cubicBezTo>
                  <a:cubicBezTo>
                    <a:pt x="7334" y="2044"/>
                    <a:pt x="7107" y="1411"/>
                    <a:pt x="6700" y="913"/>
                  </a:cubicBezTo>
                  <a:cubicBezTo>
                    <a:pt x="6564" y="777"/>
                    <a:pt x="6474" y="596"/>
                    <a:pt x="6338" y="415"/>
                  </a:cubicBezTo>
                  <a:cubicBezTo>
                    <a:pt x="6066" y="234"/>
                    <a:pt x="5749" y="143"/>
                    <a:pt x="5433" y="98"/>
                  </a:cubicBezTo>
                  <a:cubicBezTo>
                    <a:pt x="5297" y="53"/>
                    <a:pt x="5206" y="53"/>
                    <a:pt x="5116" y="53"/>
                  </a:cubicBezTo>
                  <a:cubicBezTo>
                    <a:pt x="4965" y="18"/>
                    <a:pt x="4812" y="1"/>
                    <a:pt x="46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4194563">
              <a:off x="6098065" y="3280891"/>
              <a:ext cx="52195" cy="50300"/>
            </a:xfrm>
            <a:custGeom>
              <a:avLst/>
              <a:gdLst/>
              <a:ahLst/>
              <a:cxnLst/>
              <a:rect l="l" t="t" r="r" b="b"/>
              <a:pathLst>
                <a:path w="2038" h="1964" extrusionOk="0">
                  <a:moveTo>
                    <a:pt x="992" y="1"/>
                  </a:moveTo>
                  <a:cubicBezTo>
                    <a:pt x="831" y="1"/>
                    <a:pt x="648" y="60"/>
                    <a:pt x="544" y="198"/>
                  </a:cubicBezTo>
                  <a:cubicBezTo>
                    <a:pt x="318" y="334"/>
                    <a:pt x="91" y="470"/>
                    <a:pt x="46" y="741"/>
                  </a:cubicBezTo>
                  <a:cubicBezTo>
                    <a:pt x="1" y="1013"/>
                    <a:pt x="91" y="1239"/>
                    <a:pt x="272" y="1421"/>
                  </a:cubicBezTo>
                  <a:cubicBezTo>
                    <a:pt x="408" y="1692"/>
                    <a:pt x="634" y="1873"/>
                    <a:pt x="861" y="1964"/>
                  </a:cubicBezTo>
                  <a:cubicBezTo>
                    <a:pt x="1178" y="1964"/>
                    <a:pt x="1449" y="1873"/>
                    <a:pt x="1676" y="1737"/>
                  </a:cubicBezTo>
                  <a:cubicBezTo>
                    <a:pt x="1857" y="1556"/>
                    <a:pt x="1811" y="1239"/>
                    <a:pt x="1857" y="968"/>
                  </a:cubicBezTo>
                  <a:cubicBezTo>
                    <a:pt x="1857" y="741"/>
                    <a:pt x="2038" y="425"/>
                    <a:pt x="1902" y="244"/>
                  </a:cubicBezTo>
                  <a:cubicBezTo>
                    <a:pt x="1766" y="62"/>
                    <a:pt x="1404" y="108"/>
                    <a:pt x="1132" y="17"/>
                  </a:cubicBezTo>
                  <a:cubicBezTo>
                    <a:pt x="1090" y="6"/>
                    <a:pt x="1042" y="1"/>
                    <a:pt x="99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4194563">
              <a:off x="5964076" y="3236447"/>
              <a:ext cx="142627" cy="159710"/>
            </a:xfrm>
            <a:custGeom>
              <a:avLst/>
              <a:gdLst/>
              <a:ahLst/>
              <a:cxnLst/>
              <a:rect l="l" t="t" r="r" b="b"/>
              <a:pathLst>
                <a:path w="5569" h="6236" extrusionOk="0">
                  <a:moveTo>
                    <a:pt x="1798" y="1"/>
                  </a:moveTo>
                  <a:cubicBezTo>
                    <a:pt x="1639" y="1"/>
                    <a:pt x="1485" y="32"/>
                    <a:pt x="1313" y="118"/>
                  </a:cubicBezTo>
                  <a:cubicBezTo>
                    <a:pt x="1132" y="299"/>
                    <a:pt x="996" y="526"/>
                    <a:pt x="951" y="797"/>
                  </a:cubicBezTo>
                  <a:cubicBezTo>
                    <a:pt x="951" y="1002"/>
                    <a:pt x="1025" y="1244"/>
                    <a:pt x="1173" y="1422"/>
                  </a:cubicBezTo>
                  <a:lnTo>
                    <a:pt x="1173" y="1422"/>
                  </a:lnTo>
                  <a:cubicBezTo>
                    <a:pt x="1166" y="1506"/>
                    <a:pt x="1145" y="1628"/>
                    <a:pt x="1087" y="1657"/>
                  </a:cubicBezTo>
                  <a:cubicBezTo>
                    <a:pt x="544" y="2065"/>
                    <a:pt x="181" y="2699"/>
                    <a:pt x="91" y="3378"/>
                  </a:cubicBezTo>
                  <a:cubicBezTo>
                    <a:pt x="0" y="4011"/>
                    <a:pt x="136" y="4690"/>
                    <a:pt x="498" y="5279"/>
                  </a:cubicBezTo>
                  <a:cubicBezTo>
                    <a:pt x="679" y="5415"/>
                    <a:pt x="815" y="5596"/>
                    <a:pt x="996" y="5732"/>
                  </a:cubicBezTo>
                  <a:cubicBezTo>
                    <a:pt x="1531" y="6062"/>
                    <a:pt x="2151" y="6236"/>
                    <a:pt x="2777" y="6236"/>
                  </a:cubicBezTo>
                  <a:cubicBezTo>
                    <a:pt x="3264" y="6236"/>
                    <a:pt x="3754" y="6131"/>
                    <a:pt x="4210" y="5913"/>
                  </a:cubicBezTo>
                  <a:cubicBezTo>
                    <a:pt x="5297" y="4962"/>
                    <a:pt x="5568" y="3332"/>
                    <a:pt x="4799" y="2110"/>
                  </a:cubicBezTo>
                  <a:lnTo>
                    <a:pt x="4799" y="2065"/>
                  </a:lnTo>
                  <a:cubicBezTo>
                    <a:pt x="4663" y="1929"/>
                    <a:pt x="4346" y="1884"/>
                    <a:pt x="4210" y="1703"/>
                  </a:cubicBezTo>
                  <a:cubicBezTo>
                    <a:pt x="3939" y="1431"/>
                    <a:pt x="3622" y="1250"/>
                    <a:pt x="3305" y="1114"/>
                  </a:cubicBezTo>
                  <a:cubicBezTo>
                    <a:pt x="3169" y="1069"/>
                    <a:pt x="3124" y="933"/>
                    <a:pt x="2988" y="933"/>
                  </a:cubicBezTo>
                  <a:lnTo>
                    <a:pt x="2880" y="933"/>
                  </a:lnTo>
                  <a:cubicBezTo>
                    <a:pt x="2825" y="782"/>
                    <a:pt x="2649" y="631"/>
                    <a:pt x="2535" y="480"/>
                  </a:cubicBezTo>
                  <a:cubicBezTo>
                    <a:pt x="2400" y="299"/>
                    <a:pt x="2309" y="118"/>
                    <a:pt x="2083" y="28"/>
                  </a:cubicBezTo>
                  <a:cubicBezTo>
                    <a:pt x="1983" y="11"/>
                    <a:pt x="1890" y="1"/>
                    <a:pt x="179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4194563">
              <a:off x="9774695" y="4185363"/>
              <a:ext cx="48712" cy="51555"/>
            </a:xfrm>
            <a:custGeom>
              <a:avLst/>
              <a:gdLst/>
              <a:ahLst/>
              <a:cxnLst/>
              <a:rect l="l" t="t" r="r" b="b"/>
              <a:pathLst>
                <a:path w="1902" h="2013" extrusionOk="0">
                  <a:moveTo>
                    <a:pt x="549" y="1"/>
                  </a:moveTo>
                  <a:cubicBezTo>
                    <a:pt x="434" y="1"/>
                    <a:pt x="322" y="29"/>
                    <a:pt x="227" y="105"/>
                  </a:cubicBezTo>
                  <a:cubicBezTo>
                    <a:pt x="46" y="241"/>
                    <a:pt x="91" y="603"/>
                    <a:pt x="46" y="875"/>
                  </a:cubicBezTo>
                  <a:cubicBezTo>
                    <a:pt x="0" y="1101"/>
                    <a:pt x="0" y="1327"/>
                    <a:pt x="136" y="1508"/>
                  </a:cubicBezTo>
                  <a:cubicBezTo>
                    <a:pt x="272" y="1735"/>
                    <a:pt x="498" y="1916"/>
                    <a:pt x="725" y="2006"/>
                  </a:cubicBezTo>
                  <a:cubicBezTo>
                    <a:pt x="745" y="2010"/>
                    <a:pt x="765" y="2012"/>
                    <a:pt x="786" y="2012"/>
                  </a:cubicBezTo>
                  <a:cubicBezTo>
                    <a:pt x="998" y="2012"/>
                    <a:pt x="1239" y="1813"/>
                    <a:pt x="1404" y="1690"/>
                  </a:cubicBezTo>
                  <a:cubicBezTo>
                    <a:pt x="1811" y="1418"/>
                    <a:pt x="1902" y="829"/>
                    <a:pt x="1585" y="467"/>
                  </a:cubicBezTo>
                  <a:lnTo>
                    <a:pt x="1630" y="422"/>
                  </a:lnTo>
                  <a:cubicBezTo>
                    <a:pt x="1449" y="241"/>
                    <a:pt x="1223" y="105"/>
                    <a:pt x="996" y="105"/>
                  </a:cubicBezTo>
                  <a:cubicBezTo>
                    <a:pt x="866" y="53"/>
                    <a:pt x="705" y="1"/>
                    <a:pt x="54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4194563">
              <a:off x="6700342" y="3333478"/>
              <a:ext cx="55678" cy="50121"/>
            </a:xfrm>
            <a:custGeom>
              <a:avLst/>
              <a:gdLst/>
              <a:ahLst/>
              <a:cxnLst/>
              <a:rect l="l" t="t" r="r" b="b"/>
              <a:pathLst>
                <a:path w="2174" h="1957" extrusionOk="0">
                  <a:moveTo>
                    <a:pt x="972" y="1"/>
                  </a:moveTo>
                  <a:cubicBezTo>
                    <a:pt x="816" y="1"/>
                    <a:pt x="661" y="51"/>
                    <a:pt x="544" y="139"/>
                  </a:cubicBezTo>
                  <a:cubicBezTo>
                    <a:pt x="272" y="274"/>
                    <a:pt x="137" y="501"/>
                    <a:pt x="46" y="772"/>
                  </a:cubicBezTo>
                  <a:cubicBezTo>
                    <a:pt x="1" y="1044"/>
                    <a:pt x="46" y="1361"/>
                    <a:pt x="182" y="1587"/>
                  </a:cubicBezTo>
                  <a:cubicBezTo>
                    <a:pt x="408" y="1768"/>
                    <a:pt x="680" y="1904"/>
                    <a:pt x="951" y="1949"/>
                  </a:cubicBezTo>
                  <a:cubicBezTo>
                    <a:pt x="976" y="1954"/>
                    <a:pt x="1001" y="1956"/>
                    <a:pt x="1027" y="1956"/>
                  </a:cubicBezTo>
                  <a:cubicBezTo>
                    <a:pt x="1244" y="1956"/>
                    <a:pt x="1514" y="1799"/>
                    <a:pt x="1676" y="1678"/>
                  </a:cubicBezTo>
                  <a:cubicBezTo>
                    <a:pt x="1902" y="1542"/>
                    <a:pt x="2038" y="1315"/>
                    <a:pt x="2128" y="1044"/>
                  </a:cubicBezTo>
                  <a:cubicBezTo>
                    <a:pt x="2174" y="772"/>
                    <a:pt x="2128" y="501"/>
                    <a:pt x="1993" y="274"/>
                  </a:cubicBezTo>
                  <a:cubicBezTo>
                    <a:pt x="1857" y="48"/>
                    <a:pt x="1495" y="139"/>
                    <a:pt x="1223" y="48"/>
                  </a:cubicBezTo>
                  <a:cubicBezTo>
                    <a:pt x="1143" y="16"/>
                    <a:pt x="1057" y="1"/>
                    <a:pt x="97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4194563">
              <a:off x="7879645" y="3295376"/>
              <a:ext cx="53348" cy="49583"/>
            </a:xfrm>
            <a:custGeom>
              <a:avLst/>
              <a:gdLst/>
              <a:ahLst/>
              <a:cxnLst/>
              <a:rect l="l" t="t" r="r" b="b"/>
              <a:pathLst>
                <a:path w="2083" h="1936" extrusionOk="0">
                  <a:moveTo>
                    <a:pt x="898" y="0"/>
                  </a:moveTo>
                  <a:cubicBezTo>
                    <a:pt x="746" y="0"/>
                    <a:pt x="613" y="32"/>
                    <a:pt x="499" y="118"/>
                  </a:cubicBezTo>
                  <a:cubicBezTo>
                    <a:pt x="272" y="299"/>
                    <a:pt x="91" y="525"/>
                    <a:pt x="46" y="751"/>
                  </a:cubicBezTo>
                  <a:cubicBezTo>
                    <a:pt x="1" y="1023"/>
                    <a:pt x="46" y="1295"/>
                    <a:pt x="227" y="1521"/>
                  </a:cubicBezTo>
                  <a:cubicBezTo>
                    <a:pt x="363" y="1747"/>
                    <a:pt x="634" y="1883"/>
                    <a:pt x="906" y="1928"/>
                  </a:cubicBezTo>
                  <a:cubicBezTo>
                    <a:pt x="930" y="1933"/>
                    <a:pt x="955" y="1936"/>
                    <a:pt x="980" y="1936"/>
                  </a:cubicBezTo>
                  <a:cubicBezTo>
                    <a:pt x="1189" y="1936"/>
                    <a:pt x="1423" y="1778"/>
                    <a:pt x="1585" y="1657"/>
                  </a:cubicBezTo>
                  <a:cubicBezTo>
                    <a:pt x="1811" y="1521"/>
                    <a:pt x="1947" y="1295"/>
                    <a:pt x="2038" y="1023"/>
                  </a:cubicBezTo>
                  <a:cubicBezTo>
                    <a:pt x="2083" y="751"/>
                    <a:pt x="2038" y="480"/>
                    <a:pt x="1947" y="253"/>
                  </a:cubicBezTo>
                  <a:cubicBezTo>
                    <a:pt x="1766" y="27"/>
                    <a:pt x="1404" y="118"/>
                    <a:pt x="1178" y="27"/>
                  </a:cubicBezTo>
                  <a:cubicBezTo>
                    <a:pt x="1078" y="11"/>
                    <a:pt x="985" y="0"/>
                    <a:pt x="89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4194563">
              <a:off x="7484915" y="3340411"/>
              <a:ext cx="71915" cy="58803"/>
            </a:xfrm>
            <a:custGeom>
              <a:avLst/>
              <a:gdLst/>
              <a:ahLst/>
              <a:cxnLst/>
              <a:rect l="l" t="t" r="r" b="b"/>
              <a:pathLst>
                <a:path w="2808" h="2296" extrusionOk="0">
                  <a:moveTo>
                    <a:pt x="795" y="1"/>
                  </a:moveTo>
                  <a:cubicBezTo>
                    <a:pt x="656" y="1"/>
                    <a:pt x="523" y="32"/>
                    <a:pt x="408" y="119"/>
                  </a:cubicBezTo>
                  <a:cubicBezTo>
                    <a:pt x="272" y="254"/>
                    <a:pt x="136" y="481"/>
                    <a:pt x="136" y="662"/>
                  </a:cubicBezTo>
                  <a:cubicBezTo>
                    <a:pt x="91" y="933"/>
                    <a:pt x="1" y="1205"/>
                    <a:pt x="136" y="1386"/>
                  </a:cubicBezTo>
                  <a:cubicBezTo>
                    <a:pt x="317" y="1567"/>
                    <a:pt x="589" y="1522"/>
                    <a:pt x="861" y="1567"/>
                  </a:cubicBezTo>
                  <a:cubicBezTo>
                    <a:pt x="883" y="1590"/>
                    <a:pt x="917" y="1601"/>
                    <a:pt x="951" y="1601"/>
                  </a:cubicBezTo>
                  <a:cubicBezTo>
                    <a:pt x="985" y="1601"/>
                    <a:pt x="1019" y="1590"/>
                    <a:pt x="1042" y="1567"/>
                  </a:cubicBezTo>
                  <a:cubicBezTo>
                    <a:pt x="1087" y="1658"/>
                    <a:pt x="1178" y="1703"/>
                    <a:pt x="1223" y="1748"/>
                  </a:cubicBezTo>
                  <a:cubicBezTo>
                    <a:pt x="1404" y="1975"/>
                    <a:pt x="1494" y="2201"/>
                    <a:pt x="1766" y="2291"/>
                  </a:cubicBezTo>
                  <a:cubicBezTo>
                    <a:pt x="1784" y="2294"/>
                    <a:pt x="1801" y="2296"/>
                    <a:pt x="1818" y="2296"/>
                  </a:cubicBezTo>
                  <a:cubicBezTo>
                    <a:pt x="2061" y="2296"/>
                    <a:pt x="2231" y="2011"/>
                    <a:pt x="2400" y="1884"/>
                  </a:cubicBezTo>
                  <a:cubicBezTo>
                    <a:pt x="2581" y="1794"/>
                    <a:pt x="2717" y="1567"/>
                    <a:pt x="2717" y="1341"/>
                  </a:cubicBezTo>
                  <a:cubicBezTo>
                    <a:pt x="2807" y="1114"/>
                    <a:pt x="2762" y="888"/>
                    <a:pt x="2626" y="662"/>
                  </a:cubicBezTo>
                  <a:cubicBezTo>
                    <a:pt x="2536" y="435"/>
                    <a:pt x="2309" y="254"/>
                    <a:pt x="2083" y="164"/>
                  </a:cubicBezTo>
                  <a:cubicBezTo>
                    <a:pt x="1902" y="209"/>
                    <a:pt x="1766" y="300"/>
                    <a:pt x="1630" y="345"/>
                  </a:cubicBezTo>
                  <a:cubicBezTo>
                    <a:pt x="1630" y="345"/>
                    <a:pt x="1721" y="254"/>
                    <a:pt x="1721" y="209"/>
                  </a:cubicBezTo>
                  <a:cubicBezTo>
                    <a:pt x="1585" y="28"/>
                    <a:pt x="1268" y="73"/>
                    <a:pt x="1042" y="28"/>
                  </a:cubicBezTo>
                  <a:cubicBezTo>
                    <a:pt x="959" y="11"/>
                    <a:pt x="876" y="1"/>
                    <a:pt x="7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4194563">
              <a:off x="7436873" y="3631543"/>
              <a:ext cx="52195" cy="48456"/>
            </a:xfrm>
            <a:custGeom>
              <a:avLst/>
              <a:gdLst/>
              <a:ahLst/>
              <a:cxnLst/>
              <a:rect l="l" t="t" r="r" b="b"/>
              <a:pathLst>
                <a:path w="2038" h="1892" extrusionOk="0">
                  <a:moveTo>
                    <a:pt x="770" y="1"/>
                  </a:moveTo>
                  <a:cubicBezTo>
                    <a:pt x="646" y="1"/>
                    <a:pt x="521" y="24"/>
                    <a:pt x="408" y="69"/>
                  </a:cubicBezTo>
                  <a:cubicBezTo>
                    <a:pt x="227" y="250"/>
                    <a:pt x="91" y="476"/>
                    <a:pt x="91" y="748"/>
                  </a:cubicBezTo>
                  <a:cubicBezTo>
                    <a:pt x="1" y="1020"/>
                    <a:pt x="46" y="1291"/>
                    <a:pt x="136" y="1517"/>
                  </a:cubicBezTo>
                  <a:cubicBezTo>
                    <a:pt x="317" y="1744"/>
                    <a:pt x="589" y="1880"/>
                    <a:pt x="861" y="1880"/>
                  </a:cubicBezTo>
                  <a:cubicBezTo>
                    <a:pt x="909" y="1888"/>
                    <a:pt x="957" y="1891"/>
                    <a:pt x="1004" y="1891"/>
                  </a:cubicBezTo>
                  <a:cubicBezTo>
                    <a:pt x="1226" y="1891"/>
                    <a:pt x="1436" y="1810"/>
                    <a:pt x="1585" y="1699"/>
                  </a:cubicBezTo>
                  <a:cubicBezTo>
                    <a:pt x="1811" y="1517"/>
                    <a:pt x="1947" y="1291"/>
                    <a:pt x="1992" y="1020"/>
                  </a:cubicBezTo>
                  <a:cubicBezTo>
                    <a:pt x="2038" y="793"/>
                    <a:pt x="1947" y="522"/>
                    <a:pt x="1766" y="340"/>
                  </a:cubicBezTo>
                  <a:cubicBezTo>
                    <a:pt x="1630" y="114"/>
                    <a:pt x="1359" y="159"/>
                    <a:pt x="1132" y="69"/>
                  </a:cubicBezTo>
                  <a:cubicBezTo>
                    <a:pt x="1019" y="24"/>
                    <a:pt x="895" y="1"/>
                    <a:pt x="77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4194563">
              <a:off x="8480226" y="3534593"/>
              <a:ext cx="126390" cy="86232"/>
            </a:xfrm>
            <a:custGeom>
              <a:avLst/>
              <a:gdLst/>
              <a:ahLst/>
              <a:cxnLst/>
              <a:rect l="l" t="t" r="r" b="b"/>
              <a:pathLst>
                <a:path w="4935" h="3367" extrusionOk="0">
                  <a:moveTo>
                    <a:pt x="1440" y="0"/>
                  </a:moveTo>
                  <a:cubicBezTo>
                    <a:pt x="1198" y="0"/>
                    <a:pt x="954" y="56"/>
                    <a:pt x="725" y="183"/>
                  </a:cubicBezTo>
                  <a:cubicBezTo>
                    <a:pt x="362" y="455"/>
                    <a:pt x="91" y="908"/>
                    <a:pt x="0" y="1360"/>
                  </a:cubicBezTo>
                  <a:cubicBezTo>
                    <a:pt x="91" y="2266"/>
                    <a:pt x="679" y="3035"/>
                    <a:pt x="1539" y="3352"/>
                  </a:cubicBezTo>
                  <a:cubicBezTo>
                    <a:pt x="1583" y="3362"/>
                    <a:pt x="1628" y="3366"/>
                    <a:pt x="1672" y="3366"/>
                  </a:cubicBezTo>
                  <a:cubicBezTo>
                    <a:pt x="2042" y="3366"/>
                    <a:pt x="2429" y="3056"/>
                    <a:pt x="2671" y="2854"/>
                  </a:cubicBezTo>
                  <a:cubicBezTo>
                    <a:pt x="2807" y="2764"/>
                    <a:pt x="3033" y="2764"/>
                    <a:pt x="3124" y="2628"/>
                  </a:cubicBezTo>
                  <a:cubicBezTo>
                    <a:pt x="3214" y="2673"/>
                    <a:pt x="3350" y="2718"/>
                    <a:pt x="3486" y="2718"/>
                  </a:cubicBezTo>
                  <a:cubicBezTo>
                    <a:pt x="3592" y="2749"/>
                    <a:pt x="3702" y="2764"/>
                    <a:pt x="3813" y="2764"/>
                  </a:cubicBezTo>
                  <a:cubicBezTo>
                    <a:pt x="4034" y="2764"/>
                    <a:pt x="4256" y="2703"/>
                    <a:pt x="4437" y="2583"/>
                  </a:cubicBezTo>
                  <a:cubicBezTo>
                    <a:pt x="4663" y="2356"/>
                    <a:pt x="4844" y="2039"/>
                    <a:pt x="4889" y="1723"/>
                  </a:cubicBezTo>
                  <a:cubicBezTo>
                    <a:pt x="4935" y="1406"/>
                    <a:pt x="4889" y="1044"/>
                    <a:pt x="4708" y="772"/>
                  </a:cubicBezTo>
                  <a:cubicBezTo>
                    <a:pt x="4482" y="500"/>
                    <a:pt x="4210" y="319"/>
                    <a:pt x="3893" y="229"/>
                  </a:cubicBezTo>
                  <a:cubicBezTo>
                    <a:pt x="3814" y="217"/>
                    <a:pt x="3738" y="212"/>
                    <a:pt x="3664" y="212"/>
                  </a:cubicBezTo>
                  <a:cubicBezTo>
                    <a:pt x="3444" y="212"/>
                    <a:pt x="3248" y="263"/>
                    <a:pt x="3079" y="364"/>
                  </a:cubicBezTo>
                  <a:cubicBezTo>
                    <a:pt x="2807" y="93"/>
                    <a:pt x="2400" y="229"/>
                    <a:pt x="1992" y="93"/>
                  </a:cubicBezTo>
                  <a:cubicBezTo>
                    <a:pt x="1814" y="34"/>
                    <a:pt x="1628" y="0"/>
                    <a:pt x="14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4194563">
              <a:off x="7289877" y="3299824"/>
              <a:ext cx="97424" cy="80751"/>
            </a:xfrm>
            <a:custGeom>
              <a:avLst/>
              <a:gdLst/>
              <a:ahLst/>
              <a:cxnLst/>
              <a:rect l="l" t="t" r="r" b="b"/>
              <a:pathLst>
                <a:path w="3804" h="3153" extrusionOk="0">
                  <a:moveTo>
                    <a:pt x="2200" y="0"/>
                  </a:moveTo>
                  <a:cubicBezTo>
                    <a:pt x="1845" y="0"/>
                    <a:pt x="1500" y="134"/>
                    <a:pt x="1223" y="371"/>
                  </a:cubicBezTo>
                  <a:cubicBezTo>
                    <a:pt x="1" y="1140"/>
                    <a:pt x="499" y="3042"/>
                    <a:pt x="1947" y="3087"/>
                  </a:cubicBezTo>
                  <a:cubicBezTo>
                    <a:pt x="2083" y="3132"/>
                    <a:pt x="2219" y="3152"/>
                    <a:pt x="2353" y="3152"/>
                  </a:cubicBezTo>
                  <a:cubicBezTo>
                    <a:pt x="2621" y="3152"/>
                    <a:pt x="2883" y="3072"/>
                    <a:pt x="3124" y="2951"/>
                  </a:cubicBezTo>
                  <a:cubicBezTo>
                    <a:pt x="3441" y="2680"/>
                    <a:pt x="3667" y="2272"/>
                    <a:pt x="3758" y="1865"/>
                  </a:cubicBezTo>
                  <a:cubicBezTo>
                    <a:pt x="3803" y="1412"/>
                    <a:pt x="3667" y="1005"/>
                    <a:pt x="3441" y="688"/>
                  </a:cubicBezTo>
                  <a:cubicBezTo>
                    <a:pt x="3169" y="326"/>
                    <a:pt x="2807" y="99"/>
                    <a:pt x="2355" y="9"/>
                  </a:cubicBezTo>
                  <a:cubicBezTo>
                    <a:pt x="2303" y="3"/>
                    <a:pt x="2251" y="0"/>
                    <a:pt x="220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rot="4194563">
              <a:off x="7279097" y="3143361"/>
              <a:ext cx="49890" cy="47380"/>
            </a:xfrm>
            <a:custGeom>
              <a:avLst/>
              <a:gdLst/>
              <a:ahLst/>
              <a:cxnLst/>
              <a:rect l="l" t="t" r="r" b="b"/>
              <a:pathLst>
                <a:path w="1948" h="1850" extrusionOk="0">
                  <a:moveTo>
                    <a:pt x="1036" y="0"/>
                  </a:moveTo>
                  <a:cubicBezTo>
                    <a:pt x="827" y="0"/>
                    <a:pt x="624" y="242"/>
                    <a:pt x="499" y="367"/>
                  </a:cubicBezTo>
                  <a:cubicBezTo>
                    <a:pt x="318" y="503"/>
                    <a:pt x="182" y="684"/>
                    <a:pt x="182" y="911"/>
                  </a:cubicBezTo>
                  <a:cubicBezTo>
                    <a:pt x="182" y="1092"/>
                    <a:pt x="1" y="1409"/>
                    <a:pt x="136" y="1590"/>
                  </a:cubicBezTo>
                  <a:cubicBezTo>
                    <a:pt x="272" y="1771"/>
                    <a:pt x="589" y="1726"/>
                    <a:pt x="861" y="1816"/>
                  </a:cubicBezTo>
                  <a:cubicBezTo>
                    <a:pt x="974" y="1839"/>
                    <a:pt x="1087" y="1850"/>
                    <a:pt x="1200" y="1850"/>
                  </a:cubicBezTo>
                  <a:cubicBezTo>
                    <a:pt x="1313" y="1850"/>
                    <a:pt x="1427" y="1839"/>
                    <a:pt x="1540" y="1816"/>
                  </a:cubicBezTo>
                  <a:cubicBezTo>
                    <a:pt x="1721" y="1635"/>
                    <a:pt x="1857" y="1409"/>
                    <a:pt x="1902" y="1137"/>
                  </a:cubicBezTo>
                  <a:cubicBezTo>
                    <a:pt x="1947" y="911"/>
                    <a:pt x="1721" y="730"/>
                    <a:pt x="1585" y="549"/>
                  </a:cubicBezTo>
                  <a:cubicBezTo>
                    <a:pt x="1449" y="367"/>
                    <a:pt x="1359" y="96"/>
                    <a:pt x="1087" y="5"/>
                  </a:cubicBezTo>
                  <a:cubicBezTo>
                    <a:pt x="1070" y="2"/>
                    <a:pt x="1053" y="0"/>
                    <a:pt x="103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rot="4194563">
              <a:off x="6604624" y="3160760"/>
              <a:ext cx="154203" cy="161682"/>
            </a:xfrm>
            <a:custGeom>
              <a:avLst/>
              <a:gdLst/>
              <a:ahLst/>
              <a:cxnLst/>
              <a:rect l="l" t="t" r="r" b="b"/>
              <a:pathLst>
                <a:path w="6021" h="6313" extrusionOk="0">
                  <a:moveTo>
                    <a:pt x="3502" y="0"/>
                  </a:moveTo>
                  <a:cubicBezTo>
                    <a:pt x="2788" y="0"/>
                    <a:pt x="2078" y="144"/>
                    <a:pt x="1404" y="461"/>
                  </a:cubicBezTo>
                  <a:cubicBezTo>
                    <a:pt x="770" y="914"/>
                    <a:pt x="362" y="1593"/>
                    <a:pt x="272" y="2317"/>
                  </a:cubicBezTo>
                  <a:cubicBezTo>
                    <a:pt x="136" y="3087"/>
                    <a:pt x="362" y="3856"/>
                    <a:pt x="815" y="4445"/>
                  </a:cubicBezTo>
                  <a:cubicBezTo>
                    <a:pt x="860" y="4490"/>
                    <a:pt x="815" y="4445"/>
                    <a:pt x="906" y="4535"/>
                  </a:cubicBezTo>
                  <a:cubicBezTo>
                    <a:pt x="679" y="4535"/>
                    <a:pt x="498" y="4626"/>
                    <a:pt x="362" y="4762"/>
                  </a:cubicBezTo>
                  <a:cubicBezTo>
                    <a:pt x="181" y="4943"/>
                    <a:pt x="45" y="5169"/>
                    <a:pt x="45" y="5396"/>
                  </a:cubicBezTo>
                  <a:cubicBezTo>
                    <a:pt x="0" y="5622"/>
                    <a:pt x="0" y="5894"/>
                    <a:pt x="136" y="6120"/>
                  </a:cubicBezTo>
                  <a:cubicBezTo>
                    <a:pt x="272" y="6301"/>
                    <a:pt x="589" y="6256"/>
                    <a:pt x="815" y="6301"/>
                  </a:cubicBezTo>
                  <a:cubicBezTo>
                    <a:pt x="855" y="6309"/>
                    <a:pt x="895" y="6313"/>
                    <a:pt x="935" y="6313"/>
                  </a:cubicBezTo>
                  <a:cubicBezTo>
                    <a:pt x="1119" y="6313"/>
                    <a:pt x="1292" y="6232"/>
                    <a:pt x="1404" y="6120"/>
                  </a:cubicBezTo>
                  <a:cubicBezTo>
                    <a:pt x="1585" y="5984"/>
                    <a:pt x="1856" y="5894"/>
                    <a:pt x="1902" y="5667"/>
                  </a:cubicBezTo>
                  <a:cubicBezTo>
                    <a:pt x="1902" y="5531"/>
                    <a:pt x="1811" y="5441"/>
                    <a:pt x="1811" y="5350"/>
                  </a:cubicBezTo>
                  <a:lnTo>
                    <a:pt x="1811" y="5350"/>
                  </a:lnTo>
                  <a:cubicBezTo>
                    <a:pt x="2083" y="5486"/>
                    <a:pt x="2445" y="5531"/>
                    <a:pt x="2762" y="5531"/>
                  </a:cubicBezTo>
                  <a:cubicBezTo>
                    <a:pt x="2922" y="5561"/>
                    <a:pt x="3084" y="5576"/>
                    <a:pt x="3247" y="5576"/>
                  </a:cubicBezTo>
                  <a:cubicBezTo>
                    <a:pt x="3818" y="5576"/>
                    <a:pt x="4386" y="5396"/>
                    <a:pt x="4844" y="5079"/>
                  </a:cubicBezTo>
                  <a:cubicBezTo>
                    <a:pt x="5432" y="4581"/>
                    <a:pt x="5795" y="3902"/>
                    <a:pt x="5885" y="3132"/>
                  </a:cubicBezTo>
                  <a:cubicBezTo>
                    <a:pt x="6021" y="2408"/>
                    <a:pt x="5840" y="1638"/>
                    <a:pt x="5387" y="1050"/>
                  </a:cubicBezTo>
                  <a:cubicBezTo>
                    <a:pt x="5206" y="869"/>
                    <a:pt x="5161" y="552"/>
                    <a:pt x="4980" y="371"/>
                  </a:cubicBezTo>
                  <a:cubicBezTo>
                    <a:pt x="4618" y="190"/>
                    <a:pt x="4210" y="54"/>
                    <a:pt x="3803" y="9"/>
                  </a:cubicBezTo>
                  <a:cubicBezTo>
                    <a:pt x="3702" y="3"/>
                    <a:pt x="3602" y="0"/>
                    <a:pt x="35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rot="4194563">
              <a:off x="6435898" y="3295401"/>
              <a:ext cx="141475" cy="140220"/>
            </a:xfrm>
            <a:custGeom>
              <a:avLst/>
              <a:gdLst/>
              <a:ahLst/>
              <a:cxnLst/>
              <a:rect l="l" t="t" r="r" b="b"/>
              <a:pathLst>
                <a:path w="5524" h="5475" extrusionOk="0">
                  <a:moveTo>
                    <a:pt x="3702" y="0"/>
                  </a:moveTo>
                  <a:cubicBezTo>
                    <a:pt x="3396" y="0"/>
                    <a:pt x="3103" y="101"/>
                    <a:pt x="2853" y="289"/>
                  </a:cubicBezTo>
                  <a:cubicBezTo>
                    <a:pt x="2717" y="334"/>
                    <a:pt x="2717" y="515"/>
                    <a:pt x="2626" y="606"/>
                  </a:cubicBezTo>
                  <a:cubicBezTo>
                    <a:pt x="2553" y="600"/>
                    <a:pt x="2479" y="597"/>
                    <a:pt x="2406" y="597"/>
                  </a:cubicBezTo>
                  <a:cubicBezTo>
                    <a:pt x="1892" y="597"/>
                    <a:pt x="1387" y="736"/>
                    <a:pt x="951" y="1013"/>
                  </a:cubicBezTo>
                  <a:cubicBezTo>
                    <a:pt x="408" y="1420"/>
                    <a:pt x="137" y="2054"/>
                    <a:pt x="46" y="2688"/>
                  </a:cubicBezTo>
                  <a:cubicBezTo>
                    <a:pt x="1" y="3322"/>
                    <a:pt x="137" y="3910"/>
                    <a:pt x="499" y="4408"/>
                  </a:cubicBezTo>
                  <a:cubicBezTo>
                    <a:pt x="680" y="4544"/>
                    <a:pt x="861" y="4635"/>
                    <a:pt x="997" y="4770"/>
                  </a:cubicBezTo>
                  <a:cubicBezTo>
                    <a:pt x="1268" y="5087"/>
                    <a:pt x="1630" y="5314"/>
                    <a:pt x="2083" y="5449"/>
                  </a:cubicBezTo>
                  <a:cubicBezTo>
                    <a:pt x="2151" y="5466"/>
                    <a:pt x="2220" y="5474"/>
                    <a:pt x="2291" y="5474"/>
                  </a:cubicBezTo>
                  <a:cubicBezTo>
                    <a:pt x="2782" y="5474"/>
                    <a:pt x="3317" y="5093"/>
                    <a:pt x="3713" y="4816"/>
                  </a:cubicBezTo>
                  <a:cubicBezTo>
                    <a:pt x="4256" y="4499"/>
                    <a:pt x="4663" y="3956"/>
                    <a:pt x="4845" y="3367"/>
                  </a:cubicBezTo>
                  <a:cubicBezTo>
                    <a:pt x="4845" y="3277"/>
                    <a:pt x="4754" y="3141"/>
                    <a:pt x="4754" y="3095"/>
                  </a:cubicBezTo>
                  <a:cubicBezTo>
                    <a:pt x="4754" y="3005"/>
                    <a:pt x="4799" y="2960"/>
                    <a:pt x="4845" y="2914"/>
                  </a:cubicBezTo>
                  <a:cubicBezTo>
                    <a:pt x="5161" y="2688"/>
                    <a:pt x="5388" y="2326"/>
                    <a:pt x="5478" y="1918"/>
                  </a:cubicBezTo>
                  <a:cubicBezTo>
                    <a:pt x="5524" y="1511"/>
                    <a:pt x="5433" y="1058"/>
                    <a:pt x="5207" y="741"/>
                  </a:cubicBezTo>
                  <a:cubicBezTo>
                    <a:pt x="4935" y="379"/>
                    <a:pt x="4573" y="108"/>
                    <a:pt x="4120" y="62"/>
                  </a:cubicBezTo>
                  <a:cubicBezTo>
                    <a:pt x="3980" y="20"/>
                    <a:pt x="3840" y="0"/>
                    <a:pt x="37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4194563">
              <a:off x="6553573" y="3476224"/>
              <a:ext cx="47559" cy="49019"/>
            </a:xfrm>
            <a:custGeom>
              <a:avLst/>
              <a:gdLst/>
              <a:ahLst/>
              <a:cxnLst/>
              <a:rect l="l" t="t" r="r" b="b"/>
              <a:pathLst>
                <a:path w="1857" h="1914" extrusionOk="0">
                  <a:moveTo>
                    <a:pt x="922" y="1"/>
                  </a:moveTo>
                  <a:cubicBezTo>
                    <a:pt x="725" y="1"/>
                    <a:pt x="513" y="88"/>
                    <a:pt x="363" y="238"/>
                  </a:cubicBezTo>
                  <a:cubicBezTo>
                    <a:pt x="182" y="329"/>
                    <a:pt x="46" y="555"/>
                    <a:pt x="1" y="782"/>
                  </a:cubicBezTo>
                  <a:cubicBezTo>
                    <a:pt x="1" y="1008"/>
                    <a:pt x="91" y="1234"/>
                    <a:pt x="272" y="1370"/>
                  </a:cubicBezTo>
                  <a:cubicBezTo>
                    <a:pt x="408" y="1596"/>
                    <a:pt x="499" y="1823"/>
                    <a:pt x="725" y="1913"/>
                  </a:cubicBezTo>
                  <a:cubicBezTo>
                    <a:pt x="997" y="1913"/>
                    <a:pt x="1268" y="1868"/>
                    <a:pt x="1495" y="1732"/>
                  </a:cubicBezTo>
                  <a:cubicBezTo>
                    <a:pt x="1676" y="1551"/>
                    <a:pt x="1766" y="1280"/>
                    <a:pt x="1811" y="1053"/>
                  </a:cubicBezTo>
                  <a:cubicBezTo>
                    <a:pt x="1857" y="782"/>
                    <a:pt x="1811" y="555"/>
                    <a:pt x="1721" y="329"/>
                  </a:cubicBezTo>
                  <a:cubicBezTo>
                    <a:pt x="1585" y="103"/>
                    <a:pt x="1268" y="57"/>
                    <a:pt x="1042" y="12"/>
                  </a:cubicBezTo>
                  <a:cubicBezTo>
                    <a:pt x="1003" y="4"/>
                    <a:pt x="963" y="1"/>
                    <a:pt x="92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rot="4194563">
              <a:off x="9065299" y="3876965"/>
              <a:ext cx="48712" cy="51043"/>
            </a:xfrm>
            <a:custGeom>
              <a:avLst/>
              <a:gdLst/>
              <a:ahLst/>
              <a:cxnLst/>
              <a:rect l="l" t="t" r="r" b="b"/>
              <a:pathLst>
                <a:path w="1902" h="1993" extrusionOk="0">
                  <a:moveTo>
                    <a:pt x="996" y="0"/>
                  </a:moveTo>
                  <a:cubicBezTo>
                    <a:pt x="770" y="0"/>
                    <a:pt x="544" y="91"/>
                    <a:pt x="317" y="272"/>
                  </a:cubicBezTo>
                  <a:cubicBezTo>
                    <a:pt x="136" y="408"/>
                    <a:pt x="46" y="634"/>
                    <a:pt x="0" y="860"/>
                  </a:cubicBezTo>
                  <a:cubicBezTo>
                    <a:pt x="0" y="1087"/>
                    <a:pt x="46" y="1268"/>
                    <a:pt x="227" y="1449"/>
                  </a:cubicBezTo>
                  <a:cubicBezTo>
                    <a:pt x="362" y="1675"/>
                    <a:pt x="453" y="1947"/>
                    <a:pt x="679" y="1992"/>
                  </a:cubicBezTo>
                  <a:cubicBezTo>
                    <a:pt x="951" y="1992"/>
                    <a:pt x="1223" y="1902"/>
                    <a:pt x="1449" y="1766"/>
                  </a:cubicBezTo>
                  <a:cubicBezTo>
                    <a:pt x="1630" y="1585"/>
                    <a:pt x="1811" y="1358"/>
                    <a:pt x="1856" y="1132"/>
                  </a:cubicBezTo>
                  <a:cubicBezTo>
                    <a:pt x="1902" y="860"/>
                    <a:pt x="1811" y="589"/>
                    <a:pt x="1675" y="362"/>
                  </a:cubicBezTo>
                  <a:cubicBezTo>
                    <a:pt x="1494" y="181"/>
                    <a:pt x="1268" y="46"/>
                    <a:pt x="99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rot="4194563">
              <a:off x="7964190" y="3646274"/>
              <a:ext cx="47559" cy="44768"/>
            </a:xfrm>
            <a:custGeom>
              <a:avLst/>
              <a:gdLst/>
              <a:ahLst/>
              <a:cxnLst/>
              <a:rect l="l" t="t" r="r" b="b"/>
              <a:pathLst>
                <a:path w="1857" h="1748" extrusionOk="0">
                  <a:moveTo>
                    <a:pt x="908" y="1"/>
                  </a:moveTo>
                  <a:cubicBezTo>
                    <a:pt x="732" y="1"/>
                    <a:pt x="609" y="218"/>
                    <a:pt x="453" y="336"/>
                  </a:cubicBezTo>
                  <a:cubicBezTo>
                    <a:pt x="272" y="426"/>
                    <a:pt x="46" y="517"/>
                    <a:pt x="46" y="788"/>
                  </a:cubicBezTo>
                  <a:cubicBezTo>
                    <a:pt x="1" y="1015"/>
                    <a:pt x="182" y="1105"/>
                    <a:pt x="318" y="1331"/>
                  </a:cubicBezTo>
                  <a:cubicBezTo>
                    <a:pt x="453" y="1513"/>
                    <a:pt x="544" y="1694"/>
                    <a:pt x="770" y="1739"/>
                  </a:cubicBezTo>
                  <a:cubicBezTo>
                    <a:pt x="801" y="1745"/>
                    <a:pt x="830" y="1748"/>
                    <a:pt x="859" y="1748"/>
                  </a:cubicBezTo>
                  <a:cubicBezTo>
                    <a:pt x="1044" y="1748"/>
                    <a:pt x="1196" y="1630"/>
                    <a:pt x="1314" y="1513"/>
                  </a:cubicBezTo>
                  <a:cubicBezTo>
                    <a:pt x="1495" y="1377"/>
                    <a:pt x="1811" y="1241"/>
                    <a:pt x="1857" y="1015"/>
                  </a:cubicBezTo>
                  <a:cubicBezTo>
                    <a:pt x="1857" y="788"/>
                    <a:pt x="1630" y="607"/>
                    <a:pt x="1495" y="426"/>
                  </a:cubicBezTo>
                  <a:cubicBezTo>
                    <a:pt x="1404" y="200"/>
                    <a:pt x="1223" y="64"/>
                    <a:pt x="997" y="19"/>
                  </a:cubicBezTo>
                  <a:cubicBezTo>
                    <a:pt x="965" y="6"/>
                    <a:pt x="936" y="1"/>
                    <a:pt x="90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4194563">
              <a:off x="7697499" y="3613813"/>
              <a:ext cx="45254" cy="46407"/>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4194563">
              <a:off x="7570606" y="3479561"/>
              <a:ext cx="128720" cy="137710"/>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rot="4194563">
              <a:off x="7251745" y="3511991"/>
              <a:ext cx="46407" cy="43667"/>
            </a:xfrm>
            <a:custGeom>
              <a:avLst/>
              <a:gdLst/>
              <a:ahLst/>
              <a:cxnLst/>
              <a:rect l="l" t="t" r="r" b="b"/>
              <a:pathLst>
                <a:path w="1812" h="1705" extrusionOk="0">
                  <a:moveTo>
                    <a:pt x="368" y="0"/>
                  </a:moveTo>
                  <a:cubicBezTo>
                    <a:pt x="300" y="0"/>
                    <a:pt x="237" y="16"/>
                    <a:pt x="182" y="58"/>
                  </a:cubicBezTo>
                  <a:cubicBezTo>
                    <a:pt x="46" y="193"/>
                    <a:pt x="91" y="510"/>
                    <a:pt x="46" y="737"/>
                  </a:cubicBezTo>
                  <a:cubicBezTo>
                    <a:pt x="1" y="963"/>
                    <a:pt x="46" y="1144"/>
                    <a:pt x="136" y="1325"/>
                  </a:cubicBezTo>
                  <a:cubicBezTo>
                    <a:pt x="272" y="1506"/>
                    <a:pt x="453" y="1642"/>
                    <a:pt x="680" y="1687"/>
                  </a:cubicBezTo>
                  <a:cubicBezTo>
                    <a:pt x="736" y="1699"/>
                    <a:pt x="793" y="1704"/>
                    <a:pt x="849" y="1704"/>
                  </a:cubicBezTo>
                  <a:cubicBezTo>
                    <a:pt x="1016" y="1704"/>
                    <a:pt x="1178" y="1653"/>
                    <a:pt x="1313" y="1551"/>
                  </a:cubicBezTo>
                  <a:cubicBezTo>
                    <a:pt x="1540" y="1416"/>
                    <a:pt x="1721" y="1235"/>
                    <a:pt x="1811" y="1008"/>
                  </a:cubicBezTo>
                  <a:cubicBezTo>
                    <a:pt x="1811" y="737"/>
                    <a:pt x="1721" y="510"/>
                    <a:pt x="1585" y="284"/>
                  </a:cubicBezTo>
                  <a:cubicBezTo>
                    <a:pt x="1495" y="171"/>
                    <a:pt x="1370" y="148"/>
                    <a:pt x="1240" y="148"/>
                  </a:cubicBezTo>
                  <a:cubicBezTo>
                    <a:pt x="1153" y="148"/>
                    <a:pt x="1064" y="158"/>
                    <a:pt x="980" y="158"/>
                  </a:cubicBezTo>
                  <a:cubicBezTo>
                    <a:pt x="939" y="158"/>
                    <a:pt x="898" y="156"/>
                    <a:pt x="861" y="148"/>
                  </a:cubicBezTo>
                  <a:cubicBezTo>
                    <a:pt x="703" y="85"/>
                    <a:pt x="524" y="0"/>
                    <a:pt x="36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rot="4194563">
              <a:off x="7038825" y="3342899"/>
              <a:ext cx="121754" cy="180480"/>
            </a:xfrm>
            <a:custGeom>
              <a:avLst/>
              <a:gdLst/>
              <a:ahLst/>
              <a:cxnLst/>
              <a:rect l="l" t="t" r="r" b="b"/>
              <a:pathLst>
                <a:path w="4754" h="7047" extrusionOk="0">
                  <a:moveTo>
                    <a:pt x="2187" y="0"/>
                  </a:moveTo>
                  <a:cubicBezTo>
                    <a:pt x="1719" y="0"/>
                    <a:pt x="1265" y="144"/>
                    <a:pt x="860" y="414"/>
                  </a:cubicBezTo>
                  <a:cubicBezTo>
                    <a:pt x="407" y="867"/>
                    <a:pt x="136" y="1455"/>
                    <a:pt x="136" y="2134"/>
                  </a:cubicBezTo>
                  <a:cubicBezTo>
                    <a:pt x="0" y="2677"/>
                    <a:pt x="136" y="3311"/>
                    <a:pt x="453" y="3809"/>
                  </a:cubicBezTo>
                  <a:cubicBezTo>
                    <a:pt x="543" y="3900"/>
                    <a:pt x="589" y="3990"/>
                    <a:pt x="679" y="4081"/>
                  </a:cubicBezTo>
                  <a:cubicBezTo>
                    <a:pt x="181" y="4669"/>
                    <a:pt x="181" y="5529"/>
                    <a:pt x="724" y="6118"/>
                  </a:cubicBezTo>
                  <a:cubicBezTo>
                    <a:pt x="996" y="6571"/>
                    <a:pt x="1403" y="6887"/>
                    <a:pt x="1901" y="7023"/>
                  </a:cubicBezTo>
                  <a:cubicBezTo>
                    <a:pt x="1949" y="7039"/>
                    <a:pt x="1998" y="7046"/>
                    <a:pt x="2049" y="7046"/>
                  </a:cubicBezTo>
                  <a:cubicBezTo>
                    <a:pt x="2433" y="7046"/>
                    <a:pt x="2894" y="6635"/>
                    <a:pt x="3214" y="6435"/>
                  </a:cubicBezTo>
                  <a:cubicBezTo>
                    <a:pt x="3622" y="6163"/>
                    <a:pt x="3893" y="5756"/>
                    <a:pt x="3984" y="5303"/>
                  </a:cubicBezTo>
                  <a:cubicBezTo>
                    <a:pt x="4029" y="4941"/>
                    <a:pt x="4029" y="4579"/>
                    <a:pt x="3893" y="4217"/>
                  </a:cubicBezTo>
                  <a:cubicBezTo>
                    <a:pt x="4301" y="3854"/>
                    <a:pt x="4527" y="3311"/>
                    <a:pt x="4572" y="2723"/>
                  </a:cubicBezTo>
                  <a:cubicBezTo>
                    <a:pt x="4753" y="2134"/>
                    <a:pt x="4663" y="1455"/>
                    <a:pt x="4391" y="912"/>
                  </a:cubicBezTo>
                  <a:cubicBezTo>
                    <a:pt x="4255" y="776"/>
                    <a:pt x="3893" y="821"/>
                    <a:pt x="3757" y="640"/>
                  </a:cubicBezTo>
                  <a:cubicBezTo>
                    <a:pt x="3486" y="459"/>
                    <a:pt x="3214" y="323"/>
                    <a:pt x="2897" y="233"/>
                  </a:cubicBezTo>
                  <a:cubicBezTo>
                    <a:pt x="2807" y="233"/>
                    <a:pt x="2761" y="97"/>
                    <a:pt x="2671" y="52"/>
                  </a:cubicBezTo>
                  <a:cubicBezTo>
                    <a:pt x="2509" y="17"/>
                    <a:pt x="2347" y="0"/>
                    <a:pt x="21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rot="4194563">
              <a:off x="7085478" y="3559895"/>
              <a:ext cx="47559" cy="48097"/>
            </a:xfrm>
            <a:custGeom>
              <a:avLst/>
              <a:gdLst/>
              <a:ahLst/>
              <a:cxnLst/>
              <a:rect l="l" t="t" r="r" b="b"/>
              <a:pathLst>
                <a:path w="1857" h="1878" extrusionOk="0">
                  <a:moveTo>
                    <a:pt x="1042" y="0"/>
                  </a:moveTo>
                  <a:cubicBezTo>
                    <a:pt x="831" y="0"/>
                    <a:pt x="625" y="282"/>
                    <a:pt x="498" y="367"/>
                  </a:cubicBezTo>
                  <a:cubicBezTo>
                    <a:pt x="317" y="503"/>
                    <a:pt x="227" y="684"/>
                    <a:pt x="181" y="865"/>
                  </a:cubicBezTo>
                  <a:cubicBezTo>
                    <a:pt x="181" y="1091"/>
                    <a:pt x="0" y="1408"/>
                    <a:pt x="91" y="1589"/>
                  </a:cubicBezTo>
                  <a:cubicBezTo>
                    <a:pt x="227" y="1770"/>
                    <a:pt x="543" y="1816"/>
                    <a:pt x="770" y="1861"/>
                  </a:cubicBezTo>
                  <a:cubicBezTo>
                    <a:pt x="838" y="1872"/>
                    <a:pt x="903" y="1878"/>
                    <a:pt x="966" y="1878"/>
                  </a:cubicBezTo>
                  <a:cubicBezTo>
                    <a:pt x="1155" y="1878"/>
                    <a:pt x="1324" y="1827"/>
                    <a:pt x="1494" y="1725"/>
                  </a:cubicBezTo>
                  <a:cubicBezTo>
                    <a:pt x="1675" y="1544"/>
                    <a:pt x="1766" y="1318"/>
                    <a:pt x="1811" y="1091"/>
                  </a:cubicBezTo>
                  <a:cubicBezTo>
                    <a:pt x="1856" y="865"/>
                    <a:pt x="1811" y="593"/>
                    <a:pt x="1720" y="367"/>
                  </a:cubicBezTo>
                  <a:cubicBezTo>
                    <a:pt x="1539" y="186"/>
                    <a:pt x="1313" y="50"/>
                    <a:pt x="1087" y="5"/>
                  </a:cubicBezTo>
                  <a:cubicBezTo>
                    <a:pt x="1072" y="2"/>
                    <a:pt x="1057" y="0"/>
                    <a:pt x="10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4194563">
              <a:off x="7975762" y="3694904"/>
              <a:ext cx="150746" cy="139554"/>
            </a:xfrm>
            <a:custGeom>
              <a:avLst/>
              <a:gdLst/>
              <a:ahLst/>
              <a:cxnLst/>
              <a:rect l="l" t="t" r="r" b="b"/>
              <a:pathLst>
                <a:path w="5886" h="5449" extrusionOk="0">
                  <a:moveTo>
                    <a:pt x="4437" y="0"/>
                  </a:moveTo>
                  <a:cubicBezTo>
                    <a:pt x="4401" y="0"/>
                    <a:pt x="4336" y="58"/>
                    <a:pt x="4265" y="58"/>
                  </a:cubicBezTo>
                  <a:cubicBezTo>
                    <a:pt x="4247" y="58"/>
                    <a:pt x="4229" y="55"/>
                    <a:pt x="4211" y="46"/>
                  </a:cubicBezTo>
                  <a:cubicBezTo>
                    <a:pt x="4109" y="27"/>
                    <a:pt x="4005" y="18"/>
                    <a:pt x="3902" y="18"/>
                  </a:cubicBezTo>
                  <a:cubicBezTo>
                    <a:pt x="3497" y="18"/>
                    <a:pt x="3086" y="156"/>
                    <a:pt x="2762" y="408"/>
                  </a:cubicBezTo>
                  <a:cubicBezTo>
                    <a:pt x="2536" y="544"/>
                    <a:pt x="2536" y="906"/>
                    <a:pt x="2400" y="1132"/>
                  </a:cubicBezTo>
                  <a:cubicBezTo>
                    <a:pt x="2400" y="1132"/>
                    <a:pt x="2264" y="906"/>
                    <a:pt x="2219" y="906"/>
                  </a:cubicBezTo>
                  <a:cubicBezTo>
                    <a:pt x="2176" y="893"/>
                    <a:pt x="2130" y="888"/>
                    <a:pt x="2082" y="888"/>
                  </a:cubicBezTo>
                  <a:cubicBezTo>
                    <a:pt x="1782" y="888"/>
                    <a:pt x="1412" y="1112"/>
                    <a:pt x="1178" y="1268"/>
                  </a:cubicBezTo>
                  <a:cubicBezTo>
                    <a:pt x="1042" y="1404"/>
                    <a:pt x="906" y="1540"/>
                    <a:pt x="861" y="1721"/>
                  </a:cubicBezTo>
                  <a:cubicBezTo>
                    <a:pt x="453" y="2038"/>
                    <a:pt x="136" y="2490"/>
                    <a:pt x="46" y="2988"/>
                  </a:cubicBezTo>
                  <a:cubicBezTo>
                    <a:pt x="1" y="3531"/>
                    <a:pt x="182" y="4120"/>
                    <a:pt x="544" y="4573"/>
                  </a:cubicBezTo>
                  <a:cubicBezTo>
                    <a:pt x="770" y="4799"/>
                    <a:pt x="680" y="4844"/>
                    <a:pt x="861" y="5071"/>
                  </a:cubicBezTo>
                  <a:cubicBezTo>
                    <a:pt x="1223" y="5252"/>
                    <a:pt x="1630" y="5342"/>
                    <a:pt x="1993" y="5342"/>
                  </a:cubicBezTo>
                  <a:cubicBezTo>
                    <a:pt x="2219" y="5412"/>
                    <a:pt x="2446" y="5448"/>
                    <a:pt x="2667" y="5448"/>
                  </a:cubicBezTo>
                  <a:cubicBezTo>
                    <a:pt x="3021" y="5448"/>
                    <a:pt x="3361" y="5356"/>
                    <a:pt x="3667" y="5161"/>
                  </a:cubicBezTo>
                  <a:cubicBezTo>
                    <a:pt x="4030" y="4754"/>
                    <a:pt x="4256" y="4256"/>
                    <a:pt x="4301" y="3712"/>
                  </a:cubicBezTo>
                  <a:cubicBezTo>
                    <a:pt x="4528" y="3667"/>
                    <a:pt x="4754" y="3577"/>
                    <a:pt x="4980" y="3441"/>
                  </a:cubicBezTo>
                  <a:cubicBezTo>
                    <a:pt x="5342" y="3124"/>
                    <a:pt x="5614" y="2717"/>
                    <a:pt x="5659" y="2219"/>
                  </a:cubicBezTo>
                  <a:cubicBezTo>
                    <a:pt x="5750" y="1766"/>
                    <a:pt x="5886" y="1177"/>
                    <a:pt x="5569" y="770"/>
                  </a:cubicBezTo>
                  <a:cubicBezTo>
                    <a:pt x="5478" y="679"/>
                    <a:pt x="5207" y="634"/>
                    <a:pt x="5116" y="544"/>
                  </a:cubicBezTo>
                  <a:cubicBezTo>
                    <a:pt x="4890" y="363"/>
                    <a:pt x="4709" y="91"/>
                    <a:pt x="443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rot="4194563">
              <a:off x="7931422" y="3402419"/>
              <a:ext cx="53348" cy="44512"/>
            </a:xfrm>
            <a:custGeom>
              <a:avLst/>
              <a:gdLst/>
              <a:ahLst/>
              <a:cxnLst/>
              <a:rect l="l" t="t" r="r" b="b"/>
              <a:pathLst>
                <a:path w="2083" h="1738" extrusionOk="0">
                  <a:moveTo>
                    <a:pt x="1136" y="1"/>
                  </a:moveTo>
                  <a:cubicBezTo>
                    <a:pt x="954" y="1"/>
                    <a:pt x="759" y="52"/>
                    <a:pt x="589" y="154"/>
                  </a:cubicBezTo>
                  <a:cubicBezTo>
                    <a:pt x="91" y="470"/>
                    <a:pt x="1" y="1104"/>
                    <a:pt x="408" y="1512"/>
                  </a:cubicBezTo>
                  <a:cubicBezTo>
                    <a:pt x="544" y="1738"/>
                    <a:pt x="861" y="1647"/>
                    <a:pt x="1087" y="1693"/>
                  </a:cubicBezTo>
                  <a:cubicBezTo>
                    <a:pt x="1132" y="1704"/>
                    <a:pt x="1180" y="1710"/>
                    <a:pt x="1229" y="1710"/>
                  </a:cubicBezTo>
                  <a:cubicBezTo>
                    <a:pt x="1376" y="1710"/>
                    <a:pt x="1528" y="1659"/>
                    <a:pt x="1630" y="1557"/>
                  </a:cubicBezTo>
                  <a:cubicBezTo>
                    <a:pt x="1811" y="1421"/>
                    <a:pt x="1992" y="1285"/>
                    <a:pt x="2038" y="1059"/>
                  </a:cubicBezTo>
                  <a:cubicBezTo>
                    <a:pt x="2083" y="833"/>
                    <a:pt x="2083" y="606"/>
                    <a:pt x="1947" y="380"/>
                  </a:cubicBezTo>
                  <a:cubicBezTo>
                    <a:pt x="1811" y="199"/>
                    <a:pt x="1585" y="63"/>
                    <a:pt x="1313" y="18"/>
                  </a:cubicBezTo>
                  <a:cubicBezTo>
                    <a:pt x="1257" y="6"/>
                    <a:pt x="1197" y="1"/>
                    <a:pt x="113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4194563">
              <a:off x="6809506" y="3518580"/>
              <a:ext cx="31348" cy="24971"/>
            </a:xfrm>
            <a:custGeom>
              <a:avLst/>
              <a:gdLst/>
              <a:ahLst/>
              <a:cxnLst/>
              <a:rect l="l" t="t" r="r" b="b"/>
              <a:pathLst>
                <a:path w="1224" h="975" extrusionOk="0">
                  <a:moveTo>
                    <a:pt x="424" y="1"/>
                  </a:moveTo>
                  <a:cubicBezTo>
                    <a:pt x="349" y="1"/>
                    <a:pt x="280" y="23"/>
                    <a:pt x="227" y="76"/>
                  </a:cubicBezTo>
                  <a:cubicBezTo>
                    <a:pt x="91" y="166"/>
                    <a:pt x="46" y="257"/>
                    <a:pt x="1" y="393"/>
                  </a:cubicBezTo>
                  <a:cubicBezTo>
                    <a:pt x="1" y="528"/>
                    <a:pt x="1" y="664"/>
                    <a:pt x="91" y="800"/>
                  </a:cubicBezTo>
                  <a:cubicBezTo>
                    <a:pt x="137" y="868"/>
                    <a:pt x="193" y="879"/>
                    <a:pt x="256" y="879"/>
                  </a:cubicBezTo>
                  <a:cubicBezTo>
                    <a:pt x="287" y="879"/>
                    <a:pt x="319" y="876"/>
                    <a:pt x="353" y="876"/>
                  </a:cubicBezTo>
                  <a:cubicBezTo>
                    <a:pt x="386" y="876"/>
                    <a:pt x="420" y="879"/>
                    <a:pt x="454" y="891"/>
                  </a:cubicBezTo>
                  <a:cubicBezTo>
                    <a:pt x="579" y="922"/>
                    <a:pt x="682" y="975"/>
                    <a:pt x="764" y="975"/>
                  </a:cubicBezTo>
                  <a:cubicBezTo>
                    <a:pt x="801" y="975"/>
                    <a:pt x="833" y="964"/>
                    <a:pt x="861" y="936"/>
                  </a:cubicBezTo>
                  <a:cubicBezTo>
                    <a:pt x="952" y="891"/>
                    <a:pt x="1178" y="709"/>
                    <a:pt x="1178" y="574"/>
                  </a:cubicBezTo>
                  <a:cubicBezTo>
                    <a:pt x="1223" y="438"/>
                    <a:pt x="1042" y="257"/>
                    <a:pt x="952" y="166"/>
                  </a:cubicBezTo>
                  <a:cubicBezTo>
                    <a:pt x="861" y="30"/>
                    <a:pt x="725" y="76"/>
                    <a:pt x="589" y="30"/>
                  </a:cubicBezTo>
                  <a:cubicBezTo>
                    <a:pt x="533" y="12"/>
                    <a:pt x="477" y="1"/>
                    <a:pt x="42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rot="4194563">
              <a:off x="6260127" y="3406733"/>
              <a:ext cx="32475" cy="31681"/>
            </a:xfrm>
            <a:custGeom>
              <a:avLst/>
              <a:gdLst/>
              <a:ahLst/>
              <a:cxnLst/>
              <a:rect l="l" t="t" r="r" b="b"/>
              <a:pathLst>
                <a:path w="1268" h="1237" extrusionOk="0">
                  <a:moveTo>
                    <a:pt x="740" y="0"/>
                  </a:moveTo>
                  <a:cubicBezTo>
                    <a:pt x="620" y="0"/>
                    <a:pt x="537" y="235"/>
                    <a:pt x="453" y="277"/>
                  </a:cubicBezTo>
                  <a:cubicBezTo>
                    <a:pt x="317" y="368"/>
                    <a:pt x="46" y="368"/>
                    <a:pt x="46" y="503"/>
                  </a:cubicBezTo>
                  <a:cubicBezTo>
                    <a:pt x="0" y="684"/>
                    <a:pt x="272" y="730"/>
                    <a:pt x="363" y="866"/>
                  </a:cubicBezTo>
                  <a:cubicBezTo>
                    <a:pt x="453" y="956"/>
                    <a:pt x="453" y="1182"/>
                    <a:pt x="589" y="1228"/>
                  </a:cubicBezTo>
                  <a:cubicBezTo>
                    <a:pt x="608" y="1234"/>
                    <a:pt x="627" y="1237"/>
                    <a:pt x="647" y="1237"/>
                  </a:cubicBezTo>
                  <a:cubicBezTo>
                    <a:pt x="773" y="1237"/>
                    <a:pt x="918" y="1125"/>
                    <a:pt x="996" y="1047"/>
                  </a:cubicBezTo>
                  <a:cubicBezTo>
                    <a:pt x="1132" y="1001"/>
                    <a:pt x="1223" y="866"/>
                    <a:pt x="1268" y="684"/>
                  </a:cubicBezTo>
                  <a:cubicBezTo>
                    <a:pt x="1268" y="549"/>
                    <a:pt x="1132" y="458"/>
                    <a:pt x="1042" y="368"/>
                  </a:cubicBezTo>
                  <a:cubicBezTo>
                    <a:pt x="951" y="232"/>
                    <a:pt x="906" y="51"/>
                    <a:pt x="770" y="5"/>
                  </a:cubicBezTo>
                  <a:cubicBezTo>
                    <a:pt x="760" y="2"/>
                    <a:pt x="750" y="0"/>
                    <a:pt x="7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4194563">
              <a:off x="6245749" y="3245784"/>
              <a:ext cx="32500" cy="28326"/>
            </a:xfrm>
            <a:custGeom>
              <a:avLst/>
              <a:gdLst/>
              <a:ahLst/>
              <a:cxnLst/>
              <a:rect l="l" t="t" r="r" b="b"/>
              <a:pathLst>
                <a:path w="1269" h="1106" extrusionOk="0">
                  <a:moveTo>
                    <a:pt x="269" y="1"/>
                  </a:moveTo>
                  <a:cubicBezTo>
                    <a:pt x="254" y="1"/>
                    <a:pt x="240" y="4"/>
                    <a:pt x="227" y="10"/>
                  </a:cubicBezTo>
                  <a:cubicBezTo>
                    <a:pt x="91" y="146"/>
                    <a:pt x="46" y="327"/>
                    <a:pt x="46" y="508"/>
                  </a:cubicBezTo>
                  <a:cubicBezTo>
                    <a:pt x="1" y="644"/>
                    <a:pt x="46" y="825"/>
                    <a:pt x="137" y="961"/>
                  </a:cubicBezTo>
                  <a:cubicBezTo>
                    <a:pt x="227" y="1051"/>
                    <a:pt x="408" y="1051"/>
                    <a:pt x="544" y="1096"/>
                  </a:cubicBezTo>
                  <a:cubicBezTo>
                    <a:pt x="569" y="1103"/>
                    <a:pt x="592" y="1106"/>
                    <a:pt x="613" y="1106"/>
                  </a:cubicBezTo>
                  <a:cubicBezTo>
                    <a:pt x="740" y="1106"/>
                    <a:pt x="789" y="1000"/>
                    <a:pt x="906" y="961"/>
                  </a:cubicBezTo>
                  <a:cubicBezTo>
                    <a:pt x="997" y="870"/>
                    <a:pt x="1042" y="780"/>
                    <a:pt x="1042" y="644"/>
                  </a:cubicBezTo>
                  <a:cubicBezTo>
                    <a:pt x="1042" y="508"/>
                    <a:pt x="1268" y="282"/>
                    <a:pt x="1178" y="191"/>
                  </a:cubicBezTo>
                  <a:cubicBezTo>
                    <a:pt x="1165" y="153"/>
                    <a:pt x="1131" y="140"/>
                    <a:pt x="1085" y="140"/>
                  </a:cubicBezTo>
                  <a:cubicBezTo>
                    <a:pt x="987" y="140"/>
                    <a:pt x="837" y="199"/>
                    <a:pt x="734" y="199"/>
                  </a:cubicBezTo>
                  <a:cubicBezTo>
                    <a:pt x="714" y="199"/>
                    <a:pt x="696" y="196"/>
                    <a:pt x="680" y="191"/>
                  </a:cubicBezTo>
                  <a:cubicBezTo>
                    <a:pt x="524" y="113"/>
                    <a:pt x="367" y="1"/>
                    <a:pt x="26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rot="4194563">
              <a:off x="5991051" y="3415587"/>
              <a:ext cx="32500" cy="30579"/>
            </a:xfrm>
            <a:custGeom>
              <a:avLst/>
              <a:gdLst/>
              <a:ahLst/>
              <a:cxnLst/>
              <a:rect l="l" t="t" r="r" b="b"/>
              <a:pathLst>
                <a:path w="1269" h="1194" extrusionOk="0">
                  <a:moveTo>
                    <a:pt x="669" y="1"/>
                  </a:moveTo>
                  <a:cubicBezTo>
                    <a:pt x="552" y="1"/>
                    <a:pt x="435" y="113"/>
                    <a:pt x="318" y="191"/>
                  </a:cubicBezTo>
                  <a:cubicBezTo>
                    <a:pt x="227" y="236"/>
                    <a:pt x="182" y="372"/>
                    <a:pt x="182" y="508"/>
                  </a:cubicBezTo>
                  <a:cubicBezTo>
                    <a:pt x="182" y="644"/>
                    <a:pt x="1" y="870"/>
                    <a:pt x="46" y="1006"/>
                  </a:cubicBezTo>
                  <a:cubicBezTo>
                    <a:pt x="182" y="1096"/>
                    <a:pt x="363" y="1187"/>
                    <a:pt x="544" y="1187"/>
                  </a:cubicBezTo>
                  <a:cubicBezTo>
                    <a:pt x="554" y="1192"/>
                    <a:pt x="565" y="1194"/>
                    <a:pt x="576" y="1194"/>
                  </a:cubicBezTo>
                  <a:cubicBezTo>
                    <a:pt x="673" y="1194"/>
                    <a:pt x="825" y="1041"/>
                    <a:pt x="906" y="960"/>
                  </a:cubicBezTo>
                  <a:cubicBezTo>
                    <a:pt x="1042" y="915"/>
                    <a:pt x="1133" y="779"/>
                    <a:pt x="1133" y="644"/>
                  </a:cubicBezTo>
                  <a:cubicBezTo>
                    <a:pt x="1133" y="508"/>
                    <a:pt x="1268" y="281"/>
                    <a:pt x="1178" y="146"/>
                  </a:cubicBezTo>
                  <a:cubicBezTo>
                    <a:pt x="1087" y="55"/>
                    <a:pt x="861" y="10"/>
                    <a:pt x="725" y="10"/>
                  </a:cubicBezTo>
                  <a:cubicBezTo>
                    <a:pt x="707" y="4"/>
                    <a:pt x="688" y="1"/>
                    <a:pt x="66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4194563">
              <a:off x="7104992" y="3248568"/>
              <a:ext cx="30144" cy="27096"/>
            </a:xfrm>
            <a:custGeom>
              <a:avLst/>
              <a:gdLst/>
              <a:ahLst/>
              <a:cxnLst/>
              <a:rect l="l" t="t" r="r" b="b"/>
              <a:pathLst>
                <a:path w="1177" h="1058" extrusionOk="0">
                  <a:moveTo>
                    <a:pt x="593" y="0"/>
                  </a:moveTo>
                  <a:cubicBezTo>
                    <a:pt x="487" y="0"/>
                    <a:pt x="438" y="153"/>
                    <a:pt x="317" y="234"/>
                  </a:cubicBezTo>
                  <a:cubicBezTo>
                    <a:pt x="226" y="279"/>
                    <a:pt x="181" y="369"/>
                    <a:pt x="181" y="460"/>
                  </a:cubicBezTo>
                  <a:cubicBezTo>
                    <a:pt x="181" y="641"/>
                    <a:pt x="0" y="777"/>
                    <a:pt x="91" y="913"/>
                  </a:cubicBezTo>
                  <a:cubicBezTo>
                    <a:pt x="114" y="936"/>
                    <a:pt x="144" y="945"/>
                    <a:pt x="179" y="945"/>
                  </a:cubicBezTo>
                  <a:cubicBezTo>
                    <a:pt x="256" y="945"/>
                    <a:pt x="357" y="903"/>
                    <a:pt x="462" y="903"/>
                  </a:cubicBezTo>
                  <a:cubicBezTo>
                    <a:pt x="489" y="903"/>
                    <a:pt x="516" y="906"/>
                    <a:pt x="543" y="913"/>
                  </a:cubicBezTo>
                  <a:cubicBezTo>
                    <a:pt x="621" y="952"/>
                    <a:pt x="766" y="1058"/>
                    <a:pt x="891" y="1058"/>
                  </a:cubicBezTo>
                  <a:cubicBezTo>
                    <a:pt x="912" y="1058"/>
                    <a:pt x="932" y="1055"/>
                    <a:pt x="951" y="1049"/>
                  </a:cubicBezTo>
                  <a:cubicBezTo>
                    <a:pt x="1041" y="913"/>
                    <a:pt x="1132" y="777"/>
                    <a:pt x="1177" y="641"/>
                  </a:cubicBezTo>
                  <a:cubicBezTo>
                    <a:pt x="1177" y="460"/>
                    <a:pt x="951" y="415"/>
                    <a:pt x="860" y="279"/>
                  </a:cubicBezTo>
                  <a:cubicBezTo>
                    <a:pt x="815" y="188"/>
                    <a:pt x="770" y="53"/>
                    <a:pt x="634" y="7"/>
                  </a:cubicBezTo>
                  <a:cubicBezTo>
                    <a:pt x="619" y="2"/>
                    <a:pt x="605" y="0"/>
                    <a:pt x="5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rot="4194563">
              <a:off x="6901516" y="3188476"/>
              <a:ext cx="32500" cy="28633"/>
            </a:xfrm>
            <a:custGeom>
              <a:avLst/>
              <a:gdLst/>
              <a:ahLst/>
              <a:cxnLst/>
              <a:rect l="l" t="t" r="r" b="b"/>
              <a:pathLst>
                <a:path w="1269" h="1118" extrusionOk="0">
                  <a:moveTo>
                    <a:pt x="612" y="1"/>
                  </a:moveTo>
                  <a:cubicBezTo>
                    <a:pt x="544" y="1"/>
                    <a:pt x="476" y="24"/>
                    <a:pt x="408" y="69"/>
                  </a:cubicBezTo>
                  <a:cubicBezTo>
                    <a:pt x="91" y="205"/>
                    <a:pt x="1" y="657"/>
                    <a:pt x="272" y="884"/>
                  </a:cubicBezTo>
                  <a:cubicBezTo>
                    <a:pt x="363" y="1020"/>
                    <a:pt x="544" y="1020"/>
                    <a:pt x="680" y="1065"/>
                  </a:cubicBezTo>
                  <a:cubicBezTo>
                    <a:pt x="758" y="1091"/>
                    <a:pt x="867" y="1117"/>
                    <a:pt x="971" y="1117"/>
                  </a:cubicBezTo>
                  <a:cubicBezTo>
                    <a:pt x="1047" y="1117"/>
                    <a:pt x="1120" y="1103"/>
                    <a:pt x="1178" y="1065"/>
                  </a:cubicBezTo>
                  <a:cubicBezTo>
                    <a:pt x="1268" y="974"/>
                    <a:pt x="1132" y="703"/>
                    <a:pt x="1178" y="567"/>
                  </a:cubicBezTo>
                  <a:cubicBezTo>
                    <a:pt x="1223" y="431"/>
                    <a:pt x="1223" y="340"/>
                    <a:pt x="1178" y="250"/>
                  </a:cubicBezTo>
                  <a:cubicBezTo>
                    <a:pt x="1087" y="114"/>
                    <a:pt x="951" y="69"/>
                    <a:pt x="816" y="69"/>
                  </a:cubicBezTo>
                  <a:cubicBezTo>
                    <a:pt x="748" y="24"/>
                    <a:pt x="680" y="1"/>
                    <a:pt x="61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rot="4194563">
              <a:off x="9288645" y="4147892"/>
              <a:ext cx="30170" cy="25816"/>
            </a:xfrm>
            <a:custGeom>
              <a:avLst/>
              <a:gdLst/>
              <a:ahLst/>
              <a:cxnLst/>
              <a:rect l="l" t="t" r="r" b="b"/>
              <a:pathLst>
                <a:path w="1178" h="1008" extrusionOk="0">
                  <a:moveTo>
                    <a:pt x="453" y="0"/>
                  </a:moveTo>
                  <a:cubicBezTo>
                    <a:pt x="374" y="0"/>
                    <a:pt x="295" y="23"/>
                    <a:pt x="227" y="68"/>
                  </a:cubicBezTo>
                  <a:cubicBezTo>
                    <a:pt x="91" y="159"/>
                    <a:pt x="227" y="385"/>
                    <a:pt x="182" y="521"/>
                  </a:cubicBezTo>
                  <a:cubicBezTo>
                    <a:pt x="136" y="657"/>
                    <a:pt x="0" y="838"/>
                    <a:pt x="91" y="928"/>
                  </a:cubicBezTo>
                  <a:cubicBezTo>
                    <a:pt x="107" y="976"/>
                    <a:pt x="152" y="990"/>
                    <a:pt x="209" y="990"/>
                  </a:cubicBezTo>
                  <a:cubicBezTo>
                    <a:pt x="287" y="990"/>
                    <a:pt x="389" y="964"/>
                    <a:pt x="472" y="964"/>
                  </a:cubicBezTo>
                  <a:cubicBezTo>
                    <a:pt x="498" y="964"/>
                    <a:pt x="523" y="966"/>
                    <a:pt x="544" y="973"/>
                  </a:cubicBezTo>
                  <a:cubicBezTo>
                    <a:pt x="612" y="996"/>
                    <a:pt x="668" y="1007"/>
                    <a:pt x="725" y="1007"/>
                  </a:cubicBezTo>
                  <a:cubicBezTo>
                    <a:pt x="781" y="1007"/>
                    <a:pt x="838" y="996"/>
                    <a:pt x="906" y="973"/>
                  </a:cubicBezTo>
                  <a:cubicBezTo>
                    <a:pt x="996" y="883"/>
                    <a:pt x="1132" y="792"/>
                    <a:pt x="1177" y="657"/>
                  </a:cubicBezTo>
                  <a:cubicBezTo>
                    <a:pt x="1177" y="475"/>
                    <a:pt x="1177" y="340"/>
                    <a:pt x="1132" y="204"/>
                  </a:cubicBezTo>
                  <a:cubicBezTo>
                    <a:pt x="1042" y="68"/>
                    <a:pt x="815" y="113"/>
                    <a:pt x="680" y="68"/>
                  </a:cubicBezTo>
                  <a:cubicBezTo>
                    <a:pt x="612" y="23"/>
                    <a:pt x="532" y="0"/>
                    <a:pt x="45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rot="4194563">
              <a:off x="9238652" y="3882245"/>
              <a:ext cx="48712" cy="40491"/>
            </a:xfrm>
            <a:custGeom>
              <a:avLst/>
              <a:gdLst/>
              <a:ahLst/>
              <a:cxnLst/>
              <a:rect l="l" t="t" r="r" b="b"/>
              <a:pathLst>
                <a:path w="1902" h="1581" extrusionOk="0">
                  <a:moveTo>
                    <a:pt x="880" y="0"/>
                  </a:moveTo>
                  <a:cubicBezTo>
                    <a:pt x="728" y="0"/>
                    <a:pt x="600" y="51"/>
                    <a:pt x="498" y="153"/>
                  </a:cubicBezTo>
                  <a:cubicBezTo>
                    <a:pt x="317" y="334"/>
                    <a:pt x="91" y="425"/>
                    <a:pt x="46" y="651"/>
                  </a:cubicBezTo>
                  <a:cubicBezTo>
                    <a:pt x="0" y="877"/>
                    <a:pt x="46" y="1104"/>
                    <a:pt x="181" y="1285"/>
                  </a:cubicBezTo>
                  <a:cubicBezTo>
                    <a:pt x="363" y="1511"/>
                    <a:pt x="634" y="1421"/>
                    <a:pt x="860" y="1466"/>
                  </a:cubicBezTo>
                  <a:cubicBezTo>
                    <a:pt x="1004" y="1523"/>
                    <a:pt x="1147" y="1580"/>
                    <a:pt x="1278" y="1580"/>
                  </a:cubicBezTo>
                  <a:cubicBezTo>
                    <a:pt x="1355" y="1580"/>
                    <a:pt x="1428" y="1561"/>
                    <a:pt x="1494" y="1511"/>
                  </a:cubicBezTo>
                  <a:cubicBezTo>
                    <a:pt x="1675" y="1375"/>
                    <a:pt x="1811" y="1149"/>
                    <a:pt x="1811" y="877"/>
                  </a:cubicBezTo>
                  <a:cubicBezTo>
                    <a:pt x="1902" y="651"/>
                    <a:pt x="1856" y="379"/>
                    <a:pt x="1766" y="153"/>
                  </a:cubicBezTo>
                  <a:cubicBezTo>
                    <a:pt x="1698" y="40"/>
                    <a:pt x="1573" y="17"/>
                    <a:pt x="1438" y="17"/>
                  </a:cubicBezTo>
                  <a:cubicBezTo>
                    <a:pt x="1347" y="17"/>
                    <a:pt x="1252" y="27"/>
                    <a:pt x="1164" y="27"/>
                  </a:cubicBezTo>
                  <a:cubicBezTo>
                    <a:pt x="1121" y="27"/>
                    <a:pt x="1079" y="25"/>
                    <a:pt x="1042" y="17"/>
                  </a:cubicBezTo>
                  <a:cubicBezTo>
                    <a:pt x="985" y="6"/>
                    <a:pt x="931" y="0"/>
                    <a:pt x="88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rot="4194563">
              <a:off x="6210687" y="3339699"/>
              <a:ext cx="34805" cy="35676"/>
            </a:xfrm>
            <a:custGeom>
              <a:avLst/>
              <a:gdLst/>
              <a:ahLst/>
              <a:cxnLst/>
              <a:rect l="l" t="t" r="r" b="b"/>
              <a:pathLst>
                <a:path w="1359" h="1393" extrusionOk="0">
                  <a:moveTo>
                    <a:pt x="860" y="0"/>
                  </a:moveTo>
                  <a:cubicBezTo>
                    <a:pt x="679" y="0"/>
                    <a:pt x="498" y="0"/>
                    <a:pt x="317" y="91"/>
                  </a:cubicBezTo>
                  <a:cubicBezTo>
                    <a:pt x="181" y="227"/>
                    <a:pt x="45" y="362"/>
                    <a:pt x="0" y="589"/>
                  </a:cubicBezTo>
                  <a:cubicBezTo>
                    <a:pt x="0" y="770"/>
                    <a:pt x="45" y="951"/>
                    <a:pt x="136" y="1132"/>
                  </a:cubicBezTo>
                  <a:cubicBezTo>
                    <a:pt x="272" y="1268"/>
                    <a:pt x="453" y="1358"/>
                    <a:pt x="679" y="1358"/>
                  </a:cubicBezTo>
                  <a:cubicBezTo>
                    <a:pt x="770" y="1381"/>
                    <a:pt x="860" y="1392"/>
                    <a:pt x="951" y="1392"/>
                  </a:cubicBezTo>
                  <a:cubicBezTo>
                    <a:pt x="1041" y="1392"/>
                    <a:pt x="1132" y="1381"/>
                    <a:pt x="1222" y="1358"/>
                  </a:cubicBezTo>
                  <a:cubicBezTo>
                    <a:pt x="1358" y="1222"/>
                    <a:pt x="1313" y="951"/>
                    <a:pt x="1358" y="770"/>
                  </a:cubicBezTo>
                  <a:cubicBezTo>
                    <a:pt x="1358" y="634"/>
                    <a:pt x="1313" y="453"/>
                    <a:pt x="1222" y="362"/>
                  </a:cubicBezTo>
                  <a:cubicBezTo>
                    <a:pt x="1087" y="181"/>
                    <a:pt x="996" y="46"/>
                    <a:pt x="86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2"/>
        <p:cNvGrpSpPr/>
        <p:nvPr/>
      </p:nvGrpSpPr>
      <p:grpSpPr>
        <a:xfrm>
          <a:off x="0" y="0"/>
          <a:ext cx="0" cy="0"/>
          <a:chOff x="0" y="0"/>
          <a:chExt cx="0" cy="0"/>
        </a:xfrm>
      </p:grpSpPr>
      <p:sp>
        <p:nvSpPr>
          <p:cNvPr id="133" name="Google Shape;133;p7"/>
          <p:cNvSpPr txBox="1">
            <a:spLocks noGrp="1"/>
          </p:cNvSpPr>
          <p:nvPr>
            <p:ph type="subTitle" idx="1"/>
          </p:nvPr>
        </p:nvSpPr>
        <p:spPr>
          <a:xfrm>
            <a:off x="618675" y="1596075"/>
            <a:ext cx="1725300" cy="3570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Clr>
                <a:schemeClr val="dk1"/>
              </a:buClr>
              <a:buSzPts val="2500"/>
              <a:buFont typeface="Oswald Regular"/>
              <a:buNone/>
              <a:defRPr sz="2000">
                <a:solidFill>
                  <a:schemeClr val="dk1"/>
                </a:solidFill>
                <a:latin typeface="Oswald Regular"/>
                <a:ea typeface="Oswald Regular"/>
                <a:cs typeface="Oswald Regular"/>
                <a:sym typeface="Oswald Regular"/>
              </a:defRPr>
            </a:lvl1pPr>
            <a:lvl2pPr lvl="1"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2pPr>
            <a:lvl3pPr lvl="2"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3pPr>
            <a:lvl4pPr lvl="3"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4pPr>
            <a:lvl5pPr lvl="4"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5pPr>
            <a:lvl6pPr lvl="5"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6pPr>
            <a:lvl7pPr lvl="6"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7pPr>
            <a:lvl8pPr lvl="7"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8pPr>
            <a:lvl9pPr lvl="8" algn="ctr" rtl="0">
              <a:spcBef>
                <a:spcPts val="0"/>
              </a:spcBef>
              <a:spcAft>
                <a:spcPts val="0"/>
              </a:spcAft>
              <a:buClr>
                <a:schemeClr val="dk1"/>
              </a:buClr>
              <a:buSzPts val="2500"/>
              <a:buFont typeface="Oswald Regular"/>
              <a:buNone/>
              <a:defRPr sz="2500">
                <a:solidFill>
                  <a:schemeClr val="dk1"/>
                </a:solidFill>
                <a:latin typeface="Oswald Regular"/>
                <a:ea typeface="Oswald Regular"/>
                <a:cs typeface="Oswald Regular"/>
                <a:sym typeface="Oswald Regular"/>
              </a:defRPr>
            </a:lvl9pPr>
          </a:lstStyle>
          <a:p>
            <a:endParaRPr/>
          </a:p>
        </p:txBody>
      </p:sp>
      <p:sp>
        <p:nvSpPr>
          <p:cNvPr id="134" name="Google Shape;134;p7"/>
          <p:cNvSpPr txBox="1">
            <a:spLocks noGrp="1"/>
          </p:cNvSpPr>
          <p:nvPr>
            <p:ph type="subTitle" idx="2"/>
          </p:nvPr>
        </p:nvSpPr>
        <p:spPr>
          <a:xfrm>
            <a:off x="505800" y="1953075"/>
            <a:ext cx="6411300" cy="2682600"/>
          </a:xfrm>
          <a:prstGeom prst="rect">
            <a:avLst/>
          </a:prstGeom>
        </p:spPr>
        <p:txBody>
          <a:bodyPr spcFirstLastPara="1" wrap="square" lIns="91425" tIns="91425" rIns="91425" bIns="91425" anchor="t" anchorCtr="0">
            <a:normAutofit/>
          </a:bodyPr>
          <a:lstStyle>
            <a:lvl1pPr marR="50800" lvl="0" rtl="0">
              <a:lnSpc>
                <a:spcPct val="166000"/>
              </a:lnSpc>
              <a:spcBef>
                <a:spcPts val="0"/>
              </a:spcBef>
              <a:spcAft>
                <a:spcPts val="0"/>
              </a:spcAft>
              <a:buClr>
                <a:schemeClr val="accent1"/>
              </a:buClr>
              <a:buSzPts val="1400"/>
              <a:buChar char="●"/>
              <a:defRPr sz="1200"/>
            </a:lvl1pPr>
            <a:lvl2pPr lvl="1" algn="ctr" rtl="0">
              <a:spcBef>
                <a:spcPts val="0"/>
              </a:spcBef>
              <a:spcAft>
                <a:spcPts val="0"/>
              </a:spcAft>
              <a:buSzPts val="1400"/>
              <a:buChar char="○"/>
              <a:defRPr/>
            </a:lvl2pPr>
            <a:lvl3pPr lvl="2" algn="ctr" rtl="0">
              <a:spcBef>
                <a:spcPts val="0"/>
              </a:spcBef>
              <a:spcAft>
                <a:spcPts val="0"/>
              </a:spcAft>
              <a:buSzPts val="1400"/>
              <a:buChar char="■"/>
              <a:defRPr/>
            </a:lvl3pPr>
            <a:lvl4pPr lvl="3" algn="ctr" rtl="0">
              <a:spcBef>
                <a:spcPts val="0"/>
              </a:spcBef>
              <a:spcAft>
                <a:spcPts val="0"/>
              </a:spcAft>
              <a:buSzPts val="1400"/>
              <a:buChar char="●"/>
              <a:defRPr/>
            </a:lvl4pPr>
            <a:lvl5pPr lvl="4" algn="ctr" rtl="0">
              <a:spcBef>
                <a:spcPts val="0"/>
              </a:spcBef>
              <a:spcAft>
                <a:spcPts val="0"/>
              </a:spcAft>
              <a:buSzPts val="1400"/>
              <a:buChar char="○"/>
              <a:defRPr/>
            </a:lvl5pPr>
            <a:lvl6pPr lvl="5" algn="ctr" rtl="0">
              <a:spcBef>
                <a:spcPts val="0"/>
              </a:spcBef>
              <a:spcAft>
                <a:spcPts val="0"/>
              </a:spcAft>
              <a:buSzPts val="1400"/>
              <a:buChar char="■"/>
              <a:defRPr/>
            </a:lvl6pPr>
            <a:lvl7pPr lvl="6" algn="ctr" rtl="0">
              <a:spcBef>
                <a:spcPts val="0"/>
              </a:spcBef>
              <a:spcAft>
                <a:spcPts val="0"/>
              </a:spcAft>
              <a:buSzPts val="1400"/>
              <a:buChar char="●"/>
              <a:defRPr/>
            </a:lvl7pPr>
            <a:lvl8pPr lvl="7" algn="ctr" rtl="0">
              <a:spcBef>
                <a:spcPts val="0"/>
              </a:spcBef>
              <a:spcAft>
                <a:spcPts val="0"/>
              </a:spcAft>
              <a:buSzPts val="1400"/>
              <a:buChar char="○"/>
              <a:defRPr/>
            </a:lvl8pPr>
            <a:lvl9pPr lvl="8" algn="ctr" rtl="0">
              <a:spcBef>
                <a:spcPts val="0"/>
              </a:spcBef>
              <a:spcAft>
                <a:spcPts val="0"/>
              </a:spcAft>
              <a:buSzPts val="1400"/>
              <a:buChar char="■"/>
              <a:defRPr/>
            </a:lvl9pPr>
          </a:lstStyle>
          <a:p>
            <a:endParaRPr/>
          </a:p>
        </p:txBody>
      </p:sp>
      <p:sp>
        <p:nvSpPr>
          <p:cNvPr id="135" name="Google Shape;135;p7"/>
          <p:cNvSpPr txBox="1">
            <a:spLocks noGrp="1"/>
          </p:cNvSpPr>
          <p:nvPr>
            <p:ph type="title"/>
          </p:nvPr>
        </p:nvSpPr>
        <p:spPr>
          <a:xfrm>
            <a:off x="630000" y="445025"/>
            <a:ext cx="4483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6" name="Google Shape;136;p7"/>
          <p:cNvSpPr/>
          <p:nvPr/>
        </p:nvSpPr>
        <p:spPr>
          <a:xfrm flipH="1">
            <a:off x="7840800" y="3523050"/>
            <a:ext cx="1346400" cy="16527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7"/>
          <p:cNvSpPr/>
          <p:nvPr/>
        </p:nvSpPr>
        <p:spPr>
          <a:xfrm flipH="1">
            <a:off x="7594500" y="3297300"/>
            <a:ext cx="1000200" cy="1394700"/>
          </a:xfrm>
          <a:prstGeom prst="parallelogram">
            <a:avLst>
              <a:gd name="adj" fmla="val 5455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8014350" y="2241975"/>
            <a:ext cx="877800" cy="8781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04"/>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2">
  <p:cSld name="CUSTOM_2_1">
    <p:spTree>
      <p:nvGrpSpPr>
        <p:cNvPr id="1" name="Shape 253"/>
        <p:cNvGrpSpPr/>
        <p:nvPr/>
      </p:nvGrpSpPr>
      <p:grpSpPr>
        <a:xfrm>
          <a:off x="0" y="0"/>
          <a:ext cx="0" cy="0"/>
          <a:chOff x="0" y="0"/>
          <a:chExt cx="0" cy="0"/>
        </a:xfrm>
      </p:grpSpPr>
      <p:sp>
        <p:nvSpPr>
          <p:cNvPr id="254" name="Google Shape;254;p16"/>
          <p:cNvSpPr txBox="1">
            <a:spLocks noGrp="1"/>
          </p:cNvSpPr>
          <p:nvPr>
            <p:ph type="title"/>
          </p:nvPr>
        </p:nvSpPr>
        <p:spPr>
          <a:xfrm>
            <a:off x="2912550" y="1605950"/>
            <a:ext cx="3318900" cy="826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55" name="Google Shape;255;p16"/>
          <p:cNvSpPr txBox="1">
            <a:spLocks noGrp="1"/>
          </p:cNvSpPr>
          <p:nvPr>
            <p:ph type="subTitle" idx="1"/>
          </p:nvPr>
        </p:nvSpPr>
        <p:spPr>
          <a:xfrm>
            <a:off x="3582800" y="2411075"/>
            <a:ext cx="2670300" cy="1007700"/>
          </a:xfrm>
          <a:prstGeom prst="rect">
            <a:avLst/>
          </a:prstGeom>
        </p:spPr>
        <p:txBody>
          <a:bodyPr spcFirstLastPara="1" wrap="square" lIns="91425" tIns="91425" rIns="91425" bIns="91425" anchor="ctr" anchorCtr="0">
            <a:normAutofit/>
          </a:bodyPr>
          <a:lstStyle>
            <a:lvl1pPr lvl="0" algn="r" rtl="0">
              <a:lnSpc>
                <a:spcPct val="100000"/>
              </a:lnSpc>
              <a:spcBef>
                <a:spcPts val="0"/>
              </a:spcBef>
              <a:spcAft>
                <a:spcPts val="0"/>
              </a:spcAft>
              <a:buClr>
                <a:schemeClr val="dk1"/>
              </a:buClr>
              <a:buSzPts val="1800"/>
              <a:buNone/>
              <a:defRPr sz="1400">
                <a:solidFill>
                  <a:schemeClr val="dk1"/>
                </a:solidFill>
              </a:defRPr>
            </a:lvl1pPr>
            <a:lvl2pPr lvl="1" algn="ctr" rtl="0">
              <a:spcBef>
                <a:spcPts val="0"/>
              </a:spcBef>
              <a:spcAft>
                <a:spcPts val="0"/>
              </a:spcAft>
              <a:buClr>
                <a:schemeClr val="dk1"/>
              </a:buClr>
              <a:buSzPts val="1400"/>
              <a:buNone/>
              <a:defRPr>
                <a:solidFill>
                  <a:schemeClr val="dk1"/>
                </a:solidFill>
              </a:defRPr>
            </a:lvl2pPr>
            <a:lvl3pPr lvl="2" algn="ctr" rtl="0">
              <a:spcBef>
                <a:spcPts val="0"/>
              </a:spcBef>
              <a:spcAft>
                <a:spcPts val="0"/>
              </a:spcAft>
              <a:buClr>
                <a:schemeClr val="dk1"/>
              </a:buClr>
              <a:buSzPts val="1400"/>
              <a:buNone/>
              <a:defRPr>
                <a:solidFill>
                  <a:schemeClr val="dk1"/>
                </a:solidFill>
              </a:defRPr>
            </a:lvl3pPr>
            <a:lvl4pPr lvl="3" algn="ctr" rtl="0">
              <a:spcBef>
                <a:spcPts val="0"/>
              </a:spcBef>
              <a:spcAft>
                <a:spcPts val="0"/>
              </a:spcAft>
              <a:buClr>
                <a:schemeClr val="dk1"/>
              </a:buClr>
              <a:buSzPts val="1400"/>
              <a:buNone/>
              <a:defRPr>
                <a:solidFill>
                  <a:schemeClr val="dk1"/>
                </a:solidFill>
              </a:defRPr>
            </a:lvl4pPr>
            <a:lvl5pPr lvl="4" algn="ctr" rtl="0">
              <a:spcBef>
                <a:spcPts val="0"/>
              </a:spcBef>
              <a:spcAft>
                <a:spcPts val="0"/>
              </a:spcAft>
              <a:buClr>
                <a:schemeClr val="dk1"/>
              </a:buClr>
              <a:buSzPts val="1400"/>
              <a:buNone/>
              <a:defRPr>
                <a:solidFill>
                  <a:schemeClr val="dk1"/>
                </a:solidFill>
              </a:defRPr>
            </a:lvl5pPr>
            <a:lvl6pPr lvl="5" algn="ctr" rtl="0">
              <a:spcBef>
                <a:spcPts val="0"/>
              </a:spcBef>
              <a:spcAft>
                <a:spcPts val="0"/>
              </a:spcAft>
              <a:buClr>
                <a:schemeClr val="dk1"/>
              </a:buClr>
              <a:buSzPts val="1400"/>
              <a:buNone/>
              <a:defRPr>
                <a:solidFill>
                  <a:schemeClr val="dk1"/>
                </a:solidFill>
              </a:defRPr>
            </a:lvl6pPr>
            <a:lvl7pPr lvl="6" algn="ctr" rtl="0">
              <a:spcBef>
                <a:spcPts val="0"/>
              </a:spcBef>
              <a:spcAft>
                <a:spcPts val="0"/>
              </a:spcAft>
              <a:buClr>
                <a:schemeClr val="dk1"/>
              </a:buClr>
              <a:buSzPts val="1400"/>
              <a:buNone/>
              <a:defRPr>
                <a:solidFill>
                  <a:schemeClr val="dk1"/>
                </a:solidFill>
              </a:defRPr>
            </a:lvl7pPr>
            <a:lvl8pPr lvl="7" algn="ctr" rtl="0">
              <a:spcBef>
                <a:spcPts val="0"/>
              </a:spcBef>
              <a:spcAft>
                <a:spcPts val="0"/>
              </a:spcAft>
              <a:buClr>
                <a:schemeClr val="dk1"/>
              </a:buClr>
              <a:buSzPts val="1400"/>
              <a:buNone/>
              <a:defRPr>
                <a:solidFill>
                  <a:schemeClr val="dk1"/>
                </a:solidFill>
              </a:defRPr>
            </a:lvl8pPr>
            <a:lvl9pPr lvl="8" algn="ctr" rtl="0">
              <a:spcBef>
                <a:spcPts val="0"/>
              </a:spcBef>
              <a:spcAft>
                <a:spcPts val="0"/>
              </a:spcAft>
              <a:buClr>
                <a:schemeClr val="dk1"/>
              </a:buClr>
              <a:buSzPts val="1400"/>
              <a:buNone/>
              <a:defRPr>
                <a:solidFill>
                  <a:schemeClr val="dk1"/>
                </a:solidFill>
              </a:defRPr>
            </a:lvl9pPr>
          </a:lstStyle>
          <a:p>
            <a:endParaRPr/>
          </a:p>
        </p:txBody>
      </p:sp>
      <p:grpSp>
        <p:nvGrpSpPr>
          <p:cNvPr id="256" name="Google Shape;256;p16"/>
          <p:cNvGrpSpPr/>
          <p:nvPr/>
        </p:nvGrpSpPr>
        <p:grpSpPr>
          <a:xfrm rot="-5400000" flipH="1">
            <a:off x="5530624" y="1743890"/>
            <a:ext cx="5571028" cy="1655736"/>
            <a:chOff x="593750" y="3565900"/>
            <a:chExt cx="6422675" cy="1908850"/>
          </a:xfrm>
        </p:grpSpPr>
        <p:sp>
          <p:nvSpPr>
            <p:cNvPr id="257" name="Google Shape;257;p16"/>
            <p:cNvSpPr/>
            <p:nvPr/>
          </p:nvSpPr>
          <p:spPr>
            <a:xfrm>
              <a:off x="593750" y="3565900"/>
              <a:ext cx="6422675" cy="1902425"/>
            </a:xfrm>
            <a:custGeom>
              <a:avLst/>
              <a:gdLst/>
              <a:ahLst/>
              <a:cxnLst/>
              <a:rect l="l" t="t" r="r" b="b"/>
              <a:pathLst>
                <a:path w="256907" h="76097" extrusionOk="0">
                  <a:moveTo>
                    <a:pt x="211040" y="1"/>
                  </a:moveTo>
                  <a:cubicBezTo>
                    <a:pt x="210846" y="18"/>
                    <a:pt x="210653" y="23"/>
                    <a:pt x="210458" y="23"/>
                  </a:cubicBezTo>
                  <a:cubicBezTo>
                    <a:pt x="210159" y="23"/>
                    <a:pt x="209856" y="11"/>
                    <a:pt x="209545" y="11"/>
                  </a:cubicBezTo>
                  <a:cubicBezTo>
                    <a:pt x="208605" y="11"/>
                    <a:pt x="207587" y="119"/>
                    <a:pt x="206347" y="994"/>
                  </a:cubicBezTo>
                  <a:cubicBezTo>
                    <a:pt x="206246" y="976"/>
                    <a:pt x="206148" y="968"/>
                    <a:pt x="206051" y="968"/>
                  </a:cubicBezTo>
                  <a:cubicBezTo>
                    <a:pt x="204658" y="968"/>
                    <a:pt x="203595" y="2695"/>
                    <a:pt x="202442" y="3015"/>
                  </a:cubicBezTo>
                  <a:cubicBezTo>
                    <a:pt x="202001" y="3634"/>
                    <a:pt x="201546" y="3777"/>
                    <a:pt x="201056" y="3777"/>
                  </a:cubicBezTo>
                  <a:cubicBezTo>
                    <a:pt x="200634" y="3777"/>
                    <a:pt x="200185" y="3671"/>
                    <a:pt x="199696" y="3671"/>
                  </a:cubicBezTo>
                  <a:cubicBezTo>
                    <a:pt x="199164" y="3671"/>
                    <a:pt x="198584" y="3796"/>
                    <a:pt x="197938" y="4317"/>
                  </a:cubicBezTo>
                  <a:cubicBezTo>
                    <a:pt x="197420" y="4039"/>
                    <a:pt x="196902" y="3940"/>
                    <a:pt x="196385" y="3940"/>
                  </a:cubicBezTo>
                  <a:cubicBezTo>
                    <a:pt x="195500" y="3940"/>
                    <a:pt x="194617" y="4229"/>
                    <a:pt x="193741" y="4402"/>
                  </a:cubicBezTo>
                  <a:cubicBezTo>
                    <a:pt x="192742" y="4328"/>
                    <a:pt x="191751" y="3756"/>
                    <a:pt x="190763" y="3756"/>
                  </a:cubicBezTo>
                  <a:cubicBezTo>
                    <a:pt x="190380" y="3756"/>
                    <a:pt x="189997" y="3842"/>
                    <a:pt x="189614" y="4077"/>
                  </a:cubicBezTo>
                  <a:cubicBezTo>
                    <a:pt x="188713" y="3998"/>
                    <a:pt x="187805" y="3779"/>
                    <a:pt x="186899" y="3779"/>
                  </a:cubicBezTo>
                  <a:cubicBezTo>
                    <a:pt x="186427" y="3779"/>
                    <a:pt x="185956" y="3838"/>
                    <a:pt x="185486" y="4009"/>
                  </a:cubicBezTo>
                  <a:cubicBezTo>
                    <a:pt x="185295" y="3951"/>
                    <a:pt x="185103" y="3926"/>
                    <a:pt x="184910" y="3926"/>
                  </a:cubicBezTo>
                  <a:cubicBezTo>
                    <a:pt x="183651" y="3926"/>
                    <a:pt x="182355" y="4985"/>
                    <a:pt x="181051" y="4985"/>
                  </a:cubicBezTo>
                  <a:cubicBezTo>
                    <a:pt x="180708" y="4985"/>
                    <a:pt x="180365" y="4912"/>
                    <a:pt x="180023" y="4728"/>
                  </a:cubicBezTo>
                  <a:cubicBezTo>
                    <a:pt x="178173" y="4813"/>
                    <a:pt x="176340" y="5122"/>
                    <a:pt x="174559" y="5618"/>
                  </a:cubicBezTo>
                  <a:cubicBezTo>
                    <a:pt x="173909" y="5341"/>
                    <a:pt x="173262" y="5244"/>
                    <a:pt x="172619" y="5244"/>
                  </a:cubicBezTo>
                  <a:cubicBezTo>
                    <a:pt x="171073" y="5244"/>
                    <a:pt x="169545" y="5807"/>
                    <a:pt x="168034" y="5807"/>
                  </a:cubicBezTo>
                  <a:cubicBezTo>
                    <a:pt x="167980" y="5806"/>
                    <a:pt x="167925" y="5806"/>
                    <a:pt x="167871" y="5806"/>
                  </a:cubicBezTo>
                  <a:cubicBezTo>
                    <a:pt x="166938" y="5806"/>
                    <a:pt x="166012" y="5867"/>
                    <a:pt x="165084" y="5867"/>
                  </a:cubicBezTo>
                  <a:cubicBezTo>
                    <a:pt x="163921" y="5867"/>
                    <a:pt x="162757" y="5772"/>
                    <a:pt x="161577" y="5344"/>
                  </a:cubicBezTo>
                  <a:cubicBezTo>
                    <a:pt x="161113" y="5415"/>
                    <a:pt x="160647" y="5441"/>
                    <a:pt x="160180" y="5441"/>
                  </a:cubicBezTo>
                  <a:cubicBezTo>
                    <a:pt x="158812" y="5441"/>
                    <a:pt x="157428" y="5216"/>
                    <a:pt x="156024" y="5216"/>
                  </a:cubicBezTo>
                  <a:cubicBezTo>
                    <a:pt x="155695" y="5216"/>
                    <a:pt x="155365" y="5228"/>
                    <a:pt x="155034" y="5259"/>
                  </a:cubicBezTo>
                  <a:cubicBezTo>
                    <a:pt x="154749" y="5170"/>
                    <a:pt x="154460" y="5136"/>
                    <a:pt x="154169" y="5136"/>
                  </a:cubicBezTo>
                  <a:cubicBezTo>
                    <a:pt x="153391" y="5136"/>
                    <a:pt x="152594" y="5377"/>
                    <a:pt x="151797" y="5464"/>
                  </a:cubicBezTo>
                  <a:cubicBezTo>
                    <a:pt x="151028" y="5660"/>
                    <a:pt x="150258" y="6230"/>
                    <a:pt x="149519" y="6230"/>
                  </a:cubicBezTo>
                  <a:cubicBezTo>
                    <a:pt x="149222" y="6230"/>
                    <a:pt x="148931" y="6138"/>
                    <a:pt x="148646" y="5893"/>
                  </a:cubicBezTo>
                  <a:cubicBezTo>
                    <a:pt x="148493" y="5701"/>
                    <a:pt x="148335" y="5625"/>
                    <a:pt x="148174" y="5625"/>
                  </a:cubicBezTo>
                  <a:cubicBezTo>
                    <a:pt x="147616" y="5625"/>
                    <a:pt x="147018" y="6538"/>
                    <a:pt x="146419" y="6697"/>
                  </a:cubicBezTo>
                  <a:cubicBezTo>
                    <a:pt x="146127" y="7003"/>
                    <a:pt x="145835" y="7067"/>
                    <a:pt x="145549" y="7067"/>
                  </a:cubicBezTo>
                  <a:cubicBezTo>
                    <a:pt x="145343" y="7067"/>
                    <a:pt x="145141" y="7033"/>
                    <a:pt x="144944" y="7033"/>
                  </a:cubicBezTo>
                  <a:cubicBezTo>
                    <a:pt x="144694" y="7033"/>
                    <a:pt x="144453" y="7087"/>
                    <a:pt x="144227" y="7331"/>
                  </a:cubicBezTo>
                  <a:cubicBezTo>
                    <a:pt x="142685" y="6984"/>
                    <a:pt x="141492" y="5814"/>
                    <a:pt x="140338" y="5814"/>
                  </a:cubicBezTo>
                  <a:cubicBezTo>
                    <a:pt x="140069" y="5814"/>
                    <a:pt x="139803" y="5877"/>
                    <a:pt x="139534" y="6030"/>
                  </a:cubicBezTo>
                  <a:cubicBezTo>
                    <a:pt x="138576" y="5095"/>
                    <a:pt x="137594" y="4407"/>
                    <a:pt x="136425" y="4407"/>
                  </a:cubicBezTo>
                  <a:cubicBezTo>
                    <a:pt x="135880" y="4407"/>
                    <a:pt x="135295" y="4556"/>
                    <a:pt x="134653" y="4899"/>
                  </a:cubicBezTo>
                  <a:cubicBezTo>
                    <a:pt x="132598" y="5636"/>
                    <a:pt x="131348" y="5207"/>
                    <a:pt x="130114" y="7263"/>
                  </a:cubicBezTo>
                  <a:cubicBezTo>
                    <a:pt x="128881" y="7691"/>
                    <a:pt x="127665" y="9626"/>
                    <a:pt x="125713" y="9712"/>
                  </a:cubicBezTo>
                  <a:cubicBezTo>
                    <a:pt x="125376" y="9663"/>
                    <a:pt x="125040" y="9649"/>
                    <a:pt x="124703" y="9649"/>
                  </a:cubicBezTo>
                  <a:cubicBezTo>
                    <a:pt x="124240" y="9649"/>
                    <a:pt x="123776" y="9676"/>
                    <a:pt x="123314" y="9676"/>
                  </a:cubicBezTo>
                  <a:cubicBezTo>
                    <a:pt x="122695" y="9676"/>
                    <a:pt x="122079" y="9628"/>
                    <a:pt x="121465" y="9404"/>
                  </a:cubicBezTo>
                  <a:cubicBezTo>
                    <a:pt x="121127" y="9589"/>
                    <a:pt x="120789" y="9669"/>
                    <a:pt x="120451" y="9669"/>
                  </a:cubicBezTo>
                  <a:cubicBezTo>
                    <a:pt x="119386" y="9669"/>
                    <a:pt x="118322" y="8870"/>
                    <a:pt x="117269" y="8051"/>
                  </a:cubicBezTo>
                  <a:cubicBezTo>
                    <a:pt x="116306" y="7111"/>
                    <a:pt x="115350" y="6873"/>
                    <a:pt x="114403" y="6873"/>
                  </a:cubicBezTo>
                  <a:cubicBezTo>
                    <a:pt x="113987" y="6873"/>
                    <a:pt x="113572" y="6919"/>
                    <a:pt x="113159" y="6972"/>
                  </a:cubicBezTo>
                  <a:cubicBezTo>
                    <a:pt x="112428" y="6991"/>
                    <a:pt x="111686" y="7113"/>
                    <a:pt x="110936" y="7113"/>
                  </a:cubicBezTo>
                  <a:cubicBezTo>
                    <a:pt x="110351" y="7113"/>
                    <a:pt x="109761" y="7038"/>
                    <a:pt x="109168" y="6783"/>
                  </a:cubicBezTo>
                  <a:cubicBezTo>
                    <a:pt x="108894" y="6984"/>
                    <a:pt x="108620" y="7058"/>
                    <a:pt x="108345" y="7058"/>
                  </a:cubicBezTo>
                  <a:cubicBezTo>
                    <a:pt x="107573" y="7058"/>
                    <a:pt x="106797" y="6473"/>
                    <a:pt x="106024" y="6473"/>
                  </a:cubicBezTo>
                  <a:cubicBezTo>
                    <a:pt x="105713" y="6473"/>
                    <a:pt x="105402" y="6568"/>
                    <a:pt x="105092" y="6834"/>
                  </a:cubicBezTo>
                  <a:cubicBezTo>
                    <a:pt x="104918" y="6874"/>
                    <a:pt x="104744" y="6890"/>
                    <a:pt x="104571" y="6890"/>
                  </a:cubicBezTo>
                  <a:cubicBezTo>
                    <a:pt x="103724" y="6890"/>
                    <a:pt x="102884" y="6502"/>
                    <a:pt x="102051" y="6502"/>
                  </a:cubicBezTo>
                  <a:cubicBezTo>
                    <a:pt x="101710" y="6502"/>
                    <a:pt x="101371" y="6567"/>
                    <a:pt x="101033" y="6749"/>
                  </a:cubicBezTo>
                  <a:cubicBezTo>
                    <a:pt x="99435" y="6432"/>
                    <a:pt x="97859" y="6060"/>
                    <a:pt x="96297" y="6060"/>
                  </a:cubicBezTo>
                  <a:cubicBezTo>
                    <a:pt x="95917" y="6060"/>
                    <a:pt x="95537" y="6082"/>
                    <a:pt x="95158" y="6132"/>
                  </a:cubicBezTo>
                  <a:cubicBezTo>
                    <a:pt x="94992" y="6157"/>
                    <a:pt x="94827" y="6168"/>
                    <a:pt x="94661" y="6168"/>
                  </a:cubicBezTo>
                  <a:cubicBezTo>
                    <a:pt x="93144" y="6168"/>
                    <a:pt x="91637" y="5225"/>
                    <a:pt x="90132" y="5225"/>
                  </a:cubicBezTo>
                  <a:cubicBezTo>
                    <a:pt x="89883" y="5225"/>
                    <a:pt x="89635" y="5250"/>
                    <a:pt x="89386" y="5310"/>
                  </a:cubicBezTo>
                  <a:cubicBezTo>
                    <a:pt x="87485" y="4591"/>
                    <a:pt x="85584" y="4831"/>
                    <a:pt x="83666" y="4454"/>
                  </a:cubicBezTo>
                  <a:cubicBezTo>
                    <a:pt x="83136" y="4477"/>
                    <a:pt x="82606" y="4499"/>
                    <a:pt x="82075" y="4499"/>
                  </a:cubicBezTo>
                  <a:cubicBezTo>
                    <a:pt x="80685" y="4499"/>
                    <a:pt x="79290" y="4354"/>
                    <a:pt x="77877" y="3734"/>
                  </a:cubicBezTo>
                  <a:cubicBezTo>
                    <a:pt x="77271" y="4340"/>
                    <a:pt x="76669" y="4555"/>
                    <a:pt x="76070" y="4555"/>
                  </a:cubicBezTo>
                  <a:cubicBezTo>
                    <a:pt x="74771" y="4555"/>
                    <a:pt x="73485" y="3546"/>
                    <a:pt x="72208" y="3323"/>
                  </a:cubicBezTo>
                  <a:cubicBezTo>
                    <a:pt x="71343" y="2665"/>
                    <a:pt x="70479" y="2503"/>
                    <a:pt x="69614" y="2503"/>
                  </a:cubicBezTo>
                  <a:cubicBezTo>
                    <a:pt x="68772" y="2503"/>
                    <a:pt x="67929" y="2657"/>
                    <a:pt x="67086" y="2657"/>
                  </a:cubicBezTo>
                  <a:cubicBezTo>
                    <a:pt x="66926" y="2657"/>
                    <a:pt x="66767" y="2652"/>
                    <a:pt x="66607" y="2638"/>
                  </a:cubicBezTo>
                  <a:cubicBezTo>
                    <a:pt x="65203" y="1782"/>
                    <a:pt x="63798" y="2330"/>
                    <a:pt x="62377" y="1645"/>
                  </a:cubicBezTo>
                  <a:cubicBezTo>
                    <a:pt x="61683" y="1988"/>
                    <a:pt x="60986" y="2318"/>
                    <a:pt x="60282" y="2318"/>
                  </a:cubicBezTo>
                  <a:cubicBezTo>
                    <a:pt x="59544" y="2318"/>
                    <a:pt x="58798" y="1954"/>
                    <a:pt x="58044" y="857"/>
                  </a:cubicBezTo>
                  <a:cubicBezTo>
                    <a:pt x="57571" y="1061"/>
                    <a:pt x="57097" y="1131"/>
                    <a:pt x="56621" y="1131"/>
                  </a:cubicBezTo>
                  <a:cubicBezTo>
                    <a:pt x="55577" y="1131"/>
                    <a:pt x="54524" y="794"/>
                    <a:pt x="53470" y="794"/>
                  </a:cubicBezTo>
                  <a:cubicBezTo>
                    <a:pt x="53105" y="794"/>
                    <a:pt x="52740" y="834"/>
                    <a:pt x="52375" y="943"/>
                  </a:cubicBezTo>
                  <a:cubicBezTo>
                    <a:pt x="51759" y="826"/>
                    <a:pt x="51141" y="762"/>
                    <a:pt x="50522" y="762"/>
                  </a:cubicBezTo>
                  <a:cubicBezTo>
                    <a:pt x="49232" y="762"/>
                    <a:pt x="47939" y="1042"/>
                    <a:pt x="46654" y="1713"/>
                  </a:cubicBezTo>
                  <a:cubicBezTo>
                    <a:pt x="44753" y="2433"/>
                    <a:pt x="42869" y="2142"/>
                    <a:pt x="41002" y="2433"/>
                  </a:cubicBezTo>
                  <a:cubicBezTo>
                    <a:pt x="40389" y="2062"/>
                    <a:pt x="39777" y="1927"/>
                    <a:pt x="39167" y="1927"/>
                  </a:cubicBezTo>
                  <a:cubicBezTo>
                    <a:pt x="37834" y="1927"/>
                    <a:pt x="36507" y="2569"/>
                    <a:pt x="35179" y="2793"/>
                  </a:cubicBezTo>
                  <a:cubicBezTo>
                    <a:pt x="34585" y="2603"/>
                    <a:pt x="33991" y="2533"/>
                    <a:pt x="33397" y="2533"/>
                  </a:cubicBezTo>
                  <a:cubicBezTo>
                    <a:pt x="32056" y="2533"/>
                    <a:pt x="30714" y="2890"/>
                    <a:pt x="29373" y="3032"/>
                  </a:cubicBezTo>
                  <a:cubicBezTo>
                    <a:pt x="28882" y="3282"/>
                    <a:pt x="28392" y="3368"/>
                    <a:pt x="27902" y="3368"/>
                  </a:cubicBezTo>
                  <a:cubicBezTo>
                    <a:pt x="26811" y="3368"/>
                    <a:pt x="25721" y="2941"/>
                    <a:pt x="24624" y="2941"/>
                  </a:cubicBezTo>
                  <a:cubicBezTo>
                    <a:pt x="24256" y="2941"/>
                    <a:pt x="23886" y="2989"/>
                    <a:pt x="23515" y="3118"/>
                  </a:cubicBezTo>
                  <a:cubicBezTo>
                    <a:pt x="22605" y="3326"/>
                    <a:pt x="21716" y="3499"/>
                    <a:pt x="20841" y="3499"/>
                  </a:cubicBezTo>
                  <a:cubicBezTo>
                    <a:pt x="19987" y="3499"/>
                    <a:pt x="19146" y="3335"/>
                    <a:pt x="18309" y="2878"/>
                  </a:cubicBezTo>
                  <a:cubicBezTo>
                    <a:pt x="16961" y="2851"/>
                    <a:pt x="15623" y="2171"/>
                    <a:pt x="14280" y="2171"/>
                  </a:cubicBezTo>
                  <a:cubicBezTo>
                    <a:pt x="13950" y="2171"/>
                    <a:pt x="13621" y="2212"/>
                    <a:pt x="13291" y="2313"/>
                  </a:cubicBezTo>
                  <a:cubicBezTo>
                    <a:pt x="12444" y="1493"/>
                    <a:pt x="11589" y="1259"/>
                    <a:pt x="10725" y="1259"/>
                  </a:cubicBezTo>
                  <a:cubicBezTo>
                    <a:pt x="9893" y="1259"/>
                    <a:pt x="9053" y="1476"/>
                    <a:pt x="8204" y="1594"/>
                  </a:cubicBezTo>
                  <a:cubicBezTo>
                    <a:pt x="7847" y="1359"/>
                    <a:pt x="7477" y="1305"/>
                    <a:pt x="7098" y="1305"/>
                  </a:cubicBezTo>
                  <a:cubicBezTo>
                    <a:pt x="6770" y="1305"/>
                    <a:pt x="6434" y="1346"/>
                    <a:pt x="6094" y="1346"/>
                  </a:cubicBezTo>
                  <a:cubicBezTo>
                    <a:pt x="5622" y="1346"/>
                    <a:pt x="5142" y="1267"/>
                    <a:pt x="4659" y="891"/>
                  </a:cubicBezTo>
                  <a:cubicBezTo>
                    <a:pt x="4488" y="827"/>
                    <a:pt x="4318" y="801"/>
                    <a:pt x="4147" y="801"/>
                  </a:cubicBezTo>
                  <a:cubicBezTo>
                    <a:pt x="3519" y="801"/>
                    <a:pt x="2890" y="1147"/>
                    <a:pt x="2278" y="1147"/>
                  </a:cubicBezTo>
                  <a:cubicBezTo>
                    <a:pt x="1869" y="1147"/>
                    <a:pt x="1468" y="993"/>
                    <a:pt x="1079" y="480"/>
                  </a:cubicBezTo>
                  <a:cubicBezTo>
                    <a:pt x="736" y="343"/>
                    <a:pt x="377" y="258"/>
                    <a:pt x="0" y="241"/>
                  </a:cubicBezTo>
                  <a:lnTo>
                    <a:pt x="0" y="76096"/>
                  </a:lnTo>
                  <a:lnTo>
                    <a:pt x="256906" y="76096"/>
                  </a:lnTo>
                  <a:lnTo>
                    <a:pt x="256906" y="2176"/>
                  </a:lnTo>
                  <a:cubicBezTo>
                    <a:pt x="256049" y="2005"/>
                    <a:pt x="255175" y="1772"/>
                    <a:pt x="254283" y="1772"/>
                  </a:cubicBezTo>
                  <a:cubicBezTo>
                    <a:pt x="253927" y="1772"/>
                    <a:pt x="253568" y="1809"/>
                    <a:pt x="253207" y="1902"/>
                  </a:cubicBezTo>
                  <a:cubicBezTo>
                    <a:pt x="250946" y="2022"/>
                    <a:pt x="248599" y="2073"/>
                    <a:pt x="246339" y="2296"/>
                  </a:cubicBezTo>
                  <a:cubicBezTo>
                    <a:pt x="245055" y="3087"/>
                    <a:pt x="243799" y="3411"/>
                    <a:pt x="242597" y="3411"/>
                  </a:cubicBezTo>
                  <a:cubicBezTo>
                    <a:pt x="241666" y="3411"/>
                    <a:pt x="240768" y="3217"/>
                    <a:pt x="239916" y="2895"/>
                  </a:cubicBezTo>
                  <a:cubicBezTo>
                    <a:pt x="239311" y="2744"/>
                    <a:pt x="238762" y="2669"/>
                    <a:pt x="238248" y="2669"/>
                  </a:cubicBezTo>
                  <a:cubicBezTo>
                    <a:pt x="237365" y="2669"/>
                    <a:pt x="236585" y="2890"/>
                    <a:pt x="235806" y="3323"/>
                  </a:cubicBezTo>
                  <a:cubicBezTo>
                    <a:pt x="235483" y="3623"/>
                    <a:pt x="235162" y="3734"/>
                    <a:pt x="234835" y="3734"/>
                  </a:cubicBezTo>
                  <a:cubicBezTo>
                    <a:pt x="233929" y="3734"/>
                    <a:pt x="232978" y="2882"/>
                    <a:pt x="231832" y="2844"/>
                  </a:cubicBezTo>
                  <a:cubicBezTo>
                    <a:pt x="230848" y="1850"/>
                    <a:pt x="230111" y="1686"/>
                    <a:pt x="229466" y="1686"/>
                  </a:cubicBezTo>
                  <a:cubicBezTo>
                    <a:pt x="229149" y="1686"/>
                    <a:pt x="228854" y="1725"/>
                    <a:pt x="228563" y="1725"/>
                  </a:cubicBezTo>
                  <a:cubicBezTo>
                    <a:pt x="228436" y="1725"/>
                    <a:pt x="228311" y="1718"/>
                    <a:pt x="228184" y="1696"/>
                  </a:cubicBezTo>
                  <a:cubicBezTo>
                    <a:pt x="227623" y="1554"/>
                    <a:pt x="227051" y="1416"/>
                    <a:pt x="226336" y="1416"/>
                  </a:cubicBezTo>
                  <a:cubicBezTo>
                    <a:pt x="225764" y="1416"/>
                    <a:pt x="225101" y="1504"/>
                    <a:pt x="224279" y="1748"/>
                  </a:cubicBezTo>
                  <a:cubicBezTo>
                    <a:pt x="223776" y="2216"/>
                    <a:pt x="223330" y="2371"/>
                    <a:pt x="222926" y="2371"/>
                  </a:cubicBezTo>
                  <a:cubicBezTo>
                    <a:pt x="222129" y="2371"/>
                    <a:pt x="221494" y="1766"/>
                    <a:pt x="220906" y="1766"/>
                  </a:cubicBezTo>
                  <a:cubicBezTo>
                    <a:pt x="220625" y="1766"/>
                    <a:pt x="220355" y="1905"/>
                    <a:pt x="220083" y="2313"/>
                  </a:cubicBezTo>
                  <a:cubicBezTo>
                    <a:pt x="219628" y="1620"/>
                    <a:pt x="219173" y="1458"/>
                    <a:pt x="218661" y="1458"/>
                  </a:cubicBezTo>
                  <a:cubicBezTo>
                    <a:pt x="218211" y="1458"/>
                    <a:pt x="217717" y="1583"/>
                    <a:pt x="217141" y="1583"/>
                  </a:cubicBezTo>
                  <a:cubicBezTo>
                    <a:pt x="216720" y="1583"/>
                    <a:pt x="216256" y="1516"/>
                    <a:pt x="215733" y="1285"/>
                  </a:cubicBezTo>
                  <a:cubicBezTo>
                    <a:pt x="215147" y="1119"/>
                    <a:pt x="214613" y="1096"/>
                    <a:pt x="214115" y="1096"/>
                  </a:cubicBezTo>
                  <a:cubicBezTo>
                    <a:pt x="213922" y="1096"/>
                    <a:pt x="213735" y="1100"/>
                    <a:pt x="213552" y="1100"/>
                  </a:cubicBezTo>
                  <a:cubicBezTo>
                    <a:pt x="212644" y="1100"/>
                    <a:pt x="211845" y="1015"/>
                    <a:pt x="2110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6"/>
            <p:cNvSpPr/>
            <p:nvPr/>
          </p:nvSpPr>
          <p:spPr>
            <a:xfrm>
              <a:off x="593750" y="3594600"/>
              <a:ext cx="6422675" cy="1880150"/>
            </a:xfrm>
            <a:custGeom>
              <a:avLst/>
              <a:gdLst/>
              <a:ahLst/>
              <a:cxnLst/>
              <a:rect l="l" t="t" r="r" b="b"/>
              <a:pathLst>
                <a:path w="256907" h="75206" extrusionOk="0">
                  <a:moveTo>
                    <a:pt x="0" y="0"/>
                  </a:moveTo>
                  <a:lnTo>
                    <a:pt x="0" y="75205"/>
                  </a:lnTo>
                  <a:lnTo>
                    <a:pt x="256906" y="75205"/>
                  </a:lnTo>
                  <a:lnTo>
                    <a:pt x="256906" y="4847"/>
                  </a:lnTo>
                  <a:cubicBezTo>
                    <a:pt x="256254" y="4634"/>
                    <a:pt x="255344" y="4568"/>
                    <a:pt x="254743" y="4568"/>
                  </a:cubicBezTo>
                  <a:cubicBezTo>
                    <a:pt x="254523" y="4568"/>
                    <a:pt x="254344" y="4577"/>
                    <a:pt x="254234" y="4590"/>
                  </a:cubicBezTo>
                  <a:cubicBezTo>
                    <a:pt x="253720" y="4625"/>
                    <a:pt x="250775" y="4710"/>
                    <a:pt x="250038" y="4710"/>
                  </a:cubicBezTo>
                  <a:cubicBezTo>
                    <a:pt x="249319" y="4710"/>
                    <a:pt x="247692" y="3922"/>
                    <a:pt x="247418" y="3905"/>
                  </a:cubicBezTo>
                  <a:cubicBezTo>
                    <a:pt x="247161" y="3888"/>
                    <a:pt x="241252" y="3734"/>
                    <a:pt x="241252" y="3734"/>
                  </a:cubicBezTo>
                  <a:lnTo>
                    <a:pt x="239385" y="3135"/>
                  </a:lnTo>
                  <a:lnTo>
                    <a:pt x="235446" y="3648"/>
                  </a:lnTo>
                  <a:lnTo>
                    <a:pt x="234161" y="3648"/>
                  </a:lnTo>
                  <a:lnTo>
                    <a:pt x="230804" y="3220"/>
                  </a:lnTo>
                  <a:lnTo>
                    <a:pt x="228783" y="3563"/>
                  </a:lnTo>
                  <a:lnTo>
                    <a:pt x="224759" y="3186"/>
                  </a:lnTo>
                  <a:lnTo>
                    <a:pt x="220477" y="2706"/>
                  </a:lnTo>
                  <a:lnTo>
                    <a:pt x="218524" y="3186"/>
                  </a:lnTo>
                  <a:cubicBezTo>
                    <a:pt x="218524" y="3186"/>
                    <a:pt x="216418" y="3357"/>
                    <a:pt x="215870" y="3477"/>
                  </a:cubicBezTo>
                  <a:cubicBezTo>
                    <a:pt x="215339" y="3580"/>
                    <a:pt x="210714" y="3854"/>
                    <a:pt x="210714" y="3854"/>
                  </a:cubicBezTo>
                  <a:lnTo>
                    <a:pt x="205234" y="3905"/>
                  </a:lnTo>
                  <a:cubicBezTo>
                    <a:pt x="204874" y="4248"/>
                    <a:pt x="204480" y="4539"/>
                    <a:pt x="204069" y="4796"/>
                  </a:cubicBezTo>
                  <a:cubicBezTo>
                    <a:pt x="203641" y="5019"/>
                    <a:pt x="203709" y="5327"/>
                    <a:pt x="203709" y="5327"/>
                  </a:cubicBezTo>
                  <a:lnTo>
                    <a:pt x="193159" y="6971"/>
                  </a:lnTo>
                  <a:lnTo>
                    <a:pt x="188586" y="6748"/>
                  </a:lnTo>
                  <a:lnTo>
                    <a:pt x="186480" y="6663"/>
                  </a:lnTo>
                  <a:lnTo>
                    <a:pt x="184048" y="7057"/>
                  </a:lnTo>
                  <a:lnTo>
                    <a:pt x="181376" y="7194"/>
                  </a:lnTo>
                  <a:lnTo>
                    <a:pt x="179646" y="6543"/>
                  </a:lnTo>
                  <a:lnTo>
                    <a:pt x="174251" y="6406"/>
                  </a:lnTo>
                  <a:lnTo>
                    <a:pt x="172452" y="6680"/>
                  </a:lnTo>
                  <a:lnTo>
                    <a:pt x="166304" y="7553"/>
                  </a:lnTo>
                  <a:cubicBezTo>
                    <a:pt x="166304" y="7553"/>
                    <a:pt x="163952" y="7645"/>
                    <a:pt x="162115" y="7645"/>
                  </a:cubicBezTo>
                  <a:cubicBezTo>
                    <a:pt x="161196" y="7645"/>
                    <a:pt x="160406" y="7622"/>
                    <a:pt x="160104" y="7553"/>
                  </a:cubicBezTo>
                  <a:cubicBezTo>
                    <a:pt x="159982" y="7522"/>
                    <a:pt x="159859" y="7507"/>
                    <a:pt x="159738" y="7507"/>
                  </a:cubicBezTo>
                  <a:cubicBezTo>
                    <a:pt x="159330" y="7507"/>
                    <a:pt x="158938" y="7678"/>
                    <a:pt x="158648" y="7982"/>
                  </a:cubicBezTo>
                  <a:lnTo>
                    <a:pt x="148183" y="7793"/>
                  </a:lnTo>
                  <a:lnTo>
                    <a:pt x="143251" y="8273"/>
                  </a:lnTo>
                  <a:lnTo>
                    <a:pt x="139517" y="8478"/>
                  </a:lnTo>
                  <a:lnTo>
                    <a:pt x="136366" y="9335"/>
                  </a:lnTo>
                  <a:lnTo>
                    <a:pt x="133094" y="10157"/>
                  </a:lnTo>
                  <a:lnTo>
                    <a:pt x="131330" y="10362"/>
                  </a:lnTo>
                  <a:lnTo>
                    <a:pt x="124976" y="10499"/>
                  </a:lnTo>
                  <a:lnTo>
                    <a:pt x="120283" y="10037"/>
                  </a:lnTo>
                  <a:lnTo>
                    <a:pt x="116875" y="10071"/>
                  </a:lnTo>
                  <a:lnTo>
                    <a:pt x="113604" y="10328"/>
                  </a:lnTo>
                  <a:lnTo>
                    <a:pt x="108671" y="9848"/>
                  </a:lnTo>
                  <a:cubicBezTo>
                    <a:pt x="108671" y="9848"/>
                    <a:pt x="105160" y="9643"/>
                    <a:pt x="104646" y="9643"/>
                  </a:cubicBezTo>
                  <a:cubicBezTo>
                    <a:pt x="104133" y="9643"/>
                    <a:pt x="98635" y="8512"/>
                    <a:pt x="98635" y="8512"/>
                  </a:cubicBezTo>
                  <a:lnTo>
                    <a:pt x="93873" y="7331"/>
                  </a:lnTo>
                  <a:lnTo>
                    <a:pt x="92127" y="7159"/>
                  </a:lnTo>
                  <a:lnTo>
                    <a:pt x="85944" y="7159"/>
                  </a:lnTo>
                  <a:lnTo>
                    <a:pt x="82450" y="6320"/>
                  </a:lnTo>
                  <a:lnTo>
                    <a:pt x="77877" y="7074"/>
                  </a:lnTo>
                  <a:lnTo>
                    <a:pt x="74417" y="6748"/>
                  </a:lnTo>
                  <a:cubicBezTo>
                    <a:pt x="74417" y="6748"/>
                    <a:pt x="71917" y="6252"/>
                    <a:pt x="70803" y="5789"/>
                  </a:cubicBezTo>
                  <a:cubicBezTo>
                    <a:pt x="70012" y="5468"/>
                    <a:pt x="69059" y="5423"/>
                    <a:pt x="68591" y="5423"/>
                  </a:cubicBezTo>
                  <a:cubicBezTo>
                    <a:pt x="68411" y="5423"/>
                    <a:pt x="68303" y="5430"/>
                    <a:pt x="68303" y="5430"/>
                  </a:cubicBezTo>
                  <a:lnTo>
                    <a:pt x="66693" y="4282"/>
                  </a:lnTo>
                  <a:cubicBezTo>
                    <a:pt x="66693" y="4282"/>
                    <a:pt x="61092" y="3665"/>
                    <a:pt x="60236" y="3357"/>
                  </a:cubicBezTo>
                  <a:cubicBezTo>
                    <a:pt x="59380" y="3049"/>
                    <a:pt x="60510" y="2706"/>
                    <a:pt x="57496" y="2295"/>
                  </a:cubicBezTo>
                  <a:cubicBezTo>
                    <a:pt x="55717" y="2064"/>
                    <a:pt x="54988" y="1975"/>
                    <a:pt x="54353" y="1975"/>
                  </a:cubicBezTo>
                  <a:cubicBezTo>
                    <a:pt x="53906" y="1975"/>
                    <a:pt x="53506" y="2019"/>
                    <a:pt x="52820" y="2090"/>
                  </a:cubicBezTo>
                  <a:cubicBezTo>
                    <a:pt x="51159" y="2244"/>
                    <a:pt x="48110" y="2227"/>
                    <a:pt x="46997" y="2295"/>
                  </a:cubicBezTo>
                  <a:cubicBezTo>
                    <a:pt x="45897" y="2380"/>
                    <a:pt x="41852" y="3083"/>
                    <a:pt x="40518" y="3083"/>
                  </a:cubicBezTo>
                  <a:cubicBezTo>
                    <a:pt x="40502" y="3083"/>
                    <a:pt x="40486" y="3083"/>
                    <a:pt x="40471" y="3083"/>
                  </a:cubicBezTo>
                  <a:cubicBezTo>
                    <a:pt x="40453" y="3083"/>
                    <a:pt x="40434" y="3083"/>
                    <a:pt x="40414" y="3083"/>
                  </a:cubicBezTo>
                  <a:cubicBezTo>
                    <a:pt x="39005" y="3083"/>
                    <a:pt x="33286" y="3666"/>
                    <a:pt x="32644" y="3683"/>
                  </a:cubicBezTo>
                  <a:cubicBezTo>
                    <a:pt x="31993" y="3717"/>
                    <a:pt x="29698" y="4008"/>
                    <a:pt x="28517" y="4470"/>
                  </a:cubicBezTo>
                  <a:cubicBezTo>
                    <a:pt x="28143" y="4615"/>
                    <a:pt x="27498" y="4667"/>
                    <a:pt x="26776" y="4667"/>
                  </a:cubicBezTo>
                  <a:cubicBezTo>
                    <a:pt x="25181" y="4667"/>
                    <a:pt x="23210" y="4411"/>
                    <a:pt x="22950" y="4316"/>
                  </a:cubicBezTo>
                  <a:cubicBezTo>
                    <a:pt x="22556" y="4196"/>
                    <a:pt x="19199" y="4145"/>
                    <a:pt x="18549" y="3837"/>
                  </a:cubicBezTo>
                  <a:cubicBezTo>
                    <a:pt x="18298" y="3725"/>
                    <a:pt x="17948" y="3686"/>
                    <a:pt x="17542" y="3686"/>
                  </a:cubicBezTo>
                  <a:cubicBezTo>
                    <a:pt x="16895" y="3686"/>
                    <a:pt x="16104" y="3784"/>
                    <a:pt x="15346" y="3837"/>
                  </a:cubicBezTo>
                  <a:cubicBezTo>
                    <a:pt x="15261" y="3844"/>
                    <a:pt x="15172" y="3847"/>
                    <a:pt x="15081" y="3847"/>
                  </a:cubicBezTo>
                  <a:cubicBezTo>
                    <a:pt x="13836" y="3847"/>
                    <a:pt x="12126" y="3237"/>
                    <a:pt x="12126" y="3237"/>
                  </a:cubicBezTo>
                  <a:cubicBezTo>
                    <a:pt x="12126" y="3237"/>
                    <a:pt x="9899" y="3015"/>
                    <a:pt x="9112" y="2604"/>
                  </a:cubicBezTo>
                  <a:cubicBezTo>
                    <a:pt x="8324" y="2193"/>
                    <a:pt x="6628" y="2175"/>
                    <a:pt x="3939" y="1679"/>
                  </a:cubicBezTo>
                  <a:cubicBezTo>
                    <a:pt x="1250" y="1182"/>
                    <a:pt x="976" y="583"/>
                    <a:pt x="582" y="189"/>
                  </a:cubicBezTo>
                  <a:cubicBezTo>
                    <a:pt x="411" y="69"/>
                    <a:pt x="206" y="0"/>
                    <a:pt x="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3">
  <p:cSld name="CUSTOM_2_1_1">
    <p:spTree>
      <p:nvGrpSpPr>
        <p:cNvPr id="1" name="Shape 259"/>
        <p:cNvGrpSpPr/>
        <p:nvPr/>
      </p:nvGrpSpPr>
      <p:grpSpPr>
        <a:xfrm>
          <a:off x="0" y="0"/>
          <a:ext cx="0" cy="0"/>
          <a:chOff x="0" y="0"/>
          <a:chExt cx="0" cy="0"/>
        </a:xfrm>
      </p:grpSpPr>
      <p:sp>
        <p:nvSpPr>
          <p:cNvPr id="260" name="Google Shape;260;p17"/>
          <p:cNvSpPr txBox="1">
            <a:spLocks noGrp="1"/>
          </p:cNvSpPr>
          <p:nvPr>
            <p:ph type="title"/>
          </p:nvPr>
        </p:nvSpPr>
        <p:spPr>
          <a:xfrm>
            <a:off x="2530100" y="1605950"/>
            <a:ext cx="3318900" cy="826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8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261" name="Google Shape;261;p17"/>
          <p:cNvSpPr txBox="1">
            <a:spLocks noGrp="1"/>
          </p:cNvSpPr>
          <p:nvPr>
            <p:ph type="subTitle" idx="1"/>
          </p:nvPr>
        </p:nvSpPr>
        <p:spPr>
          <a:xfrm>
            <a:off x="2530050" y="2370075"/>
            <a:ext cx="2621400" cy="1066200"/>
          </a:xfrm>
          <a:prstGeom prst="rect">
            <a:avLst/>
          </a:prstGeom>
        </p:spPr>
        <p:txBody>
          <a:bodyPr spcFirstLastPara="1" wrap="square" lIns="91425" tIns="91425" rIns="91425" bIns="91425" anchor="ctr" anchorCtr="0">
            <a:normAutofit/>
          </a:bodyPr>
          <a:lstStyle>
            <a:lvl1pPr lvl="0" rtl="0">
              <a:lnSpc>
                <a:spcPct val="100000"/>
              </a:lnSpc>
              <a:spcBef>
                <a:spcPts val="0"/>
              </a:spcBef>
              <a:spcAft>
                <a:spcPts val="0"/>
              </a:spcAft>
              <a:buClr>
                <a:schemeClr val="dk1"/>
              </a:buClr>
              <a:buSzPts val="1800"/>
              <a:buNone/>
              <a:defRPr sz="1400">
                <a:solidFill>
                  <a:schemeClr val="dk1"/>
                </a:solidFill>
              </a:defRPr>
            </a:lvl1pPr>
            <a:lvl2pPr lvl="1" algn="ctr" rtl="0">
              <a:spcBef>
                <a:spcPts val="0"/>
              </a:spcBef>
              <a:spcAft>
                <a:spcPts val="0"/>
              </a:spcAft>
              <a:buClr>
                <a:schemeClr val="dk1"/>
              </a:buClr>
              <a:buSzPts val="1400"/>
              <a:buNone/>
              <a:defRPr>
                <a:solidFill>
                  <a:schemeClr val="dk1"/>
                </a:solidFill>
              </a:defRPr>
            </a:lvl2pPr>
            <a:lvl3pPr lvl="2" algn="ctr" rtl="0">
              <a:spcBef>
                <a:spcPts val="0"/>
              </a:spcBef>
              <a:spcAft>
                <a:spcPts val="0"/>
              </a:spcAft>
              <a:buClr>
                <a:schemeClr val="dk1"/>
              </a:buClr>
              <a:buSzPts val="1400"/>
              <a:buNone/>
              <a:defRPr>
                <a:solidFill>
                  <a:schemeClr val="dk1"/>
                </a:solidFill>
              </a:defRPr>
            </a:lvl3pPr>
            <a:lvl4pPr lvl="3" algn="ctr" rtl="0">
              <a:spcBef>
                <a:spcPts val="0"/>
              </a:spcBef>
              <a:spcAft>
                <a:spcPts val="0"/>
              </a:spcAft>
              <a:buClr>
                <a:schemeClr val="dk1"/>
              </a:buClr>
              <a:buSzPts val="1400"/>
              <a:buNone/>
              <a:defRPr>
                <a:solidFill>
                  <a:schemeClr val="dk1"/>
                </a:solidFill>
              </a:defRPr>
            </a:lvl4pPr>
            <a:lvl5pPr lvl="4" algn="ctr" rtl="0">
              <a:spcBef>
                <a:spcPts val="0"/>
              </a:spcBef>
              <a:spcAft>
                <a:spcPts val="0"/>
              </a:spcAft>
              <a:buClr>
                <a:schemeClr val="dk1"/>
              </a:buClr>
              <a:buSzPts val="1400"/>
              <a:buNone/>
              <a:defRPr>
                <a:solidFill>
                  <a:schemeClr val="dk1"/>
                </a:solidFill>
              </a:defRPr>
            </a:lvl5pPr>
            <a:lvl6pPr lvl="5" algn="ctr" rtl="0">
              <a:spcBef>
                <a:spcPts val="0"/>
              </a:spcBef>
              <a:spcAft>
                <a:spcPts val="0"/>
              </a:spcAft>
              <a:buClr>
                <a:schemeClr val="dk1"/>
              </a:buClr>
              <a:buSzPts val="1400"/>
              <a:buNone/>
              <a:defRPr>
                <a:solidFill>
                  <a:schemeClr val="dk1"/>
                </a:solidFill>
              </a:defRPr>
            </a:lvl6pPr>
            <a:lvl7pPr lvl="6" algn="ctr" rtl="0">
              <a:spcBef>
                <a:spcPts val="0"/>
              </a:spcBef>
              <a:spcAft>
                <a:spcPts val="0"/>
              </a:spcAft>
              <a:buClr>
                <a:schemeClr val="dk1"/>
              </a:buClr>
              <a:buSzPts val="1400"/>
              <a:buNone/>
              <a:defRPr>
                <a:solidFill>
                  <a:schemeClr val="dk1"/>
                </a:solidFill>
              </a:defRPr>
            </a:lvl7pPr>
            <a:lvl8pPr lvl="7" algn="ctr" rtl="0">
              <a:spcBef>
                <a:spcPts val="0"/>
              </a:spcBef>
              <a:spcAft>
                <a:spcPts val="0"/>
              </a:spcAft>
              <a:buClr>
                <a:schemeClr val="dk1"/>
              </a:buClr>
              <a:buSzPts val="1400"/>
              <a:buNone/>
              <a:defRPr>
                <a:solidFill>
                  <a:schemeClr val="dk1"/>
                </a:solidFill>
              </a:defRPr>
            </a:lvl8pPr>
            <a:lvl9pPr lvl="8" algn="ctr" rtl="0">
              <a:spcBef>
                <a:spcPts val="0"/>
              </a:spcBef>
              <a:spcAft>
                <a:spcPts val="0"/>
              </a:spcAft>
              <a:buClr>
                <a:schemeClr val="dk1"/>
              </a:buClr>
              <a:buSzPts val="1400"/>
              <a:buNone/>
              <a:defRPr>
                <a:solidFill>
                  <a:schemeClr val="dk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wo columns 2">
  <p:cSld name="CUSTOM_3_1">
    <p:spTree>
      <p:nvGrpSpPr>
        <p:cNvPr id="1" name="Shape 287"/>
        <p:cNvGrpSpPr/>
        <p:nvPr/>
      </p:nvGrpSpPr>
      <p:grpSpPr>
        <a:xfrm>
          <a:off x="0" y="0"/>
          <a:ext cx="0" cy="0"/>
          <a:chOff x="0" y="0"/>
          <a:chExt cx="0" cy="0"/>
        </a:xfrm>
      </p:grpSpPr>
      <p:sp>
        <p:nvSpPr>
          <p:cNvPr id="288" name="Google Shape;288;p20"/>
          <p:cNvSpPr txBox="1">
            <a:spLocks noGrp="1"/>
          </p:cNvSpPr>
          <p:nvPr>
            <p:ph type="subTitle" idx="1"/>
          </p:nvPr>
        </p:nvSpPr>
        <p:spPr>
          <a:xfrm>
            <a:off x="5810400" y="2360900"/>
            <a:ext cx="2703600" cy="806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1400">
                <a:solidFill>
                  <a:schemeClr val="dk1"/>
                </a:solidFill>
              </a:defRPr>
            </a:lvl1pPr>
            <a:lvl2pPr lvl="1" algn="ctr" rtl="0">
              <a:lnSpc>
                <a:spcPct val="100000"/>
              </a:lnSpc>
              <a:spcBef>
                <a:spcPts val="0"/>
              </a:spcBef>
              <a:spcAft>
                <a:spcPts val="0"/>
              </a:spcAft>
              <a:buNone/>
              <a:defRPr sz="1400">
                <a:solidFill>
                  <a:schemeClr val="dk1"/>
                </a:solidFill>
              </a:defRPr>
            </a:lvl2pPr>
            <a:lvl3pPr lvl="2" algn="ctr" rtl="0">
              <a:lnSpc>
                <a:spcPct val="100000"/>
              </a:lnSpc>
              <a:spcBef>
                <a:spcPts val="0"/>
              </a:spcBef>
              <a:spcAft>
                <a:spcPts val="0"/>
              </a:spcAft>
              <a:buNone/>
              <a:defRPr sz="1400">
                <a:solidFill>
                  <a:schemeClr val="dk1"/>
                </a:solidFill>
              </a:defRPr>
            </a:lvl3pPr>
            <a:lvl4pPr lvl="3" algn="ctr" rtl="0">
              <a:lnSpc>
                <a:spcPct val="100000"/>
              </a:lnSpc>
              <a:spcBef>
                <a:spcPts val="0"/>
              </a:spcBef>
              <a:spcAft>
                <a:spcPts val="0"/>
              </a:spcAft>
              <a:buNone/>
              <a:defRPr sz="1400">
                <a:solidFill>
                  <a:schemeClr val="dk1"/>
                </a:solidFill>
              </a:defRPr>
            </a:lvl4pPr>
            <a:lvl5pPr lvl="4" algn="ctr" rtl="0">
              <a:lnSpc>
                <a:spcPct val="100000"/>
              </a:lnSpc>
              <a:spcBef>
                <a:spcPts val="0"/>
              </a:spcBef>
              <a:spcAft>
                <a:spcPts val="0"/>
              </a:spcAft>
              <a:buNone/>
              <a:defRPr sz="1400">
                <a:solidFill>
                  <a:schemeClr val="dk1"/>
                </a:solidFill>
              </a:defRPr>
            </a:lvl5pPr>
            <a:lvl6pPr lvl="5" algn="ctr" rtl="0">
              <a:lnSpc>
                <a:spcPct val="100000"/>
              </a:lnSpc>
              <a:spcBef>
                <a:spcPts val="0"/>
              </a:spcBef>
              <a:spcAft>
                <a:spcPts val="0"/>
              </a:spcAft>
              <a:buNone/>
              <a:defRPr sz="1400">
                <a:solidFill>
                  <a:schemeClr val="dk1"/>
                </a:solidFill>
              </a:defRPr>
            </a:lvl6pPr>
            <a:lvl7pPr lvl="6" algn="ctr" rtl="0">
              <a:lnSpc>
                <a:spcPct val="100000"/>
              </a:lnSpc>
              <a:spcBef>
                <a:spcPts val="0"/>
              </a:spcBef>
              <a:spcAft>
                <a:spcPts val="0"/>
              </a:spcAft>
              <a:buNone/>
              <a:defRPr sz="1400">
                <a:solidFill>
                  <a:schemeClr val="dk1"/>
                </a:solidFill>
              </a:defRPr>
            </a:lvl7pPr>
            <a:lvl8pPr lvl="7" algn="ctr" rtl="0">
              <a:lnSpc>
                <a:spcPct val="100000"/>
              </a:lnSpc>
              <a:spcBef>
                <a:spcPts val="0"/>
              </a:spcBef>
              <a:spcAft>
                <a:spcPts val="0"/>
              </a:spcAft>
              <a:buNone/>
              <a:defRPr sz="1400">
                <a:solidFill>
                  <a:schemeClr val="dk1"/>
                </a:solidFill>
              </a:defRPr>
            </a:lvl8pPr>
            <a:lvl9pPr lvl="8" algn="ctr" rtl="0">
              <a:lnSpc>
                <a:spcPct val="100000"/>
              </a:lnSpc>
              <a:spcBef>
                <a:spcPts val="0"/>
              </a:spcBef>
              <a:spcAft>
                <a:spcPts val="0"/>
              </a:spcAft>
              <a:buNone/>
              <a:defRPr sz="1400">
                <a:solidFill>
                  <a:schemeClr val="dk1"/>
                </a:solidFill>
              </a:defRPr>
            </a:lvl9pPr>
          </a:lstStyle>
          <a:p>
            <a:endParaRPr/>
          </a:p>
        </p:txBody>
      </p:sp>
      <p:sp>
        <p:nvSpPr>
          <p:cNvPr id="289" name="Google Shape;289;p20"/>
          <p:cNvSpPr txBox="1">
            <a:spLocks noGrp="1"/>
          </p:cNvSpPr>
          <p:nvPr>
            <p:ph type="subTitle" idx="2"/>
          </p:nvPr>
        </p:nvSpPr>
        <p:spPr>
          <a:xfrm>
            <a:off x="6299250" y="2024550"/>
            <a:ext cx="1725900" cy="363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1pPr>
            <a:lvl2pPr lvl="1"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2pPr>
            <a:lvl3pPr lvl="2"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3pPr>
            <a:lvl4pPr lvl="3"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4pPr>
            <a:lvl5pPr lvl="4"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5pPr>
            <a:lvl6pPr lvl="5"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6pPr>
            <a:lvl7pPr lvl="6"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7pPr>
            <a:lvl8pPr lvl="7"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8pPr>
            <a:lvl9pPr lvl="8"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9pPr>
          </a:lstStyle>
          <a:p>
            <a:endParaRPr/>
          </a:p>
        </p:txBody>
      </p:sp>
      <p:sp>
        <p:nvSpPr>
          <p:cNvPr id="290" name="Google Shape;290;p20"/>
          <p:cNvSpPr txBox="1">
            <a:spLocks noGrp="1"/>
          </p:cNvSpPr>
          <p:nvPr>
            <p:ph type="subTitle" idx="3"/>
          </p:nvPr>
        </p:nvSpPr>
        <p:spPr>
          <a:xfrm>
            <a:off x="629995" y="2360900"/>
            <a:ext cx="2703600" cy="8064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1400"/>
            </a:lvl1pPr>
            <a:lvl2pPr lvl="1" algn="ctr" rtl="0">
              <a:lnSpc>
                <a:spcPct val="100000"/>
              </a:lnSpc>
              <a:spcBef>
                <a:spcPts val="0"/>
              </a:spcBef>
              <a:spcAft>
                <a:spcPts val="0"/>
              </a:spcAft>
              <a:buNone/>
              <a:defRPr sz="1400"/>
            </a:lvl2pPr>
            <a:lvl3pPr lvl="2" algn="ctr" rtl="0">
              <a:lnSpc>
                <a:spcPct val="100000"/>
              </a:lnSpc>
              <a:spcBef>
                <a:spcPts val="0"/>
              </a:spcBef>
              <a:spcAft>
                <a:spcPts val="0"/>
              </a:spcAft>
              <a:buNone/>
              <a:defRPr sz="1400"/>
            </a:lvl3pPr>
            <a:lvl4pPr lvl="3" algn="ctr" rtl="0">
              <a:lnSpc>
                <a:spcPct val="100000"/>
              </a:lnSpc>
              <a:spcBef>
                <a:spcPts val="0"/>
              </a:spcBef>
              <a:spcAft>
                <a:spcPts val="0"/>
              </a:spcAft>
              <a:buNone/>
              <a:defRPr sz="1400"/>
            </a:lvl4pPr>
            <a:lvl5pPr lvl="4" algn="ctr" rtl="0">
              <a:lnSpc>
                <a:spcPct val="100000"/>
              </a:lnSpc>
              <a:spcBef>
                <a:spcPts val="0"/>
              </a:spcBef>
              <a:spcAft>
                <a:spcPts val="0"/>
              </a:spcAft>
              <a:buNone/>
              <a:defRPr sz="1400"/>
            </a:lvl5pPr>
            <a:lvl6pPr lvl="5" algn="ctr" rtl="0">
              <a:lnSpc>
                <a:spcPct val="100000"/>
              </a:lnSpc>
              <a:spcBef>
                <a:spcPts val="0"/>
              </a:spcBef>
              <a:spcAft>
                <a:spcPts val="0"/>
              </a:spcAft>
              <a:buNone/>
              <a:defRPr sz="1400"/>
            </a:lvl6pPr>
            <a:lvl7pPr lvl="6" algn="ctr" rtl="0">
              <a:lnSpc>
                <a:spcPct val="100000"/>
              </a:lnSpc>
              <a:spcBef>
                <a:spcPts val="0"/>
              </a:spcBef>
              <a:spcAft>
                <a:spcPts val="0"/>
              </a:spcAft>
              <a:buNone/>
              <a:defRPr sz="1400"/>
            </a:lvl7pPr>
            <a:lvl8pPr lvl="7" algn="ctr" rtl="0">
              <a:lnSpc>
                <a:spcPct val="100000"/>
              </a:lnSpc>
              <a:spcBef>
                <a:spcPts val="0"/>
              </a:spcBef>
              <a:spcAft>
                <a:spcPts val="0"/>
              </a:spcAft>
              <a:buNone/>
              <a:defRPr sz="1400"/>
            </a:lvl8pPr>
            <a:lvl9pPr lvl="8" algn="ctr" rtl="0">
              <a:lnSpc>
                <a:spcPct val="100000"/>
              </a:lnSpc>
              <a:spcBef>
                <a:spcPts val="0"/>
              </a:spcBef>
              <a:spcAft>
                <a:spcPts val="0"/>
              </a:spcAft>
              <a:buNone/>
              <a:defRPr sz="1400"/>
            </a:lvl9pPr>
          </a:lstStyle>
          <a:p>
            <a:endParaRPr/>
          </a:p>
        </p:txBody>
      </p:sp>
      <p:sp>
        <p:nvSpPr>
          <p:cNvPr id="291" name="Google Shape;291;p20"/>
          <p:cNvSpPr txBox="1">
            <a:spLocks noGrp="1"/>
          </p:cNvSpPr>
          <p:nvPr>
            <p:ph type="subTitle" idx="4"/>
          </p:nvPr>
        </p:nvSpPr>
        <p:spPr>
          <a:xfrm>
            <a:off x="1126795" y="2024550"/>
            <a:ext cx="1710000" cy="363600"/>
          </a:xfrm>
          <a:prstGeom prst="rect">
            <a:avLst/>
          </a:prstGeom>
        </p:spPr>
        <p:txBody>
          <a:bodyPr spcFirstLastPara="1" wrap="square" lIns="91425" tIns="91425" rIns="91425" bIns="91425" anchor="t" anchorCtr="0">
            <a:normAutofit/>
          </a:bodyPr>
          <a:lstStyle>
            <a:lvl1pPr lvl="0"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1pPr>
            <a:lvl2pPr lvl="1"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2pPr>
            <a:lvl3pPr lvl="2"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3pPr>
            <a:lvl4pPr lvl="3"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4pPr>
            <a:lvl5pPr lvl="4"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5pPr>
            <a:lvl6pPr lvl="5"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6pPr>
            <a:lvl7pPr lvl="6"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7pPr>
            <a:lvl8pPr lvl="7"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8pPr>
            <a:lvl9pPr lvl="8" algn="ctr" rtl="0">
              <a:lnSpc>
                <a:spcPct val="100000"/>
              </a:lnSpc>
              <a:spcBef>
                <a:spcPts val="0"/>
              </a:spcBef>
              <a:spcAft>
                <a:spcPts val="0"/>
              </a:spcAft>
              <a:buNone/>
              <a:defRPr sz="2000">
                <a:solidFill>
                  <a:schemeClr val="dk1"/>
                </a:solidFill>
                <a:latin typeface="Oswald Regular"/>
                <a:ea typeface="Oswald Regular"/>
                <a:cs typeface="Oswald Regular"/>
                <a:sym typeface="Oswald Regular"/>
              </a:defRPr>
            </a:lvl9pPr>
          </a:lstStyle>
          <a:p>
            <a:endParaRPr/>
          </a:p>
        </p:txBody>
      </p:sp>
      <p:sp>
        <p:nvSpPr>
          <p:cNvPr id="292" name="Google Shape;292;p20"/>
          <p:cNvSpPr txBox="1">
            <a:spLocks noGrp="1"/>
          </p:cNvSpPr>
          <p:nvPr>
            <p:ph type="title"/>
          </p:nvPr>
        </p:nvSpPr>
        <p:spPr>
          <a:xfrm>
            <a:off x="630000" y="445025"/>
            <a:ext cx="3558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800"/>
              <a:buNone/>
              <a:defRPr/>
            </a:lvl1pPr>
            <a:lvl2pPr lvl="1" rtl="0">
              <a:spcBef>
                <a:spcPts val="0"/>
              </a:spcBef>
              <a:spcAft>
                <a:spcPts val="0"/>
              </a:spcAft>
              <a:buSzPts val="2800"/>
              <a:buFont typeface="Oswald Regular"/>
              <a:buNone/>
              <a:defRPr b="0">
                <a:latin typeface="Oswald Regular"/>
                <a:ea typeface="Oswald Regular"/>
                <a:cs typeface="Oswald Regular"/>
                <a:sym typeface="Oswald Regular"/>
              </a:defRPr>
            </a:lvl2pPr>
            <a:lvl3pPr lvl="2" rtl="0">
              <a:spcBef>
                <a:spcPts val="0"/>
              </a:spcBef>
              <a:spcAft>
                <a:spcPts val="0"/>
              </a:spcAft>
              <a:buSzPts val="2800"/>
              <a:buFont typeface="Oswald Regular"/>
              <a:buNone/>
              <a:defRPr b="0">
                <a:latin typeface="Oswald Regular"/>
                <a:ea typeface="Oswald Regular"/>
                <a:cs typeface="Oswald Regular"/>
                <a:sym typeface="Oswald Regular"/>
              </a:defRPr>
            </a:lvl3pPr>
            <a:lvl4pPr lvl="3" rtl="0">
              <a:spcBef>
                <a:spcPts val="0"/>
              </a:spcBef>
              <a:spcAft>
                <a:spcPts val="0"/>
              </a:spcAft>
              <a:buSzPts val="2800"/>
              <a:buFont typeface="Oswald Regular"/>
              <a:buNone/>
              <a:defRPr b="0">
                <a:latin typeface="Oswald Regular"/>
                <a:ea typeface="Oswald Regular"/>
                <a:cs typeface="Oswald Regular"/>
                <a:sym typeface="Oswald Regular"/>
              </a:defRPr>
            </a:lvl4pPr>
            <a:lvl5pPr lvl="4" rtl="0">
              <a:spcBef>
                <a:spcPts val="0"/>
              </a:spcBef>
              <a:spcAft>
                <a:spcPts val="0"/>
              </a:spcAft>
              <a:buSzPts val="2800"/>
              <a:buFont typeface="Oswald Regular"/>
              <a:buNone/>
              <a:defRPr b="0">
                <a:latin typeface="Oswald Regular"/>
                <a:ea typeface="Oswald Regular"/>
                <a:cs typeface="Oswald Regular"/>
                <a:sym typeface="Oswald Regular"/>
              </a:defRPr>
            </a:lvl5pPr>
            <a:lvl6pPr lvl="5" rtl="0">
              <a:spcBef>
                <a:spcPts val="0"/>
              </a:spcBef>
              <a:spcAft>
                <a:spcPts val="0"/>
              </a:spcAft>
              <a:buSzPts val="2800"/>
              <a:buFont typeface="Oswald Regular"/>
              <a:buNone/>
              <a:defRPr b="0">
                <a:latin typeface="Oswald Regular"/>
                <a:ea typeface="Oswald Regular"/>
                <a:cs typeface="Oswald Regular"/>
                <a:sym typeface="Oswald Regular"/>
              </a:defRPr>
            </a:lvl6pPr>
            <a:lvl7pPr lvl="6" rtl="0">
              <a:spcBef>
                <a:spcPts val="0"/>
              </a:spcBef>
              <a:spcAft>
                <a:spcPts val="0"/>
              </a:spcAft>
              <a:buSzPts val="2800"/>
              <a:buFont typeface="Oswald Regular"/>
              <a:buNone/>
              <a:defRPr b="0">
                <a:latin typeface="Oswald Regular"/>
                <a:ea typeface="Oswald Regular"/>
                <a:cs typeface="Oswald Regular"/>
                <a:sym typeface="Oswald Regular"/>
              </a:defRPr>
            </a:lvl7pPr>
            <a:lvl8pPr lvl="7" rtl="0">
              <a:spcBef>
                <a:spcPts val="0"/>
              </a:spcBef>
              <a:spcAft>
                <a:spcPts val="0"/>
              </a:spcAft>
              <a:buSzPts val="2800"/>
              <a:buFont typeface="Oswald Regular"/>
              <a:buNone/>
              <a:defRPr b="0">
                <a:latin typeface="Oswald Regular"/>
                <a:ea typeface="Oswald Regular"/>
                <a:cs typeface="Oswald Regular"/>
                <a:sym typeface="Oswald Regular"/>
              </a:defRPr>
            </a:lvl8pPr>
            <a:lvl9pPr lvl="8" rtl="0">
              <a:spcBef>
                <a:spcPts val="0"/>
              </a:spcBef>
              <a:spcAft>
                <a:spcPts val="0"/>
              </a:spcAft>
              <a:buSzPts val="2800"/>
              <a:buFont typeface="Oswald Regular"/>
              <a:buNone/>
              <a:defRPr b="0">
                <a:latin typeface="Oswald Regular"/>
                <a:ea typeface="Oswald Regular"/>
                <a:cs typeface="Oswald Regular"/>
                <a:sym typeface="Oswald Regular"/>
              </a:defRPr>
            </a:lvl9pPr>
          </a:lstStyle>
          <a:p>
            <a:endParaRPr/>
          </a:p>
        </p:txBody>
      </p:sp>
      <p:sp>
        <p:nvSpPr>
          <p:cNvPr id="293" name="Google Shape;293;p20"/>
          <p:cNvSpPr/>
          <p:nvPr/>
        </p:nvSpPr>
        <p:spPr>
          <a:xfrm>
            <a:off x="7627100" y="3658700"/>
            <a:ext cx="1779900" cy="17799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0"/>
          <p:cNvSpPr/>
          <p:nvPr/>
        </p:nvSpPr>
        <p:spPr>
          <a:xfrm>
            <a:off x="6846213" y="501450"/>
            <a:ext cx="958500" cy="95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0"/>
          <p:cNvSpPr/>
          <p:nvPr/>
        </p:nvSpPr>
        <p:spPr>
          <a:xfrm>
            <a:off x="8170750" y="317550"/>
            <a:ext cx="466800" cy="4668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0"/>
          <p:cNvSpPr/>
          <p:nvPr/>
        </p:nvSpPr>
        <p:spPr>
          <a:xfrm rot="5400000">
            <a:off x="6139988" y="4478500"/>
            <a:ext cx="168650" cy="155475"/>
          </a:xfrm>
          <a:custGeom>
            <a:avLst/>
            <a:gdLst/>
            <a:ahLst/>
            <a:cxnLst/>
            <a:rect l="l" t="t" r="r" b="b"/>
            <a:pathLst>
              <a:path w="6746" h="6219" extrusionOk="0">
                <a:moveTo>
                  <a:pt x="2290" y="3685"/>
                </a:moveTo>
                <a:lnTo>
                  <a:pt x="2290" y="3685"/>
                </a:lnTo>
                <a:cubicBezTo>
                  <a:pt x="2296" y="3696"/>
                  <a:pt x="2303" y="3708"/>
                  <a:pt x="2309" y="3720"/>
                </a:cubicBezTo>
                <a:cubicBezTo>
                  <a:pt x="2290" y="3720"/>
                  <a:pt x="2287" y="3704"/>
                  <a:pt x="2290" y="3685"/>
                </a:cubicBezTo>
                <a:close/>
                <a:moveTo>
                  <a:pt x="4233" y="1"/>
                </a:moveTo>
                <a:cubicBezTo>
                  <a:pt x="3777" y="1"/>
                  <a:pt x="3311" y="136"/>
                  <a:pt x="2943" y="370"/>
                </a:cubicBezTo>
                <a:cubicBezTo>
                  <a:pt x="2807" y="551"/>
                  <a:pt x="2626" y="732"/>
                  <a:pt x="2535" y="958"/>
                </a:cubicBezTo>
                <a:cubicBezTo>
                  <a:pt x="2490" y="868"/>
                  <a:pt x="2535" y="642"/>
                  <a:pt x="2490" y="551"/>
                </a:cubicBezTo>
                <a:cubicBezTo>
                  <a:pt x="2264" y="234"/>
                  <a:pt x="1856" y="279"/>
                  <a:pt x="1494" y="189"/>
                </a:cubicBezTo>
                <a:cubicBezTo>
                  <a:pt x="1440" y="181"/>
                  <a:pt x="1385" y="177"/>
                  <a:pt x="1331" y="177"/>
                </a:cubicBezTo>
                <a:cubicBezTo>
                  <a:pt x="1071" y="177"/>
                  <a:pt x="822" y="265"/>
                  <a:pt x="634" y="415"/>
                </a:cubicBezTo>
                <a:cubicBezTo>
                  <a:pt x="317" y="596"/>
                  <a:pt x="91" y="868"/>
                  <a:pt x="46" y="1230"/>
                </a:cubicBezTo>
                <a:cubicBezTo>
                  <a:pt x="0" y="1547"/>
                  <a:pt x="91" y="1864"/>
                  <a:pt x="317" y="2135"/>
                </a:cubicBezTo>
                <a:cubicBezTo>
                  <a:pt x="498" y="2407"/>
                  <a:pt x="815" y="2588"/>
                  <a:pt x="1177" y="2633"/>
                </a:cubicBezTo>
                <a:cubicBezTo>
                  <a:pt x="1245" y="2645"/>
                  <a:pt x="1316" y="2650"/>
                  <a:pt x="1388" y="2650"/>
                </a:cubicBezTo>
                <a:cubicBezTo>
                  <a:pt x="1604" y="2650"/>
                  <a:pt x="1834" y="2599"/>
                  <a:pt x="2037" y="2498"/>
                </a:cubicBezTo>
                <a:lnTo>
                  <a:pt x="2037" y="2498"/>
                </a:lnTo>
                <a:cubicBezTo>
                  <a:pt x="1994" y="2883"/>
                  <a:pt x="2073" y="3269"/>
                  <a:pt x="2274" y="3655"/>
                </a:cubicBezTo>
                <a:lnTo>
                  <a:pt x="2274" y="3655"/>
                </a:lnTo>
                <a:cubicBezTo>
                  <a:pt x="1979" y="3883"/>
                  <a:pt x="1808" y="4233"/>
                  <a:pt x="1720" y="4625"/>
                </a:cubicBezTo>
                <a:cubicBezTo>
                  <a:pt x="1720" y="4942"/>
                  <a:pt x="1902" y="5304"/>
                  <a:pt x="2128" y="5531"/>
                </a:cubicBezTo>
                <a:cubicBezTo>
                  <a:pt x="2309" y="5847"/>
                  <a:pt x="2581" y="6074"/>
                  <a:pt x="2943" y="6210"/>
                </a:cubicBezTo>
                <a:cubicBezTo>
                  <a:pt x="2990" y="6215"/>
                  <a:pt x="3036" y="6218"/>
                  <a:pt x="3083" y="6218"/>
                </a:cubicBezTo>
                <a:cubicBezTo>
                  <a:pt x="3397" y="6218"/>
                  <a:pt x="3702" y="6090"/>
                  <a:pt x="3939" y="5893"/>
                </a:cubicBezTo>
                <a:cubicBezTo>
                  <a:pt x="4256" y="5712"/>
                  <a:pt x="4527" y="5395"/>
                  <a:pt x="4618" y="4987"/>
                </a:cubicBezTo>
                <a:cubicBezTo>
                  <a:pt x="4618" y="4942"/>
                  <a:pt x="4482" y="4716"/>
                  <a:pt x="4482" y="4625"/>
                </a:cubicBezTo>
                <a:cubicBezTo>
                  <a:pt x="4935" y="4625"/>
                  <a:pt x="5387" y="4489"/>
                  <a:pt x="5795" y="4218"/>
                </a:cubicBezTo>
                <a:cubicBezTo>
                  <a:pt x="6247" y="3856"/>
                  <a:pt x="6564" y="3267"/>
                  <a:pt x="6610" y="2633"/>
                </a:cubicBezTo>
                <a:cubicBezTo>
                  <a:pt x="6745" y="2045"/>
                  <a:pt x="6655" y="1411"/>
                  <a:pt x="6383" y="868"/>
                </a:cubicBezTo>
                <a:cubicBezTo>
                  <a:pt x="6247" y="732"/>
                  <a:pt x="6066" y="596"/>
                  <a:pt x="5930" y="460"/>
                </a:cubicBezTo>
                <a:cubicBezTo>
                  <a:pt x="5659" y="234"/>
                  <a:pt x="5297" y="279"/>
                  <a:pt x="4980" y="189"/>
                </a:cubicBezTo>
                <a:cubicBezTo>
                  <a:pt x="4889" y="189"/>
                  <a:pt x="4799" y="53"/>
                  <a:pt x="4708" y="53"/>
                </a:cubicBezTo>
                <a:cubicBezTo>
                  <a:pt x="4554" y="18"/>
                  <a:pt x="4394" y="1"/>
                  <a:pt x="42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0"/>
          <p:cNvSpPr/>
          <p:nvPr/>
        </p:nvSpPr>
        <p:spPr>
          <a:xfrm rot="5400000">
            <a:off x="6804638" y="4350688"/>
            <a:ext cx="104150" cy="147950"/>
          </a:xfrm>
          <a:custGeom>
            <a:avLst/>
            <a:gdLst/>
            <a:ahLst/>
            <a:cxnLst/>
            <a:rect l="l" t="t" r="r" b="b"/>
            <a:pathLst>
              <a:path w="4166" h="5918" extrusionOk="0">
                <a:moveTo>
                  <a:pt x="2804" y="602"/>
                </a:moveTo>
                <a:cubicBezTo>
                  <a:pt x="2806" y="606"/>
                  <a:pt x="2807" y="610"/>
                  <a:pt x="2807" y="614"/>
                </a:cubicBezTo>
                <a:cubicBezTo>
                  <a:pt x="2807" y="629"/>
                  <a:pt x="2807" y="635"/>
                  <a:pt x="2807" y="635"/>
                </a:cubicBezTo>
                <a:cubicBezTo>
                  <a:pt x="2807" y="635"/>
                  <a:pt x="2806" y="622"/>
                  <a:pt x="2804" y="602"/>
                </a:cubicBezTo>
                <a:close/>
                <a:moveTo>
                  <a:pt x="3055" y="0"/>
                </a:moveTo>
                <a:cubicBezTo>
                  <a:pt x="3029" y="0"/>
                  <a:pt x="3006" y="8"/>
                  <a:pt x="2988" y="25"/>
                </a:cubicBezTo>
                <a:cubicBezTo>
                  <a:pt x="2813" y="157"/>
                  <a:pt x="2722" y="289"/>
                  <a:pt x="2676" y="462"/>
                </a:cubicBezTo>
                <a:lnTo>
                  <a:pt x="2676" y="462"/>
                </a:lnTo>
                <a:cubicBezTo>
                  <a:pt x="2594" y="449"/>
                  <a:pt x="2511" y="442"/>
                  <a:pt x="2427" y="442"/>
                </a:cubicBezTo>
                <a:cubicBezTo>
                  <a:pt x="2118" y="442"/>
                  <a:pt x="1805" y="526"/>
                  <a:pt x="1540" y="659"/>
                </a:cubicBezTo>
                <a:cubicBezTo>
                  <a:pt x="1404" y="704"/>
                  <a:pt x="1358" y="931"/>
                  <a:pt x="1177" y="1021"/>
                </a:cubicBezTo>
                <a:cubicBezTo>
                  <a:pt x="951" y="1202"/>
                  <a:pt x="770" y="1474"/>
                  <a:pt x="679" y="1791"/>
                </a:cubicBezTo>
                <a:cubicBezTo>
                  <a:pt x="227" y="2470"/>
                  <a:pt x="0" y="3330"/>
                  <a:pt x="46" y="4145"/>
                </a:cubicBezTo>
                <a:cubicBezTo>
                  <a:pt x="131" y="5173"/>
                  <a:pt x="1271" y="5917"/>
                  <a:pt x="2276" y="5917"/>
                </a:cubicBezTo>
                <a:cubicBezTo>
                  <a:pt x="2333" y="5917"/>
                  <a:pt x="2389" y="5915"/>
                  <a:pt x="2445" y="5910"/>
                </a:cubicBezTo>
                <a:cubicBezTo>
                  <a:pt x="2626" y="5910"/>
                  <a:pt x="2807" y="5865"/>
                  <a:pt x="2988" y="5820"/>
                </a:cubicBezTo>
                <a:cubicBezTo>
                  <a:pt x="3022" y="5853"/>
                  <a:pt x="3055" y="5862"/>
                  <a:pt x="3088" y="5862"/>
                </a:cubicBezTo>
                <a:cubicBezTo>
                  <a:pt x="3125" y="5862"/>
                  <a:pt x="3162" y="5851"/>
                  <a:pt x="3198" y="5851"/>
                </a:cubicBezTo>
                <a:cubicBezTo>
                  <a:pt x="3219" y="5851"/>
                  <a:pt x="3239" y="5855"/>
                  <a:pt x="3260" y="5865"/>
                </a:cubicBezTo>
                <a:cubicBezTo>
                  <a:pt x="3268" y="5869"/>
                  <a:pt x="3276" y="5871"/>
                  <a:pt x="3285" y="5871"/>
                </a:cubicBezTo>
                <a:cubicBezTo>
                  <a:pt x="3374" y="5871"/>
                  <a:pt x="3494" y="5676"/>
                  <a:pt x="3577" y="5593"/>
                </a:cubicBezTo>
                <a:cubicBezTo>
                  <a:pt x="3667" y="5548"/>
                  <a:pt x="3939" y="5548"/>
                  <a:pt x="3984" y="5412"/>
                </a:cubicBezTo>
                <a:cubicBezTo>
                  <a:pt x="3984" y="5276"/>
                  <a:pt x="3939" y="5141"/>
                  <a:pt x="3848" y="5005"/>
                </a:cubicBezTo>
                <a:cubicBezTo>
                  <a:pt x="4075" y="4597"/>
                  <a:pt x="4165" y="4145"/>
                  <a:pt x="4120" y="3692"/>
                </a:cubicBezTo>
                <a:cubicBezTo>
                  <a:pt x="4120" y="3375"/>
                  <a:pt x="4075" y="3104"/>
                  <a:pt x="4029" y="2832"/>
                </a:cubicBezTo>
                <a:cubicBezTo>
                  <a:pt x="4029" y="2787"/>
                  <a:pt x="3939" y="2741"/>
                  <a:pt x="3984" y="2651"/>
                </a:cubicBezTo>
                <a:cubicBezTo>
                  <a:pt x="4165" y="2108"/>
                  <a:pt x="4029" y="1474"/>
                  <a:pt x="3667" y="1021"/>
                </a:cubicBezTo>
                <a:cubicBezTo>
                  <a:pt x="3712" y="1021"/>
                  <a:pt x="3577" y="931"/>
                  <a:pt x="3622" y="931"/>
                </a:cubicBezTo>
                <a:cubicBezTo>
                  <a:pt x="3667" y="885"/>
                  <a:pt x="3984" y="840"/>
                  <a:pt x="3984" y="704"/>
                </a:cubicBezTo>
                <a:cubicBezTo>
                  <a:pt x="4029" y="523"/>
                  <a:pt x="3803" y="478"/>
                  <a:pt x="3712" y="342"/>
                </a:cubicBezTo>
                <a:cubicBezTo>
                  <a:pt x="3622" y="252"/>
                  <a:pt x="3577" y="206"/>
                  <a:pt x="3441" y="161"/>
                </a:cubicBezTo>
                <a:cubicBezTo>
                  <a:pt x="3332" y="125"/>
                  <a:pt x="3164" y="0"/>
                  <a:pt x="305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0"/>
          <p:cNvSpPr/>
          <p:nvPr/>
        </p:nvSpPr>
        <p:spPr>
          <a:xfrm rot="5400000">
            <a:off x="7529463" y="4701763"/>
            <a:ext cx="160750" cy="118125"/>
          </a:xfrm>
          <a:custGeom>
            <a:avLst/>
            <a:gdLst/>
            <a:ahLst/>
            <a:cxnLst/>
            <a:rect l="l" t="t" r="r" b="b"/>
            <a:pathLst>
              <a:path w="6430" h="4725" extrusionOk="0">
                <a:moveTo>
                  <a:pt x="3749" y="0"/>
                </a:moveTo>
                <a:cubicBezTo>
                  <a:pt x="3306" y="0"/>
                  <a:pt x="2876" y="120"/>
                  <a:pt x="2491" y="377"/>
                </a:cubicBezTo>
                <a:cubicBezTo>
                  <a:pt x="2271" y="553"/>
                  <a:pt x="2050" y="772"/>
                  <a:pt x="1872" y="992"/>
                </a:cubicBezTo>
                <a:lnTo>
                  <a:pt x="1872" y="992"/>
                </a:lnTo>
                <a:cubicBezTo>
                  <a:pt x="1879" y="997"/>
                  <a:pt x="1882" y="1011"/>
                  <a:pt x="1857" y="1011"/>
                </a:cubicBezTo>
                <a:cubicBezTo>
                  <a:pt x="1862" y="1004"/>
                  <a:pt x="1867" y="998"/>
                  <a:pt x="1872" y="992"/>
                </a:cubicBezTo>
                <a:lnTo>
                  <a:pt x="1872" y="992"/>
                </a:lnTo>
                <a:cubicBezTo>
                  <a:pt x="1870" y="991"/>
                  <a:pt x="1869" y="991"/>
                  <a:pt x="1867" y="991"/>
                </a:cubicBezTo>
                <a:cubicBezTo>
                  <a:pt x="1862" y="991"/>
                  <a:pt x="1857" y="996"/>
                  <a:pt x="1857" y="1011"/>
                </a:cubicBezTo>
                <a:cubicBezTo>
                  <a:pt x="1721" y="784"/>
                  <a:pt x="1495" y="603"/>
                  <a:pt x="1223" y="558"/>
                </a:cubicBezTo>
                <a:cubicBezTo>
                  <a:pt x="1155" y="547"/>
                  <a:pt x="1087" y="541"/>
                  <a:pt x="1020" y="541"/>
                </a:cubicBezTo>
                <a:cubicBezTo>
                  <a:pt x="819" y="541"/>
                  <a:pt x="623" y="592"/>
                  <a:pt x="454" y="694"/>
                </a:cubicBezTo>
                <a:cubicBezTo>
                  <a:pt x="272" y="875"/>
                  <a:pt x="318" y="1192"/>
                  <a:pt x="272" y="1463"/>
                </a:cubicBezTo>
                <a:cubicBezTo>
                  <a:pt x="227" y="1690"/>
                  <a:pt x="1" y="2007"/>
                  <a:pt x="182" y="2233"/>
                </a:cubicBezTo>
                <a:cubicBezTo>
                  <a:pt x="318" y="2459"/>
                  <a:pt x="680" y="2414"/>
                  <a:pt x="952" y="2505"/>
                </a:cubicBezTo>
                <a:cubicBezTo>
                  <a:pt x="1000" y="2513"/>
                  <a:pt x="1046" y="2516"/>
                  <a:pt x="1092" y="2516"/>
                </a:cubicBezTo>
                <a:cubicBezTo>
                  <a:pt x="1303" y="2516"/>
                  <a:pt x="1490" y="2435"/>
                  <a:pt x="1676" y="2323"/>
                </a:cubicBezTo>
                <a:lnTo>
                  <a:pt x="1676" y="2323"/>
                </a:lnTo>
                <a:cubicBezTo>
                  <a:pt x="1631" y="2867"/>
                  <a:pt x="1766" y="3365"/>
                  <a:pt x="2038" y="3817"/>
                </a:cubicBezTo>
                <a:cubicBezTo>
                  <a:pt x="2174" y="3953"/>
                  <a:pt x="2355" y="4089"/>
                  <a:pt x="2491" y="4270"/>
                </a:cubicBezTo>
                <a:cubicBezTo>
                  <a:pt x="2853" y="4496"/>
                  <a:pt x="3260" y="4632"/>
                  <a:pt x="3668" y="4632"/>
                </a:cubicBezTo>
                <a:cubicBezTo>
                  <a:pt x="3870" y="4694"/>
                  <a:pt x="4077" y="4724"/>
                  <a:pt x="4284" y="4724"/>
                </a:cubicBezTo>
                <a:cubicBezTo>
                  <a:pt x="4680" y="4724"/>
                  <a:pt x="5076" y="4614"/>
                  <a:pt x="5433" y="4406"/>
                </a:cubicBezTo>
                <a:cubicBezTo>
                  <a:pt x="5976" y="3998"/>
                  <a:pt x="6339" y="3410"/>
                  <a:pt x="6429" y="2731"/>
                </a:cubicBezTo>
                <a:cubicBezTo>
                  <a:pt x="6429" y="2142"/>
                  <a:pt x="6248" y="1509"/>
                  <a:pt x="5841" y="1056"/>
                </a:cubicBezTo>
                <a:cubicBezTo>
                  <a:pt x="5659" y="920"/>
                  <a:pt x="5524" y="830"/>
                  <a:pt x="5343" y="648"/>
                </a:cubicBezTo>
                <a:cubicBezTo>
                  <a:pt x="5162" y="422"/>
                  <a:pt x="4890" y="286"/>
                  <a:pt x="4573" y="151"/>
                </a:cubicBezTo>
                <a:cubicBezTo>
                  <a:pt x="4482" y="151"/>
                  <a:pt x="4392" y="60"/>
                  <a:pt x="4301" y="60"/>
                </a:cubicBezTo>
                <a:cubicBezTo>
                  <a:pt x="4117" y="20"/>
                  <a:pt x="3932" y="0"/>
                  <a:pt x="37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0"/>
          <p:cNvSpPr/>
          <p:nvPr/>
        </p:nvSpPr>
        <p:spPr>
          <a:xfrm rot="5400000">
            <a:off x="8054213" y="4439563"/>
            <a:ext cx="120000" cy="119575"/>
          </a:xfrm>
          <a:custGeom>
            <a:avLst/>
            <a:gdLst/>
            <a:ahLst/>
            <a:cxnLst/>
            <a:rect l="l" t="t" r="r" b="b"/>
            <a:pathLst>
              <a:path w="4800" h="4783" extrusionOk="0">
                <a:moveTo>
                  <a:pt x="2177" y="1"/>
                </a:moveTo>
                <a:cubicBezTo>
                  <a:pt x="1743" y="1"/>
                  <a:pt x="1322" y="145"/>
                  <a:pt x="951" y="415"/>
                </a:cubicBezTo>
                <a:cubicBezTo>
                  <a:pt x="453" y="777"/>
                  <a:pt x="137" y="1365"/>
                  <a:pt x="91" y="1999"/>
                </a:cubicBezTo>
                <a:cubicBezTo>
                  <a:pt x="1" y="2588"/>
                  <a:pt x="137" y="3176"/>
                  <a:pt x="499" y="3674"/>
                </a:cubicBezTo>
                <a:cubicBezTo>
                  <a:pt x="680" y="3810"/>
                  <a:pt x="680" y="4082"/>
                  <a:pt x="816" y="4217"/>
                </a:cubicBezTo>
                <a:cubicBezTo>
                  <a:pt x="1132" y="4489"/>
                  <a:pt x="1540" y="4670"/>
                  <a:pt x="1993" y="4761"/>
                </a:cubicBezTo>
                <a:cubicBezTo>
                  <a:pt x="2100" y="4775"/>
                  <a:pt x="2208" y="4783"/>
                  <a:pt x="2314" y="4783"/>
                </a:cubicBezTo>
                <a:cubicBezTo>
                  <a:pt x="3499" y="4783"/>
                  <a:pt x="4539" y="3879"/>
                  <a:pt x="4663" y="2633"/>
                </a:cubicBezTo>
                <a:cubicBezTo>
                  <a:pt x="4799" y="1999"/>
                  <a:pt x="4663" y="1365"/>
                  <a:pt x="4347" y="822"/>
                </a:cubicBezTo>
                <a:cubicBezTo>
                  <a:pt x="4211" y="686"/>
                  <a:pt x="3939" y="641"/>
                  <a:pt x="3803" y="460"/>
                </a:cubicBezTo>
                <a:cubicBezTo>
                  <a:pt x="3577" y="279"/>
                  <a:pt x="3260" y="98"/>
                  <a:pt x="2943" y="7"/>
                </a:cubicBezTo>
                <a:cubicBezTo>
                  <a:pt x="2853" y="7"/>
                  <a:pt x="2762" y="53"/>
                  <a:pt x="2626" y="53"/>
                </a:cubicBezTo>
                <a:cubicBezTo>
                  <a:pt x="2476" y="18"/>
                  <a:pt x="2326" y="1"/>
                  <a:pt x="2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0"/>
          <p:cNvSpPr/>
          <p:nvPr/>
        </p:nvSpPr>
        <p:spPr>
          <a:xfrm rot="5400000">
            <a:off x="5713263" y="4653963"/>
            <a:ext cx="126775" cy="114050"/>
          </a:xfrm>
          <a:custGeom>
            <a:avLst/>
            <a:gdLst/>
            <a:ahLst/>
            <a:cxnLst/>
            <a:rect l="l" t="t" r="r" b="b"/>
            <a:pathLst>
              <a:path w="5071" h="4562" extrusionOk="0">
                <a:moveTo>
                  <a:pt x="2325" y="0"/>
                </a:moveTo>
                <a:cubicBezTo>
                  <a:pt x="1919" y="0"/>
                  <a:pt x="1526" y="111"/>
                  <a:pt x="1177" y="333"/>
                </a:cubicBezTo>
                <a:cubicBezTo>
                  <a:pt x="227" y="1193"/>
                  <a:pt x="0" y="2596"/>
                  <a:pt x="634" y="3683"/>
                </a:cubicBezTo>
                <a:cubicBezTo>
                  <a:pt x="815" y="3819"/>
                  <a:pt x="996" y="3909"/>
                  <a:pt x="1177" y="4045"/>
                </a:cubicBezTo>
                <a:cubicBezTo>
                  <a:pt x="1494" y="4271"/>
                  <a:pt x="1856" y="4452"/>
                  <a:pt x="2309" y="4452"/>
                </a:cubicBezTo>
                <a:cubicBezTo>
                  <a:pt x="2526" y="4525"/>
                  <a:pt x="2751" y="4561"/>
                  <a:pt x="2974" y="4561"/>
                </a:cubicBezTo>
                <a:cubicBezTo>
                  <a:pt x="3309" y="4561"/>
                  <a:pt x="3640" y="4480"/>
                  <a:pt x="3939" y="4317"/>
                </a:cubicBezTo>
                <a:cubicBezTo>
                  <a:pt x="4075" y="4317"/>
                  <a:pt x="4075" y="4090"/>
                  <a:pt x="4165" y="4045"/>
                </a:cubicBezTo>
                <a:cubicBezTo>
                  <a:pt x="4256" y="3954"/>
                  <a:pt x="4437" y="3909"/>
                  <a:pt x="4482" y="3773"/>
                </a:cubicBezTo>
                <a:cubicBezTo>
                  <a:pt x="4482" y="3773"/>
                  <a:pt x="4437" y="3728"/>
                  <a:pt x="4437" y="3683"/>
                </a:cubicBezTo>
                <a:cubicBezTo>
                  <a:pt x="4708" y="3411"/>
                  <a:pt x="4935" y="3049"/>
                  <a:pt x="5071" y="2642"/>
                </a:cubicBezTo>
                <a:cubicBezTo>
                  <a:pt x="5071" y="2008"/>
                  <a:pt x="4799" y="1374"/>
                  <a:pt x="4391" y="921"/>
                </a:cubicBezTo>
                <a:cubicBezTo>
                  <a:pt x="4256" y="786"/>
                  <a:pt x="4120" y="650"/>
                  <a:pt x="3984" y="469"/>
                </a:cubicBezTo>
                <a:cubicBezTo>
                  <a:pt x="3758" y="288"/>
                  <a:pt x="3441" y="152"/>
                  <a:pt x="3124" y="61"/>
                </a:cubicBezTo>
                <a:lnTo>
                  <a:pt x="2852" y="61"/>
                </a:lnTo>
                <a:cubicBezTo>
                  <a:pt x="2676" y="21"/>
                  <a:pt x="2499" y="0"/>
                  <a:pt x="232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0"/>
          <p:cNvSpPr/>
          <p:nvPr/>
        </p:nvSpPr>
        <p:spPr>
          <a:xfrm rot="5400000">
            <a:off x="8168263" y="4746313"/>
            <a:ext cx="52075" cy="47125"/>
          </a:xfrm>
          <a:custGeom>
            <a:avLst/>
            <a:gdLst/>
            <a:ahLst/>
            <a:cxnLst/>
            <a:rect l="l" t="t" r="r" b="b"/>
            <a:pathLst>
              <a:path w="2083" h="1885" extrusionOk="0">
                <a:moveTo>
                  <a:pt x="1020" y="0"/>
                </a:moveTo>
                <a:cubicBezTo>
                  <a:pt x="818" y="0"/>
                  <a:pt x="623" y="51"/>
                  <a:pt x="453" y="153"/>
                </a:cubicBezTo>
                <a:cubicBezTo>
                  <a:pt x="227" y="334"/>
                  <a:pt x="91" y="560"/>
                  <a:pt x="46" y="832"/>
                </a:cubicBezTo>
                <a:cubicBezTo>
                  <a:pt x="1" y="1103"/>
                  <a:pt x="46" y="1420"/>
                  <a:pt x="182" y="1647"/>
                </a:cubicBezTo>
                <a:cubicBezTo>
                  <a:pt x="363" y="1873"/>
                  <a:pt x="680" y="1828"/>
                  <a:pt x="951" y="1873"/>
                </a:cubicBezTo>
                <a:cubicBezTo>
                  <a:pt x="991" y="1881"/>
                  <a:pt x="1031" y="1885"/>
                  <a:pt x="1071" y="1885"/>
                </a:cubicBezTo>
                <a:cubicBezTo>
                  <a:pt x="1256" y="1885"/>
                  <a:pt x="1436" y="1804"/>
                  <a:pt x="1585" y="1692"/>
                </a:cubicBezTo>
                <a:cubicBezTo>
                  <a:pt x="1811" y="1511"/>
                  <a:pt x="2038" y="1375"/>
                  <a:pt x="2083" y="1103"/>
                </a:cubicBezTo>
                <a:cubicBezTo>
                  <a:pt x="2083" y="877"/>
                  <a:pt x="2038" y="605"/>
                  <a:pt x="1902" y="379"/>
                </a:cubicBezTo>
                <a:cubicBezTo>
                  <a:pt x="1721" y="198"/>
                  <a:pt x="1494" y="62"/>
                  <a:pt x="1223" y="17"/>
                </a:cubicBezTo>
                <a:cubicBezTo>
                  <a:pt x="1155" y="6"/>
                  <a:pt x="1087" y="0"/>
                  <a:pt x="102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0"/>
          <p:cNvSpPr/>
          <p:nvPr/>
        </p:nvSpPr>
        <p:spPr>
          <a:xfrm rot="5400000">
            <a:off x="7133250" y="4456950"/>
            <a:ext cx="53200" cy="47450"/>
          </a:xfrm>
          <a:custGeom>
            <a:avLst/>
            <a:gdLst/>
            <a:ahLst/>
            <a:cxnLst/>
            <a:rect l="l" t="t" r="r" b="b"/>
            <a:pathLst>
              <a:path w="2128" h="1898" extrusionOk="0">
                <a:moveTo>
                  <a:pt x="1177" y="1"/>
                </a:moveTo>
                <a:cubicBezTo>
                  <a:pt x="906" y="1"/>
                  <a:pt x="679" y="46"/>
                  <a:pt x="453" y="182"/>
                </a:cubicBezTo>
                <a:cubicBezTo>
                  <a:pt x="227" y="363"/>
                  <a:pt x="91" y="589"/>
                  <a:pt x="46" y="815"/>
                </a:cubicBezTo>
                <a:cubicBezTo>
                  <a:pt x="0" y="1087"/>
                  <a:pt x="91" y="1359"/>
                  <a:pt x="227" y="1540"/>
                </a:cubicBezTo>
                <a:cubicBezTo>
                  <a:pt x="408" y="1766"/>
                  <a:pt x="634" y="1721"/>
                  <a:pt x="906" y="1811"/>
                </a:cubicBezTo>
                <a:cubicBezTo>
                  <a:pt x="1055" y="1861"/>
                  <a:pt x="1217" y="1897"/>
                  <a:pt x="1356" y="1897"/>
                </a:cubicBezTo>
                <a:cubicBezTo>
                  <a:pt x="1470" y="1897"/>
                  <a:pt x="1569" y="1873"/>
                  <a:pt x="1630" y="1811"/>
                </a:cubicBezTo>
                <a:cubicBezTo>
                  <a:pt x="1902" y="1630"/>
                  <a:pt x="2083" y="1404"/>
                  <a:pt x="2128" y="1132"/>
                </a:cubicBezTo>
                <a:cubicBezTo>
                  <a:pt x="2128" y="815"/>
                  <a:pt x="2037" y="589"/>
                  <a:pt x="1856" y="363"/>
                </a:cubicBezTo>
                <a:cubicBezTo>
                  <a:pt x="1675" y="182"/>
                  <a:pt x="1404" y="46"/>
                  <a:pt x="1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0"/>
          <p:cNvSpPr/>
          <p:nvPr/>
        </p:nvSpPr>
        <p:spPr>
          <a:xfrm rot="5400000">
            <a:off x="7181638" y="4397588"/>
            <a:ext cx="56625" cy="54150"/>
          </a:xfrm>
          <a:custGeom>
            <a:avLst/>
            <a:gdLst/>
            <a:ahLst/>
            <a:cxnLst/>
            <a:rect l="l" t="t" r="r" b="b"/>
            <a:pathLst>
              <a:path w="2265" h="2166" extrusionOk="0">
                <a:moveTo>
                  <a:pt x="1214" y="1"/>
                </a:moveTo>
                <a:cubicBezTo>
                  <a:pt x="977" y="1"/>
                  <a:pt x="748" y="259"/>
                  <a:pt x="589" y="379"/>
                </a:cubicBezTo>
                <a:cubicBezTo>
                  <a:pt x="408" y="515"/>
                  <a:pt x="1" y="696"/>
                  <a:pt x="1" y="922"/>
                </a:cubicBezTo>
                <a:cubicBezTo>
                  <a:pt x="1" y="1239"/>
                  <a:pt x="91" y="1510"/>
                  <a:pt x="272" y="1737"/>
                </a:cubicBezTo>
                <a:cubicBezTo>
                  <a:pt x="453" y="1918"/>
                  <a:pt x="680" y="2099"/>
                  <a:pt x="951" y="2144"/>
                </a:cubicBezTo>
                <a:cubicBezTo>
                  <a:pt x="987" y="2159"/>
                  <a:pt x="1027" y="2165"/>
                  <a:pt x="1068" y="2165"/>
                </a:cubicBezTo>
                <a:cubicBezTo>
                  <a:pt x="1287" y="2165"/>
                  <a:pt x="1561" y="1987"/>
                  <a:pt x="1676" y="1873"/>
                </a:cubicBezTo>
                <a:cubicBezTo>
                  <a:pt x="1857" y="1737"/>
                  <a:pt x="2174" y="1510"/>
                  <a:pt x="2219" y="1239"/>
                </a:cubicBezTo>
                <a:cubicBezTo>
                  <a:pt x="2264" y="1013"/>
                  <a:pt x="1947" y="831"/>
                  <a:pt x="1766" y="605"/>
                </a:cubicBezTo>
                <a:cubicBezTo>
                  <a:pt x="1630" y="424"/>
                  <a:pt x="1540" y="62"/>
                  <a:pt x="1313" y="17"/>
                </a:cubicBezTo>
                <a:cubicBezTo>
                  <a:pt x="1280" y="6"/>
                  <a:pt x="1247" y="1"/>
                  <a:pt x="121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0"/>
          <p:cNvSpPr/>
          <p:nvPr/>
        </p:nvSpPr>
        <p:spPr>
          <a:xfrm rot="5400000">
            <a:off x="7594200" y="4473050"/>
            <a:ext cx="76975" cy="54875"/>
          </a:xfrm>
          <a:custGeom>
            <a:avLst/>
            <a:gdLst/>
            <a:ahLst/>
            <a:cxnLst/>
            <a:rect l="l" t="t" r="r" b="b"/>
            <a:pathLst>
              <a:path w="3079" h="2195" extrusionOk="0">
                <a:moveTo>
                  <a:pt x="583" y="0"/>
                </a:moveTo>
                <a:cubicBezTo>
                  <a:pt x="516" y="0"/>
                  <a:pt x="455" y="14"/>
                  <a:pt x="408" y="50"/>
                </a:cubicBezTo>
                <a:cubicBezTo>
                  <a:pt x="181" y="276"/>
                  <a:pt x="45" y="548"/>
                  <a:pt x="0" y="819"/>
                </a:cubicBezTo>
                <a:cubicBezTo>
                  <a:pt x="0" y="1046"/>
                  <a:pt x="272" y="1181"/>
                  <a:pt x="453" y="1408"/>
                </a:cubicBezTo>
                <a:cubicBezTo>
                  <a:pt x="589" y="1634"/>
                  <a:pt x="679" y="1770"/>
                  <a:pt x="951" y="1860"/>
                </a:cubicBezTo>
                <a:cubicBezTo>
                  <a:pt x="1067" y="1860"/>
                  <a:pt x="1150" y="1960"/>
                  <a:pt x="1257" y="1960"/>
                </a:cubicBezTo>
                <a:cubicBezTo>
                  <a:pt x="1275" y="1960"/>
                  <a:pt x="1294" y="1957"/>
                  <a:pt x="1313" y="1951"/>
                </a:cubicBezTo>
                <a:cubicBezTo>
                  <a:pt x="1449" y="2132"/>
                  <a:pt x="1675" y="2132"/>
                  <a:pt x="1901" y="2177"/>
                </a:cubicBezTo>
                <a:cubicBezTo>
                  <a:pt x="1958" y="2189"/>
                  <a:pt x="2017" y="2194"/>
                  <a:pt x="2078" y="2194"/>
                </a:cubicBezTo>
                <a:cubicBezTo>
                  <a:pt x="2258" y="2194"/>
                  <a:pt x="2445" y="2143"/>
                  <a:pt x="2580" y="2042"/>
                </a:cubicBezTo>
                <a:cubicBezTo>
                  <a:pt x="2807" y="1906"/>
                  <a:pt x="2988" y="1679"/>
                  <a:pt x="3078" y="1453"/>
                </a:cubicBezTo>
                <a:cubicBezTo>
                  <a:pt x="3078" y="1227"/>
                  <a:pt x="2807" y="1046"/>
                  <a:pt x="2671" y="910"/>
                </a:cubicBezTo>
                <a:cubicBezTo>
                  <a:pt x="2535" y="683"/>
                  <a:pt x="2354" y="548"/>
                  <a:pt x="2128" y="502"/>
                </a:cubicBezTo>
                <a:cubicBezTo>
                  <a:pt x="2083" y="502"/>
                  <a:pt x="1992" y="367"/>
                  <a:pt x="1901" y="367"/>
                </a:cubicBezTo>
                <a:cubicBezTo>
                  <a:pt x="1811" y="367"/>
                  <a:pt x="1766" y="502"/>
                  <a:pt x="1720" y="502"/>
                </a:cubicBezTo>
                <a:cubicBezTo>
                  <a:pt x="1630" y="276"/>
                  <a:pt x="1403" y="185"/>
                  <a:pt x="1177" y="140"/>
                </a:cubicBezTo>
                <a:cubicBezTo>
                  <a:pt x="1011" y="107"/>
                  <a:pt x="770" y="0"/>
                  <a:pt x="58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0"/>
          <p:cNvSpPr/>
          <p:nvPr/>
        </p:nvSpPr>
        <p:spPr>
          <a:xfrm rot="5400000">
            <a:off x="6764775" y="4597888"/>
            <a:ext cx="50950" cy="49100"/>
          </a:xfrm>
          <a:custGeom>
            <a:avLst/>
            <a:gdLst/>
            <a:ahLst/>
            <a:cxnLst/>
            <a:rect l="l" t="t" r="r" b="b"/>
            <a:pathLst>
              <a:path w="2038" h="1964" extrusionOk="0">
                <a:moveTo>
                  <a:pt x="1177" y="1"/>
                </a:moveTo>
                <a:cubicBezTo>
                  <a:pt x="951" y="1"/>
                  <a:pt x="679" y="46"/>
                  <a:pt x="544" y="227"/>
                </a:cubicBezTo>
                <a:cubicBezTo>
                  <a:pt x="317" y="363"/>
                  <a:pt x="91" y="498"/>
                  <a:pt x="46" y="770"/>
                </a:cubicBezTo>
                <a:cubicBezTo>
                  <a:pt x="0" y="1042"/>
                  <a:pt x="46" y="1313"/>
                  <a:pt x="182" y="1540"/>
                </a:cubicBezTo>
                <a:cubicBezTo>
                  <a:pt x="363" y="1766"/>
                  <a:pt x="634" y="1902"/>
                  <a:pt x="906" y="1947"/>
                </a:cubicBezTo>
                <a:cubicBezTo>
                  <a:pt x="933" y="1958"/>
                  <a:pt x="961" y="1963"/>
                  <a:pt x="988" y="1963"/>
                </a:cubicBezTo>
                <a:cubicBezTo>
                  <a:pt x="1187" y="1963"/>
                  <a:pt x="1381" y="1704"/>
                  <a:pt x="1540" y="1585"/>
                </a:cubicBezTo>
                <a:cubicBezTo>
                  <a:pt x="1721" y="1449"/>
                  <a:pt x="1856" y="1268"/>
                  <a:pt x="1856" y="1042"/>
                </a:cubicBezTo>
                <a:cubicBezTo>
                  <a:pt x="1902" y="770"/>
                  <a:pt x="2038" y="498"/>
                  <a:pt x="1902" y="317"/>
                </a:cubicBezTo>
                <a:cubicBezTo>
                  <a:pt x="1721" y="46"/>
                  <a:pt x="1449" y="91"/>
                  <a:pt x="117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0"/>
          <p:cNvSpPr/>
          <p:nvPr/>
        </p:nvSpPr>
        <p:spPr>
          <a:xfrm rot="5400000">
            <a:off x="7125850" y="4597375"/>
            <a:ext cx="49825" cy="46125"/>
          </a:xfrm>
          <a:custGeom>
            <a:avLst/>
            <a:gdLst/>
            <a:ahLst/>
            <a:cxnLst/>
            <a:rect l="l" t="t" r="r" b="b"/>
            <a:pathLst>
              <a:path w="1993" h="1845" extrusionOk="0">
                <a:moveTo>
                  <a:pt x="850" y="0"/>
                </a:moveTo>
                <a:cubicBezTo>
                  <a:pt x="726" y="0"/>
                  <a:pt x="599" y="34"/>
                  <a:pt x="499" y="109"/>
                </a:cubicBezTo>
                <a:cubicBezTo>
                  <a:pt x="272" y="244"/>
                  <a:pt x="91" y="471"/>
                  <a:pt x="46" y="697"/>
                </a:cubicBezTo>
                <a:cubicBezTo>
                  <a:pt x="1" y="923"/>
                  <a:pt x="363" y="1105"/>
                  <a:pt x="499" y="1286"/>
                </a:cubicBezTo>
                <a:cubicBezTo>
                  <a:pt x="589" y="1467"/>
                  <a:pt x="635" y="1738"/>
                  <a:pt x="906" y="1829"/>
                </a:cubicBezTo>
                <a:cubicBezTo>
                  <a:pt x="934" y="1840"/>
                  <a:pt x="961" y="1845"/>
                  <a:pt x="988" y="1845"/>
                </a:cubicBezTo>
                <a:cubicBezTo>
                  <a:pt x="1177" y="1845"/>
                  <a:pt x="1336" y="1591"/>
                  <a:pt x="1495" y="1512"/>
                </a:cubicBezTo>
                <a:cubicBezTo>
                  <a:pt x="1676" y="1376"/>
                  <a:pt x="1993" y="1240"/>
                  <a:pt x="1993" y="1014"/>
                </a:cubicBezTo>
                <a:cubicBezTo>
                  <a:pt x="1993" y="788"/>
                  <a:pt x="1902" y="561"/>
                  <a:pt x="1766" y="380"/>
                </a:cubicBezTo>
                <a:cubicBezTo>
                  <a:pt x="1585" y="109"/>
                  <a:pt x="1359" y="109"/>
                  <a:pt x="1133" y="63"/>
                </a:cubicBezTo>
                <a:cubicBezTo>
                  <a:pt x="1051" y="23"/>
                  <a:pt x="952" y="0"/>
                  <a:pt x="85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0"/>
          <p:cNvSpPr/>
          <p:nvPr/>
        </p:nvSpPr>
        <p:spPr>
          <a:xfrm rot="5400000">
            <a:off x="7296025" y="4495200"/>
            <a:ext cx="58875" cy="58075"/>
          </a:xfrm>
          <a:custGeom>
            <a:avLst/>
            <a:gdLst/>
            <a:ahLst/>
            <a:cxnLst/>
            <a:rect l="l" t="t" r="r" b="b"/>
            <a:pathLst>
              <a:path w="2355" h="2323" extrusionOk="0">
                <a:moveTo>
                  <a:pt x="967" y="0"/>
                </a:moveTo>
                <a:cubicBezTo>
                  <a:pt x="778" y="0"/>
                  <a:pt x="584" y="50"/>
                  <a:pt x="408" y="138"/>
                </a:cubicBezTo>
                <a:cubicBezTo>
                  <a:pt x="182" y="319"/>
                  <a:pt x="46" y="636"/>
                  <a:pt x="1" y="953"/>
                </a:cubicBezTo>
                <a:cubicBezTo>
                  <a:pt x="1" y="1224"/>
                  <a:pt x="46" y="1541"/>
                  <a:pt x="227" y="1768"/>
                </a:cubicBezTo>
                <a:cubicBezTo>
                  <a:pt x="408" y="2039"/>
                  <a:pt x="680" y="2220"/>
                  <a:pt x="952" y="2311"/>
                </a:cubicBezTo>
                <a:cubicBezTo>
                  <a:pt x="1006" y="2319"/>
                  <a:pt x="1060" y="2322"/>
                  <a:pt x="1114" y="2322"/>
                </a:cubicBezTo>
                <a:cubicBezTo>
                  <a:pt x="1376" y="2322"/>
                  <a:pt x="1632" y="2234"/>
                  <a:pt x="1857" y="2084"/>
                </a:cubicBezTo>
                <a:cubicBezTo>
                  <a:pt x="2083" y="1903"/>
                  <a:pt x="2083" y="1541"/>
                  <a:pt x="2083" y="1270"/>
                </a:cubicBezTo>
                <a:cubicBezTo>
                  <a:pt x="2129" y="953"/>
                  <a:pt x="2355" y="591"/>
                  <a:pt x="2174" y="364"/>
                </a:cubicBezTo>
                <a:cubicBezTo>
                  <a:pt x="1993" y="93"/>
                  <a:pt x="1585" y="138"/>
                  <a:pt x="1268" y="47"/>
                </a:cubicBezTo>
                <a:cubicBezTo>
                  <a:pt x="1172" y="15"/>
                  <a:pt x="1070" y="0"/>
                  <a:pt x="96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0"/>
          <p:cNvSpPr/>
          <p:nvPr/>
        </p:nvSpPr>
        <p:spPr>
          <a:xfrm rot="5400000">
            <a:off x="6028538" y="4625463"/>
            <a:ext cx="53225" cy="56750"/>
          </a:xfrm>
          <a:custGeom>
            <a:avLst/>
            <a:gdLst/>
            <a:ahLst/>
            <a:cxnLst/>
            <a:rect l="l" t="t" r="r" b="b"/>
            <a:pathLst>
              <a:path w="2129" h="2270" extrusionOk="0">
                <a:moveTo>
                  <a:pt x="1171" y="1"/>
                </a:moveTo>
                <a:cubicBezTo>
                  <a:pt x="956" y="1"/>
                  <a:pt x="711" y="242"/>
                  <a:pt x="544" y="368"/>
                </a:cubicBezTo>
                <a:cubicBezTo>
                  <a:pt x="363" y="504"/>
                  <a:pt x="227" y="730"/>
                  <a:pt x="227" y="956"/>
                </a:cubicBezTo>
                <a:cubicBezTo>
                  <a:pt x="182" y="1228"/>
                  <a:pt x="1" y="1545"/>
                  <a:pt x="182" y="1771"/>
                </a:cubicBezTo>
                <a:cubicBezTo>
                  <a:pt x="363" y="1997"/>
                  <a:pt x="589" y="2179"/>
                  <a:pt x="906" y="2269"/>
                </a:cubicBezTo>
                <a:cubicBezTo>
                  <a:pt x="1223" y="2269"/>
                  <a:pt x="1494" y="2179"/>
                  <a:pt x="1766" y="1997"/>
                </a:cubicBezTo>
                <a:cubicBezTo>
                  <a:pt x="1947" y="1771"/>
                  <a:pt x="2083" y="1500"/>
                  <a:pt x="2083" y="1228"/>
                </a:cubicBezTo>
                <a:cubicBezTo>
                  <a:pt x="2128" y="956"/>
                  <a:pt x="2083" y="685"/>
                  <a:pt x="1947" y="458"/>
                </a:cubicBezTo>
                <a:cubicBezTo>
                  <a:pt x="1766" y="232"/>
                  <a:pt x="1494" y="51"/>
                  <a:pt x="1223" y="6"/>
                </a:cubicBezTo>
                <a:cubicBezTo>
                  <a:pt x="1206" y="2"/>
                  <a:pt x="1188" y="1"/>
                  <a:pt x="117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0"/>
          <p:cNvSpPr/>
          <p:nvPr/>
        </p:nvSpPr>
        <p:spPr>
          <a:xfrm rot="5400000">
            <a:off x="6616875" y="4652263"/>
            <a:ext cx="48675" cy="46725"/>
          </a:xfrm>
          <a:custGeom>
            <a:avLst/>
            <a:gdLst/>
            <a:ahLst/>
            <a:cxnLst/>
            <a:rect l="l" t="t" r="r" b="b"/>
            <a:pathLst>
              <a:path w="1947" h="1869" extrusionOk="0">
                <a:moveTo>
                  <a:pt x="922" y="1"/>
                </a:moveTo>
                <a:cubicBezTo>
                  <a:pt x="736" y="1"/>
                  <a:pt x="557" y="82"/>
                  <a:pt x="408" y="193"/>
                </a:cubicBezTo>
                <a:cubicBezTo>
                  <a:pt x="181" y="329"/>
                  <a:pt x="46" y="510"/>
                  <a:pt x="0" y="737"/>
                </a:cubicBezTo>
                <a:cubicBezTo>
                  <a:pt x="0" y="963"/>
                  <a:pt x="91" y="1189"/>
                  <a:pt x="227" y="1370"/>
                </a:cubicBezTo>
                <a:cubicBezTo>
                  <a:pt x="408" y="1551"/>
                  <a:pt x="498" y="1778"/>
                  <a:pt x="770" y="1868"/>
                </a:cubicBezTo>
                <a:cubicBezTo>
                  <a:pt x="996" y="1868"/>
                  <a:pt x="1268" y="1733"/>
                  <a:pt x="1449" y="1551"/>
                </a:cubicBezTo>
                <a:cubicBezTo>
                  <a:pt x="1675" y="1416"/>
                  <a:pt x="1811" y="1235"/>
                  <a:pt x="1902" y="1008"/>
                </a:cubicBezTo>
                <a:cubicBezTo>
                  <a:pt x="1947" y="782"/>
                  <a:pt x="1675" y="556"/>
                  <a:pt x="1540" y="374"/>
                </a:cubicBezTo>
                <a:cubicBezTo>
                  <a:pt x="1404" y="193"/>
                  <a:pt x="1223" y="58"/>
                  <a:pt x="1042" y="12"/>
                </a:cubicBezTo>
                <a:cubicBezTo>
                  <a:pt x="1001" y="4"/>
                  <a:pt x="961" y="1"/>
                  <a:pt x="92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0"/>
          <p:cNvSpPr/>
          <p:nvPr/>
        </p:nvSpPr>
        <p:spPr>
          <a:xfrm rot="5400000">
            <a:off x="7778275" y="4602450"/>
            <a:ext cx="48675" cy="39375"/>
          </a:xfrm>
          <a:custGeom>
            <a:avLst/>
            <a:gdLst/>
            <a:ahLst/>
            <a:cxnLst/>
            <a:rect l="l" t="t" r="r" b="b"/>
            <a:pathLst>
              <a:path w="1947" h="1575" extrusionOk="0">
                <a:moveTo>
                  <a:pt x="905" y="0"/>
                </a:moveTo>
                <a:cubicBezTo>
                  <a:pt x="739" y="0"/>
                  <a:pt x="574" y="42"/>
                  <a:pt x="408" y="108"/>
                </a:cubicBezTo>
                <a:cubicBezTo>
                  <a:pt x="227" y="290"/>
                  <a:pt x="91" y="516"/>
                  <a:pt x="0" y="742"/>
                </a:cubicBezTo>
                <a:cubicBezTo>
                  <a:pt x="0" y="969"/>
                  <a:pt x="227" y="1150"/>
                  <a:pt x="363" y="1331"/>
                </a:cubicBezTo>
                <a:cubicBezTo>
                  <a:pt x="498" y="1467"/>
                  <a:pt x="679" y="1512"/>
                  <a:pt x="906" y="1557"/>
                </a:cubicBezTo>
                <a:cubicBezTo>
                  <a:pt x="954" y="1569"/>
                  <a:pt x="1003" y="1575"/>
                  <a:pt x="1050" y="1575"/>
                </a:cubicBezTo>
                <a:cubicBezTo>
                  <a:pt x="1181" y="1575"/>
                  <a:pt x="1304" y="1533"/>
                  <a:pt x="1404" y="1467"/>
                </a:cubicBezTo>
                <a:cubicBezTo>
                  <a:pt x="1585" y="1331"/>
                  <a:pt x="1902" y="1240"/>
                  <a:pt x="1902" y="1014"/>
                </a:cubicBezTo>
                <a:cubicBezTo>
                  <a:pt x="1947" y="788"/>
                  <a:pt x="1856" y="516"/>
                  <a:pt x="1721" y="335"/>
                </a:cubicBezTo>
                <a:cubicBezTo>
                  <a:pt x="1585" y="108"/>
                  <a:pt x="1313" y="108"/>
                  <a:pt x="1087" y="18"/>
                </a:cubicBezTo>
                <a:cubicBezTo>
                  <a:pt x="1026" y="6"/>
                  <a:pt x="966" y="0"/>
                  <a:pt x="90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0"/>
          <p:cNvSpPr/>
          <p:nvPr/>
        </p:nvSpPr>
        <p:spPr>
          <a:xfrm rot="5400000">
            <a:off x="7469850" y="4489850"/>
            <a:ext cx="41900" cy="47300"/>
          </a:xfrm>
          <a:custGeom>
            <a:avLst/>
            <a:gdLst/>
            <a:ahLst/>
            <a:cxnLst/>
            <a:rect l="l" t="t" r="r" b="b"/>
            <a:pathLst>
              <a:path w="1676" h="1892" extrusionOk="0">
                <a:moveTo>
                  <a:pt x="839" y="0"/>
                </a:moveTo>
                <a:cubicBezTo>
                  <a:pt x="637" y="0"/>
                  <a:pt x="442" y="51"/>
                  <a:pt x="272" y="153"/>
                </a:cubicBezTo>
                <a:cubicBezTo>
                  <a:pt x="91" y="289"/>
                  <a:pt x="136" y="651"/>
                  <a:pt x="91" y="877"/>
                </a:cubicBezTo>
                <a:cubicBezTo>
                  <a:pt x="0" y="1104"/>
                  <a:pt x="46" y="1330"/>
                  <a:pt x="136" y="1511"/>
                </a:cubicBezTo>
                <a:cubicBezTo>
                  <a:pt x="272" y="1737"/>
                  <a:pt x="498" y="1828"/>
                  <a:pt x="770" y="1873"/>
                </a:cubicBezTo>
                <a:cubicBezTo>
                  <a:pt x="795" y="1886"/>
                  <a:pt x="821" y="1891"/>
                  <a:pt x="848" y="1891"/>
                </a:cubicBezTo>
                <a:cubicBezTo>
                  <a:pt x="1012" y="1891"/>
                  <a:pt x="1196" y="1679"/>
                  <a:pt x="1313" y="1602"/>
                </a:cubicBezTo>
                <a:cubicBezTo>
                  <a:pt x="1494" y="1466"/>
                  <a:pt x="1630" y="1285"/>
                  <a:pt x="1630" y="1104"/>
                </a:cubicBezTo>
                <a:cubicBezTo>
                  <a:pt x="1675" y="877"/>
                  <a:pt x="1585" y="696"/>
                  <a:pt x="1449" y="560"/>
                </a:cubicBezTo>
                <a:cubicBezTo>
                  <a:pt x="1313" y="334"/>
                  <a:pt x="1268" y="62"/>
                  <a:pt x="1042" y="17"/>
                </a:cubicBezTo>
                <a:cubicBezTo>
                  <a:pt x="974" y="6"/>
                  <a:pt x="906" y="0"/>
                  <a:pt x="83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0"/>
          <p:cNvSpPr/>
          <p:nvPr/>
        </p:nvSpPr>
        <p:spPr>
          <a:xfrm rot="5400000">
            <a:off x="6210763" y="4635013"/>
            <a:ext cx="98500" cy="85175"/>
          </a:xfrm>
          <a:custGeom>
            <a:avLst/>
            <a:gdLst/>
            <a:ahLst/>
            <a:cxnLst/>
            <a:rect l="l" t="t" r="r" b="b"/>
            <a:pathLst>
              <a:path w="3940" h="3407" extrusionOk="0">
                <a:moveTo>
                  <a:pt x="1712" y="1"/>
                </a:moveTo>
                <a:cubicBezTo>
                  <a:pt x="1433" y="1"/>
                  <a:pt x="1161" y="71"/>
                  <a:pt x="906" y="213"/>
                </a:cubicBezTo>
                <a:cubicBezTo>
                  <a:pt x="182" y="847"/>
                  <a:pt x="1" y="1933"/>
                  <a:pt x="499" y="2793"/>
                </a:cubicBezTo>
                <a:cubicBezTo>
                  <a:pt x="816" y="3201"/>
                  <a:pt x="1314" y="3201"/>
                  <a:pt x="1766" y="3291"/>
                </a:cubicBezTo>
                <a:cubicBezTo>
                  <a:pt x="1965" y="3371"/>
                  <a:pt x="2172" y="3406"/>
                  <a:pt x="2376" y="3406"/>
                </a:cubicBezTo>
                <a:cubicBezTo>
                  <a:pt x="2638" y="3406"/>
                  <a:pt x="2896" y="3348"/>
                  <a:pt x="3124" y="3246"/>
                </a:cubicBezTo>
                <a:cubicBezTo>
                  <a:pt x="3758" y="2476"/>
                  <a:pt x="3939" y="1435"/>
                  <a:pt x="3532" y="530"/>
                </a:cubicBezTo>
                <a:cubicBezTo>
                  <a:pt x="3215" y="122"/>
                  <a:pt x="2672" y="213"/>
                  <a:pt x="2219" y="77"/>
                </a:cubicBezTo>
                <a:cubicBezTo>
                  <a:pt x="2049" y="26"/>
                  <a:pt x="1879" y="1"/>
                  <a:pt x="171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0"/>
          <p:cNvSpPr/>
          <p:nvPr/>
        </p:nvSpPr>
        <p:spPr>
          <a:xfrm rot="5400000">
            <a:off x="6362650" y="4615638"/>
            <a:ext cx="31700" cy="32850"/>
          </a:xfrm>
          <a:custGeom>
            <a:avLst/>
            <a:gdLst/>
            <a:ahLst/>
            <a:cxnLst/>
            <a:rect l="l" t="t" r="r" b="b"/>
            <a:pathLst>
              <a:path w="1268" h="1314" extrusionOk="0">
                <a:moveTo>
                  <a:pt x="724" y="0"/>
                </a:moveTo>
                <a:cubicBezTo>
                  <a:pt x="589" y="0"/>
                  <a:pt x="453" y="272"/>
                  <a:pt x="362" y="362"/>
                </a:cubicBezTo>
                <a:cubicBezTo>
                  <a:pt x="272" y="408"/>
                  <a:pt x="45" y="453"/>
                  <a:pt x="45" y="589"/>
                </a:cubicBezTo>
                <a:cubicBezTo>
                  <a:pt x="0" y="725"/>
                  <a:pt x="181" y="815"/>
                  <a:pt x="272" y="951"/>
                </a:cubicBezTo>
                <a:cubicBezTo>
                  <a:pt x="317" y="1041"/>
                  <a:pt x="362" y="1268"/>
                  <a:pt x="498" y="1313"/>
                </a:cubicBezTo>
                <a:cubicBezTo>
                  <a:pt x="679" y="1313"/>
                  <a:pt x="860" y="1313"/>
                  <a:pt x="996" y="1223"/>
                </a:cubicBezTo>
                <a:cubicBezTo>
                  <a:pt x="1132" y="1087"/>
                  <a:pt x="1222" y="951"/>
                  <a:pt x="1268" y="770"/>
                </a:cubicBezTo>
                <a:cubicBezTo>
                  <a:pt x="1268" y="634"/>
                  <a:pt x="1086" y="498"/>
                  <a:pt x="996" y="362"/>
                </a:cubicBezTo>
                <a:cubicBezTo>
                  <a:pt x="905" y="272"/>
                  <a:pt x="860" y="46"/>
                  <a:pt x="72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0"/>
          <p:cNvSpPr/>
          <p:nvPr/>
        </p:nvSpPr>
        <p:spPr>
          <a:xfrm rot="5400000">
            <a:off x="7415488" y="4623888"/>
            <a:ext cx="31700" cy="29325"/>
          </a:xfrm>
          <a:custGeom>
            <a:avLst/>
            <a:gdLst/>
            <a:ahLst/>
            <a:cxnLst/>
            <a:rect l="l" t="t" r="r" b="b"/>
            <a:pathLst>
              <a:path w="1268" h="1173" extrusionOk="0">
                <a:moveTo>
                  <a:pt x="329" y="0"/>
                </a:moveTo>
                <a:cubicBezTo>
                  <a:pt x="277" y="0"/>
                  <a:pt x="227" y="10"/>
                  <a:pt x="181" y="41"/>
                </a:cubicBezTo>
                <a:cubicBezTo>
                  <a:pt x="91" y="176"/>
                  <a:pt x="136" y="357"/>
                  <a:pt x="136" y="493"/>
                </a:cubicBezTo>
                <a:cubicBezTo>
                  <a:pt x="91" y="629"/>
                  <a:pt x="0" y="810"/>
                  <a:pt x="91" y="901"/>
                </a:cubicBezTo>
                <a:cubicBezTo>
                  <a:pt x="181" y="1036"/>
                  <a:pt x="317" y="1127"/>
                  <a:pt x="453" y="1172"/>
                </a:cubicBezTo>
                <a:cubicBezTo>
                  <a:pt x="589" y="1172"/>
                  <a:pt x="725" y="991"/>
                  <a:pt x="860" y="901"/>
                </a:cubicBezTo>
                <a:cubicBezTo>
                  <a:pt x="951" y="810"/>
                  <a:pt x="1223" y="765"/>
                  <a:pt x="1268" y="629"/>
                </a:cubicBezTo>
                <a:cubicBezTo>
                  <a:pt x="1268" y="493"/>
                  <a:pt x="1087" y="312"/>
                  <a:pt x="996" y="222"/>
                </a:cubicBezTo>
                <a:cubicBezTo>
                  <a:pt x="951" y="86"/>
                  <a:pt x="770" y="86"/>
                  <a:pt x="634" y="41"/>
                </a:cubicBezTo>
                <a:cubicBezTo>
                  <a:pt x="544" y="41"/>
                  <a:pt x="433" y="0"/>
                  <a:pt x="32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0"/>
          <p:cNvSpPr/>
          <p:nvPr/>
        </p:nvSpPr>
        <p:spPr>
          <a:xfrm rot="5400000">
            <a:off x="6546375" y="4366575"/>
            <a:ext cx="31700" cy="30150"/>
          </a:xfrm>
          <a:custGeom>
            <a:avLst/>
            <a:gdLst/>
            <a:ahLst/>
            <a:cxnLst/>
            <a:rect l="l" t="t" r="r" b="b"/>
            <a:pathLst>
              <a:path w="1268" h="1206" extrusionOk="0">
                <a:moveTo>
                  <a:pt x="551" y="1"/>
                </a:moveTo>
                <a:cubicBezTo>
                  <a:pt x="441" y="1"/>
                  <a:pt x="323" y="33"/>
                  <a:pt x="227" y="65"/>
                </a:cubicBezTo>
                <a:cubicBezTo>
                  <a:pt x="91" y="155"/>
                  <a:pt x="46" y="336"/>
                  <a:pt x="0" y="472"/>
                </a:cubicBezTo>
                <a:cubicBezTo>
                  <a:pt x="0" y="608"/>
                  <a:pt x="136" y="744"/>
                  <a:pt x="182" y="880"/>
                </a:cubicBezTo>
                <a:cubicBezTo>
                  <a:pt x="272" y="970"/>
                  <a:pt x="363" y="1151"/>
                  <a:pt x="498" y="1196"/>
                </a:cubicBezTo>
                <a:cubicBezTo>
                  <a:pt x="517" y="1203"/>
                  <a:pt x="536" y="1205"/>
                  <a:pt x="556" y="1205"/>
                </a:cubicBezTo>
                <a:cubicBezTo>
                  <a:pt x="682" y="1205"/>
                  <a:pt x="828" y="1093"/>
                  <a:pt x="906" y="1015"/>
                </a:cubicBezTo>
                <a:cubicBezTo>
                  <a:pt x="1042" y="970"/>
                  <a:pt x="1223" y="834"/>
                  <a:pt x="1268" y="653"/>
                </a:cubicBezTo>
                <a:cubicBezTo>
                  <a:pt x="1223" y="517"/>
                  <a:pt x="1177" y="336"/>
                  <a:pt x="1087" y="246"/>
                </a:cubicBezTo>
                <a:cubicBezTo>
                  <a:pt x="951" y="110"/>
                  <a:pt x="815" y="65"/>
                  <a:pt x="679" y="19"/>
                </a:cubicBezTo>
                <a:cubicBezTo>
                  <a:pt x="640" y="6"/>
                  <a:pt x="596" y="1"/>
                  <a:pt x="5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0"/>
          <p:cNvSpPr/>
          <p:nvPr/>
        </p:nvSpPr>
        <p:spPr>
          <a:xfrm rot="-9660458">
            <a:off x="1448257" y="3610111"/>
            <a:ext cx="1179933" cy="1179933"/>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0"/>
          <p:cNvSpPr/>
          <p:nvPr/>
        </p:nvSpPr>
        <p:spPr>
          <a:xfrm rot="-9660597">
            <a:off x="1072286" y="4090328"/>
            <a:ext cx="646273" cy="64627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CUSTOM_8">
    <p:spTree>
      <p:nvGrpSpPr>
        <p:cNvPr id="1" name="Shape 433"/>
        <p:cNvGrpSpPr/>
        <p:nvPr/>
      </p:nvGrpSpPr>
      <p:grpSpPr>
        <a:xfrm>
          <a:off x="0" y="0"/>
          <a:ext cx="0" cy="0"/>
          <a:chOff x="0" y="0"/>
          <a:chExt cx="0" cy="0"/>
        </a:xfrm>
      </p:grpSpPr>
      <p:sp>
        <p:nvSpPr>
          <p:cNvPr id="434" name="Google Shape;434;p31"/>
          <p:cNvSpPr/>
          <p:nvPr/>
        </p:nvSpPr>
        <p:spPr>
          <a:xfrm>
            <a:off x="-52226" y="1555950"/>
            <a:ext cx="4909800" cy="36522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1"/>
          <p:cNvSpPr/>
          <p:nvPr/>
        </p:nvSpPr>
        <p:spPr>
          <a:xfrm rot="-2861645" flipH="1">
            <a:off x="539925" y="3386030"/>
            <a:ext cx="717587" cy="1475515"/>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1"/>
          <p:cNvSpPr/>
          <p:nvPr/>
        </p:nvSpPr>
        <p:spPr>
          <a:xfrm rot="-5400000" flipH="1">
            <a:off x="7991675" y="139102"/>
            <a:ext cx="1434900" cy="10761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31"/>
          <p:cNvSpPr/>
          <p:nvPr/>
        </p:nvSpPr>
        <p:spPr>
          <a:xfrm rot="4706345" flipH="1">
            <a:off x="8130905" y="23977"/>
            <a:ext cx="483509" cy="951428"/>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8_1">
    <p:spTree>
      <p:nvGrpSpPr>
        <p:cNvPr id="1" name="Shape 438"/>
        <p:cNvGrpSpPr/>
        <p:nvPr/>
      </p:nvGrpSpPr>
      <p:grpSpPr>
        <a:xfrm>
          <a:off x="0" y="0"/>
          <a:ext cx="0" cy="0"/>
          <a:chOff x="0" y="0"/>
          <a:chExt cx="0" cy="0"/>
        </a:xfrm>
      </p:grpSpPr>
      <p:sp>
        <p:nvSpPr>
          <p:cNvPr id="439" name="Google Shape;439;p32"/>
          <p:cNvSpPr/>
          <p:nvPr/>
        </p:nvSpPr>
        <p:spPr>
          <a:xfrm rot="10800000">
            <a:off x="8133175" y="3785063"/>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32"/>
          <p:cNvSpPr/>
          <p:nvPr/>
        </p:nvSpPr>
        <p:spPr>
          <a:xfrm>
            <a:off x="7890700" y="3833438"/>
            <a:ext cx="1773600" cy="1773600"/>
          </a:xfrm>
          <a:prstGeom prst="rtTriangl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32"/>
          <p:cNvSpPr/>
          <p:nvPr/>
        </p:nvSpPr>
        <p:spPr>
          <a:xfrm rot="-5400000">
            <a:off x="6955350" y="4387638"/>
            <a:ext cx="798300" cy="7980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8_1_1">
    <p:spTree>
      <p:nvGrpSpPr>
        <p:cNvPr id="1" name="Shape 442"/>
        <p:cNvGrpSpPr/>
        <p:nvPr/>
      </p:nvGrpSpPr>
      <p:grpSpPr>
        <a:xfrm>
          <a:off x="0" y="0"/>
          <a:ext cx="0" cy="0"/>
          <a:chOff x="0" y="0"/>
          <a:chExt cx="0" cy="0"/>
        </a:xfrm>
      </p:grpSpPr>
      <p:sp>
        <p:nvSpPr>
          <p:cNvPr id="443" name="Google Shape;443;p33"/>
          <p:cNvSpPr/>
          <p:nvPr/>
        </p:nvSpPr>
        <p:spPr>
          <a:xfrm>
            <a:off x="-71525" y="3327550"/>
            <a:ext cx="3313500" cy="18624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3"/>
          <p:cNvSpPr/>
          <p:nvPr/>
        </p:nvSpPr>
        <p:spPr>
          <a:xfrm>
            <a:off x="348050" y="3468878"/>
            <a:ext cx="1611900" cy="1674600"/>
          </a:xfrm>
          <a:prstGeom prst="triangle">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33"/>
          <p:cNvSpPr/>
          <p:nvPr/>
        </p:nvSpPr>
        <p:spPr>
          <a:xfrm rot="-10288702">
            <a:off x="1166150" y="3257129"/>
            <a:ext cx="838153" cy="644895"/>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3EADD"/>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30000" y="445025"/>
            <a:ext cx="78840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Oswald Regular"/>
              <a:buNone/>
              <a:defRPr sz="2800">
                <a:solidFill>
                  <a:schemeClr val="dk1"/>
                </a:solidFill>
                <a:latin typeface="Oswald Regular"/>
                <a:ea typeface="Oswald Regular"/>
                <a:cs typeface="Oswald Regular"/>
                <a:sym typeface="Oswald Regular"/>
              </a:defRPr>
            </a:lvl1pPr>
            <a:lvl2pPr lvl="1">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2pPr>
            <a:lvl3pPr lvl="2">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3pPr>
            <a:lvl4pPr lvl="3">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4pPr>
            <a:lvl5pPr lvl="4">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5pPr>
            <a:lvl6pPr lvl="5">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6pPr>
            <a:lvl7pPr lvl="6">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7pPr>
            <a:lvl8pPr lvl="7">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8pPr>
            <a:lvl9pPr lvl="8">
              <a:spcBef>
                <a:spcPts val="0"/>
              </a:spcBef>
              <a:spcAft>
                <a:spcPts val="0"/>
              </a:spcAft>
              <a:buClr>
                <a:schemeClr val="dk1"/>
              </a:buClr>
              <a:buSzPts val="2800"/>
              <a:buFont typeface="Oswald"/>
              <a:buNone/>
              <a:defRPr sz="2800" b="1">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630000" y="1152475"/>
            <a:ext cx="78840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Roboto Mono"/>
              <a:buChar char="●"/>
              <a:defRPr sz="1800">
                <a:solidFill>
                  <a:schemeClr val="dk2"/>
                </a:solidFill>
                <a:latin typeface="Roboto Mono"/>
                <a:ea typeface="Roboto Mono"/>
                <a:cs typeface="Roboto Mono"/>
                <a:sym typeface="Roboto Mono"/>
              </a:defRPr>
            </a:lvl1pPr>
            <a:lvl2pPr marL="914400" lvl="1"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2pPr>
            <a:lvl3pPr marL="1371600" lvl="2"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3pPr>
            <a:lvl4pPr marL="1828800" lvl="3"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4pPr>
            <a:lvl5pPr marL="2286000" lvl="4"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5pPr>
            <a:lvl6pPr marL="2743200" lvl="5"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6pPr>
            <a:lvl7pPr marL="3200400" lvl="6"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7pPr>
            <a:lvl8pPr marL="3657600" lvl="7"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8pPr>
            <a:lvl9pPr marL="4114800" lvl="8" indent="-317500">
              <a:lnSpc>
                <a:spcPct val="115000"/>
              </a:lnSpc>
              <a:spcBef>
                <a:spcPts val="0"/>
              </a:spcBef>
              <a:spcAft>
                <a:spcPts val="0"/>
              </a:spcAft>
              <a:buClr>
                <a:schemeClr val="dk2"/>
              </a:buClr>
              <a:buSzPts val="1400"/>
              <a:buFont typeface="Roboto Mono"/>
              <a:buChar char="■"/>
              <a:defRPr>
                <a:solidFill>
                  <a:schemeClr val="dk2"/>
                </a:solidFill>
                <a:latin typeface="Roboto Mono"/>
                <a:ea typeface="Roboto Mono"/>
                <a:cs typeface="Roboto Mono"/>
                <a:sym typeface="Roboto Mon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3" r:id="rId2"/>
    <p:sldLayoutId id="2147483658" r:id="rId3"/>
    <p:sldLayoutId id="2147483662" r:id="rId4"/>
    <p:sldLayoutId id="2147483663" r:id="rId5"/>
    <p:sldLayoutId id="2147483666" r:id="rId6"/>
    <p:sldLayoutId id="2147483677" r:id="rId7"/>
    <p:sldLayoutId id="2147483678" r:id="rId8"/>
    <p:sldLayoutId id="214748367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36"/>
          <p:cNvSpPr txBox="1">
            <a:spLocks noGrp="1"/>
          </p:cNvSpPr>
          <p:nvPr>
            <p:ph type="ctrTitle"/>
          </p:nvPr>
        </p:nvSpPr>
        <p:spPr>
          <a:xfrm>
            <a:off x="3855775" y="701250"/>
            <a:ext cx="4658100" cy="22662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Clr>
                <a:schemeClr val="dk1"/>
              </a:buClr>
              <a:buSzPts val="1100"/>
              <a:buFont typeface="Arial"/>
              <a:buNone/>
            </a:pPr>
            <a:r>
              <a:rPr lang="en-US" dirty="0"/>
              <a:t>The Capsim simulation Experience</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167386"/>
            <a:ext cx="7159782" cy="3233164"/>
          </a:xfrm>
          <a:prstGeom prst="rect">
            <a:avLst/>
          </a:prstGeom>
        </p:spPr>
        <p:txBody>
          <a:bodyPr spcFirstLastPara="1" wrap="square" lIns="91425" tIns="91425" rIns="91425" bIns="91425" anchor="t" anchorCtr="0">
            <a:noAutofit/>
          </a:bodyPr>
          <a:lstStyle/>
          <a:p>
            <a:pPr marL="432000" indent="-324000">
              <a:lnSpc>
                <a:spcPct val="100000"/>
              </a:lnSpc>
              <a:spcAft>
                <a:spcPts val="794"/>
              </a:spcAft>
              <a:buClr>
                <a:srgbClr val="000000"/>
              </a:buClr>
              <a:buSzPct val="45000"/>
              <a:buFont typeface="Wingdings" charset="2"/>
              <a:buChar char=""/>
            </a:pPr>
            <a:r>
              <a:rPr lang="en-US" sz="1800" b="0" strike="noStrike" spc="-1" dirty="0" smtClean="0">
                <a:solidFill>
                  <a:srgbClr val="000000"/>
                </a:solidFill>
                <a:latin typeface="Agency FB" pitchFamily="34" charset="0"/>
              </a:rPr>
              <a:t>Research &amp; Development and marketing decisions have a direct impact on product and segment repositioning.</a:t>
            </a:r>
          </a:p>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It is unwise to put many products in research and development and better to focus on one to avoid waste and loss.</a:t>
            </a:r>
          </a:p>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Market awareness and accessibility are essential and should be invested in</a:t>
            </a:r>
          </a:p>
          <a:p>
            <a:pPr marL="432000" indent="-324000">
              <a:lnSpc>
                <a:spcPct val="100000"/>
              </a:lnSpc>
              <a:spcAft>
                <a:spcPts val="794"/>
              </a:spcAft>
              <a:buClr>
                <a:srgbClr val="000000"/>
              </a:buClr>
              <a:buSzPct val="45000"/>
              <a:buFont typeface="Wingdings" charset="2"/>
              <a:buChar char=""/>
            </a:pPr>
            <a:r>
              <a:rPr lang="en-US" sz="1800" b="0" strike="noStrike" spc="-1" dirty="0" smtClean="0">
                <a:solidFill>
                  <a:srgbClr val="000000"/>
                </a:solidFill>
                <a:latin typeface="Agency FB" pitchFamily="34" charset="0"/>
              </a:rPr>
              <a:t>New products generate free awareness</a:t>
            </a:r>
          </a:p>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Investing in human resources is worthwhile and managing recruiting and training. </a:t>
            </a:r>
            <a:endParaRPr lang="en-US" sz="1800" b="0" strike="noStrike" spc="-1" dirty="0" smtClean="0">
              <a:solidFill>
                <a:srgbClr val="000000"/>
              </a:solidFill>
              <a:latin typeface="Agency FB" pitchFamily="34" charset="0"/>
            </a:endParaRPr>
          </a:p>
          <a:p>
            <a:pPr marL="432000" indent="-324000">
              <a:lnSpc>
                <a:spcPct val="100000"/>
              </a:lnSpc>
              <a:spcAft>
                <a:spcPts val="794"/>
              </a:spcAft>
              <a:buClr>
                <a:srgbClr val="000000"/>
              </a:buClr>
              <a:buSzPct val="45000"/>
              <a:buFont typeface="Wingdings" charset="2"/>
              <a:buChar char=""/>
            </a:pPr>
            <a:endParaRPr lang="en-US" sz="1800" b="0" strike="noStrike" spc="-1" dirty="0">
              <a:latin typeface="Agency FB" pitchFamily="34" charset="0"/>
            </a:endParaRPr>
          </a:p>
          <a:p>
            <a:pPr marL="432000" indent="-324000">
              <a:spcAft>
                <a:spcPts val="794"/>
              </a:spcAft>
              <a:buClr>
                <a:srgbClr val="000000"/>
              </a:buClr>
              <a:buSzPct val="45000"/>
              <a:buFont typeface="Wingdings" charset="2"/>
              <a:buChar char=""/>
            </a:pPr>
            <a:endParaRPr lang="en-US" sz="1200" b="0" strike="noStrike" spc="-1" dirty="0">
              <a:latin typeface="Times New Roman"/>
            </a:endParaRPr>
          </a:p>
        </p:txBody>
      </p:sp>
      <p:sp>
        <p:nvSpPr>
          <p:cNvPr id="2244" name="Google Shape;2244;p69"/>
          <p:cNvSpPr txBox="1">
            <a:spLocks noGrp="1"/>
          </p:cNvSpPr>
          <p:nvPr>
            <p:ph type="title"/>
          </p:nvPr>
        </p:nvSpPr>
        <p:spPr>
          <a:xfrm>
            <a:off x="2133600" y="207084"/>
            <a:ext cx="4114800" cy="572700"/>
          </a:xfrm>
          <a:prstGeom prst="rect">
            <a:avLst/>
          </a:prstGeom>
        </p:spPr>
        <p:txBody>
          <a:bodyPr spcFirstLastPara="1" wrap="square" lIns="91425" tIns="91425" rIns="91425" bIns="91425" anchor="t" anchorCtr="0">
            <a:noAutofit/>
          </a:bodyPr>
          <a:lstStyle/>
          <a:p>
            <a:pPr algn="ctr"/>
            <a:r>
              <a:rPr lang="en-US" sz="2800" b="0" strike="noStrike" spc="-1" dirty="0">
                <a:latin typeface="Arial"/>
              </a:rPr>
              <a:t>Key </a:t>
            </a:r>
            <a:r>
              <a:rPr lang="en-US" sz="2800" b="0" strike="noStrike" spc="-1" dirty="0" smtClean="0">
                <a:latin typeface="Arial"/>
              </a:rPr>
              <a:t>Lessons Cont.</a:t>
            </a:r>
            <a:endParaRPr lang="en-US" sz="2800" b="0" strike="noStrike" spc="-1" dirty="0">
              <a:latin typeface="Arial"/>
            </a:endParaRP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96547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5" name="Google Shape;575;p44"/>
          <p:cNvSpPr txBox="1">
            <a:spLocks noGrp="1"/>
          </p:cNvSpPr>
          <p:nvPr>
            <p:ph type="title"/>
          </p:nvPr>
        </p:nvSpPr>
        <p:spPr>
          <a:xfrm>
            <a:off x="2370674" y="309875"/>
            <a:ext cx="5630325" cy="826800"/>
          </a:xfrm>
          <a:prstGeom prst="rect">
            <a:avLst/>
          </a:prstGeom>
        </p:spPr>
        <p:txBody>
          <a:bodyPr spcFirstLastPara="1" wrap="square" lIns="91425" tIns="91425" rIns="91425" bIns="91425" anchor="ctr" anchorCtr="0">
            <a:noAutofit/>
          </a:bodyPr>
          <a:lstStyle/>
          <a:p>
            <a:pPr algn="l"/>
            <a:r>
              <a:rPr lang="en-US" sz="4800" b="0" strike="noStrike" spc="-1" dirty="0">
                <a:solidFill>
                  <a:srgbClr val="000000"/>
                </a:solidFill>
                <a:latin typeface="Oswald Regular"/>
                <a:ea typeface="Oswald Regular"/>
              </a:rPr>
              <a:t>What Is </a:t>
            </a:r>
            <a:r>
              <a:rPr lang="en-US" sz="4800" b="0" strike="noStrike" spc="-1" dirty="0" smtClean="0">
                <a:solidFill>
                  <a:srgbClr val="000000"/>
                </a:solidFill>
                <a:latin typeface="Oswald Regular"/>
                <a:ea typeface="Oswald Regular"/>
              </a:rPr>
              <a:t>Capsim?</a:t>
            </a:r>
            <a:endParaRPr lang="en-US" sz="4800" b="0" strike="noStrike" spc="-1" dirty="0">
              <a:latin typeface="Arial"/>
            </a:endParaRPr>
          </a:p>
        </p:txBody>
      </p:sp>
      <p:sp>
        <p:nvSpPr>
          <p:cNvPr id="576" name="Google Shape;576;p44"/>
          <p:cNvSpPr txBox="1">
            <a:spLocks noGrp="1"/>
          </p:cNvSpPr>
          <p:nvPr>
            <p:ph type="subTitle" idx="1"/>
          </p:nvPr>
        </p:nvSpPr>
        <p:spPr>
          <a:xfrm>
            <a:off x="1391322" y="1276350"/>
            <a:ext cx="6457278" cy="3276600"/>
          </a:xfrm>
          <a:prstGeom prst="rect">
            <a:avLst/>
          </a:prstGeom>
        </p:spPr>
        <p:txBody>
          <a:bodyPr spcFirstLastPara="1" wrap="square" lIns="91425" tIns="91425" rIns="91425" bIns="91425" anchor="ctr" anchorCtr="0">
            <a:noAutofit/>
          </a:bodyPr>
          <a:lstStyle/>
          <a:p>
            <a:pPr marL="432000" indent="-324000" algn="l">
              <a:lnSpc>
                <a:spcPct val="100000"/>
              </a:lnSpc>
              <a:spcAft>
                <a:spcPts val="1199"/>
              </a:spcAft>
              <a:buClr>
                <a:srgbClr val="000000"/>
              </a:buClr>
              <a:buSzPct val="45000"/>
              <a:buFont typeface="Wingdings" charset="2"/>
              <a:buChar char=""/>
            </a:pPr>
            <a:r>
              <a:rPr lang="en-US" sz="2000" strike="noStrike" spc="-1" dirty="0">
                <a:solidFill>
                  <a:schemeClr val="tx1"/>
                </a:solidFill>
                <a:latin typeface="Agency FB" pitchFamily="34" charset="0"/>
              </a:rPr>
              <a:t>Capsim is an acronym that stands for  Captive Simulations </a:t>
            </a:r>
          </a:p>
          <a:p>
            <a:pPr marL="432000" indent="-324000" algn="l">
              <a:spcAft>
                <a:spcPts val="794"/>
              </a:spcAft>
              <a:buClr>
                <a:srgbClr val="000000"/>
              </a:buClr>
              <a:buSzPct val="45000"/>
              <a:buFont typeface="Wingdings" charset="2"/>
              <a:buChar char=""/>
            </a:pPr>
            <a:r>
              <a:rPr lang="en-US" sz="2000" strike="noStrike" spc="-1" dirty="0">
                <a:solidFill>
                  <a:schemeClr val="tx1"/>
                </a:solidFill>
                <a:latin typeface="Agency FB" pitchFamily="34" charset="0"/>
              </a:rPr>
              <a:t>Capsim are simulations which are web based learning tools that employ the use of dashboards and reports to present dynamic financial and operational performance data</a:t>
            </a:r>
            <a:r>
              <a:rPr lang="en-US" sz="2000" strike="noStrike" spc="-1" dirty="0" smtClean="0">
                <a:solidFill>
                  <a:schemeClr val="tx1"/>
                </a:solidFill>
                <a:latin typeface="Agency FB" pitchFamily="34" charset="0"/>
              </a:rPr>
              <a:t>.</a:t>
            </a:r>
          </a:p>
          <a:p>
            <a:pPr marL="432000" indent="-324000" algn="l">
              <a:spcAft>
                <a:spcPts val="794"/>
              </a:spcAft>
              <a:buClr>
                <a:srgbClr val="000000"/>
              </a:buClr>
              <a:buSzPct val="45000"/>
              <a:buFont typeface="Wingdings" charset="2"/>
              <a:buChar char=""/>
            </a:pPr>
            <a:r>
              <a:rPr lang="en-US" sz="2000" spc="-1" dirty="0" smtClean="0">
                <a:solidFill>
                  <a:schemeClr val="tx1"/>
                </a:solidFill>
                <a:latin typeface="Agency FB" pitchFamily="34" charset="0"/>
              </a:rPr>
              <a:t>There are 5 Capsim modules namely; Capsim Research and Development Module, Capsim Marketing Module, Capsim Production Module, Capsim Finance Module, Capsim Human Resource Management Module aka HR module and </a:t>
            </a:r>
            <a:r>
              <a:rPr lang="en-US" sz="2000" strike="noStrike" spc="-1" dirty="0" smtClean="0">
                <a:solidFill>
                  <a:schemeClr val="tx1"/>
                </a:solidFill>
                <a:latin typeface="Agency FB" pitchFamily="34" charset="0"/>
              </a:rPr>
              <a:t>Capsim Total Quality Management or TQM module</a:t>
            </a:r>
            <a:endParaRPr lang="en-US" sz="2000" strike="noStrike" spc="-1" dirty="0">
              <a:solidFill>
                <a:schemeClr val="tx1"/>
              </a:solidFill>
              <a:latin typeface="Agency FB" pitchFamily="34" charset="0"/>
            </a:endParaRPr>
          </a:p>
        </p:txBody>
      </p:sp>
      <p:sp>
        <p:nvSpPr>
          <p:cNvPr id="5" name="Google Shape;574;p44"/>
          <p:cNvSpPr/>
          <p:nvPr/>
        </p:nvSpPr>
        <p:spPr>
          <a:xfrm>
            <a:off x="10392" y="1"/>
            <a:ext cx="1361208" cy="142875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85750"/>
            <a:ext cx="7086600" cy="826800"/>
          </a:xfrm>
        </p:spPr>
        <p:txBody>
          <a:bodyPr/>
          <a:lstStyle/>
          <a:p>
            <a:r>
              <a:rPr lang="en-US" sz="4400" dirty="0" smtClean="0"/>
              <a:t>Our Original Strategy</a:t>
            </a:r>
            <a:endParaRPr lang="en-US" sz="4400" dirty="0"/>
          </a:p>
        </p:txBody>
      </p:sp>
      <p:sp>
        <p:nvSpPr>
          <p:cNvPr id="3" name="Subtitle 2"/>
          <p:cNvSpPr>
            <a:spLocks noGrp="1"/>
          </p:cNvSpPr>
          <p:nvPr>
            <p:ph type="subTitle" idx="1"/>
          </p:nvPr>
        </p:nvSpPr>
        <p:spPr>
          <a:xfrm>
            <a:off x="762000" y="1428750"/>
            <a:ext cx="5410200" cy="2667000"/>
          </a:xfrm>
        </p:spPr>
        <p:txBody>
          <a:bodyPr>
            <a:normAutofit/>
          </a:bodyPr>
          <a:lstStyle/>
          <a:p>
            <a:pPr marL="742950" indent="-285750" algn="l">
              <a:buFont typeface="Arial" pitchFamily="34" charset="0"/>
              <a:buChar char="•"/>
            </a:pPr>
            <a:r>
              <a:rPr lang="en-US" sz="1800" dirty="0" smtClean="0">
                <a:latin typeface="Agency FB" pitchFamily="34" charset="0"/>
              </a:rPr>
              <a:t>For our research and development strategy, we wanted to invent a new product and for marketing, we were to pay for accessibility and awareness. </a:t>
            </a:r>
          </a:p>
          <a:p>
            <a:pPr marL="742950" indent="-285750" algn="l">
              <a:buFont typeface="Arial" pitchFamily="34" charset="0"/>
              <a:buChar char="•"/>
            </a:pPr>
            <a:r>
              <a:rPr lang="en-US" sz="1800" dirty="0" smtClean="0">
                <a:latin typeface="Agency FB" pitchFamily="34" charset="0"/>
              </a:rPr>
              <a:t>For production, we were to purchase automation equipment and increase capacity for existing and new products</a:t>
            </a:r>
          </a:p>
          <a:p>
            <a:pPr marL="742950" indent="-285750" algn="l">
              <a:buFont typeface="Arial" pitchFamily="34" charset="0"/>
              <a:buChar char="•"/>
            </a:pPr>
            <a:r>
              <a:rPr lang="en-US" sz="1800" dirty="0" smtClean="0">
                <a:latin typeface="Agency FB" pitchFamily="34" charset="0"/>
              </a:rPr>
              <a:t>Finance decisions included issuing stocks and bonds</a:t>
            </a:r>
          </a:p>
          <a:p>
            <a:pPr marL="742950" indent="-285750" algn="l">
              <a:buFont typeface="Arial" pitchFamily="34" charset="0"/>
              <a:buChar char="•"/>
            </a:pPr>
            <a:r>
              <a:rPr lang="en-US" sz="1800" dirty="0" smtClean="0">
                <a:latin typeface="Agency FB" pitchFamily="34" charset="0"/>
              </a:rPr>
              <a:t>An optimal pricing strategy to maximize turnover was in place</a:t>
            </a:r>
            <a:endParaRPr lang="en-US" sz="1800" dirty="0">
              <a:latin typeface="Agency FB" pitchFamily="34" charset="0"/>
            </a:endParaRPr>
          </a:p>
        </p:txBody>
      </p:sp>
      <p:sp>
        <p:nvSpPr>
          <p:cNvPr id="4" name="Google Shape;574;p44"/>
          <p:cNvSpPr/>
          <p:nvPr/>
        </p:nvSpPr>
        <p:spPr>
          <a:xfrm>
            <a:off x="10392" y="1"/>
            <a:ext cx="1361208" cy="142875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334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46"/>
          <p:cNvSpPr/>
          <p:nvPr/>
        </p:nvSpPr>
        <p:spPr>
          <a:xfrm>
            <a:off x="6536775" y="2432750"/>
            <a:ext cx="3208500" cy="320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46"/>
          <p:cNvSpPr txBox="1">
            <a:spLocks noGrp="1"/>
          </p:cNvSpPr>
          <p:nvPr>
            <p:ph type="title"/>
          </p:nvPr>
        </p:nvSpPr>
        <p:spPr>
          <a:xfrm>
            <a:off x="1752600" y="361950"/>
            <a:ext cx="6156700" cy="826800"/>
          </a:xfrm>
          <a:prstGeom prst="rect">
            <a:avLst/>
          </a:prstGeom>
        </p:spPr>
        <p:txBody>
          <a:bodyPr spcFirstLastPara="1" wrap="square" lIns="91425" tIns="91425" rIns="91425" bIns="91425" anchor="ctr" anchorCtr="0">
            <a:noAutofit/>
          </a:bodyPr>
          <a:lstStyle/>
          <a:p>
            <a:pPr algn="ctr"/>
            <a:r>
              <a:rPr lang="en-US" sz="4400" b="0" strike="noStrike" spc="-1" dirty="0" smtClean="0">
                <a:latin typeface="Arial"/>
              </a:rPr>
              <a:t>Evolution of strategies</a:t>
            </a:r>
            <a:endParaRPr lang="en-US" sz="4400" b="0" strike="noStrike" spc="-1" dirty="0">
              <a:latin typeface="Arial"/>
            </a:endParaRPr>
          </a:p>
        </p:txBody>
      </p:sp>
      <p:sp>
        <p:nvSpPr>
          <p:cNvPr id="610" name="Google Shape;610;p46"/>
          <p:cNvSpPr txBox="1">
            <a:spLocks noGrp="1"/>
          </p:cNvSpPr>
          <p:nvPr>
            <p:ph type="subTitle" idx="1"/>
          </p:nvPr>
        </p:nvSpPr>
        <p:spPr>
          <a:xfrm>
            <a:off x="1560537" y="1276350"/>
            <a:ext cx="7583463" cy="2971800"/>
          </a:xfrm>
          <a:prstGeom prst="rect">
            <a:avLst/>
          </a:prstGeom>
        </p:spPr>
        <p:txBody>
          <a:bodyPr spcFirstLastPara="1" wrap="square" lIns="91425" tIns="91425" rIns="91425" bIns="91425" anchor="ctr" anchorCtr="0">
            <a:noAutofit/>
          </a:bodyPr>
          <a:lstStyle/>
          <a:p>
            <a:pPr marL="432000" indent="-324000">
              <a:lnSpc>
                <a:spcPct val="100000"/>
              </a:lnSpc>
              <a:spcAft>
                <a:spcPts val="1199"/>
              </a:spcAft>
              <a:buClr>
                <a:srgbClr val="000000"/>
              </a:buClr>
              <a:buSzPct val="45000"/>
              <a:buFont typeface="Wingdings" charset="2"/>
              <a:buChar char=""/>
            </a:pPr>
            <a:r>
              <a:rPr lang="en-US" sz="1800" b="0" strike="noStrike" spc="-1" dirty="0" smtClean="0">
                <a:latin typeface="Agency FB" pitchFamily="34" charset="0"/>
              </a:rPr>
              <a:t>After the decisions made in round 1, other changes were made in the rounds that followed</a:t>
            </a: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For round 2, we repositioned segments based on whether they were traditional, high-end, performance and their size.</a:t>
            </a:r>
          </a:p>
          <a:p>
            <a:pPr marL="432000" indent="-324000">
              <a:lnSpc>
                <a:spcPct val="100000"/>
              </a:lnSpc>
              <a:spcAft>
                <a:spcPts val="1199"/>
              </a:spcAft>
              <a:buClr>
                <a:srgbClr val="000000"/>
              </a:buClr>
              <a:buSzPct val="45000"/>
              <a:buFont typeface="Wingdings" charset="2"/>
              <a:buChar char=""/>
            </a:pPr>
            <a:r>
              <a:rPr lang="en-US" sz="1800" b="0" strike="noStrike" spc="-1" dirty="0" smtClean="0">
                <a:latin typeface="Agency FB" pitchFamily="34" charset="0"/>
              </a:rPr>
              <a:t>We continued paying for accessibility and awareness</a:t>
            </a: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We set account receivables due date to 90 days and set account payables payment date to 30 days</a:t>
            </a:r>
          </a:p>
          <a:p>
            <a:pPr marL="432000" indent="-324000">
              <a:lnSpc>
                <a:spcPct val="100000"/>
              </a:lnSpc>
              <a:spcAft>
                <a:spcPts val="1199"/>
              </a:spcAft>
              <a:buClr>
                <a:srgbClr val="000000"/>
              </a:buClr>
              <a:buSzPct val="45000"/>
              <a:buFont typeface="Wingdings" charset="2"/>
              <a:buChar char=""/>
            </a:pPr>
            <a:r>
              <a:rPr lang="en-US" sz="1800" b="0" strike="noStrike" spc="-1" dirty="0" smtClean="0">
                <a:latin typeface="Agency FB" pitchFamily="34" charset="0"/>
              </a:rPr>
              <a:t>New labor terms were negotiated</a:t>
            </a:r>
            <a:endParaRPr lang="en-US" sz="1800" b="0" strike="noStrike" spc="-1" dirty="0">
              <a:latin typeface="Agency FB" pitchFamily="34" charset="0"/>
            </a:endParaRPr>
          </a:p>
        </p:txBody>
      </p:sp>
      <p:grpSp>
        <p:nvGrpSpPr>
          <p:cNvPr id="611" name="Google Shape;611;p46"/>
          <p:cNvGrpSpPr/>
          <p:nvPr/>
        </p:nvGrpSpPr>
        <p:grpSpPr>
          <a:xfrm rot="5400000">
            <a:off x="-1744248" y="1650600"/>
            <a:ext cx="5330820" cy="1842300"/>
            <a:chOff x="593750" y="238125"/>
            <a:chExt cx="6422675" cy="2219638"/>
          </a:xfrm>
        </p:grpSpPr>
        <p:sp>
          <p:nvSpPr>
            <p:cNvPr id="612" name="Google Shape;612;p46"/>
            <p:cNvSpPr/>
            <p:nvPr/>
          </p:nvSpPr>
          <p:spPr>
            <a:xfrm>
              <a:off x="593750" y="238125"/>
              <a:ext cx="6422675" cy="1902400"/>
            </a:xfrm>
            <a:custGeom>
              <a:avLst/>
              <a:gdLst/>
              <a:ahLst/>
              <a:cxnLst/>
              <a:rect l="l" t="t" r="r" b="b"/>
              <a:pathLst>
                <a:path w="256907" h="76096" extrusionOk="0">
                  <a:moveTo>
                    <a:pt x="211040" y="0"/>
                  </a:moveTo>
                  <a:cubicBezTo>
                    <a:pt x="210846" y="17"/>
                    <a:pt x="210653" y="22"/>
                    <a:pt x="210458" y="22"/>
                  </a:cubicBezTo>
                  <a:cubicBezTo>
                    <a:pt x="210159" y="22"/>
                    <a:pt x="209856" y="10"/>
                    <a:pt x="209545" y="10"/>
                  </a:cubicBezTo>
                  <a:cubicBezTo>
                    <a:pt x="208605" y="10"/>
                    <a:pt x="207587" y="119"/>
                    <a:pt x="206347" y="993"/>
                  </a:cubicBezTo>
                  <a:cubicBezTo>
                    <a:pt x="206246" y="976"/>
                    <a:pt x="206148" y="967"/>
                    <a:pt x="206051" y="967"/>
                  </a:cubicBezTo>
                  <a:cubicBezTo>
                    <a:pt x="204658" y="967"/>
                    <a:pt x="203595" y="2694"/>
                    <a:pt x="202442" y="3014"/>
                  </a:cubicBezTo>
                  <a:cubicBezTo>
                    <a:pt x="202001" y="3633"/>
                    <a:pt x="201546" y="3776"/>
                    <a:pt x="201056" y="3776"/>
                  </a:cubicBezTo>
                  <a:cubicBezTo>
                    <a:pt x="200634" y="3776"/>
                    <a:pt x="200185" y="3670"/>
                    <a:pt x="199696" y="3670"/>
                  </a:cubicBezTo>
                  <a:cubicBezTo>
                    <a:pt x="199164" y="3670"/>
                    <a:pt x="198584" y="3795"/>
                    <a:pt x="197938" y="4316"/>
                  </a:cubicBezTo>
                  <a:cubicBezTo>
                    <a:pt x="197418" y="4037"/>
                    <a:pt x="196897" y="3939"/>
                    <a:pt x="196378" y="3939"/>
                  </a:cubicBezTo>
                  <a:cubicBezTo>
                    <a:pt x="195495" y="3939"/>
                    <a:pt x="194615" y="4223"/>
                    <a:pt x="193741" y="4385"/>
                  </a:cubicBezTo>
                  <a:cubicBezTo>
                    <a:pt x="192747" y="4311"/>
                    <a:pt x="191762" y="3745"/>
                    <a:pt x="190779" y="3745"/>
                  </a:cubicBezTo>
                  <a:cubicBezTo>
                    <a:pt x="190391" y="3745"/>
                    <a:pt x="190002" y="3833"/>
                    <a:pt x="189614" y="4076"/>
                  </a:cubicBezTo>
                  <a:cubicBezTo>
                    <a:pt x="188713" y="3997"/>
                    <a:pt x="187805" y="3778"/>
                    <a:pt x="186899" y="3778"/>
                  </a:cubicBezTo>
                  <a:cubicBezTo>
                    <a:pt x="186427" y="3778"/>
                    <a:pt x="185956" y="3838"/>
                    <a:pt x="185486" y="4008"/>
                  </a:cubicBezTo>
                  <a:cubicBezTo>
                    <a:pt x="185295" y="3950"/>
                    <a:pt x="185103" y="3925"/>
                    <a:pt x="184910" y="3925"/>
                  </a:cubicBezTo>
                  <a:cubicBezTo>
                    <a:pt x="183651" y="3925"/>
                    <a:pt x="182355" y="4984"/>
                    <a:pt x="181051" y="4984"/>
                  </a:cubicBezTo>
                  <a:cubicBezTo>
                    <a:pt x="180708" y="4984"/>
                    <a:pt x="180365" y="4911"/>
                    <a:pt x="180023" y="4727"/>
                  </a:cubicBezTo>
                  <a:cubicBezTo>
                    <a:pt x="178190" y="4813"/>
                    <a:pt x="176357" y="5104"/>
                    <a:pt x="174576" y="5601"/>
                  </a:cubicBezTo>
                  <a:cubicBezTo>
                    <a:pt x="173926" y="5324"/>
                    <a:pt x="173280" y="5226"/>
                    <a:pt x="172636" y="5226"/>
                  </a:cubicBezTo>
                  <a:cubicBezTo>
                    <a:pt x="171090" y="5226"/>
                    <a:pt x="169562" y="5789"/>
                    <a:pt x="168051" y="5789"/>
                  </a:cubicBezTo>
                  <a:cubicBezTo>
                    <a:pt x="167075" y="5789"/>
                    <a:pt x="166105" y="5856"/>
                    <a:pt x="165135" y="5856"/>
                  </a:cubicBezTo>
                  <a:cubicBezTo>
                    <a:pt x="163961" y="5856"/>
                    <a:pt x="162785" y="5758"/>
                    <a:pt x="161594" y="5327"/>
                  </a:cubicBezTo>
                  <a:cubicBezTo>
                    <a:pt x="161112" y="5404"/>
                    <a:pt x="160628" y="5432"/>
                    <a:pt x="160142" y="5432"/>
                  </a:cubicBezTo>
                  <a:cubicBezTo>
                    <a:pt x="158768" y="5432"/>
                    <a:pt x="157379" y="5204"/>
                    <a:pt x="155969" y="5204"/>
                  </a:cubicBezTo>
                  <a:cubicBezTo>
                    <a:pt x="155664" y="5204"/>
                    <a:pt x="155358" y="5215"/>
                    <a:pt x="155051" y="5241"/>
                  </a:cubicBezTo>
                  <a:cubicBezTo>
                    <a:pt x="154768" y="5153"/>
                    <a:pt x="154480" y="5118"/>
                    <a:pt x="154190" y="5118"/>
                  </a:cubicBezTo>
                  <a:cubicBezTo>
                    <a:pt x="153411" y="5118"/>
                    <a:pt x="152613" y="5364"/>
                    <a:pt x="151814" y="5464"/>
                  </a:cubicBezTo>
                  <a:cubicBezTo>
                    <a:pt x="151042" y="5647"/>
                    <a:pt x="150270" y="6226"/>
                    <a:pt x="149529" y="6226"/>
                  </a:cubicBezTo>
                  <a:cubicBezTo>
                    <a:pt x="149234" y="6226"/>
                    <a:pt x="148945" y="6135"/>
                    <a:pt x="148663" y="5892"/>
                  </a:cubicBezTo>
                  <a:cubicBezTo>
                    <a:pt x="148507" y="5693"/>
                    <a:pt x="148347" y="5615"/>
                    <a:pt x="148184" y="5615"/>
                  </a:cubicBezTo>
                  <a:cubicBezTo>
                    <a:pt x="147628" y="5615"/>
                    <a:pt x="147032" y="6521"/>
                    <a:pt x="146436" y="6680"/>
                  </a:cubicBezTo>
                  <a:cubicBezTo>
                    <a:pt x="146142" y="6987"/>
                    <a:pt x="145848" y="7050"/>
                    <a:pt x="145560" y="7050"/>
                  </a:cubicBezTo>
                  <a:cubicBezTo>
                    <a:pt x="145362" y="7050"/>
                    <a:pt x="145168" y="7020"/>
                    <a:pt x="144979" y="7020"/>
                  </a:cubicBezTo>
                  <a:cubicBezTo>
                    <a:pt x="144723" y="7020"/>
                    <a:pt x="144476" y="7074"/>
                    <a:pt x="144244" y="7330"/>
                  </a:cubicBezTo>
                  <a:cubicBezTo>
                    <a:pt x="142696" y="6982"/>
                    <a:pt x="141500" y="5804"/>
                    <a:pt x="140342" y="5804"/>
                  </a:cubicBezTo>
                  <a:cubicBezTo>
                    <a:pt x="140078" y="5804"/>
                    <a:pt x="139815" y="5865"/>
                    <a:pt x="139551" y="6012"/>
                  </a:cubicBezTo>
                  <a:cubicBezTo>
                    <a:pt x="138593" y="5077"/>
                    <a:pt x="137611" y="4389"/>
                    <a:pt x="136442" y="4389"/>
                  </a:cubicBezTo>
                  <a:cubicBezTo>
                    <a:pt x="135897" y="4389"/>
                    <a:pt x="135312" y="4538"/>
                    <a:pt x="134670" y="4881"/>
                  </a:cubicBezTo>
                  <a:cubicBezTo>
                    <a:pt x="132615" y="5618"/>
                    <a:pt x="131365" y="5190"/>
                    <a:pt x="130131" y="7245"/>
                  </a:cubicBezTo>
                  <a:cubicBezTo>
                    <a:pt x="128881" y="7656"/>
                    <a:pt x="127682" y="9608"/>
                    <a:pt x="125713" y="9711"/>
                  </a:cubicBezTo>
                  <a:cubicBezTo>
                    <a:pt x="125376" y="9662"/>
                    <a:pt x="125041" y="9648"/>
                    <a:pt x="124706" y="9648"/>
                  </a:cubicBezTo>
                  <a:cubicBezTo>
                    <a:pt x="124243" y="9648"/>
                    <a:pt x="123782" y="9675"/>
                    <a:pt x="123321" y="9675"/>
                  </a:cubicBezTo>
                  <a:cubicBezTo>
                    <a:pt x="122704" y="9675"/>
                    <a:pt x="122086" y="9627"/>
                    <a:pt x="121465" y="9403"/>
                  </a:cubicBezTo>
                  <a:cubicBezTo>
                    <a:pt x="121130" y="9583"/>
                    <a:pt x="120794" y="9661"/>
                    <a:pt x="120458" y="9661"/>
                  </a:cubicBezTo>
                  <a:cubicBezTo>
                    <a:pt x="119390" y="9661"/>
                    <a:pt x="118325" y="8867"/>
                    <a:pt x="117269" y="8033"/>
                  </a:cubicBezTo>
                  <a:cubicBezTo>
                    <a:pt x="116308" y="7107"/>
                    <a:pt x="115355" y="6872"/>
                    <a:pt x="114410" y="6872"/>
                  </a:cubicBezTo>
                  <a:cubicBezTo>
                    <a:pt x="113991" y="6872"/>
                    <a:pt x="113574" y="6918"/>
                    <a:pt x="113159" y="6971"/>
                  </a:cubicBezTo>
                  <a:cubicBezTo>
                    <a:pt x="112433" y="6990"/>
                    <a:pt x="111696" y="7105"/>
                    <a:pt x="110952" y="7105"/>
                  </a:cubicBezTo>
                  <a:cubicBezTo>
                    <a:pt x="110362" y="7105"/>
                    <a:pt x="109767" y="7032"/>
                    <a:pt x="109168" y="6782"/>
                  </a:cubicBezTo>
                  <a:cubicBezTo>
                    <a:pt x="108894" y="6983"/>
                    <a:pt x="108620" y="7057"/>
                    <a:pt x="108345" y="7057"/>
                  </a:cubicBezTo>
                  <a:cubicBezTo>
                    <a:pt x="107573" y="7057"/>
                    <a:pt x="106797" y="6472"/>
                    <a:pt x="106024" y="6472"/>
                  </a:cubicBezTo>
                  <a:cubicBezTo>
                    <a:pt x="105713" y="6472"/>
                    <a:pt x="105402" y="6567"/>
                    <a:pt x="105092" y="6834"/>
                  </a:cubicBezTo>
                  <a:cubicBezTo>
                    <a:pt x="104927" y="6869"/>
                    <a:pt x="104762" y="6883"/>
                    <a:pt x="104598" y="6883"/>
                  </a:cubicBezTo>
                  <a:cubicBezTo>
                    <a:pt x="103741" y="6883"/>
                    <a:pt x="102891" y="6484"/>
                    <a:pt x="102048" y="6484"/>
                  </a:cubicBezTo>
                  <a:cubicBezTo>
                    <a:pt x="101709" y="6484"/>
                    <a:pt x="101370" y="6549"/>
                    <a:pt x="101033" y="6731"/>
                  </a:cubicBezTo>
                  <a:cubicBezTo>
                    <a:pt x="99444" y="6416"/>
                    <a:pt x="97878" y="6057"/>
                    <a:pt x="96325" y="6057"/>
                  </a:cubicBezTo>
                  <a:cubicBezTo>
                    <a:pt x="95935" y="6057"/>
                    <a:pt x="95546" y="6080"/>
                    <a:pt x="95158" y="6132"/>
                  </a:cubicBezTo>
                  <a:cubicBezTo>
                    <a:pt x="94992" y="6156"/>
                    <a:pt x="94827" y="6168"/>
                    <a:pt x="94661" y="6168"/>
                  </a:cubicBezTo>
                  <a:cubicBezTo>
                    <a:pt x="93144" y="6168"/>
                    <a:pt x="91637" y="5224"/>
                    <a:pt x="90132" y="5224"/>
                  </a:cubicBezTo>
                  <a:cubicBezTo>
                    <a:pt x="89883" y="5224"/>
                    <a:pt x="89635" y="5250"/>
                    <a:pt x="89386" y="5309"/>
                  </a:cubicBezTo>
                  <a:cubicBezTo>
                    <a:pt x="87485" y="4590"/>
                    <a:pt x="85584" y="4813"/>
                    <a:pt x="83666" y="4453"/>
                  </a:cubicBezTo>
                  <a:cubicBezTo>
                    <a:pt x="83140" y="4477"/>
                    <a:pt x="82615" y="4497"/>
                    <a:pt x="82088" y="4497"/>
                  </a:cubicBezTo>
                  <a:cubicBezTo>
                    <a:pt x="80694" y="4497"/>
                    <a:pt x="79294" y="4351"/>
                    <a:pt x="77877" y="3717"/>
                  </a:cubicBezTo>
                  <a:cubicBezTo>
                    <a:pt x="77268" y="4331"/>
                    <a:pt x="76662" y="4549"/>
                    <a:pt x="76059" y="4549"/>
                  </a:cubicBezTo>
                  <a:cubicBezTo>
                    <a:pt x="74764" y="4549"/>
                    <a:pt x="73482" y="3545"/>
                    <a:pt x="72208" y="3323"/>
                  </a:cubicBezTo>
                  <a:cubicBezTo>
                    <a:pt x="71343" y="2664"/>
                    <a:pt x="70479" y="2502"/>
                    <a:pt x="69614" y="2502"/>
                  </a:cubicBezTo>
                  <a:cubicBezTo>
                    <a:pt x="68772" y="2502"/>
                    <a:pt x="67929" y="2656"/>
                    <a:pt x="67086" y="2656"/>
                  </a:cubicBezTo>
                  <a:cubicBezTo>
                    <a:pt x="66926" y="2656"/>
                    <a:pt x="66767" y="2651"/>
                    <a:pt x="66607" y="2638"/>
                  </a:cubicBezTo>
                  <a:cubicBezTo>
                    <a:pt x="65203" y="1781"/>
                    <a:pt x="63798" y="2329"/>
                    <a:pt x="62377" y="1627"/>
                  </a:cubicBezTo>
                  <a:cubicBezTo>
                    <a:pt x="61681" y="1979"/>
                    <a:pt x="60981" y="2315"/>
                    <a:pt x="60275" y="2315"/>
                  </a:cubicBezTo>
                  <a:cubicBezTo>
                    <a:pt x="59539" y="2315"/>
                    <a:pt x="58796" y="1949"/>
                    <a:pt x="58044" y="856"/>
                  </a:cubicBezTo>
                  <a:cubicBezTo>
                    <a:pt x="57571" y="1060"/>
                    <a:pt x="57097" y="1130"/>
                    <a:pt x="56621" y="1130"/>
                  </a:cubicBezTo>
                  <a:cubicBezTo>
                    <a:pt x="55577" y="1130"/>
                    <a:pt x="54524" y="793"/>
                    <a:pt x="53470" y="793"/>
                  </a:cubicBezTo>
                  <a:cubicBezTo>
                    <a:pt x="53105" y="793"/>
                    <a:pt x="52740" y="833"/>
                    <a:pt x="52375" y="942"/>
                  </a:cubicBezTo>
                  <a:cubicBezTo>
                    <a:pt x="51759" y="825"/>
                    <a:pt x="51141" y="761"/>
                    <a:pt x="50522" y="761"/>
                  </a:cubicBezTo>
                  <a:cubicBezTo>
                    <a:pt x="49232" y="761"/>
                    <a:pt x="47939" y="1041"/>
                    <a:pt x="46654" y="1713"/>
                  </a:cubicBezTo>
                  <a:cubicBezTo>
                    <a:pt x="44753" y="2432"/>
                    <a:pt x="42869" y="2141"/>
                    <a:pt x="41002" y="2432"/>
                  </a:cubicBezTo>
                  <a:cubicBezTo>
                    <a:pt x="40389" y="2061"/>
                    <a:pt x="39777" y="1926"/>
                    <a:pt x="39167" y="1926"/>
                  </a:cubicBezTo>
                  <a:cubicBezTo>
                    <a:pt x="37834" y="1926"/>
                    <a:pt x="36507" y="2569"/>
                    <a:pt x="35179" y="2792"/>
                  </a:cubicBezTo>
                  <a:cubicBezTo>
                    <a:pt x="34585" y="2603"/>
                    <a:pt x="33991" y="2533"/>
                    <a:pt x="33397" y="2533"/>
                  </a:cubicBezTo>
                  <a:cubicBezTo>
                    <a:pt x="32056" y="2533"/>
                    <a:pt x="30714" y="2889"/>
                    <a:pt x="29373" y="3031"/>
                  </a:cubicBezTo>
                  <a:cubicBezTo>
                    <a:pt x="28882" y="3281"/>
                    <a:pt x="28392" y="3368"/>
                    <a:pt x="27902" y="3368"/>
                  </a:cubicBezTo>
                  <a:cubicBezTo>
                    <a:pt x="26811" y="3368"/>
                    <a:pt x="25721" y="2940"/>
                    <a:pt x="24624" y="2940"/>
                  </a:cubicBezTo>
                  <a:cubicBezTo>
                    <a:pt x="24256" y="2940"/>
                    <a:pt x="23886" y="2988"/>
                    <a:pt x="23515" y="3117"/>
                  </a:cubicBezTo>
                  <a:cubicBezTo>
                    <a:pt x="22605" y="3325"/>
                    <a:pt x="21716" y="3498"/>
                    <a:pt x="20841" y="3498"/>
                  </a:cubicBezTo>
                  <a:cubicBezTo>
                    <a:pt x="19987" y="3498"/>
                    <a:pt x="19146" y="3334"/>
                    <a:pt x="18309" y="2877"/>
                  </a:cubicBezTo>
                  <a:cubicBezTo>
                    <a:pt x="16961" y="2850"/>
                    <a:pt x="15623" y="2170"/>
                    <a:pt x="14280" y="2170"/>
                  </a:cubicBezTo>
                  <a:cubicBezTo>
                    <a:pt x="13950" y="2170"/>
                    <a:pt x="13621" y="2211"/>
                    <a:pt x="13291" y="2312"/>
                  </a:cubicBezTo>
                  <a:cubicBezTo>
                    <a:pt x="12444" y="1492"/>
                    <a:pt x="11589" y="1259"/>
                    <a:pt x="10725" y="1259"/>
                  </a:cubicBezTo>
                  <a:cubicBezTo>
                    <a:pt x="9893" y="1259"/>
                    <a:pt x="9053" y="1475"/>
                    <a:pt x="8204" y="1593"/>
                  </a:cubicBezTo>
                  <a:cubicBezTo>
                    <a:pt x="7847" y="1353"/>
                    <a:pt x="7477" y="1297"/>
                    <a:pt x="7097" y="1297"/>
                  </a:cubicBezTo>
                  <a:cubicBezTo>
                    <a:pt x="6763" y="1297"/>
                    <a:pt x="6421" y="1340"/>
                    <a:pt x="6075" y="1340"/>
                  </a:cubicBezTo>
                  <a:cubicBezTo>
                    <a:pt x="5609" y="1340"/>
                    <a:pt x="5135" y="1261"/>
                    <a:pt x="4659" y="891"/>
                  </a:cubicBezTo>
                  <a:cubicBezTo>
                    <a:pt x="4487" y="825"/>
                    <a:pt x="4314" y="800"/>
                    <a:pt x="4142" y="800"/>
                  </a:cubicBezTo>
                  <a:cubicBezTo>
                    <a:pt x="3515" y="800"/>
                    <a:pt x="2888" y="1138"/>
                    <a:pt x="2278" y="1138"/>
                  </a:cubicBezTo>
                  <a:cubicBezTo>
                    <a:pt x="1869" y="1138"/>
                    <a:pt x="1468" y="987"/>
                    <a:pt x="1079" y="480"/>
                  </a:cubicBezTo>
                  <a:cubicBezTo>
                    <a:pt x="736" y="325"/>
                    <a:pt x="377" y="257"/>
                    <a:pt x="0" y="240"/>
                  </a:cubicBezTo>
                  <a:lnTo>
                    <a:pt x="0" y="76096"/>
                  </a:lnTo>
                  <a:lnTo>
                    <a:pt x="256906" y="76096"/>
                  </a:lnTo>
                  <a:lnTo>
                    <a:pt x="256906" y="2158"/>
                  </a:lnTo>
                  <a:cubicBezTo>
                    <a:pt x="256051" y="1999"/>
                    <a:pt x="255179" y="1771"/>
                    <a:pt x="254289" y="1771"/>
                  </a:cubicBezTo>
                  <a:cubicBezTo>
                    <a:pt x="253931" y="1771"/>
                    <a:pt x="253570" y="1808"/>
                    <a:pt x="253207" y="1901"/>
                  </a:cubicBezTo>
                  <a:cubicBezTo>
                    <a:pt x="250946" y="2021"/>
                    <a:pt x="248599" y="2072"/>
                    <a:pt x="246339" y="2295"/>
                  </a:cubicBezTo>
                  <a:cubicBezTo>
                    <a:pt x="245053" y="3078"/>
                    <a:pt x="243794" y="3397"/>
                    <a:pt x="242590" y="3397"/>
                  </a:cubicBezTo>
                  <a:cubicBezTo>
                    <a:pt x="241662" y="3397"/>
                    <a:pt x="240766" y="3208"/>
                    <a:pt x="239916" y="2894"/>
                  </a:cubicBezTo>
                  <a:cubicBezTo>
                    <a:pt x="239303" y="2741"/>
                    <a:pt x="238747" y="2664"/>
                    <a:pt x="238227" y="2664"/>
                  </a:cubicBezTo>
                  <a:cubicBezTo>
                    <a:pt x="237352" y="2664"/>
                    <a:pt x="236579" y="2882"/>
                    <a:pt x="235806" y="3323"/>
                  </a:cubicBezTo>
                  <a:cubicBezTo>
                    <a:pt x="235483" y="3622"/>
                    <a:pt x="235162" y="3733"/>
                    <a:pt x="234835" y="3733"/>
                  </a:cubicBezTo>
                  <a:cubicBezTo>
                    <a:pt x="233929" y="3733"/>
                    <a:pt x="232978" y="2881"/>
                    <a:pt x="231832" y="2843"/>
                  </a:cubicBezTo>
                  <a:cubicBezTo>
                    <a:pt x="230837" y="1838"/>
                    <a:pt x="230095" y="1681"/>
                    <a:pt x="229445" y="1681"/>
                  </a:cubicBezTo>
                  <a:cubicBezTo>
                    <a:pt x="229151" y="1681"/>
                    <a:pt x="228876" y="1713"/>
                    <a:pt x="228605" y="1713"/>
                  </a:cubicBezTo>
                  <a:cubicBezTo>
                    <a:pt x="228464" y="1713"/>
                    <a:pt x="228325" y="1705"/>
                    <a:pt x="228184" y="1678"/>
                  </a:cubicBezTo>
                  <a:cubicBezTo>
                    <a:pt x="227627" y="1546"/>
                    <a:pt x="227059" y="1414"/>
                    <a:pt x="226351" y="1414"/>
                  </a:cubicBezTo>
                  <a:cubicBezTo>
                    <a:pt x="225776" y="1414"/>
                    <a:pt x="225108" y="1501"/>
                    <a:pt x="224279" y="1747"/>
                  </a:cubicBezTo>
                  <a:cubicBezTo>
                    <a:pt x="223777" y="2209"/>
                    <a:pt x="223332" y="2363"/>
                    <a:pt x="222929" y="2363"/>
                  </a:cubicBezTo>
                  <a:cubicBezTo>
                    <a:pt x="222132" y="2363"/>
                    <a:pt x="221498" y="1763"/>
                    <a:pt x="220910" y="1763"/>
                  </a:cubicBezTo>
                  <a:cubicBezTo>
                    <a:pt x="220628" y="1763"/>
                    <a:pt x="220356" y="1902"/>
                    <a:pt x="220083" y="2312"/>
                  </a:cubicBezTo>
                  <a:cubicBezTo>
                    <a:pt x="219628" y="1619"/>
                    <a:pt x="219173" y="1457"/>
                    <a:pt x="218661" y="1457"/>
                  </a:cubicBezTo>
                  <a:cubicBezTo>
                    <a:pt x="218211" y="1457"/>
                    <a:pt x="217717" y="1582"/>
                    <a:pt x="217141" y="1582"/>
                  </a:cubicBezTo>
                  <a:cubicBezTo>
                    <a:pt x="216720" y="1582"/>
                    <a:pt x="216256" y="1516"/>
                    <a:pt x="215733" y="1285"/>
                  </a:cubicBezTo>
                  <a:cubicBezTo>
                    <a:pt x="215147" y="1119"/>
                    <a:pt x="214613" y="1096"/>
                    <a:pt x="214115" y="1096"/>
                  </a:cubicBezTo>
                  <a:cubicBezTo>
                    <a:pt x="213922" y="1096"/>
                    <a:pt x="213735" y="1099"/>
                    <a:pt x="213552" y="1099"/>
                  </a:cubicBezTo>
                  <a:cubicBezTo>
                    <a:pt x="212644" y="1099"/>
                    <a:pt x="211845" y="1014"/>
                    <a:pt x="2110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46"/>
            <p:cNvSpPr/>
            <p:nvPr/>
          </p:nvSpPr>
          <p:spPr>
            <a:xfrm>
              <a:off x="593750" y="577613"/>
              <a:ext cx="6422675" cy="1880150"/>
            </a:xfrm>
            <a:custGeom>
              <a:avLst/>
              <a:gdLst/>
              <a:ahLst/>
              <a:cxnLst/>
              <a:rect l="l" t="t" r="r" b="b"/>
              <a:pathLst>
                <a:path w="256907" h="75206" extrusionOk="0">
                  <a:moveTo>
                    <a:pt x="0" y="1"/>
                  </a:moveTo>
                  <a:lnTo>
                    <a:pt x="0" y="75206"/>
                  </a:lnTo>
                  <a:lnTo>
                    <a:pt x="256906" y="75206"/>
                  </a:lnTo>
                  <a:lnTo>
                    <a:pt x="256906" y="4847"/>
                  </a:lnTo>
                  <a:cubicBezTo>
                    <a:pt x="256215" y="4622"/>
                    <a:pt x="255236" y="4561"/>
                    <a:pt x="254639" y="4561"/>
                  </a:cubicBezTo>
                  <a:cubicBezTo>
                    <a:pt x="254467" y="4561"/>
                    <a:pt x="254326" y="4566"/>
                    <a:pt x="254234" y="4573"/>
                  </a:cubicBezTo>
                  <a:cubicBezTo>
                    <a:pt x="253766" y="4620"/>
                    <a:pt x="251277" y="4696"/>
                    <a:pt x="250283" y="4696"/>
                  </a:cubicBezTo>
                  <a:cubicBezTo>
                    <a:pt x="250186" y="4696"/>
                    <a:pt x="250103" y="4695"/>
                    <a:pt x="250038" y="4693"/>
                  </a:cubicBezTo>
                  <a:cubicBezTo>
                    <a:pt x="249319" y="4693"/>
                    <a:pt x="247692" y="3923"/>
                    <a:pt x="247418" y="3905"/>
                  </a:cubicBezTo>
                  <a:cubicBezTo>
                    <a:pt x="247161" y="3888"/>
                    <a:pt x="241252" y="3734"/>
                    <a:pt x="241252" y="3734"/>
                  </a:cubicBezTo>
                  <a:lnTo>
                    <a:pt x="239368" y="3135"/>
                  </a:lnTo>
                  <a:lnTo>
                    <a:pt x="235446" y="3666"/>
                  </a:lnTo>
                  <a:lnTo>
                    <a:pt x="234161" y="3666"/>
                  </a:lnTo>
                  <a:lnTo>
                    <a:pt x="230804" y="3238"/>
                  </a:lnTo>
                  <a:lnTo>
                    <a:pt x="228783" y="3563"/>
                  </a:lnTo>
                  <a:lnTo>
                    <a:pt x="224759" y="3203"/>
                  </a:lnTo>
                  <a:lnTo>
                    <a:pt x="220477" y="2707"/>
                  </a:lnTo>
                  <a:lnTo>
                    <a:pt x="218524" y="3203"/>
                  </a:lnTo>
                  <a:cubicBezTo>
                    <a:pt x="218524" y="3203"/>
                    <a:pt x="216401" y="3375"/>
                    <a:pt x="215870" y="3477"/>
                  </a:cubicBezTo>
                  <a:cubicBezTo>
                    <a:pt x="215339" y="3597"/>
                    <a:pt x="210714" y="3854"/>
                    <a:pt x="210714" y="3854"/>
                  </a:cubicBezTo>
                  <a:lnTo>
                    <a:pt x="205234" y="3923"/>
                  </a:lnTo>
                  <a:cubicBezTo>
                    <a:pt x="204874" y="4248"/>
                    <a:pt x="204480" y="4539"/>
                    <a:pt x="204069" y="4813"/>
                  </a:cubicBezTo>
                  <a:cubicBezTo>
                    <a:pt x="203641" y="5019"/>
                    <a:pt x="203709" y="5327"/>
                    <a:pt x="203709" y="5327"/>
                  </a:cubicBezTo>
                  <a:lnTo>
                    <a:pt x="193159" y="6971"/>
                  </a:lnTo>
                  <a:lnTo>
                    <a:pt x="188586" y="6766"/>
                  </a:lnTo>
                  <a:lnTo>
                    <a:pt x="186480" y="6680"/>
                  </a:lnTo>
                  <a:lnTo>
                    <a:pt x="184048" y="7057"/>
                  </a:lnTo>
                  <a:lnTo>
                    <a:pt x="181359" y="7194"/>
                  </a:lnTo>
                  <a:lnTo>
                    <a:pt x="179646" y="6543"/>
                  </a:lnTo>
                  <a:lnTo>
                    <a:pt x="174251" y="6406"/>
                  </a:lnTo>
                  <a:lnTo>
                    <a:pt x="172452" y="6680"/>
                  </a:lnTo>
                  <a:lnTo>
                    <a:pt x="166287" y="7554"/>
                  </a:lnTo>
                  <a:cubicBezTo>
                    <a:pt x="166287" y="7554"/>
                    <a:pt x="163942" y="7645"/>
                    <a:pt x="162105" y="7645"/>
                  </a:cubicBezTo>
                  <a:cubicBezTo>
                    <a:pt x="161187" y="7645"/>
                    <a:pt x="160395" y="7622"/>
                    <a:pt x="160087" y="7554"/>
                  </a:cubicBezTo>
                  <a:cubicBezTo>
                    <a:pt x="159969" y="7522"/>
                    <a:pt x="159848" y="7507"/>
                    <a:pt x="159728" y="7507"/>
                  </a:cubicBezTo>
                  <a:cubicBezTo>
                    <a:pt x="159323" y="7507"/>
                    <a:pt x="158921" y="7678"/>
                    <a:pt x="158631" y="7982"/>
                  </a:cubicBezTo>
                  <a:lnTo>
                    <a:pt x="148166" y="7810"/>
                  </a:lnTo>
                  <a:lnTo>
                    <a:pt x="143251" y="8273"/>
                  </a:lnTo>
                  <a:lnTo>
                    <a:pt x="139517" y="8496"/>
                  </a:lnTo>
                  <a:lnTo>
                    <a:pt x="136383" y="9352"/>
                  </a:lnTo>
                  <a:lnTo>
                    <a:pt x="133094" y="10157"/>
                  </a:lnTo>
                  <a:lnTo>
                    <a:pt x="131330" y="10362"/>
                  </a:lnTo>
                  <a:lnTo>
                    <a:pt x="124976" y="10499"/>
                  </a:lnTo>
                  <a:lnTo>
                    <a:pt x="120283" y="10037"/>
                  </a:lnTo>
                  <a:lnTo>
                    <a:pt x="116875" y="10071"/>
                  </a:lnTo>
                  <a:lnTo>
                    <a:pt x="113604" y="10328"/>
                  </a:lnTo>
                  <a:lnTo>
                    <a:pt x="108671" y="9849"/>
                  </a:lnTo>
                  <a:cubicBezTo>
                    <a:pt x="108671" y="9849"/>
                    <a:pt x="105160" y="9626"/>
                    <a:pt x="104646" y="9626"/>
                  </a:cubicBezTo>
                  <a:cubicBezTo>
                    <a:pt x="104133" y="9626"/>
                    <a:pt x="98635" y="8496"/>
                    <a:pt x="98635" y="8496"/>
                  </a:cubicBezTo>
                  <a:lnTo>
                    <a:pt x="93873" y="7314"/>
                  </a:lnTo>
                  <a:lnTo>
                    <a:pt x="92127" y="7143"/>
                  </a:lnTo>
                  <a:lnTo>
                    <a:pt x="85944" y="7143"/>
                  </a:lnTo>
                  <a:lnTo>
                    <a:pt x="82450" y="6303"/>
                  </a:lnTo>
                  <a:lnTo>
                    <a:pt x="77877" y="7057"/>
                  </a:lnTo>
                  <a:lnTo>
                    <a:pt x="74417" y="6731"/>
                  </a:lnTo>
                  <a:cubicBezTo>
                    <a:pt x="74417" y="6731"/>
                    <a:pt x="71917" y="6235"/>
                    <a:pt x="70803" y="5772"/>
                  </a:cubicBezTo>
                  <a:cubicBezTo>
                    <a:pt x="70053" y="5468"/>
                    <a:pt x="69159" y="5420"/>
                    <a:pt x="68669" y="5420"/>
                  </a:cubicBezTo>
                  <a:cubicBezTo>
                    <a:pt x="68443" y="5420"/>
                    <a:pt x="68303" y="5430"/>
                    <a:pt x="68303" y="5430"/>
                  </a:cubicBezTo>
                  <a:lnTo>
                    <a:pt x="66693" y="4265"/>
                  </a:lnTo>
                  <a:cubicBezTo>
                    <a:pt x="66693" y="4265"/>
                    <a:pt x="61092" y="3666"/>
                    <a:pt x="60236" y="3357"/>
                  </a:cubicBezTo>
                  <a:cubicBezTo>
                    <a:pt x="59380" y="3032"/>
                    <a:pt x="60510" y="2707"/>
                    <a:pt x="57496" y="2296"/>
                  </a:cubicBezTo>
                  <a:cubicBezTo>
                    <a:pt x="55748" y="2059"/>
                    <a:pt x="55013" y="1970"/>
                    <a:pt x="54386" y="1970"/>
                  </a:cubicBezTo>
                  <a:cubicBezTo>
                    <a:pt x="53926" y="1970"/>
                    <a:pt x="53523" y="2018"/>
                    <a:pt x="52820" y="2090"/>
                  </a:cubicBezTo>
                  <a:cubicBezTo>
                    <a:pt x="51159" y="2244"/>
                    <a:pt x="48110" y="2227"/>
                    <a:pt x="46997" y="2296"/>
                  </a:cubicBezTo>
                  <a:cubicBezTo>
                    <a:pt x="45896" y="2363"/>
                    <a:pt x="41850" y="3084"/>
                    <a:pt x="40517" y="3084"/>
                  </a:cubicBezTo>
                  <a:cubicBezTo>
                    <a:pt x="40501" y="3084"/>
                    <a:pt x="40486" y="3084"/>
                    <a:pt x="40471" y="3083"/>
                  </a:cubicBezTo>
                  <a:cubicBezTo>
                    <a:pt x="40436" y="3082"/>
                    <a:pt x="40398" y="3082"/>
                    <a:pt x="40356" y="3082"/>
                  </a:cubicBezTo>
                  <a:cubicBezTo>
                    <a:pt x="38856" y="3082"/>
                    <a:pt x="33277" y="3666"/>
                    <a:pt x="32644" y="3683"/>
                  </a:cubicBezTo>
                  <a:cubicBezTo>
                    <a:pt x="31993" y="3717"/>
                    <a:pt x="29698" y="4008"/>
                    <a:pt x="28517" y="4471"/>
                  </a:cubicBezTo>
                  <a:cubicBezTo>
                    <a:pt x="28143" y="4615"/>
                    <a:pt x="27498" y="4667"/>
                    <a:pt x="26776" y="4667"/>
                  </a:cubicBezTo>
                  <a:cubicBezTo>
                    <a:pt x="25181" y="4667"/>
                    <a:pt x="23210" y="4411"/>
                    <a:pt x="22950" y="4317"/>
                  </a:cubicBezTo>
                  <a:cubicBezTo>
                    <a:pt x="22556" y="4197"/>
                    <a:pt x="19199" y="4145"/>
                    <a:pt x="18549" y="3837"/>
                  </a:cubicBezTo>
                  <a:cubicBezTo>
                    <a:pt x="18298" y="3725"/>
                    <a:pt x="17948" y="3686"/>
                    <a:pt x="17542" y="3686"/>
                  </a:cubicBezTo>
                  <a:cubicBezTo>
                    <a:pt x="16895" y="3686"/>
                    <a:pt x="16104" y="3784"/>
                    <a:pt x="15346" y="3837"/>
                  </a:cubicBezTo>
                  <a:cubicBezTo>
                    <a:pt x="15272" y="3842"/>
                    <a:pt x="15196" y="3844"/>
                    <a:pt x="15118" y="3844"/>
                  </a:cubicBezTo>
                  <a:cubicBezTo>
                    <a:pt x="13871" y="3844"/>
                    <a:pt x="12126" y="3238"/>
                    <a:pt x="12126" y="3238"/>
                  </a:cubicBezTo>
                  <a:cubicBezTo>
                    <a:pt x="12126" y="3238"/>
                    <a:pt x="9899" y="3015"/>
                    <a:pt x="9112" y="2604"/>
                  </a:cubicBezTo>
                  <a:cubicBezTo>
                    <a:pt x="8324" y="2193"/>
                    <a:pt x="6628" y="2176"/>
                    <a:pt x="3939" y="1679"/>
                  </a:cubicBezTo>
                  <a:cubicBezTo>
                    <a:pt x="1250" y="1182"/>
                    <a:pt x="976" y="566"/>
                    <a:pt x="582" y="172"/>
                  </a:cubicBezTo>
                  <a:cubicBezTo>
                    <a:pt x="411" y="69"/>
                    <a:pt x="206" y="1"/>
                    <a:pt x="0" y="1"/>
                  </a:cubicBezTo>
                  <a:close/>
                </a:path>
              </a:pathLst>
            </a:custGeom>
            <a:solidFill>
              <a:srgbClr val="D140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384855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46"/>
          <p:cNvSpPr/>
          <p:nvPr/>
        </p:nvSpPr>
        <p:spPr>
          <a:xfrm>
            <a:off x="6536775" y="2432750"/>
            <a:ext cx="3208500" cy="32085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46"/>
          <p:cNvSpPr txBox="1">
            <a:spLocks noGrp="1"/>
          </p:cNvSpPr>
          <p:nvPr>
            <p:ph type="title"/>
          </p:nvPr>
        </p:nvSpPr>
        <p:spPr>
          <a:xfrm>
            <a:off x="1752600" y="361950"/>
            <a:ext cx="6156700" cy="826800"/>
          </a:xfrm>
          <a:prstGeom prst="rect">
            <a:avLst/>
          </a:prstGeom>
        </p:spPr>
        <p:txBody>
          <a:bodyPr spcFirstLastPara="1" wrap="square" lIns="91425" tIns="91425" rIns="91425" bIns="91425" anchor="ctr" anchorCtr="0">
            <a:noAutofit/>
          </a:bodyPr>
          <a:lstStyle/>
          <a:p>
            <a:pPr algn="ctr"/>
            <a:r>
              <a:rPr lang="en-US" sz="4400" b="0" strike="noStrike" spc="-1" dirty="0" smtClean="0">
                <a:latin typeface="Arial"/>
              </a:rPr>
              <a:t>Evolution of strategies</a:t>
            </a:r>
            <a:endParaRPr lang="en-US" sz="4400" b="0" strike="noStrike" spc="-1" dirty="0">
              <a:latin typeface="Arial"/>
            </a:endParaRPr>
          </a:p>
        </p:txBody>
      </p:sp>
      <p:sp>
        <p:nvSpPr>
          <p:cNvPr id="610" name="Google Shape;610;p46"/>
          <p:cNvSpPr txBox="1">
            <a:spLocks noGrp="1"/>
          </p:cNvSpPr>
          <p:nvPr>
            <p:ph type="subTitle" idx="1"/>
          </p:nvPr>
        </p:nvSpPr>
        <p:spPr>
          <a:xfrm>
            <a:off x="1560537" y="1276350"/>
            <a:ext cx="7583463" cy="3429000"/>
          </a:xfrm>
          <a:prstGeom prst="rect">
            <a:avLst/>
          </a:prstGeom>
        </p:spPr>
        <p:txBody>
          <a:bodyPr spcFirstLastPara="1" wrap="square" lIns="91425" tIns="91425" rIns="91425" bIns="91425" anchor="ctr" anchorCtr="0">
            <a:noAutofit/>
          </a:bodyPr>
          <a:lstStyle/>
          <a:p>
            <a:pPr marL="432000" indent="-324000">
              <a:lnSpc>
                <a:spcPct val="100000"/>
              </a:lnSpc>
              <a:spcAft>
                <a:spcPts val="1199"/>
              </a:spcAft>
              <a:buClr>
                <a:srgbClr val="000000"/>
              </a:buClr>
              <a:buSzPct val="45000"/>
              <a:buFont typeface="Wingdings" charset="2"/>
              <a:buChar char=""/>
            </a:pPr>
            <a:r>
              <a:rPr lang="en-US" sz="1800" b="0" strike="noStrike" spc="-1" dirty="0" smtClean="0">
                <a:latin typeface="Agency FB" pitchFamily="34" charset="0"/>
              </a:rPr>
              <a:t>Decisions for round 3 were pretty similar to those made for round 2 and involved; repositioning of segments, paying for accessibility and awareness, </a:t>
            </a: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More automation and capacity were purchased to increase production capabilities</a:t>
            </a:r>
            <a:endParaRPr lang="en-US" sz="1800" b="0" strike="noStrike" spc="-1" dirty="0" smtClean="0">
              <a:latin typeface="Agency FB" pitchFamily="34" charset="0"/>
            </a:endParaRP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Training hours for the workforce were increased and recruitment costs were increased</a:t>
            </a: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We also invested in a niche differentiator unlike the broad basic differentiator we had before </a:t>
            </a:r>
          </a:p>
          <a:p>
            <a:pPr marL="432000" indent="-324000">
              <a:lnSpc>
                <a:spcPct val="100000"/>
              </a:lnSpc>
              <a:spcAft>
                <a:spcPts val="1199"/>
              </a:spcAft>
              <a:buClr>
                <a:srgbClr val="000000"/>
              </a:buClr>
              <a:buSzPct val="45000"/>
              <a:buFont typeface="Wingdings" charset="2"/>
              <a:buChar char=""/>
            </a:pPr>
            <a:r>
              <a:rPr lang="en-US" sz="1800" spc="-1" dirty="0" smtClean="0">
                <a:latin typeface="Agency FB" pitchFamily="34" charset="0"/>
              </a:rPr>
              <a:t>We started with the development of several new products but on failing to complete after one year, our production cells were locked and we had to concentrate on one product and develop it to completion</a:t>
            </a:r>
          </a:p>
          <a:p>
            <a:pPr marL="432000" indent="-324000">
              <a:lnSpc>
                <a:spcPct val="100000"/>
              </a:lnSpc>
              <a:spcAft>
                <a:spcPts val="1199"/>
              </a:spcAft>
              <a:buClr>
                <a:srgbClr val="000000"/>
              </a:buClr>
              <a:buSzPct val="45000"/>
              <a:buFont typeface="Wingdings" charset="2"/>
              <a:buChar char=""/>
            </a:pPr>
            <a:endParaRPr lang="en-US" sz="1800" b="0" strike="noStrike" spc="-1" dirty="0">
              <a:latin typeface="Agency FB" pitchFamily="34" charset="0"/>
            </a:endParaRPr>
          </a:p>
        </p:txBody>
      </p:sp>
      <p:grpSp>
        <p:nvGrpSpPr>
          <p:cNvPr id="611" name="Google Shape;611;p46"/>
          <p:cNvGrpSpPr/>
          <p:nvPr/>
        </p:nvGrpSpPr>
        <p:grpSpPr>
          <a:xfrm rot="5400000">
            <a:off x="-1744248" y="1650600"/>
            <a:ext cx="5330820" cy="1842300"/>
            <a:chOff x="593750" y="238125"/>
            <a:chExt cx="6422675" cy="2219638"/>
          </a:xfrm>
        </p:grpSpPr>
        <p:sp>
          <p:nvSpPr>
            <p:cNvPr id="612" name="Google Shape;612;p46"/>
            <p:cNvSpPr/>
            <p:nvPr/>
          </p:nvSpPr>
          <p:spPr>
            <a:xfrm>
              <a:off x="593750" y="238125"/>
              <a:ext cx="6422675" cy="1902400"/>
            </a:xfrm>
            <a:custGeom>
              <a:avLst/>
              <a:gdLst/>
              <a:ahLst/>
              <a:cxnLst/>
              <a:rect l="l" t="t" r="r" b="b"/>
              <a:pathLst>
                <a:path w="256907" h="76096" extrusionOk="0">
                  <a:moveTo>
                    <a:pt x="211040" y="0"/>
                  </a:moveTo>
                  <a:cubicBezTo>
                    <a:pt x="210846" y="17"/>
                    <a:pt x="210653" y="22"/>
                    <a:pt x="210458" y="22"/>
                  </a:cubicBezTo>
                  <a:cubicBezTo>
                    <a:pt x="210159" y="22"/>
                    <a:pt x="209856" y="10"/>
                    <a:pt x="209545" y="10"/>
                  </a:cubicBezTo>
                  <a:cubicBezTo>
                    <a:pt x="208605" y="10"/>
                    <a:pt x="207587" y="119"/>
                    <a:pt x="206347" y="993"/>
                  </a:cubicBezTo>
                  <a:cubicBezTo>
                    <a:pt x="206246" y="976"/>
                    <a:pt x="206148" y="967"/>
                    <a:pt x="206051" y="967"/>
                  </a:cubicBezTo>
                  <a:cubicBezTo>
                    <a:pt x="204658" y="967"/>
                    <a:pt x="203595" y="2694"/>
                    <a:pt x="202442" y="3014"/>
                  </a:cubicBezTo>
                  <a:cubicBezTo>
                    <a:pt x="202001" y="3633"/>
                    <a:pt x="201546" y="3776"/>
                    <a:pt x="201056" y="3776"/>
                  </a:cubicBezTo>
                  <a:cubicBezTo>
                    <a:pt x="200634" y="3776"/>
                    <a:pt x="200185" y="3670"/>
                    <a:pt x="199696" y="3670"/>
                  </a:cubicBezTo>
                  <a:cubicBezTo>
                    <a:pt x="199164" y="3670"/>
                    <a:pt x="198584" y="3795"/>
                    <a:pt x="197938" y="4316"/>
                  </a:cubicBezTo>
                  <a:cubicBezTo>
                    <a:pt x="197418" y="4037"/>
                    <a:pt x="196897" y="3939"/>
                    <a:pt x="196378" y="3939"/>
                  </a:cubicBezTo>
                  <a:cubicBezTo>
                    <a:pt x="195495" y="3939"/>
                    <a:pt x="194615" y="4223"/>
                    <a:pt x="193741" y="4385"/>
                  </a:cubicBezTo>
                  <a:cubicBezTo>
                    <a:pt x="192747" y="4311"/>
                    <a:pt x="191762" y="3745"/>
                    <a:pt x="190779" y="3745"/>
                  </a:cubicBezTo>
                  <a:cubicBezTo>
                    <a:pt x="190391" y="3745"/>
                    <a:pt x="190002" y="3833"/>
                    <a:pt x="189614" y="4076"/>
                  </a:cubicBezTo>
                  <a:cubicBezTo>
                    <a:pt x="188713" y="3997"/>
                    <a:pt x="187805" y="3778"/>
                    <a:pt x="186899" y="3778"/>
                  </a:cubicBezTo>
                  <a:cubicBezTo>
                    <a:pt x="186427" y="3778"/>
                    <a:pt x="185956" y="3838"/>
                    <a:pt x="185486" y="4008"/>
                  </a:cubicBezTo>
                  <a:cubicBezTo>
                    <a:pt x="185295" y="3950"/>
                    <a:pt x="185103" y="3925"/>
                    <a:pt x="184910" y="3925"/>
                  </a:cubicBezTo>
                  <a:cubicBezTo>
                    <a:pt x="183651" y="3925"/>
                    <a:pt x="182355" y="4984"/>
                    <a:pt x="181051" y="4984"/>
                  </a:cubicBezTo>
                  <a:cubicBezTo>
                    <a:pt x="180708" y="4984"/>
                    <a:pt x="180365" y="4911"/>
                    <a:pt x="180023" y="4727"/>
                  </a:cubicBezTo>
                  <a:cubicBezTo>
                    <a:pt x="178190" y="4813"/>
                    <a:pt x="176357" y="5104"/>
                    <a:pt x="174576" y="5601"/>
                  </a:cubicBezTo>
                  <a:cubicBezTo>
                    <a:pt x="173926" y="5324"/>
                    <a:pt x="173280" y="5226"/>
                    <a:pt x="172636" y="5226"/>
                  </a:cubicBezTo>
                  <a:cubicBezTo>
                    <a:pt x="171090" y="5226"/>
                    <a:pt x="169562" y="5789"/>
                    <a:pt x="168051" y="5789"/>
                  </a:cubicBezTo>
                  <a:cubicBezTo>
                    <a:pt x="167075" y="5789"/>
                    <a:pt x="166105" y="5856"/>
                    <a:pt x="165135" y="5856"/>
                  </a:cubicBezTo>
                  <a:cubicBezTo>
                    <a:pt x="163961" y="5856"/>
                    <a:pt x="162785" y="5758"/>
                    <a:pt x="161594" y="5327"/>
                  </a:cubicBezTo>
                  <a:cubicBezTo>
                    <a:pt x="161112" y="5404"/>
                    <a:pt x="160628" y="5432"/>
                    <a:pt x="160142" y="5432"/>
                  </a:cubicBezTo>
                  <a:cubicBezTo>
                    <a:pt x="158768" y="5432"/>
                    <a:pt x="157379" y="5204"/>
                    <a:pt x="155969" y="5204"/>
                  </a:cubicBezTo>
                  <a:cubicBezTo>
                    <a:pt x="155664" y="5204"/>
                    <a:pt x="155358" y="5215"/>
                    <a:pt x="155051" y="5241"/>
                  </a:cubicBezTo>
                  <a:cubicBezTo>
                    <a:pt x="154768" y="5153"/>
                    <a:pt x="154480" y="5118"/>
                    <a:pt x="154190" y="5118"/>
                  </a:cubicBezTo>
                  <a:cubicBezTo>
                    <a:pt x="153411" y="5118"/>
                    <a:pt x="152613" y="5364"/>
                    <a:pt x="151814" y="5464"/>
                  </a:cubicBezTo>
                  <a:cubicBezTo>
                    <a:pt x="151042" y="5647"/>
                    <a:pt x="150270" y="6226"/>
                    <a:pt x="149529" y="6226"/>
                  </a:cubicBezTo>
                  <a:cubicBezTo>
                    <a:pt x="149234" y="6226"/>
                    <a:pt x="148945" y="6135"/>
                    <a:pt x="148663" y="5892"/>
                  </a:cubicBezTo>
                  <a:cubicBezTo>
                    <a:pt x="148507" y="5693"/>
                    <a:pt x="148347" y="5615"/>
                    <a:pt x="148184" y="5615"/>
                  </a:cubicBezTo>
                  <a:cubicBezTo>
                    <a:pt x="147628" y="5615"/>
                    <a:pt x="147032" y="6521"/>
                    <a:pt x="146436" y="6680"/>
                  </a:cubicBezTo>
                  <a:cubicBezTo>
                    <a:pt x="146142" y="6987"/>
                    <a:pt x="145848" y="7050"/>
                    <a:pt x="145560" y="7050"/>
                  </a:cubicBezTo>
                  <a:cubicBezTo>
                    <a:pt x="145362" y="7050"/>
                    <a:pt x="145168" y="7020"/>
                    <a:pt x="144979" y="7020"/>
                  </a:cubicBezTo>
                  <a:cubicBezTo>
                    <a:pt x="144723" y="7020"/>
                    <a:pt x="144476" y="7074"/>
                    <a:pt x="144244" y="7330"/>
                  </a:cubicBezTo>
                  <a:cubicBezTo>
                    <a:pt x="142696" y="6982"/>
                    <a:pt x="141500" y="5804"/>
                    <a:pt x="140342" y="5804"/>
                  </a:cubicBezTo>
                  <a:cubicBezTo>
                    <a:pt x="140078" y="5804"/>
                    <a:pt x="139815" y="5865"/>
                    <a:pt x="139551" y="6012"/>
                  </a:cubicBezTo>
                  <a:cubicBezTo>
                    <a:pt x="138593" y="5077"/>
                    <a:pt x="137611" y="4389"/>
                    <a:pt x="136442" y="4389"/>
                  </a:cubicBezTo>
                  <a:cubicBezTo>
                    <a:pt x="135897" y="4389"/>
                    <a:pt x="135312" y="4538"/>
                    <a:pt x="134670" y="4881"/>
                  </a:cubicBezTo>
                  <a:cubicBezTo>
                    <a:pt x="132615" y="5618"/>
                    <a:pt x="131365" y="5190"/>
                    <a:pt x="130131" y="7245"/>
                  </a:cubicBezTo>
                  <a:cubicBezTo>
                    <a:pt x="128881" y="7656"/>
                    <a:pt x="127682" y="9608"/>
                    <a:pt x="125713" y="9711"/>
                  </a:cubicBezTo>
                  <a:cubicBezTo>
                    <a:pt x="125376" y="9662"/>
                    <a:pt x="125041" y="9648"/>
                    <a:pt x="124706" y="9648"/>
                  </a:cubicBezTo>
                  <a:cubicBezTo>
                    <a:pt x="124243" y="9648"/>
                    <a:pt x="123782" y="9675"/>
                    <a:pt x="123321" y="9675"/>
                  </a:cubicBezTo>
                  <a:cubicBezTo>
                    <a:pt x="122704" y="9675"/>
                    <a:pt x="122086" y="9627"/>
                    <a:pt x="121465" y="9403"/>
                  </a:cubicBezTo>
                  <a:cubicBezTo>
                    <a:pt x="121130" y="9583"/>
                    <a:pt x="120794" y="9661"/>
                    <a:pt x="120458" y="9661"/>
                  </a:cubicBezTo>
                  <a:cubicBezTo>
                    <a:pt x="119390" y="9661"/>
                    <a:pt x="118325" y="8867"/>
                    <a:pt x="117269" y="8033"/>
                  </a:cubicBezTo>
                  <a:cubicBezTo>
                    <a:pt x="116308" y="7107"/>
                    <a:pt x="115355" y="6872"/>
                    <a:pt x="114410" y="6872"/>
                  </a:cubicBezTo>
                  <a:cubicBezTo>
                    <a:pt x="113991" y="6872"/>
                    <a:pt x="113574" y="6918"/>
                    <a:pt x="113159" y="6971"/>
                  </a:cubicBezTo>
                  <a:cubicBezTo>
                    <a:pt x="112433" y="6990"/>
                    <a:pt x="111696" y="7105"/>
                    <a:pt x="110952" y="7105"/>
                  </a:cubicBezTo>
                  <a:cubicBezTo>
                    <a:pt x="110362" y="7105"/>
                    <a:pt x="109767" y="7032"/>
                    <a:pt x="109168" y="6782"/>
                  </a:cubicBezTo>
                  <a:cubicBezTo>
                    <a:pt x="108894" y="6983"/>
                    <a:pt x="108620" y="7057"/>
                    <a:pt x="108345" y="7057"/>
                  </a:cubicBezTo>
                  <a:cubicBezTo>
                    <a:pt x="107573" y="7057"/>
                    <a:pt x="106797" y="6472"/>
                    <a:pt x="106024" y="6472"/>
                  </a:cubicBezTo>
                  <a:cubicBezTo>
                    <a:pt x="105713" y="6472"/>
                    <a:pt x="105402" y="6567"/>
                    <a:pt x="105092" y="6834"/>
                  </a:cubicBezTo>
                  <a:cubicBezTo>
                    <a:pt x="104927" y="6869"/>
                    <a:pt x="104762" y="6883"/>
                    <a:pt x="104598" y="6883"/>
                  </a:cubicBezTo>
                  <a:cubicBezTo>
                    <a:pt x="103741" y="6883"/>
                    <a:pt x="102891" y="6484"/>
                    <a:pt x="102048" y="6484"/>
                  </a:cubicBezTo>
                  <a:cubicBezTo>
                    <a:pt x="101709" y="6484"/>
                    <a:pt x="101370" y="6549"/>
                    <a:pt x="101033" y="6731"/>
                  </a:cubicBezTo>
                  <a:cubicBezTo>
                    <a:pt x="99444" y="6416"/>
                    <a:pt x="97878" y="6057"/>
                    <a:pt x="96325" y="6057"/>
                  </a:cubicBezTo>
                  <a:cubicBezTo>
                    <a:pt x="95935" y="6057"/>
                    <a:pt x="95546" y="6080"/>
                    <a:pt x="95158" y="6132"/>
                  </a:cubicBezTo>
                  <a:cubicBezTo>
                    <a:pt x="94992" y="6156"/>
                    <a:pt x="94827" y="6168"/>
                    <a:pt x="94661" y="6168"/>
                  </a:cubicBezTo>
                  <a:cubicBezTo>
                    <a:pt x="93144" y="6168"/>
                    <a:pt x="91637" y="5224"/>
                    <a:pt x="90132" y="5224"/>
                  </a:cubicBezTo>
                  <a:cubicBezTo>
                    <a:pt x="89883" y="5224"/>
                    <a:pt x="89635" y="5250"/>
                    <a:pt x="89386" y="5309"/>
                  </a:cubicBezTo>
                  <a:cubicBezTo>
                    <a:pt x="87485" y="4590"/>
                    <a:pt x="85584" y="4813"/>
                    <a:pt x="83666" y="4453"/>
                  </a:cubicBezTo>
                  <a:cubicBezTo>
                    <a:pt x="83140" y="4477"/>
                    <a:pt x="82615" y="4497"/>
                    <a:pt x="82088" y="4497"/>
                  </a:cubicBezTo>
                  <a:cubicBezTo>
                    <a:pt x="80694" y="4497"/>
                    <a:pt x="79294" y="4351"/>
                    <a:pt x="77877" y="3717"/>
                  </a:cubicBezTo>
                  <a:cubicBezTo>
                    <a:pt x="77268" y="4331"/>
                    <a:pt x="76662" y="4549"/>
                    <a:pt x="76059" y="4549"/>
                  </a:cubicBezTo>
                  <a:cubicBezTo>
                    <a:pt x="74764" y="4549"/>
                    <a:pt x="73482" y="3545"/>
                    <a:pt x="72208" y="3323"/>
                  </a:cubicBezTo>
                  <a:cubicBezTo>
                    <a:pt x="71343" y="2664"/>
                    <a:pt x="70479" y="2502"/>
                    <a:pt x="69614" y="2502"/>
                  </a:cubicBezTo>
                  <a:cubicBezTo>
                    <a:pt x="68772" y="2502"/>
                    <a:pt x="67929" y="2656"/>
                    <a:pt x="67086" y="2656"/>
                  </a:cubicBezTo>
                  <a:cubicBezTo>
                    <a:pt x="66926" y="2656"/>
                    <a:pt x="66767" y="2651"/>
                    <a:pt x="66607" y="2638"/>
                  </a:cubicBezTo>
                  <a:cubicBezTo>
                    <a:pt x="65203" y="1781"/>
                    <a:pt x="63798" y="2329"/>
                    <a:pt x="62377" y="1627"/>
                  </a:cubicBezTo>
                  <a:cubicBezTo>
                    <a:pt x="61681" y="1979"/>
                    <a:pt x="60981" y="2315"/>
                    <a:pt x="60275" y="2315"/>
                  </a:cubicBezTo>
                  <a:cubicBezTo>
                    <a:pt x="59539" y="2315"/>
                    <a:pt x="58796" y="1949"/>
                    <a:pt x="58044" y="856"/>
                  </a:cubicBezTo>
                  <a:cubicBezTo>
                    <a:pt x="57571" y="1060"/>
                    <a:pt x="57097" y="1130"/>
                    <a:pt x="56621" y="1130"/>
                  </a:cubicBezTo>
                  <a:cubicBezTo>
                    <a:pt x="55577" y="1130"/>
                    <a:pt x="54524" y="793"/>
                    <a:pt x="53470" y="793"/>
                  </a:cubicBezTo>
                  <a:cubicBezTo>
                    <a:pt x="53105" y="793"/>
                    <a:pt x="52740" y="833"/>
                    <a:pt x="52375" y="942"/>
                  </a:cubicBezTo>
                  <a:cubicBezTo>
                    <a:pt x="51759" y="825"/>
                    <a:pt x="51141" y="761"/>
                    <a:pt x="50522" y="761"/>
                  </a:cubicBezTo>
                  <a:cubicBezTo>
                    <a:pt x="49232" y="761"/>
                    <a:pt x="47939" y="1041"/>
                    <a:pt x="46654" y="1713"/>
                  </a:cubicBezTo>
                  <a:cubicBezTo>
                    <a:pt x="44753" y="2432"/>
                    <a:pt x="42869" y="2141"/>
                    <a:pt x="41002" y="2432"/>
                  </a:cubicBezTo>
                  <a:cubicBezTo>
                    <a:pt x="40389" y="2061"/>
                    <a:pt x="39777" y="1926"/>
                    <a:pt x="39167" y="1926"/>
                  </a:cubicBezTo>
                  <a:cubicBezTo>
                    <a:pt x="37834" y="1926"/>
                    <a:pt x="36507" y="2569"/>
                    <a:pt x="35179" y="2792"/>
                  </a:cubicBezTo>
                  <a:cubicBezTo>
                    <a:pt x="34585" y="2603"/>
                    <a:pt x="33991" y="2533"/>
                    <a:pt x="33397" y="2533"/>
                  </a:cubicBezTo>
                  <a:cubicBezTo>
                    <a:pt x="32056" y="2533"/>
                    <a:pt x="30714" y="2889"/>
                    <a:pt x="29373" y="3031"/>
                  </a:cubicBezTo>
                  <a:cubicBezTo>
                    <a:pt x="28882" y="3281"/>
                    <a:pt x="28392" y="3368"/>
                    <a:pt x="27902" y="3368"/>
                  </a:cubicBezTo>
                  <a:cubicBezTo>
                    <a:pt x="26811" y="3368"/>
                    <a:pt x="25721" y="2940"/>
                    <a:pt x="24624" y="2940"/>
                  </a:cubicBezTo>
                  <a:cubicBezTo>
                    <a:pt x="24256" y="2940"/>
                    <a:pt x="23886" y="2988"/>
                    <a:pt x="23515" y="3117"/>
                  </a:cubicBezTo>
                  <a:cubicBezTo>
                    <a:pt x="22605" y="3325"/>
                    <a:pt x="21716" y="3498"/>
                    <a:pt x="20841" y="3498"/>
                  </a:cubicBezTo>
                  <a:cubicBezTo>
                    <a:pt x="19987" y="3498"/>
                    <a:pt x="19146" y="3334"/>
                    <a:pt x="18309" y="2877"/>
                  </a:cubicBezTo>
                  <a:cubicBezTo>
                    <a:pt x="16961" y="2850"/>
                    <a:pt x="15623" y="2170"/>
                    <a:pt x="14280" y="2170"/>
                  </a:cubicBezTo>
                  <a:cubicBezTo>
                    <a:pt x="13950" y="2170"/>
                    <a:pt x="13621" y="2211"/>
                    <a:pt x="13291" y="2312"/>
                  </a:cubicBezTo>
                  <a:cubicBezTo>
                    <a:pt x="12444" y="1492"/>
                    <a:pt x="11589" y="1259"/>
                    <a:pt x="10725" y="1259"/>
                  </a:cubicBezTo>
                  <a:cubicBezTo>
                    <a:pt x="9893" y="1259"/>
                    <a:pt x="9053" y="1475"/>
                    <a:pt x="8204" y="1593"/>
                  </a:cubicBezTo>
                  <a:cubicBezTo>
                    <a:pt x="7847" y="1353"/>
                    <a:pt x="7477" y="1297"/>
                    <a:pt x="7097" y="1297"/>
                  </a:cubicBezTo>
                  <a:cubicBezTo>
                    <a:pt x="6763" y="1297"/>
                    <a:pt x="6421" y="1340"/>
                    <a:pt x="6075" y="1340"/>
                  </a:cubicBezTo>
                  <a:cubicBezTo>
                    <a:pt x="5609" y="1340"/>
                    <a:pt x="5135" y="1261"/>
                    <a:pt x="4659" y="891"/>
                  </a:cubicBezTo>
                  <a:cubicBezTo>
                    <a:pt x="4487" y="825"/>
                    <a:pt x="4314" y="800"/>
                    <a:pt x="4142" y="800"/>
                  </a:cubicBezTo>
                  <a:cubicBezTo>
                    <a:pt x="3515" y="800"/>
                    <a:pt x="2888" y="1138"/>
                    <a:pt x="2278" y="1138"/>
                  </a:cubicBezTo>
                  <a:cubicBezTo>
                    <a:pt x="1869" y="1138"/>
                    <a:pt x="1468" y="987"/>
                    <a:pt x="1079" y="480"/>
                  </a:cubicBezTo>
                  <a:cubicBezTo>
                    <a:pt x="736" y="325"/>
                    <a:pt x="377" y="257"/>
                    <a:pt x="0" y="240"/>
                  </a:cubicBezTo>
                  <a:lnTo>
                    <a:pt x="0" y="76096"/>
                  </a:lnTo>
                  <a:lnTo>
                    <a:pt x="256906" y="76096"/>
                  </a:lnTo>
                  <a:lnTo>
                    <a:pt x="256906" y="2158"/>
                  </a:lnTo>
                  <a:cubicBezTo>
                    <a:pt x="256051" y="1999"/>
                    <a:pt x="255179" y="1771"/>
                    <a:pt x="254289" y="1771"/>
                  </a:cubicBezTo>
                  <a:cubicBezTo>
                    <a:pt x="253931" y="1771"/>
                    <a:pt x="253570" y="1808"/>
                    <a:pt x="253207" y="1901"/>
                  </a:cubicBezTo>
                  <a:cubicBezTo>
                    <a:pt x="250946" y="2021"/>
                    <a:pt x="248599" y="2072"/>
                    <a:pt x="246339" y="2295"/>
                  </a:cubicBezTo>
                  <a:cubicBezTo>
                    <a:pt x="245053" y="3078"/>
                    <a:pt x="243794" y="3397"/>
                    <a:pt x="242590" y="3397"/>
                  </a:cubicBezTo>
                  <a:cubicBezTo>
                    <a:pt x="241662" y="3397"/>
                    <a:pt x="240766" y="3208"/>
                    <a:pt x="239916" y="2894"/>
                  </a:cubicBezTo>
                  <a:cubicBezTo>
                    <a:pt x="239303" y="2741"/>
                    <a:pt x="238747" y="2664"/>
                    <a:pt x="238227" y="2664"/>
                  </a:cubicBezTo>
                  <a:cubicBezTo>
                    <a:pt x="237352" y="2664"/>
                    <a:pt x="236579" y="2882"/>
                    <a:pt x="235806" y="3323"/>
                  </a:cubicBezTo>
                  <a:cubicBezTo>
                    <a:pt x="235483" y="3622"/>
                    <a:pt x="235162" y="3733"/>
                    <a:pt x="234835" y="3733"/>
                  </a:cubicBezTo>
                  <a:cubicBezTo>
                    <a:pt x="233929" y="3733"/>
                    <a:pt x="232978" y="2881"/>
                    <a:pt x="231832" y="2843"/>
                  </a:cubicBezTo>
                  <a:cubicBezTo>
                    <a:pt x="230837" y="1838"/>
                    <a:pt x="230095" y="1681"/>
                    <a:pt x="229445" y="1681"/>
                  </a:cubicBezTo>
                  <a:cubicBezTo>
                    <a:pt x="229151" y="1681"/>
                    <a:pt x="228876" y="1713"/>
                    <a:pt x="228605" y="1713"/>
                  </a:cubicBezTo>
                  <a:cubicBezTo>
                    <a:pt x="228464" y="1713"/>
                    <a:pt x="228325" y="1705"/>
                    <a:pt x="228184" y="1678"/>
                  </a:cubicBezTo>
                  <a:cubicBezTo>
                    <a:pt x="227627" y="1546"/>
                    <a:pt x="227059" y="1414"/>
                    <a:pt x="226351" y="1414"/>
                  </a:cubicBezTo>
                  <a:cubicBezTo>
                    <a:pt x="225776" y="1414"/>
                    <a:pt x="225108" y="1501"/>
                    <a:pt x="224279" y="1747"/>
                  </a:cubicBezTo>
                  <a:cubicBezTo>
                    <a:pt x="223777" y="2209"/>
                    <a:pt x="223332" y="2363"/>
                    <a:pt x="222929" y="2363"/>
                  </a:cubicBezTo>
                  <a:cubicBezTo>
                    <a:pt x="222132" y="2363"/>
                    <a:pt x="221498" y="1763"/>
                    <a:pt x="220910" y="1763"/>
                  </a:cubicBezTo>
                  <a:cubicBezTo>
                    <a:pt x="220628" y="1763"/>
                    <a:pt x="220356" y="1902"/>
                    <a:pt x="220083" y="2312"/>
                  </a:cubicBezTo>
                  <a:cubicBezTo>
                    <a:pt x="219628" y="1619"/>
                    <a:pt x="219173" y="1457"/>
                    <a:pt x="218661" y="1457"/>
                  </a:cubicBezTo>
                  <a:cubicBezTo>
                    <a:pt x="218211" y="1457"/>
                    <a:pt x="217717" y="1582"/>
                    <a:pt x="217141" y="1582"/>
                  </a:cubicBezTo>
                  <a:cubicBezTo>
                    <a:pt x="216720" y="1582"/>
                    <a:pt x="216256" y="1516"/>
                    <a:pt x="215733" y="1285"/>
                  </a:cubicBezTo>
                  <a:cubicBezTo>
                    <a:pt x="215147" y="1119"/>
                    <a:pt x="214613" y="1096"/>
                    <a:pt x="214115" y="1096"/>
                  </a:cubicBezTo>
                  <a:cubicBezTo>
                    <a:pt x="213922" y="1096"/>
                    <a:pt x="213735" y="1099"/>
                    <a:pt x="213552" y="1099"/>
                  </a:cubicBezTo>
                  <a:cubicBezTo>
                    <a:pt x="212644" y="1099"/>
                    <a:pt x="211845" y="1014"/>
                    <a:pt x="2110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46"/>
            <p:cNvSpPr/>
            <p:nvPr/>
          </p:nvSpPr>
          <p:spPr>
            <a:xfrm>
              <a:off x="593750" y="577613"/>
              <a:ext cx="6422675" cy="1880150"/>
            </a:xfrm>
            <a:custGeom>
              <a:avLst/>
              <a:gdLst/>
              <a:ahLst/>
              <a:cxnLst/>
              <a:rect l="l" t="t" r="r" b="b"/>
              <a:pathLst>
                <a:path w="256907" h="75206" extrusionOk="0">
                  <a:moveTo>
                    <a:pt x="0" y="1"/>
                  </a:moveTo>
                  <a:lnTo>
                    <a:pt x="0" y="75206"/>
                  </a:lnTo>
                  <a:lnTo>
                    <a:pt x="256906" y="75206"/>
                  </a:lnTo>
                  <a:lnTo>
                    <a:pt x="256906" y="4847"/>
                  </a:lnTo>
                  <a:cubicBezTo>
                    <a:pt x="256215" y="4622"/>
                    <a:pt x="255236" y="4561"/>
                    <a:pt x="254639" y="4561"/>
                  </a:cubicBezTo>
                  <a:cubicBezTo>
                    <a:pt x="254467" y="4561"/>
                    <a:pt x="254326" y="4566"/>
                    <a:pt x="254234" y="4573"/>
                  </a:cubicBezTo>
                  <a:cubicBezTo>
                    <a:pt x="253766" y="4620"/>
                    <a:pt x="251277" y="4696"/>
                    <a:pt x="250283" y="4696"/>
                  </a:cubicBezTo>
                  <a:cubicBezTo>
                    <a:pt x="250186" y="4696"/>
                    <a:pt x="250103" y="4695"/>
                    <a:pt x="250038" y="4693"/>
                  </a:cubicBezTo>
                  <a:cubicBezTo>
                    <a:pt x="249319" y="4693"/>
                    <a:pt x="247692" y="3923"/>
                    <a:pt x="247418" y="3905"/>
                  </a:cubicBezTo>
                  <a:cubicBezTo>
                    <a:pt x="247161" y="3888"/>
                    <a:pt x="241252" y="3734"/>
                    <a:pt x="241252" y="3734"/>
                  </a:cubicBezTo>
                  <a:lnTo>
                    <a:pt x="239368" y="3135"/>
                  </a:lnTo>
                  <a:lnTo>
                    <a:pt x="235446" y="3666"/>
                  </a:lnTo>
                  <a:lnTo>
                    <a:pt x="234161" y="3666"/>
                  </a:lnTo>
                  <a:lnTo>
                    <a:pt x="230804" y="3238"/>
                  </a:lnTo>
                  <a:lnTo>
                    <a:pt x="228783" y="3563"/>
                  </a:lnTo>
                  <a:lnTo>
                    <a:pt x="224759" y="3203"/>
                  </a:lnTo>
                  <a:lnTo>
                    <a:pt x="220477" y="2707"/>
                  </a:lnTo>
                  <a:lnTo>
                    <a:pt x="218524" y="3203"/>
                  </a:lnTo>
                  <a:cubicBezTo>
                    <a:pt x="218524" y="3203"/>
                    <a:pt x="216401" y="3375"/>
                    <a:pt x="215870" y="3477"/>
                  </a:cubicBezTo>
                  <a:cubicBezTo>
                    <a:pt x="215339" y="3597"/>
                    <a:pt x="210714" y="3854"/>
                    <a:pt x="210714" y="3854"/>
                  </a:cubicBezTo>
                  <a:lnTo>
                    <a:pt x="205234" y="3923"/>
                  </a:lnTo>
                  <a:cubicBezTo>
                    <a:pt x="204874" y="4248"/>
                    <a:pt x="204480" y="4539"/>
                    <a:pt x="204069" y="4813"/>
                  </a:cubicBezTo>
                  <a:cubicBezTo>
                    <a:pt x="203641" y="5019"/>
                    <a:pt x="203709" y="5327"/>
                    <a:pt x="203709" y="5327"/>
                  </a:cubicBezTo>
                  <a:lnTo>
                    <a:pt x="193159" y="6971"/>
                  </a:lnTo>
                  <a:lnTo>
                    <a:pt x="188586" y="6766"/>
                  </a:lnTo>
                  <a:lnTo>
                    <a:pt x="186480" y="6680"/>
                  </a:lnTo>
                  <a:lnTo>
                    <a:pt x="184048" y="7057"/>
                  </a:lnTo>
                  <a:lnTo>
                    <a:pt x="181359" y="7194"/>
                  </a:lnTo>
                  <a:lnTo>
                    <a:pt x="179646" y="6543"/>
                  </a:lnTo>
                  <a:lnTo>
                    <a:pt x="174251" y="6406"/>
                  </a:lnTo>
                  <a:lnTo>
                    <a:pt x="172452" y="6680"/>
                  </a:lnTo>
                  <a:lnTo>
                    <a:pt x="166287" y="7554"/>
                  </a:lnTo>
                  <a:cubicBezTo>
                    <a:pt x="166287" y="7554"/>
                    <a:pt x="163942" y="7645"/>
                    <a:pt x="162105" y="7645"/>
                  </a:cubicBezTo>
                  <a:cubicBezTo>
                    <a:pt x="161187" y="7645"/>
                    <a:pt x="160395" y="7622"/>
                    <a:pt x="160087" y="7554"/>
                  </a:cubicBezTo>
                  <a:cubicBezTo>
                    <a:pt x="159969" y="7522"/>
                    <a:pt x="159848" y="7507"/>
                    <a:pt x="159728" y="7507"/>
                  </a:cubicBezTo>
                  <a:cubicBezTo>
                    <a:pt x="159323" y="7507"/>
                    <a:pt x="158921" y="7678"/>
                    <a:pt x="158631" y="7982"/>
                  </a:cubicBezTo>
                  <a:lnTo>
                    <a:pt x="148166" y="7810"/>
                  </a:lnTo>
                  <a:lnTo>
                    <a:pt x="143251" y="8273"/>
                  </a:lnTo>
                  <a:lnTo>
                    <a:pt x="139517" y="8496"/>
                  </a:lnTo>
                  <a:lnTo>
                    <a:pt x="136383" y="9352"/>
                  </a:lnTo>
                  <a:lnTo>
                    <a:pt x="133094" y="10157"/>
                  </a:lnTo>
                  <a:lnTo>
                    <a:pt x="131330" y="10362"/>
                  </a:lnTo>
                  <a:lnTo>
                    <a:pt x="124976" y="10499"/>
                  </a:lnTo>
                  <a:lnTo>
                    <a:pt x="120283" y="10037"/>
                  </a:lnTo>
                  <a:lnTo>
                    <a:pt x="116875" y="10071"/>
                  </a:lnTo>
                  <a:lnTo>
                    <a:pt x="113604" y="10328"/>
                  </a:lnTo>
                  <a:lnTo>
                    <a:pt x="108671" y="9849"/>
                  </a:lnTo>
                  <a:cubicBezTo>
                    <a:pt x="108671" y="9849"/>
                    <a:pt x="105160" y="9626"/>
                    <a:pt x="104646" y="9626"/>
                  </a:cubicBezTo>
                  <a:cubicBezTo>
                    <a:pt x="104133" y="9626"/>
                    <a:pt x="98635" y="8496"/>
                    <a:pt x="98635" y="8496"/>
                  </a:cubicBezTo>
                  <a:lnTo>
                    <a:pt x="93873" y="7314"/>
                  </a:lnTo>
                  <a:lnTo>
                    <a:pt x="92127" y="7143"/>
                  </a:lnTo>
                  <a:lnTo>
                    <a:pt x="85944" y="7143"/>
                  </a:lnTo>
                  <a:lnTo>
                    <a:pt x="82450" y="6303"/>
                  </a:lnTo>
                  <a:lnTo>
                    <a:pt x="77877" y="7057"/>
                  </a:lnTo>
                  <a:lnTo>
                    <a:pt x="74417" y="6731"/>
                  </a:lnTo>
                  <a:cubicBezTo>
                    <a:pt x="74417" y="6731"/>
                    <a:pt x="71917" y="6235"/>
                    <a:pt x="70803" y="5772"/>
                  </a:cubicBezTo>
                  <a:cubicBezTo>
                    <a:pt x="70053" y="5468"/>
                    <a:pt x="69159" y="5420"/>
                    <a:pt x="68669" y="5420"/>
                  </a:cubicBezTo>
                  <a:cubicBezTo>
                    <a:pt x="68443" y="5420"/>
                    <a:pt x="68303" y="5430"/>
                    <a:pt x="68303" y="5430"/>
                  </a:cubicBezTo>
                  <a:lnTo>
                    <a:pt x="66693" y="4265"/>
                  </a:lnTo>
                  <a:cubicBezTo>
                    <a:pt x="66693" y="4265"/>
                    <a:pt x="61092" y="3666"/>
                    <a:pt x="60236" y="3357"/>
                  </a:cubicBezTo>
                  <a:cubicBezTo>
                    <a:pt x="59380" y="3032"/>
                    <a:pt x="60510" y="2707"/>
                    <a:pt x="57496" y="2296"/>
                  </a:cubicBezTo>
                  <a:cubicBezTo>
                    <a:pt x="55748" y="2059"/>
                    <a:pt x="55013" y="1970"/>
                    <a:pt x="54386" y="1970"/>
                  </a:cubicBezTo>
                  <a:cubicBezTo>
                    <a:pt x="53926" y="1970"/>
                    <a:pt x="53523" y="2018"/>
                    <a:pt x="52820" y="2090"/>
                  </a:cubicBezTo>
                  <a:cubicBezTo>
                    <a:pt x="51159" y="2244"/>
                    <a:pt x="48110" y="2227"/>
                    <a:pt x="46997" y="2296"/>
                  </a:cubicBezTo>
                  <a:cubicBezTo>
                    <a:pt x="45896" y="2363"/>
                    <a:pt x="41850" y="3084"/>
                    <a:pt x="40517" y="3084"/>
                  </a:cubicBezTo>
                  <a:cubicBezTo>
                    <a:pt x="40501" y="3084"/>
                    <a:pt x="40486" y="3084"/>
                    <a:pt x="40471" y="3083"/>
                  </a:cubicBezTo>
                  <a:cubicBezTo>
                    <a:pt x="40436" y="3082"/>
                    <a:pt x="40398" y="3082"/>
                    <a:pt x="40356" y="3082"/>
                  </a:cubicBezTo>
                  <a:cubicBezTo>
                    <a:pt x="38856" y="3082"/>
                    <a:pt x="33277" y="3666"/>
                    <a:pt x="32644" y="3683"/>
                  </a:cubicBezTo>
                  <a:cubicBezTo>
                    <a:pt x="31993" y="3717"/>
                    <a:pt x="29698" y="4008"/>
                    <a:pt x="28517" y="4471"/>
                  </a:cubicBezTo>
                  <a:cubicBezTo>
                    <a:pt x="28143" y="4615"/>
                    <a:pt x="27498" y="4667"/>
                    <a:pt x="26776" y="4667"/>
                  </a:cubicBezTo>
                  <a:cubicBezTo>
                    <a:pt x="25181" y="4667"/>
                    <a:pt x="23210" y="4411"/>
                    <a:pt x="22950" y="4317"/>
                  </a:cubicBezTo>
                  <a:cubicBezTo>
                    <a:pt x="22556" y="4197"/>
                    <a:pt x="19199" y="4145"/>
                    <a:pt x="18549" y="3837"/>
                  </a:cubicBezTo>
                  <a:cubicBezTo>
                    <a:pt x="18298" y="3725"/>
                    <a:pt x="17948" y="3686"/>
                    <a:pt x="17542" y="3686"/>
                  </a:cubicBezTo>
                  <a:cubicBezTo>
                    <a:pt x="16895" y="3686"/>
                    <a:pt x="16104" y="3784"/>
                    <a:pt x="15346" y="3837"/>
                  </a:cubicBezTo>
                  <a:cubicBezTo>
                    <a:pt x="15272" y="3842"/>
                    <a:pt x="15196" y="3844"/>
                    <a:pt x="15118" y="3844"/>
                  </a:cubicBezTo>
                  <a:cubicBezTo>
                    <a:pt x="13871" y="3844"/>
                    <a:pt x="12126" y="3238"/>
                    <a:pt x="12126" y="3238"/>
                  </a:cubicBezTo>
                  <a:cubicBezTo>
                    <a:pt x="12126" y="3238"/>
                    <a:pt x="9899" y="3015"/>
                    <a:pt x="9112" y="2604"/>
                  </a:cubicBezTo>
                  <a:cubicBezTo>
                    <a:pt x="8324" y="2193"/>
                    <a:pt x="6628" y="2176"/>
                    <a:pt x="3939" y="1679"/>
                  </a:cubicBezTo>
                  <a:cubicBezTo>
                    <a:pt x="1250" y="1182"/>
                    <a:pt x="976" y="566"/>
                    <a:pt x="582" y="172"/>
                  </a:cubicBezTo>
                  <a:cubicBezTo>
                    <a:pt x="411" y="69"/>
                    <a:pt x="206" y="1"/>
                    <a:pt x="0" y="1"/>
                  </a:cubicBezTo>
                  <a:close/>
                </a:path>
              </a:pathLst>
            </a:custGeom>
            <a:solidFill>
              <a:srgbClr val="D1403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768187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29"/>
        <p:cNvGrpSpPr/>
        <p:nvPr/>
      </p:nvGrpSpPr>
      <p:grpSpPr>
        <a:xfrm>
          <a:off x="0" y="0"/>
          <a:ext cx="0" cy="0"/>
          <a:chOff x="0" y="0"/>
          <a:chExt cx="0" cy="0"/>
        </a:xfrm>
      </p:grpSpPr>
      <p:sp>
        <p:nvSpPr>
          <p:cNvPr id="1532" name="Google Shape;1532;p49"/>
          <p:cNvSpPr txBox="1">
            <a:spLocks noGrp="1"/>
          </p:cNvSpPr>
          <p:nvPr>
            <p:ph type="subTitle" idx="3"/>
          </p:nvPr>
        </p:nvSpPr>
        <p:spPr>
          <a:xfrm>
            <a:off x="762000" y="1200150"/>
            <a:ext cx="6400800" cy="2971800"/>
          </a:xfrm>
          <a:prstGeom prst="rect">
            <a:avLst/>
          </a:prstGeom>
        </p:spPr>
        <p:txBody>
          <a:bodyPr spcFirstLastPara="1" wrap="square" lIns="91425" tIns="91425" rIns="91425" bIns="91425" anchor="t" anchorCtr="0">
            <a:noAutofit/>
          </a:bodyPr>
          <a:lstStyle/>
          <a:p>
            <a:pPr marL="393750" indent="-285750" algn="l">
              <a:spcAft>
                <a:spcPts val="794"/>
              </a:spcAft>
              <a:buClr>
                <a:srgbClr val="000000"/>
              </a:buClr>
              <a:buSzPct val="45000"/>
              <a:buFont typeface="Arial" pitchFamily="34" charset="0"/>
              <a:buChar char="•"/>
            </a:pPr>
            <a:r>
              <a:rPr lang="en-US" sz="1800" spc="-1" dirty="0" smtClean="0">
                <a:solidFill>
                  <a:srgbClr val="000000"/>
                </a:solidFill>
                <a:latin typeface="Agency FB" pitchFamily="34" charset="0"/>
              </a:rPr>
              <a:t>We also focused on retaining awareness </a:t>
            </a:r>
            <a:r>
              <a:rPr lang="en-US" sz="1800" spc="-1" dirty="0">
                <a:solidFill>
                  <a:srgbClr val="000000"/>
                </a:solidFill>
                <a:latin typeface="Agency FB" pitchFamily="34" charset="0"/>
              </a:rPr>
              <a:t>at optimum level in </a:t>
            </a:r>
            <a:r>
              <a:rPr lang="en-US" sz="1800" spc="-1" dirty="0" smtClean="0">
                <a:solidFill>
                  <a:srgbClr val="000000"/>
                </a:solidFill>
                <a:latin typeface="Agency FB" pitchFamily="34" charset="0"/>
              </a:rPr>
              <a:t>marketing as we progressed through the rounds. Inventing new products proved to be a good source of free awareness</a:t>
            </a:r>
          </a:p>
          <a:p>
            <a:pPr marL="393750" indent="-285750" algn="l">
              <a:spcAft>
                <a:spcPts val="794"/>
              </a:spcAft>
              <a:buClr>
                <a:srgbClr val="000000"/>
              </a:buClr>
              <a:buSzPct val="45000"/>
              <a:buFont typeface="Arial" pitchFamily="34" charset="0"/>
              <a:buChar char="•"/>
            </a:pPr>
            <a:r>
              <a:rPr lang="en-US" sz="1800" spc="-1" dirty="0" smtClean="0">
                <a:solidFill>
                  <a:srgbClr val="000000"/>
                </a:solidFill>
                <a:latin typeface="Agency FB" pitchFamily="34" charset="0"/>
              </a:rPr>
              <a:t>We made automation </a:t>
            </a:r>
            <a:r>
              <a:rPr lang="en-US" sz="1800" spc="-1" dirty="0">
                <a:solidFill>
                  <a:srgbClr val="000000"/>
                </a:solidFill>
                <a:latin typeface="Agency FB" pitchFamily="34" charset="0"/>
              </a:rPr>
              <a:t>and capacity </a:t>
            </a:r>
            <a:r>
              <a:rPr lang="en-US" sz="1800" spc="-1" dirty="0" smtClean="0">
                <a:solidFill>
                  <a:srgbClr val="000000"/>
                </a:solidFill>
                <a:latin typeface="Agency FB" pitchFamily="34" charset="0"/>
              </a:rPr>
              <a:t>a </a:t>
            </a:r>
            <a:r>
              <a:rPr lang="en-US" sz="1800" spc="-1" dirty="0">
                <a:solidFill>
                  <a:srgbClr val="000000"/>
                </a:solidFill>
                <a:latin typeface="Agency FB" pitchFamily="34" charset="0"/>
              </a:rPr>
              <a:t>top priority to improve production </a:t>
            </a:r>
            <a:r>
              <a:rPr lang="en-US" sz="1800" spc="-1" dirty="0" smtClean="0">
                <a:solidFill>
                  <a:srgbClr val="000000"/>
                </a:solidFill>
                <a:latin typeface="Agency FB" pitchFamily="34" charset="0"/>
              </a:rPr>
              <a:t>capabilities</a:t>
            </a:r>
            <a:endParaRPr lang="en-US" sz="1800" spc="-1" dirty="0">
              <a:solidFill>
                <a:srgbClr val="000000"/>
              </a:solidFill>
              <a:latin typeface="Agency FB" pitchFamily="34" charset="0"/>
            </a:endParaRPr>
          </a:p>
          <a:p>
            <a:pPr marL="393750" indent="-285750" algn="l">
              <a:spcAft>
                <a:spcPts val="794"/>
              </a:spcAft>
              <a:buClr>
                <a:srgbClr val="000000"/>
              </a:buClr>
              <a:buSzPct val="45000"/>
              <a:buFont typeface="Arial" pitchFamily="34" charset="0"/>
              <a:buChar char="•"/>
            </a:pPr>
            <a:r>
              <a:rPr lang="en-US" sz="1800" spc="-1" dirty="0" smtClean="0">
                <a:solidFill>
                  <a:srgbClr val="000000"/>
                </a:solidFill>
                <a:latin typeface="Agency FB" pitchFamily="34" charset="0"/>
              </a:rPr>
              <a:t>We adjusted production </a:t>
            </a:r>
            <a:r>
              <a:rPr lang="en-US" sz="1800" spc="-1" dirty="0">
                <a:solidFill>
                  <a:srgbClr val="000000"/>
                </a:solidFill>
                <a:latin typeface="Agency FB" pitchFamily="34" charset="0"/>
              </a:rPr>
              <a:t>units to forecasted sale units</a:t>
            </a:r>
          </a:p>
          <a:p>
            <a:pPr marL="393750" indent="-285750" algn="l">
              <a:spcAft>
                <a:spcPts val="794"/>
              </a:spcAft>
              <a:buClr>
                <a:srgbClr val="000000"/>
              </a:buClr>
              <a:buSzPct val="45000"/>
              <a:buFont typeface="Arial" pitchFamily="34" charset="0"/>
              <a:buChar char="•"/>
            </a:pPr>
            <a:r>
              <a:rPr lang="en-US" sz="1800" spc="-1" dirty="0" smtClean="0">
                <a:solidFill>
                  <a:srgbClr val="000000"/>
                </a:solidFill>
                <a:latin typeface="Agency FB" pitchFamily="34" charset="0"/>
              </a:rPr>
              <a:t>We retired </a:t>
            </a:r>
            <a:r>
              <a:rPr lang="en-US" sz="1800" spc="-1" dirty="0">
                <a:solidFill>
                  <a:srgbClr val="000000"/>
                </a:solidFill>
                <a:latin typeface="Agency FB" pitchFamily="34" charset="0"/>
              </a:rPr>
              <a:t>stocks once cash and working capital </a:t>
            </a:r>
            <a:r>
              <a:rPr lang="en-US" sz="1800" spc="-1" dirty="0" smtClean="0">
                <a:solidFill>
                  <a:srgbClr val="000000"/>
                </a:solidFill>
                <a:latin typeface="Agency FB" pitchFamily="34" charset="0"/>
              </a:rPr>
              <a:t>was in </a:t>
            </a:r>
            <a:r>
              <a:rPr lang="en-US" sz="1800" spc="-1" dirty="0">
                <a:solidFill>
                  <a:srgbClr val="000000"/>
                </a:solidFill>
                <a:latin typeface="Agency FB" pitchFamily="34" charset="0"/>
              </a:rPr>
              <a:t>excess and there </a:t>
            </a:r>
            <a:r>
              <a:rPr lang="en-US" sz="1800" spc="-1" dirty="0" smtClean="0">
                <a:solidFill>
                  <a:srgbClr val="000000"/>
                </a:solidFill>
                <a:latin typeface="Agency FB" pitchFamily="34" charset="0"/>
              </a:rPr>
              <a:t>was low </a:t>
            </a:r>
            <a:r>
              <a:rPr lang="en-US" sz="1800" spc="-1" dirty="0">
                <a:solidFill>
                  <a:srgbClr val="000000"/>
                </a:solidFill>
                <a:latin typeface="Agency FB" pitchFamily="34" charset="0"/>
              </a:rPr>
              <a:t>debt leverage</a:t>
            </a:r>
            <a:r>
              <a:rPr lang="en-US" sz="1800" spc="-1" dirty="0" smtClean="0">
                <a:solidFill>
                  <a:srgbClr val="000000"/>
                </a:solidFill>
                <a:latin typeface="Agency FB" pitchFamily="34" charset="0"/>
              </a:rPr>
              <a:t>.</a:t>
            </a:r>
            <a:endParaRPr lang="en-US" sz="1800" spc="-1" dirty="0">
              <a:solidFill>
                <a:srgbClr val="000000"/>
              </a:solidFill>
              <a:latin typeface="Agency FB" pitchFamily="34" charset="0"/>
            </a:endParaRPr>
          </a:p>
        </p:txBody>
      </p:sp>
      <p:sp>
        <p:nvSpPr>
          <p:cNvPr id="1534" name="Google Shape;1534;p49"/>
          <p:cNvSpPr txBox="1">
            <a:spLocks noGrp="1"/>
          </p:cNvSpPr>
          <p:nvPr>
            <p:ph type="title"/>
          </p:nvPr>
        </p:nvSpPr>
        <p:spPr>
          <a:xfrm>
            <a:off x="1219200" y="438150"/>
            <a:ext cx="50067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smtClean="0"/>
              <a:t>Evolution of Strategies Cont</a:t>
            </a:r>
            <a:r>
              <a:rPr lang="en-US" dirty="0"/>
              <a:t>.</a:t>
            </a:r>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29"/>
        <p:cNvGrpSpPr/>
        <p:nvPr/>
      </p:nvGrpSpPr>
      <p:grpSpPr>
        <a:xfrm>
          <a:off x="0" y="0"/>
          <a:ext cx="0" cy="0"/>
          <a:chOff x="0" y="0"/>
          <a:chExt cx="0" cy="0"/>
        </a:xfrm>
      </p:grpSpPr>
      <p:graphicFrame>
        <p:nvGraphicFramePr>
          <p:cNvPr id="7" name="Table 6">
            <a:extLst>
              <a:ext uri="{FF2B5EF4-FFF2-40B4-BE49-F238E27FC236}">
                <a16:creationId xmlns="" xmlns:a16="http://schemas.microsoft.com/office/drawing/2014/main" id="{52038081-1DA6-40EE-AFF1-0A4BFD5362DF}"/>
              </a:ext>
            </a:extLst>
          </p:cNvPr>
          <p:cNvGraphicFramePr>
            <a:graphicFrameLocks noGrp="1"/>
          </p:cNvGraphicFramePr>
          <p:nvPr>
            <p:extLst>
              <p:ext uri="{D42A27DB-BD31-4B8C-83A1-F6EECF244321}">
                <p14:modId xmlns:p14="http://schemas.microsoft.com/office/powerpoint/2010/main" val="2365228191"/>
              </p:ext>
            </p:extLst>
          </p:nvPr>
        </p:nvGraphicFramePr>
        <p:xfrm>
          <a:off x="1219200" y="971550"/>
          <a:ext cx="6781800" cy="3429000"/>
        </p:xfrm>
        <a:graphic>
          <a:graphicData uri="http://schemas.openxmlformats.org/drawingml/2006/table">
            <a:tbl>
              <a:tblPr firstRow="1" bandRow="1">
                <a:tableStyleId>{5940675A-B579-460E-94D1-54222C63F5DA}</a:tableStyleId>
              </a:tblPr>
              <a:tblGrid>
                <a:gridCol w="3081302">
                  <a:extLst>
                    <a:ext uri="{9D8B030D-6E8A-4147-A177-3AD203B41FA5}">
                      <a16:colId xmlns="" xmlns:a16="http://schemas.microsoft.com/office/drawing/2014/main" val="20001"/>
                    </a:ext>
                  </a:extLst>
                </a:gridCol>
                <a:gridCol w="3700498">
                  <a:extLst>
                    <a:ext uri="{9D8B030D-6E8A-4147-A177-3AD203B41FA5}">
                      <a16:colId xmlns="" xmlns:a16="http://schemas.microsoft.com/office/drawing/2014/main" val="20004"/>
                    </a:ext>
                  </a:extLst>
                </a:gridCol>
              </a:tblGrid>
              <a:tr h="1752600">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smtClean="0">
                          <a:solidFill>
                            <a:schemeClr val="tx1"/>
                          </a:solidFill>
                          <a:latin typeface="Agency FB" pitchFamily="34" charset="0"/>
                          <a:cs typeface="Arial" pitchFamily="34" charset="0"/>
                        </a:rPr>
                        <a:t>Strengths</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dirty="0" smtClean="0">
                          <a:solidFill>
                            <a:schemeClr val="tx1"/>
                          </a:solidFill>
                          <a:latin typeface="Agency FB" pitchFamily="34" charset="0"/>
                          <a:cs typeface="Arial" pitchFamily="34" charset="0"/>
                        </a:rPr>
                        <a:t>Extensive</a:t>
                      </a:r>
                      <a:r>
                        <a:rPr lang="en-US" altLang="ko-KR" sz="1600" b="1" baseline="0" dirty="0" smtClean="0">
                          <a:solidFill>
                            <a:schemeClr val="tx1"/>
                          </a:solidFill>
                          <a:latin typeface="Agency FB" pitchFamily="34" charset="0"/>
                          <a:cs typeface="Arial" pitchFamily="34" charset="0"/>
                        </a:rPr>
                        <a:t> product selection</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Large production capacity</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Good marketing strategies</a:t>
                      </a:r>
                    </a:p>
                    <a:p>
                      <a:pPr marL="342900" marR="0" indent="-342900" algn="l" defTabSz="914400" rtl="0" eaLnBrk="1" fontAlgn="auto" latinLnBrk="1" hangingPunct="1">
                        <a:lnSpc>
                          <a:spcPct val="100000"/>
                        </a:lnSpc>
                        <a:spcBef>
                          <a:spcPts val="0"/>
                        </a:spcBef>
                        <a:spcAft>
                          <a:spcPts val="0"/>
                        </a:spcAft>
                        <a:buClrTx/>
                        <a:buSzTx/>
                        <a:buFont typeface="+mj-lt"/>
                        <a:buAutoNum type="arabicPeriod"/>
                        <a:tabLst/>
                        <a:defRPr/>
                      </a:pPr>
                      <a:endParaRPr lang="ko-KR" altLang="en-US" sz="1600" b="1" dirty="0">
                        <a:solidFill>
                          <a:schemeClr val="tx1"/>
                        </a:solidFill>
                        <a:latin typeface="Agency FB" pitchFamily="34" charset="0"/>
                        <a:cs typeface="Arial" pitchFamily="34" charset="0"/>
                      </a:endParaRPr>
                    </a:p>
                  </a:txBody>
                  <a:tcPr marL="80445" marR="80445" marT="40222" marB="402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altLang="ko-KR" sz="1600" b="1" dirty="0" smtClean="0">
                          <a:solidFill>
                            <a:schemeClr val="tx1"/>
                          </a:solidFill>
                          <a:latin typeface="Agency FB" pitchFamily="34" charset="0"/>
                        </a:rPr>
                        <a:t>Weaknesses</a:t>
                      </a:r>
                    </a:p>
                    <a:p>
                      <a:pPr marL="342900" indent="-342900">
                        <a:lnSpc>
                          <a:spcPct val="150000"/>
                        </a:lnSpc>
                        <a:buAutoNum type="arabicPeriod"/>
                      </a:pPr>
                      <a:r>
                        <a:rPr lang="en-US" altLang="ko-KR" sz="1600" b="1" dirty="0" smtClean="0">
                          <a:solidFill>
                            <a:schemeClr val="tx1"/>
                          </a:solidFill>
                          <a:latin typeface="Agency FB" pitchFamily="34" charset="0"/>
                        </a:rPr>
                        <a:t>High</a:t>
                      </a:r>
                      <a:r>
                        <a:rPr lang="en-US" altLang="ko-KR" sz="1600" b="1" baseline="0" dirty="0" smtClean="0">
                          <a:solidFill>
                            <a:schemeClr val="tx1"/>
                          </a:solidFill>
                          <a:latin typeface="Agency FB" pitchFamily="34" charset="0"/>
                        </a:rPr>
                        <a:t> Recruiting costs</a:t>
                      </a:r>
                    </a:p>
                  </a:txBody>
                  <a:tcPr marL="80445" marR="80445" marT="40222" marB="402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1"/>
                  </a:ext>
                </a:extLst>
              </a:tr>
              <a:tr h="1676400">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smtClean="0">
                          <a:solidFill>
                            <a:schemeClr val="tx1"/>
                          </a:solidFill>
                          <a:latin typeface="Agency FB" pitchFamily="34" charset="0"/>
                          <a:cs typeface="Arial" pitchFamily="34" charset="0"/>
                        </a:rPr>
                        <a:t>Opportunities</a:t>
                      </a:r>
                      <a:r>
                        <a:rPr lang="en-US" altLang="ko-KR" sz="1600" b="1" baseline="0" dirty="0" smtClean="0">
                          <a:solidFill>
                            <a:schemeClr val="tx1"/>
                          </a:solidFill>
                          <a:latin typeface="Agency FB" pitchFamily="34" charset="0"/>
                          <a:cs typeface="Arial" pitchFamily="34" charset="0"/>
                        </a:rPr>
                        <a:t> </a:t>
                      </a:r>
                      <a:endParaRPr lang="en-US" altLang="ko-KR" sz="1600" b="1" baseline="0" dirty="0">
                        <a:solidFill>
                          <a:schemeClr val="tx1"/>
                        </a:solidFill>
                        <a:latin typeface="Agency FB" pitchFamily="34" charset="0"/>
                        <a:cs typeface="Arial" pitchFamily="34" charset="0"/>
                      </a:endParaRPr>
                    </a:p>
                    <a:p>
                      <a:pPr marL="342900" marR="0" indent="-342900" algn="l" defTabSz="914400" rtl="0" eaLnBrk="1" fontAlgn="auto" latinLnBrk="1" hangingPunct="1">
                        <a:lnSpc>
                          <a:spcPct val="10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Increasing research capabilities</a:t>
                      </a:r>
                    </a:p>
                    <a:p>
                      <a:pPr marL="342900" marR="0" indent="-342900" algn="l" defTabSz="914400" rtl="0" eaLnBrk="1" fontAlgn="auto" latinLnBrk="1" hangingPunct="1">
                        <a:lnSpc>
                          <a:spcPct val="10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Reducing production costs</a:t>
                      </a:r>
                    </a:p>
                  </a:txBody>
                  <a:tcPr marL="77372" marR="77372" marT="38686" marB="3868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600" b="1" dirty="0" smtClean="0">
                          <a:solidFill>
                            <a:schemeClr val="tx1"/>
                          </a:solidFill>
                          <a:latin typeface="Agency FB" pitchFamily="34" charset="0"/>
                          <a:cs typeface="Arial" pitchFamily="34" charset="0"/>
                        </a:rPr>
                        <a:t>Threats</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Declining level of awareness</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Declining accessibility</a:t>
                      </a:r>
                    </a:p>
                    <a:p>
                      <a:pPr marL="342900" marR="0" indent="-342900" algn="l" defTabSz="914400" rtl="0" eaLnBrk="1" fontAlgn="auto" latinLnBrk="1" hangingPunct="1">
                        <a:lnSpc>
                          <a:spcPct val="150000"/>
                        </a:lnSpc>
                        <a:spcBef>
                          <a:spcPts val="0"/>
                        </a:spcBef>
                        <a:spcAft>
                          <a:spcPts val="0"/>
                        </a:spcAft>
                        <a:buClrTx/>
                        <a:buSzTx/>
                        <a:buFont typeface="+mj-lt"/>
                        <a:buAutoNum type="arabicPeriod"/>
                        <a:tabLst/>
                        <a:defRPr/>
                      </a:pPr>
                      <a:r>
                        <a:rPr lang="en-US" altLang="ko-KR" sz="1600" b="1" baseline="0" dirty="0" smtClean="0">
                          <a:solidFill>
                            <a:schemeClr val="tx1"/>
                          </a:solidFill>
                          <a:latin typeface="Agency FB" pitchFamily="34" charset="0"/>
                          <a:cs typeface="Arial" pitchFamily="34" charset="0"/>
                        </a:rPr>
                        <a:t>Evolving labor terms</a:t>
                      </a:r>
                      <a:endParaRPr lang="en-US" altLang="ko-KR" sz="1600" b="1" dirty="0">
                        <a:solidFill>
                          <a:schemeClr val="tx1"/>
                        </a:solidFill>
                        <a:latin typeface="Agency FB" pitchFamily="34" charset="0"/>
                        <a:cs typeface="Arial" pitchFamily="34" charset="0"/>
                      </a:endParaRPr>
                    </a:p>
                  </a:txBody>
                  <a:tcPr marL="77372" marR="77372" marT="38686" marB="3868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0002"/>
                  </a:ext>
                </a:extLst>
              </a:tr>
            </a:tbl>
          </a:graphicData>
        </a:graphic>
      </p:graphicFrame>
      <p:sp>
        <p:nvSpPr>
          <p:cNvPr id="5" name="TextBox 4"/>
          <p:cNvSpPr txBox="1"/>
          <p:nvPr/>
        </p:nvSpPr>
        <p:spPr>
          <a:xfrm>
            <a:off x="1524000" y="247893"/>
            <a:ext cx="4343400" cy="400110"/>
          </a:xfrm>
          <a:prstGeom prst="rect">
            <a:avLst/>
          </a:prstGeom>
          <a:noFill/>
        </p:spPr>
        <p:txBody>
          <a:bodyPr wrap="square" rtlCol="0">
            <a:spAutoFit/>
          </a:bodyPr>
          <a:lstStyle/>
          <a:p>
            <a:pPr algn="ctr"/>
            <a:r>
              <a:rPr lang="en-US" sz="2000" dirty="0" smtClean="0">
                <a:latin typeface="+mn-lt"/>
              </a:rPr>
              <a:t>SWOT ANALYSIS</a:t>
            </a:r>
            <a:endParaRPr lang="en-US" sz="2000" dirty="0">
              <a:latin typeface="+mn-lt"/>
            </a:endParaRPr>
          </a:p>
        </p:txBody>
      </p:sp>
    </p:spTree>
    <p:extLst>
      <p:ext uri="{BB962C8B-B14F-4D97-AF65-F5344CB8AC3E}">
        <p14:creationId xmlns:p14="http://schemas.microsoft.com/office/powerpoint/2010/main" val="2997377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167386"/>
            <a:ext cx="7159782" cy="3233164"/>
          </a:xfrm>
          <a:prstGeom prst="rect">
            <a:avLst/>
          </a:prstGeom>
        </p:spPr>
        <p:txBody>
          <a:bodyPr spcFirstLastPara="1" wrap="square" lIns="91425" tIns="91425" rIns="91425" bIns="91425" anchor="t" anchorCtr="0">
            <a:noAutofit/>
          </a:bodyPr>
          <a:lstStyle/>
          <a:p>
            <a:pPr marL="393750" indent="-285750">
              <a:lnSpc>
                <a:spcPct val="100000"/>
              </a:lnSpc>
              <a:spcAft>
                <a:spcPts val="1199"/>
              </a:spcAft>
              <a:buClr>
                <a:srgbClr val="000000"/>
              </a:buClr>
              <a:buSzPct val="45000"/>
            </a:pPr>
            <a:r>
              <a:rPr lang="en-US" sz="1800" spc="-1" dirty="0" smtClean="0">
                <a:solidFill>
                  <a:srgbClr val="000000"/>
                </a:solidFill>
                <a:latin typeface="Agency FB" pitchFamily="34" charset="0"/>
              </a:rPr>
              <a:t>Capsim </a:t>
            </a:r>
            <a:r>
              <a:rPr lang="en-US" sz="1800" spc="-1" dirty="0">
                <a:solidFill>
                  <a:srgbClr val="000000"/>
                </a:solidFill>
                <a:latin typeface="Agency FB" pitchFamily="34" charset="0"/>
              </a:rPr>
              <a:t>has six basic strategies which are : </a:t>
            </a:r>
            <a:r>
              <a:rPr lang="en-US" sz="1800" spc="-1" dirty="0" smtClean="0">
                <a:solidFill>
                  <a:srgbClr val="000000"/>
                </a:solidFill>
                <a:latin typeface="Agency FB" pitchFamily="34" charset="0"/>
              </a:rPr>
              <a:t>Broad </a:t>
            </a:r>
            <a:r>
              <a:rPr lang="en-US" sz="1800" spc="-1" dirty="0">
                <a:solidFill>
                  <a:srgbClr val="000000"/>
                </a:solidFill>
                <a:latin typeface="Agency FB" pitchFamily="34" charset="0"/>
              </a:rPr>
              <a:t>cost </a:t>
            </a:r>
            <a:r>
              <a:rPr lang="en-US" sz="1800" spc="-1" dirty="0" smtClean="0">
                <a:solidFill>
                  <a:srgbClr val="000000"/>
                </a:solidFill>
                <a:latin typeface="Agency FB" pitchFamily="34" charset="0"/>
              </a:rPr>
              <a:t>leader</a:t>
            </a:r>
            <a:r>
              <a:rPr lang="en-US" sz="1800" spc="-1" dirty="0" smtClean="0">
                <a:latin typeface="Agency FB" pitchFamily="34" charset="0"/>
              </a:rPr>
              <a:t>, </a:t>
            </a:r>
            <a:r>
              <a:rPr lang="en-US" sz="1800" spc="-1" dirty="0">
                <a:solidFill>
                  <a:srgbClr val="000000"/>
                </a:solidFill>
                <a:latin typeface="Agency FB" pitchFamily="34" charset="0"/>
              </a:rPr>
              <a:t>b</a:t>
            </a:r>
            <a:r>
              <a:rPr lang="en-US" sz="1800" spc="-1" dirty="0" smtClean="0">
                <a:solidFill>
                  <a:srgbClr val="000000"/>
                </a:solidFill>
                <a:latin typeface="Agency FB" pitchFamily="34" charset="0"/>
              </a:rPr>
              <a:t>road differentiator</a:t>
            </a:r>
            <a:r>
              <a:rPr lang="en-US" sz="1800" spc="-1" dirty="0" smtClean="0">
                <a:latin typeface="Agency FB" pitchFamily="34" charset="0"/>
              </a:rPr>
              <a:t>, n</a:t>
            </a:r>
            <a:r>
              <a:rPr lang="en-US" sz="1800" spc="-1" dirty="0" smtClean="0">
                <a:solidFill>
                  <a:srgbClr val="000000"/>
                </a:solidFill>
                <a:latin typeface="Agency FB" pitchFamily="34" charset="0"/>
              </a:rPr>
              <a:t>iche cost leader</a:t>
            </a:r>
            <a:r>
              <a:rPr lang="en-US" sz="1800" spc="-1" dirty="0" smtClean="0">
                <a:latin typeface="Agency FB" pitchFamily="34" charset="0"/>
              </a:rPr>
              <a:t>, n</a:t>
            </a:r>
            <a:r>
              <a:rPr lang="en-US" sz="1800" spc="-1" dirty="0" smtClean="0">
                <a:solidFill>
                  <a:srgbClr val="000000"/>
                </a:solidFill>
                <a:latin typeface="Agency FB" pitchFamily="34" charset="0"/>
              </a:rPr>
              <a:t>iche differentiator</a:t>
            </a:r>
            <a:r>
              <a:rPr lang="en-US" sz="1800" spc="-1" dirty="0" smtClean="0">
                <a:latin typeface="Agency FB" pitchFamily="34" charset="0"/>
              </a:rPr>
              <a:t>, c</a:t>
            </a:r>
            <a:r>
              <a:rPr lang="en-US" sz="1800" spc="-1" dirty="0" smtClean="0">
                <a:solidFill>
                  <a:srgbClr val="000000"/>
                </a:solidFill>
                <a:latin typeface="Agency FB" pitchFamily="34" charset="0"/>
              </a:rPr>
              <a:t>ost </a:t>
            </a:r>
            <a:r>
              <a:rPr lang="en-US" sz="1800" spc="-1" dirty="0">
                <a:solidFill>
                  <a:srgbClr val="000000"/>
                </a:solidFill>
                <a:latin typeface="Agency FB" pitchFamily="34" charset="0"/>
              </a:rPr>
              <a:t>with product lifecycle </a:t>
            </a:r>
            <a:r>
              <a:rPr lang="en-US" sz="1800" spc="-1" dirty="0" smtClean="0">
                <a:solidFill>
                  <a:srgbClr val="000000"/>
                </a:solidFill>
                <a:latin typeface="Agency FB" pitchFamily="34" charset="0"/>
              </a:rPr>
              <a:t>focus</a:t>
            </a:r>
            <a:r>
              <a:rPr lang="en-US" sz="1800" spc="-1" dirty="0" smtClean="0">
                <a:latin typeface="Agency FB" pitchFamily="34" charset="0"/>
              </a:rPr>
              <a:t>, d</a:t>
            </a:r>
            <a:r>
              <a:rPr lang="en-US" sz="1800" spc="-1" dirty="0" smtClean="0">
                <a:solidFill>
                  <a:srgbClr val="000000"/>
                </a:solidFill>
                <a:latin typeface="Agency FB" pitchFamily="34" charset="0"/>
              </a:rPr>
              <a:t>ifferentiator </a:t>
            </a:r>
            <a:r>
              <a:rPr lang="en-US" sz="1800" spc="-1" dirty="0">
                <a:solidFill>
                  <a:srgbClr val="000000"/>
                </a:solidFill>
                <a:latin typeface="Agency FB" pitchFamily="34" charset="0"/>
              </a:rPr>
              <a:t>with product lifecycle focus </a:t>
            </a:r>
            <a:endParaRPr lang="en-US" sz="1800" spc="-1" dirty="0" smtClean="0">
              <a:solidFill>
                <a:srgbClr val="000000"/>
              </a:solidFill>
              <a:latin typeface="Agency FB" pitchFamily="34" charset="0"/>
            </a:endParaRPr>
          </a:p>
          <a:p>
            <a:pPr marL="393750" indent="-285750">
              <a:lnSpc>
                <a:spcPct val="100000"/>
              </a:lnSpc>
              <a:spcAft>
                <a:spcPts val="1199"/>
              </a:spcAft>
              <a:buClr>
                <a:srgbClr val="000000"/>
              </a:buClr>
              <a:buSzPct val="45000"/>
            </a:pPr>
            <a:r>
              <a:rPr lang="en-US" sz="1800" spc="-1" dirty="0" smtClean="0">
                <a:solidFill>
                  <a:srgbClr val="000000"/>
                </a:solidFill>
                <a:latin typeface="Agency FB" pitchFamily="34" charset="0"/>
              </a:rPr>
              <a:t>Research and development strategies have a direct impact on production and marketing plans</a:t>
            </a:r>
          </a:p>
          <a:p>
            <a:pPr marL="393750" indent="-285750">
              <a:lnSpc>
                <a:spcPct val="100000"/>
              </a:lnSpc>
              <a:spcAft>
                <a:spcPts val="1199"/>
              </a:spcAft>
              <a:buClr>
                <a:srgbClr val="000000"/>
              </a:buClr>
              <a:buSzPct val="45000"/>
            </a:pPr>
            <a:r>
              <a:rPr lang="en-US" sz="1800" spc="-1" dirty="0" smtClean="0">
                <a:solidFill>
                  <a:srgbClr val="000000"/>
                </a:solidFill>
                <a:latin typeface="Agency FB" pitchFamily="34" charset="0"/>
              </a:rPr>
              <a:t>Production and research and development strategies impact cost of materials, capacity and automation levels. </a:t>
            </a:r>
          </a:p>
          <a:p>
            <a:pPr marL="393750" indent="-285750">
              <a:lnSpc>
                <a:spcPct val="100000"/>
              </a:lnSpc>
              <a:spcAft>
                <a:spcPts val="1199"/>
              </a:spcAft>
              <a:buClr>
                <a:srgbClr val="000000"/>
              </a:buClr>
              <a:buSzPct val="45000"/>
            </a:pPr>
            <a:r>
              <a:rPr lang="en-US" sz="1800" spc="-1" dirty="0" smtClean="0">
                <a:latin typeface="Agency FB" pitchFamily="34" charset="0"/>
              </a:rPr>
              <a:t>It is important to complete one product before beginning another to avoid loss and waste</a:t>
            </a:r>
            <a:endParaRPr lang="en-US" sz="1800" spc="-1" dirty="0">
              <a:latin typeface="Agency FB" pitchFamily="34" charset="0"/>
            </a:endParaRPr>
          </a:p>
          <a:p>
            <a:pPr marL="432000" indent="-324000">
              <a:spcAft>
                <a:spcPts val="794"/>
              </a:spcAft>
              <a:buClr>
                <a:srgbClr val="000000"/>
              </a:buClr>
              <a:buSzPct val="45000"/>
              <a:buFont typeface="Wingdings" charset="2"/>
              <a:buChar char=""/>
            </a:pPr>
            <a:endParaRPr lang="en-US" sz="1200" b="0" strike="noStrike" spc="-1" dirty="0">
              <a:latin typeface="Times New Roman"/>
            </a:endParaRPr>
          </a:p>
        </p:txBody>
      </p:sp>
      <p:sp>
        <p:nvSpPr>
          <p:cNvPr id="2244" name="Google Shape;2244;p69"/>
          <p:cNvSpPr txBox="1">
            <a:spLocks noGrp="1"/>
          </p:cNvSpPr>
          <p:nvPr>
            <p:ph type="title"/>
          </p:nvPr>
        </p:nvSpPr>
        <p:spPr>
          <a:xfrm>
            <a:off x="2133600" y="207084"/>
            <a:ext cx="2932450" cy="572700"/>
          </a:xfrm>
          <a:prstGeom prst="rect">
            <a:avLst/>
          </a:prstGeom>
        </p:spPr>
        <p:txBody>
          <a:bodyPr spcFirstLastPara="1" wrap="square" lIns="91425" tIns="91425" rIns="91425" bIns="91425" anchor="t" anchorCtr="0">
            <a:noAutofit/>
          </a:bodyPr>
          <a:lstStyle/>
          <a:p>
            <a:pPr algn="ctr"/>
            <a:r>
              <a:rPr lang="en-US" sz="2800" b="0" strike="noStrike" spc="-1" dirty="0">
                <a:latin typeface="Arial"/>
              </a:rPr>
              <a:t>Key Lessons</a:t>
            </a: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41"/>
        <p:cNvGrpSpPr/>
        <p:nvPr/>
      </p:nvGrpSpPr>
      <p:grpSpPr>
        <a:xfrm>
          <a:off x="0" y="0"/>
          <a:ext cx="0" cy="0"/>
          <a:chOff x="0" y="0"/>
          <a:chExt cx="0" cy="0"/>
        </a:xfrm>
      </p:grpSpPr>
      <p:sp>
        <p:nvSpPr>
          <p:cNvPr id="2243" name="Google Shape;2243;p69"/>
          <p:cNvSpPr txBox="1">
            <a:spLocks noGrp="1"/>
          </p:cNvSpPr>
          <p:nvPr>
            <p:ph type="subTitle" idx="2"/>
          </p:nvPr>
        </p:nvSpPr>
        <p:spPr>
          <a:xfrm>
            <a:off x="504618" y="1036912"/>
            <a:ext cx="7159782" cy="3363638"/>
          </a:xfrm>
          <a:prstGeom prst="rect">
            <a:avLst/>
          </a:prstGeom>
        </p:spPr>
        <p:txBody>
          <a:bodyPr spcFirstLastPara="1" wrap="square" lIns="91425" tIns="91425" rIns="91425" bIns="91425" anchor="t" anchorCtr="0">
            <a:noAutofit/>
          </a:bodyPr>
          <a:lstStyle/>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Always try to keep awareness at optimum level in marketing. This can be done by increasing the promotional budget</a:t>
            </a:r>
          </a:p>
          <a:p>
            <a:pPr marL="432000" indent="-324000">
              <a:lnSpc>
                <a:spcPct val="100000"/>
              </a:lnSpc>
              <a:spcAft>
                <a:spcPts val="794"/>
              </a:spcAft>
              <a:buClr>
                <a:srgbClr val="000000"/>
              </a:buClr>
              <a:buSzPct val="45000"/>
              <a:buFont typeface="Wingdings" charset="2"/>
              <a:buChar char=""/>
            </a:pPr>
            <a:r>
              <a:rPr lang="en-US" sz="1800" b="0" strike="noStrike" spc="-1" dirty="0" smtClean="0">
                <a:solidFill>
                  <a:srgbClr val="000000"/>
                </a:solidFill>
                <a:latin typeface="Agency FB" pitchFamily="34" charset="0"/>
              </a:rPr>
              <a:t>Always price things $5 above or below the normal price range</a:t>
            </a:r>
          </a:p>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Automation and capacity should be a top priority to improve production capabilities</a:t>
            </a:r>
          </a:p>
          <a:p>
            <a:pPr marL="432000" indent="-324000">
              <a:lnSpc>
                <a:spcPct val="100000"/>
              </a:lnSpc>
              <a:spcAft>
                <a:spcPts val="794"/>
              </a:spcAft>
              <a:buClr>
                <a:srgbClr val="000000"/>
              </a:buClr>
              <a:buSzPct val="45000"/>
              <a:buFont typeface="Wingdings" charset="2"/>
              <a:buChar char=""/>
            </a:pPr>
            <a:r>
              <a:rPr lang="en-US" sz="1800" b="0" strike="noStrike" spc="-1" dirty="0" smtClean="0">
                <a:solidFill>
                  <a:srgbClr val="000000"/>
                </a:solidFill>
                <a:latin typeface="Agency FB" pitchFamily="34" charset="0"/>
              </a:rPr>
              <a:t>Adjust production units to forecasted sale units</a:t>
            </a:r>
          </a:p>
          <a:p>
            <a:pPr marL="432000" indent="-324000">
              <a:lnSpc>
                <a:spcPct val="100000"/>
              </a:lnSpc>
              <a:spcAft>
                <a:spcPts val="794"/>
              </a:spcAft>
              <a:buClr>
                <a:srgbClr val="000000"/>
              </a:buClr>
              <a:buSzPct val="45000"/>
              <a:buFont typeface="Wingdings" charset="2"/>
              <a:buChar char=""/>
            </a:pPr>
            <a:r>
              <a:rPr lang="en-US" sz="1800" spc="-1" dirty="0" smtClean="0">
                <a:solidFill>
                  <a:srgbClr val="000000"/>
                </a:solidFill>
                <a:latin typeface="Agency FB" pitchFamily="34" charset="0"/>
              </a:rPr>
              <a:t>Retire stocks once cash and working capital is in excess and there is low debt leverage.</a:t>
            </a:r>
          </a:p>
          <a:p>
            <a:pPr marL="432000" indent="-324000">
              <a:lnSpc>
                <a:spcPct val="100000"/>
              </a:lnSpc>
              <a:spcAft>
                <a:spcPts val="794"/>
              </a:spcAft>
              <a:buClr>
                <a:srgbClr val="000000"/>
              </a:buClr>
              <a:buSzPct val="45000"/>
              <a:buFont typeface="Wingdings" charset="2"/>
              <a:buChar char=""/>
            </a:pPr>
            <a:r>
              <a:rPr lang="en-US" sz="1800" b="0" strike="noStrike" spc="-1" dirty="0" smtClean="0">
                <a:solidFill>
                  <a:srgbClr val="000000"/>
                </a:solidFill>
                <a:latin typeface="Agency FB" pitchFamily="34" charset="0"/>
              </a:rPr>
              <a:t>Spending on human resource is rewarding because it results in a high productivity rate and low employee turnover</a:t>
            </a:r>
          </a:p>
          <a:p>
            <a:pPr marL="432000" indent="-324000">
              <a:lnSpc>
                <a:spcPct val="100000"/>
              </a:lnSpc>
              <a:spcAft>
                <a:spcPts val="794"/>
              </a:spcAft>
              <a:buClr>
                <a:srgbClr val="000000"/>
              </a:buClr>
              <a:buSzPct val="45000"/>
              <a:buFont typeface="Wingdings" charset="2"/>
              <a:buChar char=""/>
            </a:pPr>
            <a:endParaRPr lang="en-US" sz="1800" b="0" strike="noStrike" spc="-1" dirty="0" smtClean="0">
              <a:solidFill>
                <a:srgbClr val="000000"/>
              </a:solidFill>
              <a:latin typeface="Agency FB" pitchFamily="34" charset="0"/>
            </a:endParaRPr>
          </a:p>
          <a:p>
            <a:pPr marL="432000" indent="-324000">
              <a:lnSpc>
                <a:spcPct val="100000"/>
              </a:lnSpc>
              <a:spcAft>
                <a:spcPts val="794"/>
              </a:spcAft>
              <a:buClr>
                <a:srgbClr val="000000"/>
              </a:buClr>
              <a:buSzPct val="45000"/>
              <a:buFont typeface="Wingdings" charset="2"/>
              <a:buChar char=""/>
            </a:pPr>
            <a:endParaRPr lang="en-US" sz="1800" b="0" strike="noStrike" spc="-1" dirty="0">
              <a:latin typeface="Agency FB" pitchFamily="34" charset="0"/>
            </a:endParaRPr>
          </a:p>
          <a:p>
            <a:pPr marL="432000" indent="-324000">
              <a:spcAft>
                <a:spcPts val="794"/>
              </a:spcAft>
              <a:buClr>
                <a:srgbClr val="000000"/>
              </a:buClr>
              <a:buSzPct val="45000"/>
              <a:buFont typeface="Wingdings" charset="2"/>
              <a:buChar char=""/>
            </a:pPr>
            <a:endParaRPr lang="en-US" sz="1200" b="0" strike="noStrike" spc="-1" dirty="0">
              <a:latin typeface="Times New Roman"/>
            </a:endParaRPr>
          </a:p>
        </p:txBody>
      </p:sp>
      <p:sp>
        <p:nvSpPr>
          <p:cNvPr id="2244" name="Google Shape;2244;p69"/>
          <p:cNvSpPr txBox="1">
            <a:spLocks noGrp="1"/>
          </p:cNvSpPr>
          <p:nvPr>
            <p:ph type="title"/>
          </p:nvPr>
        </p:nvSpPr>
        <p:spPr>
          <a:xfrm>
            <a:off x="2133600" y="207084"/>
            <a:ext cx="2932450" cy="572700"/>
          </a:xfrm>
          <a:prstGeom prst="rect">
            <a:avLst/>
          </a:prstGeom>
        </p:spPr>
        <p:txBody>
          <a:bodyPr spcFirstLastPara="1" wrap="square" lIns="91425" tIns="91425" rIns="91425" bIns="91425" anchor="t" anchorCtr="0">
            <a:noAutofit/>
          </a:bodyPr>
          <a:lstStyle/>
          <a:p>
            <a:pPr algn="ctr"/>
            <a:r>
              <a:rPr lang="en-US" sz="2800" b="0" strike="noStrike" spc="-1" dirty="0">
                <a:latin typeface="Arial"/>
              </a:rPr>
              <a:t>Key Lessons</a:t>
            </a:r>
          </a:p>
        </p:txBody>
      </p:sp>
      <p:sp>
        <p:nvSpPr>
          <p:cNvPr id="2245" name="Google Shape;2245;p69"/>
          <p:cNvSpPr/>
          <p:nvPr/>
        </p:nvSpPr>
        <p:spPr>
          <a:xfrm rot="10800000">
            <a:off x="7542150" y="750875"/>
            <a:ext cx="122250" cy="162700"/>
          </a:xfrm>
          <a:custGeom>
            <a:avLst/>
            <a:gdLst/>
            <a:ahLst/>
            <a:cxnLst/>
            <a:rect l="l" t="t" r="r" b="b"/>
            <a:pathLst>
              <a:path w="4890" h="6508" extrusionOk="0">
                <a:moveTo>
                  <a:pt x="2194" y="1"/>
                </a:moveTo>
                <a:cubicBezTo>
                  <a:pt x="1756" y="1"/>
                  <a:pt x="1332" y="111"/>
                  <a:pt x="951" y="333"/>
                </a:cubicBezTo>
                <a:cubicBezTo>
                  <a:pt x="499" y="786"/>
                  <a:pt x="227" y="1420"/>
                  <a:pt x="182" y="2053"/>
                </a:cubicBezTo>
                <a:cubicBezTo>
                  <a:pt x="1" y="2642"/>
                  <a:pt x="91" y="3276"/>
                  <a:pt x="408" y="3864"/>
                </a:cubicBezTo>
                <a:cubicBezTo>
                  <a:pt x="544" y="4000"/>
                  <a:pt x="816" y="4045"/>
                  <a:pt x="951" y="4181"/>
                </a:cubicBezTo>
                <a:cubicBezTo>
                  <a:pt x="1223" y="4362"/>
                  <a:pt x="1495" y="4498"/>
                  <a:pt x="1812" y="4543"/>
                </a:cubicBezTo>
                <a:lnTo>
                  <a:pt x="1721" y="4589"/>
                </a:lnTo>
                <a:cubicBezTo>
                  <a:pt x="1495" y="4770"/>
                  <a:pt x="1314" y="4996"/>
                  <a:pt x="1268" y="5268"/>
                </a:cubicBezTo>
                <a:cubicBezTo>
                  <a:pt x="1268" y="5539"/>
                  <a:pt x="1404" y="5811"/>
                  <a:pt x="1585" y="5992"/>
                </a:cubicBezTo>
                <a:cubicBezTo>
                  <a:pt x="1721" y="6218"/>
                  <a:pt x="1947" y="6399"/>
                  <a:pt x="2174" y="6490"/>
                </a:cubicBezTo>
                <a:cubicBezTo>
                  <a:pt x="2205" y="6502"/>
                  <a:pt x="2238" y="6508"/>
                  <a:pt x="2272" y="6508"/>
                </a:cubicBezTo>
                <a:cubicBezTo>
                  <a:pt x="2485" y="6508"/>
                  <a:pt x="2742" y="6290"/>
                  <a:pt x="2898" y="6173"/>
                </a:cubicBezTo>
                <a:cubicBezTo>
                  <a:pt x="3079" y="6037"/>
                  <a:pt x="3396" y="5856"/>
                  <a:pt x="3441" y="5584"/>
                </a:cubicBezTo>
                <a:cubicBezTo>
                  <a:pt x="3487" y="5358"/>
                  <a:pt x="3215" y="5177"/>
                  <a:pt x="3034" y="4951"/>
                </a:cubicBezTo>
                <a:cubicBezTo>
                  <a:pt x="2989" y="4860"/>
                  <a:pt x="2989" y="4634"/>
                  <a:pt x="2898" y="4589"/>
                </a:cubicBezTo>
                <a:cubicBezTo>
                  <a:pt x="3215" y="4498"/>
                  <a:pt x="3532" y="4362"/>
                  <a:pt x="3803" y="4181"/>
                </a:cubicBezTo>
                <a:cubicBezTo>
                  <a:pt x="4301" y="3864"/>
                  <a:pt x="4709" y="3321"/>
                  <a:pt x="4845" y="2733"/>
                </a:cubicBezTo>
                <a:cubicBezTo>
                  <a:pt x="4890" y="2099"/>
                  <a:pt x="4754" y="1465"/>
                  <a:pt x="4392" y="967"/>
                </a:cubicBezTo>
                <a:cubicBezTo>
                  <a:pt x="4211" y="831"/>
                  <a:pt x="3984" y="786"/>
                  <a:pt x="3849" y="650"/>
                </a:cubicBezTo>
                <a:cubicBezTo>
                  <a:pt x="3622" y="424"/>
                  <a:pt x="3351" y="288"/>
                  <a:pt x="3034" y="197"/>
                </a:cubicBezTo>
                <a:cubicBezTo>
                  <a:pt x="2943" y="197"/>
                  <a:pt x="2853" y="62"/>
                  <a:pt x="2762" y="62"/>
                </a:cubicBezTo>
                <a:cubicBezTo>
                  <a:pt x="2572" y="21"/>
                  <a:pt x="2382" y="1"/>
                  <a:pt x="2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69"/>
          <p:cNvSpPr/>
          <p:nvPr/>
        </p:nvSpPr>
        <p:spPr>
          <a:xfrm rot="10800000">
            <a:off x="7991425" y="813350"/>
            <a:ext cx="131325" cy="170350"/>
          </a:xfrm>
          <a:custGeom>
            <a:avLst/>
            <a:gdLst/>
            <a:ahLst/>
            <a:cxnLst/>
            <a:rect l="l" t="t" r="r" b="b"/>
            <a:pathLst>
              <a:path w="5253" h="6814" extrusionOk="0">
                <a:moveTo>
                  <a:pt x="2602" y="0"/>
                </a:moveTo>
                <a:cubicBezTo>
                  <a:pt x="2174" y="0"/>
                  <a:pt x="1744" y="120"/>
                  <a:pt x="1359" y="377"/>
                </a:cubicBezTo>
                <a:cubicBezTo>
                  <a:pt x="861" y="739"/>
                  <a:pt x="499" y="1327"/>
                  <a:pt x="363" y="2007"/>
                </a:cubicBezTo>
                <a:cubicBezTo>
                  <a:pt x="273" y="2459"/>
                  <a:pt x="318" y="2912"/>
                  <a:pt x="544" y="3365"/>
                </a:cubicBezTo>
                <a:cubicBezTo>
                  <a:pt x="182" y="3636"/>
                  <a:pt x="227" y="4134"/>
                  <a:pt x="182" y="4587"/>
                </a:cubicBezTo>
                <a:cubicBezTo>
                  <a:pt x="1" y="5040"/>
                  <a:pt x="46" y="5538"/>
                  <a:pt x="273" y="5945"/>
                </a:cubicBezTo>
                <a:cubicBezTo>
                  <a:pt x="589" y="6352"/>
                  <a:pt x="1042" y="6669"/>
                  <a:pt x="1540" y="6805"/>
                </a:cubicBezTo>
                <a:cubicBezTo>
                  <a:pt x="1609" y="6811"/>
                  <a:pt x="1677" y="6814"/>
                  <a:pt x="1745" y="6814"/>
                </a:cubicBezTo>
                <a:cubicBezTo>
                  <a:pt x="2209" y="6814"/>
                  <a:pt x="2639" y="6680"/>
                  <a:pt x="3034" y="6443"/>
                </a:cubicBezTo>
                <a:cubicBezTo>
                  <a:pt x="3441" y="6126"/>
                  <a:pt x="3487" y="5538"/>
                  <a:pt x="3577" y="5040"/>
                </a:cubicBezTo>
                <a:cubicBezTo>
                  <a:pt x="3577" y="4858"/>
                  <a:pt x="3577" y="4632"/>
                  <a:pt x="3577" y="4451"/>
                </a:cubicBezTo>
                <a:cubicBezTo>
                  <a:pt x="3758" y="4361"/>
                  <a:pt x="4075" y="4406"/>
                  <a:pt x="4211" y="4270"/>
                </a:cubicBezTo>
                <a:cubicBezTo>
                  <a:pt x="4754" y="3908"/>
                  <a:pt x="5116" y="3319"/>
                  <a:pt x="5252" y="2686"/>
                </a:cubicBezTo>
                <a:cubicBezTo>
                  <a:pt x="5252" y="2052"/>
                  <a:pt x="5071" y="1463"/>
                  <a:pt x="4664" y="1011"/>
                </a:cubicBezTo>
                <a:cubicBezTo>
                  <a:pt x="4528" y="830"/>
                  <a:pt x="4573" y="513"/>
                  <a:pt x="4437" y="377"/>
                </a:cubicBezTo>
                <a:cubicBezTo>
                  <a:pt x="4120" y="196"/>
                  <a:pt x="3804" y="60"/>
                  <a:pt x="3441" y="15"/>
                </a:cubicBezTo>
                <a:cubicBezTo>
                  <a:pt x="3351" y="15"/>
                  <a:pt x="3260" y="60"/>
                  <a:pt x="3124" y="60"/>
                </a:cubicBezTo>
                <a:cubicBezTo>
                  <a:pt x="2953" y="20"/>
                  <a:pt x="2778" y="0"/>
                  <a:pt x="260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69"/>
          <p:cNvSpPr/>
          <p:nvPr/>
        </p:nvSpPr>
        <p:spPr>
          <a:xfrm rot="10800000">
            <a:off x="8518825" y="980650"/>
            <a:ext cx="123375" cy="136400"/>
          </a:xfrm>
          <a:custGeom>
            <a:avLst/>
            <a:gdLst/>
            <a:ahLst/>
            <a:cxnLst/>
            <a:rect l="l" t="t" r="r" b="b"/>
            <a:pathLst>
              <a:path w="4935" h="5456" extrusionOk="0">
                <a:moveTo>
                  <a:pt x="2575" y="0"/>
                </a:moveTo>
                <a:cubicBezTo>
                  <a:pt x="2012" y="0"/>
                  <a:pt x="1490" y="188"/>
                  <a:pt x="1042" y="595"/>
                </a:cubicBezTo>
                <a:cubicBezTo>
                  <a:pt x="544" y="912"/>
                  <a:pt x="227" y="1456"/>
                  <a:pt x="136" y="2089"/>
                </a:cubicBezTo>
                <a:cubicBezTo>
                  <a:pt x="0" y="2678"/>
                  <a:pt x="136" y="3312"/>
                  <a:pt x="453" y="3855"/>
                </a:cubicBezTo>
                <a:cubicBezTo>
                  <a:pt x="589" y="3991"/>
                  <a:pt x="815" y="4036"/>
                  <a:pt x="996" y="4172"/>
                </a:cubicBezTo>
                <a:cubicBezTo>
                  <a:pt x="1268" y="4489"/>
                  <a:pt x="1630" y="4670"/>
                  <a:pt x="2038" y="4805"/>
                </a:cubicBezTo>
                <a:cubicBezTo>
                  <a:pt x="2400" y="4805"/>
                  <a:pt x="2762" y="4760"/>
                  <a:pt x="3079" y="4624"/>
                </a:cubicBezTo>
                <a:lnTo>
                  <a:pt x="3079" y="4624"/>
                </a:lnTo>
                <a:cubicBezTo>
                  <a:pt x="3079" y="4760"/>
                  <a:pt x="3034" y="5122"/>
                  <a:pt x="3124" y="5258"/>
                </a:cubicBezTo>
                <a:cubicBezTo>
                  <a:pt x="3215" y="5394"/>
                  <a:pt x="3577" y="5394"/>
                  <a:pt x="3803" y="5439"/>
                </a:cubicBezTo>
                <a:cubicBezTo>
                  <a:pt x="3846" y="5450"/>
                  <a:pt x="3891" y="5456"/>
                  <a:pt x="3937" y="5456"/>
                </a:cubicBezTo>
                <a:cubicBezTo>
                  <a:pt x="4086" y="5456"/>
                  <a:pt x="4243" y="5396"/>
                  <a:pt x="4346" y="5258"/>
                </a:cubicBezTo>
                <a:cubicBezTo>
                  <a:pt x="4573" y="5122"/>
                  <a:pt x="4890" y="5032"/>
                  <a:pt x="4935" y="4805"/>
                </a:cubicBezTo>
                <a:cubicBezTo>
                  <a:pt x="4935" y="4579"/>
                  <a:pt x="4799" y="4308"/>
                  <a:pt x="4663" y="4126"/>
                </a:cubicBezTo>
                <a:cubicBezTo>
                  <a:pt x="4482" y="3991"/>
                  <a:pt x="4346" y="3900"/>
                  <a:pt x="4165" y="3855"/>
                </a:cubicBezTo>
                <a:cubicBezTo>
                  <a:pt x="4437" y="3538"/>
                  <a:pt x="4844" y="3176"/>
                  <a:pt x="4890" y="2768"/>
                </a:cubicBezTo>
                <a:cubicBezTo>
                  <a:pt x="4935" y="2135"/>
                  <a:pt x="4754" y="1501"/>
                  <a:pt x="4346" y="1003"/>
                </a:cubicBezTo>
                <a:cubicBezTo>
                  <a:pt x="4210" y="867"/>
                  <a:pt x="4120" y="641"/>
                  <a:pt x="3984" y="460"/>
                </a:cubicBezTo>
                <a:cubicBezTo>
                  <a:pt x="3713" y="279"/>
                  <a:pt x="3396" y="143"/>
                  <a:pt x="3034" y="97"/>
                </a:cubicBezTo>
                <a:cubicBezTo>
                  <a:pt x="2943" y="52"/>
                  <a:pt x="2852" y="7"/>
                  <a:pt x="2762" y="7"/>
                </a:cubicBezTo>
                <a:cubicBezTo>
                  <a:pt x="2699" y="2"/>
                  <a:pt x="2637" y="0"/>
                  <a:pt x="257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69"/>
          <p:cNvSpPr/>
          <p:nvPr/>
        </p:nvSpPr>
        <p:spPr>
          <a:xfrm rot="10800000">
            <a:off x="7835250" y="1106300"/>
            <a:ext cx="164125" cy="121500"/>
          </a:xfrm>
          <a:custGeom>
            <a:avLst/>
            <a:gdLst/>
            <a:ahLst/>
            <a:cxnLst/>
            <a:rect l="l" t="t" r="r" b="b"/>
            <a:pathLst>
              <a:path w="6565" h="4860" extrusionOk="0">
                <a:moveTo>
                  <a:pt x="3033" y="1"/>
                </a:moveTo>
                <a:cubicBezTo>
                  <a:pt x="2961" y="1"/>
                  <a:pt x="2859" y="59"/>
                  <a:pt x="2775" y="59"/>
                </a:cubicBezTo>
                <a:cubicBezTo>
                  <a:pt x="2754" y="59"/>
                  <a:pt x="2734" y="55"/>
                  <a:pt x="2716" y="46"/>
                </a:cubicBezTo>
                <a:cubicBezTo>
                  <a:pt x="2653" y="41"/>
                  <a:pt x="2590" y="39"/>
                  <a:pt x="2528" y="39"/>
                </a:cubicBezTo>
                <a:cubicBezTo>
                  <a:pt x="1966" y="39"/>
                  <a:pt x="1444" y="222"/>
                  <a:pt x="996" y="589"/>
                </a:cubicBezTo>
                <a:cubicBezTo>
                  <a:pt x="498" y="951"/>
                  <a:pt x="181" y="1540"/>
                  <a:pt x="136" y="2174"/>
                </a:cubicBezTo>
                <a:cubicBezTo>
                  <a:pt x="0" y="2762"/>
                  <a:pt x="91" y="3396"/>
                  <a:pt x="362" y="3984"/>
                </a:cubicBezTo>
                <a:cubicBezTo>
                  <a:pt x="498" y="4120"/>
                  <a:pt x="815" y="4120"/>
                  <a:pt x="951" y="4256"/>
                </a:cubicBezTo>
                <a:cubicBezTo>
                  <a:pt x="1268" y="4527"/>
                  <a:pt x="1675" y="4709"/>
                  <a:pt x="2083" y="4799"/>
                </a:cubicBezTo>
                <a:cubicBezTo>
                  <a:pt x="2254" y="4839"/>
                  <a:pt x="2433" y="4859"/>
                  <a:pt x="2615" y="4859"/>
                </a:cubicBezTo>
                <a:cubicBezTo>
                  <a:pt x="3055" y="4859"/>
                  <a:pt x="3508" y="4739"/>
                  <a:pt x="3893" y="4482"/>
                </a:cubicBezTo>
                <a:cubicBezTo>
                  <a:pt x="3984" y="4392"/>
                  <a:pt x="4120" y="4256"/>
                  <a:pt x="4210" y="4120"/>
                </a:cubicBezTo>
                <a:cubicBezTo>
                  <a:pt x="4246" y="4120"/>
                  <a:pt x="4312" y="4062"/>
                  <a:pt x="4359" y="4062"/>
                </a:cubicBezTo>
                <a:cubicBezTo>
                  <a:pt x="4371" y="4062"/>
                  <a:pt x="4382" y="4066"/>
                  <a:pt x="4391" y="4075"/>
                </a:cubicBezTo>
                <a:cubicBezTo>
                  <a:pt x="4495" y="4094"/>
                  <a:pt x="4599" y="4103"/>
                  <a:pt x="4702" y="4103"/>
                </a:cubicBezTo>
                <a:cubicBezTo>
                  <a:pt x="5091" y="4103"/>
                  <a:pt x="5463" y="3973"/>
                  <a:pt x="5749" y="3758"/>
                </a:cubicBezTo>
                <a:cubicBezTo>
                  <a:pt x="6157" y="3441"/>
                  <a:pt x="6383" y="2988"/>
                  <a:pt x="6428" y="2490"/>
                </a:cubicBezTo>
                <a:cubicBezTo>
                  <a:pt x="6564" y="2038"/>
                  <a:pt x="6474" y="1540"/>
                  <a:pt x="6202" y="1132"/>
                </a:cubicBezTo>
                <a:cubicBezTo>
                  <a:pt x="5885" y="725"/>
                  <a:pt x="5432" y="453"/>
                  <a:pt x="4935" y="363"/>
                </a:cubicBezTo>
                <a:cubicBezTo>
                  <a:pt x="4843" y="353"/>
                  <a:pt x="4751" y="347"/>
                  <a:pt x="4661" y="347"/>
                </a:cubicBezTo>
                <a:cubicBezTo>
                  <a:pt x="4349" y="347"/>
                  <a:pt x="4048" y="414"/>
                  <a:pt x="3803" y="589"/>
                </a:cubicBezTo>
                <a:cubicBezTo>
                  <a:pt x="3531" y="408"/>
                  <a:pt x="3350" y="91"/>
                  <a:pt x="303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69"/>
          <p:cNvSpPr/>
          <p:nvPr/>
        </p:nvSpPr>
        <p:spPr>
          <a:xfrm rot="10800000">
            <a:off x="7157350" y="852500"/>
            <a:ext cx="174325" cy="117825"/>
          </a:xfrm>
          <a:custGeom>
            <a:avLst/>
            <a:gdLst/>
            <a:ahLst/>
            <a:cxnLst/>
            <a:rect l="l" t="t" r="r" b="b"/>
            <a:pathLst>
              <a:path w="6973" h="4713" extrusionOk="0">
                <a:moveTo>
                  <a:pt x="2521" y="1"/>
                </a:moveTo>
                <a:cubicBezTo>
                  <a:pt x="1301" y="1"/>
                  <a:pt x="258" y="904"/>
                  <a:pt x="91" y="2151"/>
                </a:cubicBezTo>
                <a:cubicBezTo>
                  <a:pt x="1" y="2784"/>
                  <a:pt x="137" y="3418"/>
                  <a:pt x="499" y="3961"/>
                </a:cubicBezTo>
                <a:cubicBezTo>
                  <a:pt x="635" y="4097"/>
                  <a:pt x="816" y="4278"/>
                  <a:pt x="952" y="4414"/>
                </a:cubicBezTo>
                <a:cubicBezTo>
                  <a:pt x="1314" y="4686"/>
                  <a:pt x="1766" y="4595"/>
                  <a:pt x="2219" y="4686"/>
                </a:cubicBezTo>
                <a:cubicBezTo>
                  <a:pt x="2328" y="4704"/>
                  <a:pt x="2440" y="4713"/>
                  <a:pt x="2554" y="4713"/>
                </a:cubicBezTo>
                <a:cubicBezTo>
                  <a:pt x="3009" y="4713"/>
                  <a:pt x="3487" y="4568"/>
                  <a:pt x="3849" y="4278"/>
                </a:cubicBezTo>
                <a:cubicBezTo>
                  <a:pt x="4075" y="4097"/>
                  <a:pt x="4392" y="4097"/>
                  <a:pt x="4573" y="3826"/>
                </a:cubicBezTo>
                <a:cubicBezTo>
                  <a:pt x="4641" y="3871"/>
                  <a:pt x="4709" y="3871"/>
                  <a:pt x="4788" y="3871"/>
                </a:cubicBezTo>
                <a:cubicBezTo>
                  <a:pt x="4867" y="3871"/>
                  <a:pt x="4958" y="3871"/>
                  <a:pt x="5071" y="3916"/>
                </a:cubicBezTo>
                <a:cubicBezTo>
                  <a:pt x="5173" y="3939"/>
                  <a:pt x="5278" y="3950"/>
                  <a:pt x="5384" y="3950"/>
                </a:cubicBezTo>
                <a:cubicBezTo>
                  <a:pt x="5702" y="3950"/>
                  <a:pt x="6033" y="3848"/>
                  <a:pt x="6339" y="3644"/>
                </a:cubicBezTo>
                <a:cubicBezTo>
                  <a:pt x="6655" y="3373"/>
                  <a:pt x="6882" y="2920"/>
                  <a:pt x="6882" y="2467"/>
                </a:cubicBezTo>
                <a:cubicBezTo>
                  <a:pt x="6972" y="2060"/>
                  <a:pt x="6882" y="1607"/>
                  <a:pt x="6655" y="1245"/>
                </a:cubicBezTo>
                <a:cubicBezTo>
                  <a:pt x="6384" y="883"/>
                  <a:pt x="5976" y="611"/>
                  <a:pt x="5524" y="521"/>
                </a:cubicBezTo>
                <a:cubicBezTo>
                  <a:pt x="5466" y="515"/>
                  <a:pt x="5409" y="512"/>
                  <a:pt x="5351" y="512"/>
                </a:cubicBezTo>
                <a:cubicBezTo>
                  <a:pt x="4957" y="512"/>
                  <a:pt x="4572" y="646"/>
                  <a:pt x="4256" y="883"/>
                </a:cubicBezTo>
                <a:lnTo>
                  <a:pt x="4120" y="1019"/>
                </a:lnTo>
                <a:cubicBezTo>
                  <a:pt x="4030" y="928"/>
                  <a:pt x="4166" y="566"/>
                  <a:pt x="4075" y="521"/>
                </a:cubicBezTo>
                <a:cubicBezTo>
                  <a:pt x="3803" y="295"/>
                  <a:pt x="3396" y="385"/>
                  <a:pt x="3079" y="295"/>
                </a:cubicBezTo>
                <a:cubicBezTo>
                  <a:pt x="2989" y="295"/>
                  <a:pt x="2943" y="23"/>
                  <a:pt x="2853" y="23"/>
                </a:cubicBezTo>
                <a:cubicBezTo>
                  <a:pt x="2741" y="8"/>
                  <a:pt x="2631" y="1"/>
                  <a:pt x="252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69"/>
          <p:cNvSpPr/>
          <p:nvPr/>
        </p:nvSpPr>
        <p:spPr>
          <a:xfrm rot="10800000">
            <a:off x="7553450" y="1013475"/>
            <a:ext cx="47575" cy="46875"/>
          </a:xfrm>
          <a:custGeom>
            <a:avLst/>
            <a:gdLst/>
            <a:ahLst/>
            <a:cxnLst/>
            <a:rect l="l" t="t" r="r" b="b"/>
            <a:pathLst>
              <a:path w="1903" h="1875" extrusionOk="0">
                <a:moveTo>
                  <a:pt x="755" y="1"/>
                </a:moveTo>
                <a:cubicBezTo>
                  <a:pt x="584" y="1"/>
                  <a:pt x="419" y="51"/>
                  <a:pt x="272" y="138"/>
                </a:cubicBezTo>
                <a:cubicBezTo>
                  <a:pt x="91" y="274"/>
                  <a:pt x="91" y="591"/>
                  <a:pt x="46" y="863"/>
                </a:cubicBezTo>
                <a:cubicBezTo>
                  <a:pt x="1" y="1089"/>
                  <a:pt x="1" y="1360"/>
                  <a:pt x="91" y="1587"/>
                </a:cubicBezTo>
                <a:cubicBezTo>
                  <a:pt x="272" y="1813"/>
                  <a:pt x="544" y="1768"/>
                  <a:pt x="816" y="1858"/>
                </a:cubicBezTo>
                <a:cubicBezTo>
                  <a:pt x="869" y="1869"/>
                  <a:pt x="923" y="1875"/>
                  <a:pt x="975" y="1875"/>
                </a:cubicBezTo>
                <a:cubicBezTo>
                  <a:pt x="1146" y="1875"/>
                  <a:pt x="1311" y="1816"/>
                  <a:pt x="1449" y="1677"/>
                </a:cubicBezTo>
                <a:cubicBezTo>
                  <a:pt x="1631" y="1587"/>
                  <a:pt x="1812" y="1360"/>
                  <a:pt x="1857" y="1134"/>
                </a:cubicBezTo>
                <a:cubicBezTo>
                  <a:pt x="1902" y="863"/>
                  <a:pt x="1721" y="681"/>
                  <a:pt x="1585" y="500"/>
                </a:cubicBezTo>
                <a:cubicBezTo>
                  <a:pt x="1404" y="319"/>
                  <a:pt x="1314" y="93"/>
                  <a:pt x="1042" y="48"/>
                </a:cubicBezTo>
                <a:cubicBezTo>
                  <a:pt x="946" y="16"/>
                  <a:pt x="850" y="1"/>
                  <a:pt x="75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69"/>
          <p:cNvSpPr/>
          <p:nvPr/>
        </p:nvSpPr>
        <p:spPr>
          <a:xfrm rot="10800000">
            <a:off x="8003875" y="776900"/>
            <a:ext cx="57750" cy="56225"/>
          </a:xfrm>
          <a:custGeom>
            <a:avLst/>
            <a:gdLst/>
            <a:ahLst/>
            <a:cxnLst/>
            <a:rect l="l" t="t" r="r" b="b"/>
            <a:pathLst>
              <a:path w="2310" h="2249" extrusionOk="0">
                <a:moveTo>
                  <a:pt x="1151" y="1"/>
                </a:moveTo>
                <a:cubicBezTo>
                  <a:pt x="890" y="1"/>
                  <a:pt x="641" y="89"/>
                  <a:pt x="453" y="239"/>
                </a:cubicBezTo>
                <a:cubicBezTo>
                  <a:pt x="182" y="420"/>
                  <a:pt x="227" y="782"/>
                  <a:pt x="182" y="1054"/>
                </a:cubicBezTo>
                <a:cubicBezTo>
                  <a:pt x="136" y="1325"/>
                  <a:pt x="0" y="1687"/>
                  <a:pt x="182" y="1914"/>
                </a:cubicBezTo>
                <a:cubicBezTo>
                  <a:pt x="363" y="2140"/>
                  <a:pt x="725" y="2140"/>
                  <a:pt x="996" y="2231"/>
                </a:cubicBezTo>
                <a:cubicBezTo>
                  <a:pt x="1034" y="2243"/>
                  <a:pt x="1071" y="2249"/>
                  <a:pt x="1106" y="2249"/>
                </a:cubicBezTo>
                <a:cubicBezTo>
                  <a:pt x="1330" y="2249"/>
                  <a:pt x="1519" y="2031"/>
                  <a:pt x="1675" y="1914"/>
                </a:cubicBezTo>
                <a:cubicBezTo>
                  <a:pt x="1902" y="1778"/>
                  <a:pt x="2173" y="1597"/>
                  <a:pt x="2264" y="1325"/>
                </a:cubicBezTo>
                <a:cubicBezTo>
                  <a:pt x="2309" y="1054"/>
                  <a:pt x="2219" y="737"/>
                  <a:pt x="2038" y="510"/>
                </a:cubicBezTo>
                <a:cubicBezTo>
                  <a:pt x="1856" y="239"/>
                  <a:pt x="1630" y="58"/>
                  <a:pt x="1313" y="12"/>
                </a:cubicBezTo>
                <a:cubicBezTo>
                  <a:pt x="1259" y="5"/>
                  <a:pt x="1205" y="1"/>
                  <a:pt x="1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69"/>
          <p:cNvSpPr/>
          <p:nvPr/>
        </p:nvSpPr>
        <p:spPr>
          <a:xfrm rot="10800000">
            <a:off x="8214375" y="806600"/>
            <a:ext cx="46425" cy="49150"/>
          </a:xfrm>
          <a:custGeom>
            <a:avLst/>
            <a:gdLst/>
            <a:ahLst/>
            <a:cxnLst/>
            <a:rect l="l" t="t" r="r" b="b"/>
            <a:pathLst>
              <a:path w="1857" h="1966" extrusionOk="0">
                <a:moveTo>
                  <a:pt x="897" y="0"/>
                </a:moveTo>
                <a:cubicBezTo>
                  <a:pt x="675" y="0"/>
                  <a:pt x="458" y="81"/>
                  <a:pt x="272" y="193"/>
                </a:cubicBezTo>
                <a:cubicBezTo>
                  <a:pt x="91" y="329"/>
                  <a:pt x="181" y="646"/>
                  <a:pt x="136" y="872"/>
                </a:cubicBezTo>
                <a:cubicBezTo>
                  <a:pt x="136" y="1099"/>
                  <a:pt x="0" y="1370"/>
                  <a:pt x="181" y="1551"/>
                </a:cubicBezTo>
                <a:cubicBezTo>
                  <a:pt x="272" y="1732"/>
                  <a:pt x="498" y="1868"/>
                  <a:pt x="724" y="1959"/>
                </a:cubicBezTo>
                <a:cubicBezTo>
                  <a:pt x="749" y="1963"/>
                  <a:pt x="773" y="1966"/>
                  <a:pt x="798" y="1966"/>
                </a:cubicBezTo>
                <a:cubicBezTo>
                  <a:pt x="1007" y="1966"/>
                  <a:pt x="1237" y="1808"/>
                  <a:pt x="1358" y="1687"/>
                </a:cubicBezTo>
                <a:cubicBezTo>
                  <a:pt x="1539" y="1551"/>
                  <a:pt x="1811" y="1370"/>
                  <a:pt x="1856" y="1144"/>
                </a:cubicBezTo>
                <a:cubicBezTo>
                  <a:pt x="1856" y="872"/>
                  <a:pt x="1630" y="691"/>
                  <a:pt x="1494" y="510"/>
                </a:cubicBezTo>
                <a:cubicBezTo>
                  <a:pt x="1403" y="329"/>
                  <a:pt x="1268" y="57"/>
                  <a:pt x="1041" y="12"/>
                </a:cubicBezTo>
                <a:cubicBezTo>
                  <a:pt x="993" y="4"/>
                  <a:pt x="945" y="0"/>
                  <a:pt x="8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69"/>
          <p:cNvSpPr/>
          <p:nvPr/>
        </p:nvSpPr>
        <p:spPr>
          <a:xfrm rot="10800000">
            <a:off x="8112525" y="1130000"/>
            <a:ext cx="41900" cy="43600"/>
          </a:xfrm>
          <a:custGeom>
            <a:avLst/>
            <a:gdLst/>
            <a:ahLst/>
            <a:cxnLst/>
            <a:rect l="l" t="t" r="r" b="b"/>
            <a:pathLst>
              <a:path w="1676" h="1744" extrusionOk="0">
                <a:moveTo>
                  <a:pt x="991" y="0"/>
                </a:moveTo>
                <a:cubicBezTo>
                  <a:pt x="788" y="0"/>
                  <a:pt x="620" y="239"/>
                  <a:pt x="453" y="322"/>
                </a:cubicBezTo>
                <a:cubicBezTo>
                  <a:pt x="317" y="458"/>
                  <a:pt x="46" y="594"/>
                  <a:pt x="0" y="820"/>
                </a:cubicBezTo>
                <a:cubicBezTo>
                  <a:pt x="0" y="1047"/>
                  <a:pt x="91" y="1318"/>
                  <a:pt x="272" y="1454"/>
                </a:cubicBezTo>
                <a:cubicBezTo>
                  <a:pt x="408" y="1680"/>
                  <a:pt x="634" y="1680"/>
                  <a:pt x="860" y="1726"/>
                </a:cubicBezTo>
                <a:cubicBezTo>
                  <a:pt x="909" y="1738"/>
                  <a:pt x="958" y="1743"/>
                  <a:pt x="1006" y="1743"/>
                </a:cubicBezTo>
                <a:cubicBezTo>
                  <a:pt x="1139" y="1743"/>
                  <a:pt x="1271" y="1701"/>
                  <a:pt x="1404" y="1635"/>
                </a:cubicBezTo>
                <a:cubicBezTo>
                  <a:pt x="1585" y="1499"/>
                  <a:pt x="1585" y="1273"/>
                  <a:pt x="1630" y="1047"/>
                </a:cubicBezTo>
                <a:cubicBezTo>
                  <a:pt x="1675" y="866"/>
                  <a:pt x="1585" y="685"/>
                  <a:pt x="1494" y="549"/>
                </a:cubicBezTo>
                <a:cubicBezTo>
                  <a:pt x="1358" y="322"/>
                  <a:pt x="1313" y="96"/>
                  <a:pt x="1042" y="6"/>
                </a:cubicBezTo>
                <a:cubicBezTo>
                  <a:pt x="1024" y="2"/>
                  <a:pt x="1007" y="0"/>
                  <a:pt x="99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69"/>
          <p:cNvSpPr/>
          <p:nvPr/>
        </p:nvSpPr>
        <p:spPr>
          <a:xfrm rot="10800000">
            <a:off x="8435075" y="966550"/>
            <a:ext cx="41900" cy="45500"/>
          </a:xfrm>
          <a:custGeom>
            <a:avLst/>
            <a:gdLst/>
            <a:ahLst/>
            <a:cxnLst/>
            <a:rect l="l" t="t" r="r" b="b"/>
            <a:pathLst>
              <a:path w="1676" h="1820" extrusionOk="0">
                <a:moveTo>
                  <a:pt x="960" y="1"/>
                </a:moveTo>
                <a:cubicBezTo>
                  <a:pt x="771" y="1"/>
                  <a:pt x="612" y="254"/>
                  <a:pt x="453" y="334"/>
                </a:cubicBezTo>
                <a:cubicBezTo>
                  <a:pt x="318" y="470"/>
                  <a:pt x="227" y="651"/>
                  <a:pt x="227" y="877"/>
                </a:cubicBezTo>
                <a:cubicBezTo>
                  <a:pt x="182" y="1103"/>
                  <a:pt x="1" y="1330"/>
                  <a:pt x="182" y="1511"/>
                </a:cubicBezTo>
                <a:cubicBezTo>
                  <a:pt x="318" y="1692"/>
                  <a:pt x="589" y="1647"/>
                  <a:pt x="816" y="1692"/>
                </a:cubicBezTo>
                <a:cubicBezTo>
                  <a:pt x="976" y="1756"/>
                  <a:pt x="1181" y="1820"/>
                  <a:pt x="1336" y="1820"/>
                </a:cubicBezTo>
                <a:cubicBezTo>
                  <a:pt x="1400" y="1820"/>
                  <a:pt x="1455" y="1809"/>
                  <a:pt x="1495" y="1782"/>
                </a:cubicBezTo>
                <a:cubicBezTo>
                  <a:pt x="1676" y="1647"/>
                  <a:pt x="1585" y="1285"/>
                  <a:pt x="1585" y="1058"/>
                </a:cubicBezTo>
                <a:cubicBezTo>
                  <a:pt x="1630" y="832"/>
                  <a:pt x="1676" y="651"/>
                  <a:pt x="1540" y="470"/>
                </a:cubicBezTo>
                <a:cubicBezTo>
                  <a:pt x="1404" y="334"/>
                  <a:pt x="1314" y="62"/>
                  <a:pt x="1042" y="17"/>
                </a:cubicBezTo>
                <a:cubicBezTo>
                  <a:pt x="1014" y="6"/>
                  <a:pt x="987" y="1"/>
                  <a:pt x="96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69"/>
          <p:cNvSpPr/>
          <p:nvPr/>
        </p:nvSpPr>
        <p:spPr>
          <a:xfrm rot="10800000">
            <a:off x="8607100" y="770550"/>
            <a:ext cx="52075" cy="49950"/>
          </a:xfrm>
          <a:custGeom>
            <a:avLst/>
            <a:gdLst/>
            <a:ahLst/>
            <a:cxnLst/>
            <a:rect l="l" t="t" r="r" b="b"/>
            <a:pathLst>
              <a:path w="2083" h="1998" extrusionOk="0">
                <a:moveTo>
                  <a:pt x="1171" y="0"/>
                </a:moveTo>
                <a:cubicBezTo>
                  <a:pt x="962" y="0"/>
                  <a:pt x="756" y="242"/>
                  <a:pt x="589" y="368"/>
                </a:cubicBezTo>
                <a:cubicBezTo>
                  <a:pt x="408" y="458"/>
                  <a:pt x="0" y="594"/>
                  <a:pt x="0" y="866"/>
                </a:cubicBezTo>
                <a:cubicBezTo>
                  <a:pt x="0" y="1092"/>
                  <a:pt x="227" y="1364"/>
                  <a:pt x="363" y="1545"/>
                </a:cubicBezTo>
                <a:cubicBezTo>
                  <a:pt x="498" y="1771"/>
                  <a:pt x="679" y="1907"/>
                  <a:pt x="906" y="1997"/>
                </a:cubicBezTo>
                <a:cubicBezTo>
                  <a:pt x="1177" y="1997"/>
                  <a:pt x="1449" y="1952"/>
                  <a:pt x="1630" y="1771"/>
                </a:cubicBezTo>
                <a:cubicBezTo>
                  <a:pt x="1811" y="1635"/>
                  <a:pt x="1811" y="1364"/>
                  <a:pt x="1856" y="1137"/>
                </a:cubicBezTo>
                <a:cubicBezTo>
                  <a:pt x="1902" y="866"/>
                  <a:pt x="2083" y="549"/>
                  <a:pt x="1947" y="368"/>
                </a:cubicBezTo>
                <a:cubicBezTo>
                  <a:pt x="1766" y="187"/>
                  <a:pt x="1494" y="51"/>
                  <a:pt x="1223" y="5"/>
                </a:cubicBezTo>
                <a:cubicBezTo>
                  <a:pt x="1206" y="2"/>
                  <a:pt x="1189" y="0"/>
                  <a:pt x="1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69"/>
          <p:cNvSpPr/>
          <p:nvPr/>
        </p:nvSpPr>
        <p:spPr>
          <a:xfrm rot="10800000">
            <a:off x="6892525" y="767725"/>
            <a:ext cx="44175" cy="45300"/>
          </a:xfrm>
          <a:custGeom>
            <a:avLst/>
            <a:gdLst/>
            <a:ahLst/>
            <a:cxnLst/>
            <a:rect l="l" t="t" r="r" b="b"/>
            <a:pathLst>
              <a:path w="1767" h="1812" extrusionOk="0">
                <a:moveTo>
                  <a:pt x="725" y="1"/>
                </a:moveTo>
                <a:cubicBezTo>
                  <a:pt x="601" y="1"/>
                  <a:pt x="476" y="23"/>
                  <a:pt x="363" y="69"/>
                </a:cubicBezTo>
                <a:cubicBezTo>
                  <a:pt x="182" y="250"/>
                  <a:pt x="46" y="476"/>
                  <a:pt x="1" y="748"/>
                </a:cubicBezTo>
                <a:cubicBezTo>
                  <a:pt x="1" y="974"/>
                  <a:pt x="46" y="1246"/>
                  <a:pt x="182" y="1472"/>
                </a:cubicBezTo>
                <a:cubicBezTo>
                  <a:pt x="318" y="1653"/>
                  <a:pt x="589" y="1653"/>
                  <a:pt x="861" y="1744"/>
                </a:cubicBezTo>
                <a:cubicBezTo>
                  <a:pt x="974" y="1789"/>
                  <a:pt x="1087" y="1811"/>
                  <a:pt x="1200" y="1811"/>
                </a:cubicBezTo>
                <a:cubicBezTo>
                  <a:pt x="1314" y="1811"/>
                  <a:pt x="1427" y="1789"/>
                  <a:pt x="1540" y="1744"/>
                </a:cubicBezTo>
                <a:cubicBezTo>
                  <a:pt x="1766" y="1608"/>
                  <a:pt x="1676" y="1246"/>
                  <a:pt x="1721" y="1019"/>
                </a:cubicBezTo>
                <a:cubicBezTo>
                  <a:pt x="1766" y="793"/>
                  <a:pt x="1721" y="612"/>
                  <a:pt x="1585" y="431"/>
                </a:cubicBezTo>
                <a:cubicBezTo>
                  <a:pt x="1449" y="250"/>
                  <a:pt x="1268" y="114"/>
                  <a:pt x="1087" y="69"/>
                </a:cubicBezTo>
                <a:cubicBezTo>
                  <a:pt x="974" y="23"/>
                  <a:pt x="850" y="1"/>
                  <a:pt x="7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69"/>
          <p:cNvSpPr/>
          <p:nvPr/>
        </p:nvSpPr>
        <p:spPr>
          <a:xfrm rot="10800000">
            <a:off x="6961575" y="674800"/>
            <a:ext cx="125650" cy="134425"/>
          </a:xfrm>
          <a:custGeom>
            <a:avLst/>
            <a:gdLst/>
            <a:ahLst/>
            <a:cxnLst/>
            <a:rect l="l" t="t" r="r" b="b"/>
            <a:pathLst>
              <a:path w="5026" h="5377" extrusionOk="0">
                <a:moveTo>
                  <a:pt x="2171" y="0"/>
                </a:moveTo>
                <a:cubicBezTo>
                  <a:pt x="1774" y="0"/>
                  <a:pt x="1417" y="171"/>
                  <a:pt x="1133" y="415"/>
                </a:cubicBezTo>
                <a:cubicBezTo>
                  <a:pt x="227" y="822"/>
                  <a:pt x="1" y="1999"/>
                  <a:pt x="771" y="2678"/>
                </a:cubicBezTo>
                <a:cubicBezTo>
                  <a:pt x="771" y="2723"/>
                  <a:pt x="771" y="2814"/>
                  <a:pt x="816" y="2859"/>
                </a:cubicBezTo>
                <a:cubicBezTo>
                  <a:pt x="816" y="2904"/>
                  <a:pt x="771" y="2904"/>
                  <a:pt x="771" y="2950"/>
                </a:cubicBezTo>
                <a:cubicBezTo>
                  <a:pt x="680" y="3493"/>
                  <a:pt x="816" y="4081"/>
                  <a:pt x="1133" y="4534"/>
                </a:cubicBezTo>
                <a:cubicBezTo>
                  <a:pt x="1223" y="4670"/>
                  <a:pt x="1359" y="4760"/>
                  <a:pt x="1495" y="4896"/>
                </a:cubicBezTo>
                <a:cubicBezTo>
                  <a:pt x="1812" y="5123"/>
                  <a:pt x="2174" y="5304"/>
                  <a:pt x="2536" y="5349"/>
                </a:cubicBezTo>
                <a:cubicBezTo>
                  <a:pt x="2645" y="5367"/>
                  <a:pt x="2753" y="5376"/>
                  <a:pt x="2861" y="5376"/>
                </a:cubicBezTo>
                <a:cubicBezTo>
                  <a:pt x="3293" y="5376"/>
                  <a:pt x="3713" y="5231"/>
                  <a:pt x="4075" y="4941"/>
                </a:cubicBezTo>
                <a:cubicBezTo>
                  <a:pt x="4528" y="4625"/>
                  <a:pt x="4890" y="4127"/>
                  <a:pt x="4981" y="3538"/>
                </a:cubicBezTo>
                <a:cubicBezTo>
                  <a:pt x="5026" y="2995"/>
                  <a:pt x="4845" y="2452"/>
                  <a:pt x="4528" y="2044"/>
                </a:cubicBezTo>
                <a:cubicBezTo>
                  <a:pt x="4347" y="1818"/>
                  <a:pt x="4392" y="1773"/>
                  <a:pt x="4211" y="1592"/>
                </a:cubicBezTo>
                <a:cubicBezTo>
                  <a:pt x="4120" y="1501"/>
                  <a:pt x="3849" y="1501"/>
                  <a:pt x="3713" y="1456"/>
                </a:cubicBezTo>
                <a:cubicBezTo>
                  <a:pt x="3668" y="1184"/>
                  <a:pt x="3577" y="958"/>
                  <a:pt x="3441" y="731"/>
                </a:cubicBezTo>
                <a:cubicBezTo>
                  <a:pt x="3170" y="369"/>
                  <a:pt x="2762" y="98"/>
                  <a:pt x="2310" y="7"/>
                </a:cubicBezTo>
                <a:cubicBezTo>
                  <a:pt x="2263" y="2"/>
                  <a:pt x="2217" y="0"/>
                  <a:pt x="217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69"/>
          <p:cNvSpPr/>
          <p:nvPr/>
        </p:nvSpPr>
        <p:spPr>
          <a:xfrm rot="10800000">
            <a:off x="8289075" y="840575"/>
            <a:ext cx="45300" cy="46175"/>
          </a:xfrm>
          <a:custGeom>
            <a:avLst/>
            <a:gdLst/>
            <a:ahLst/>
            <a:cxnLst/>
            <a:rect l="l" t="t" r="r" b="b"/>
            <a:pathLst>
              <a:path w="1812" h="1847" extrusionOk="0">
                <a:moveTo>
                  <a:pt x="670" y="0"/>
                </a:moveTo>
                <a:cubicBezTo>
                  <a:pt x="537" y="0"/>
                  <a:pt x="405" y="22"/>
                  <a:pt x="272" y="75"/>
                </a:cubicBezTo>
                <a:cubicBezTo>
                  <a:pt x="91" y="211"/>
                  <a:pt x="91" y="483"/>
                  <a:pt x="46" y="754"/>
                </a:cubicBezTo>
                <a:cubicBezTo>
                  <a:pt x="1" y="935"/>
                  <a:pt x="1" y="1162"/>
                  <a:pt x="136" y="1343"/>
                </a:cubicBezTo>
                <a:cubicBezTo>
                  <a:pt x="227" y="1569"/>
                  <a:pt x="453" y="1750"/>
                  <a:pt x="680" y="1841"/>
                </a:cubicBezTo>
                <a:cubicBezTo>
                  <a:pt x="700" y="1845"/>
                  <a:pt x="720" y="1847"/>
                  <a:pt x="741" y="1847"/>
                </a:cubicBezTo>
                <a:cubicBezTo>
                  <a:pt x="954" y="1847"/>
                  <a:pt x="1194" y="1651"/>
                  <a:pt x="1359" y="1569"/>
                </a:cubicBezTo>
                <a:cubicBezTo>
                  <a:pt x="1585" y="1433"/>
                  <a:pt x="1721" y="1207"/>
                  <a:pt x="1811" y="980"/>
                </a:cubicBezTo>
                <a:cubicBezTo>
                  <a:pt x="1811" y="754"/>
                  <a:pt x="1676" y="528"/>
                  <a:pt x="1540" y="347"/>
                </a:cubicBezTo>
                <a:cubicBezTo>
                  <a:pt x="1359" y="120"/>
                  <a:pt x="1178" y="120"/>
                  <a:pt x="951" y="30"/>
                </a:cubicBezTo>
                <a:cubicBezTo>
                  <a:pt x="858" y="11"/>
                  <a:pt x="764" y="0"/>
                  <a:pt x="6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69"/>
          <p:cNvSpPr/>
          <p:nvPr/>
        </p:nvSpPr>
        <p:spPr>
          <a:xfrm rot="10800000">
            <a:off x="7799050" y="916425"/>
            <a:ext cx="31700" cy="32050"/>
          </a:xfrm>
          <a:custGeom>
            <a:avLst/>
            <a:gdLst/>
            <a:ahLst/>
            <a:cxnLst/>
            <a:rect l="l" t="t" r="r" b="b"/>
            <a:pathLst>
              <a:path w="1268" h="1282" extrusionOk="0">
                <a:moveTo>
                  <a:pt x="681" y="0"/>
                </a:moveTo>
                <a:cubicBezTo>
                  <a:pt x="575" y="0"/>
                  <a:pt x="395" y="112"/>
                  <a:pt x="317" y="190"/>
                </a:cubicBezTo>
                <a:cubicBezTo>
                  <a:pt x="181" y="281"/>
                  <a:pt x="91" y="371"/>
                  <a:pt x="46" y="552"/>
                </a:cubicBezTo>
                <a:cubicBezTo>
                  <a:pt x="0" y="688"/>
                  <a:pt x="46" y="869"/>
                  <a:pt x="91" y="1005"/>
                </a:cubicBezTo>
                <a:cubicBezTo>
                  <a:pt x="227" y="1141"/>
                  <a:pt x="362" y="1231"/>
                  <a:pt x="544" y="1277"/>
                </a:cubicBezTo>
                <a:cubicBezTo>
                  <a:pt x="570" y="1280"/>
                  <a:pt x="596" y="1282"/>
                  <a:pt x="622" y="1282"/>
                </a:cubicBezTo>
                <a:cubicBezTo>
                  <a:pt x="945" y="1282"/>
                  <a:pt x="1184" y="1027"/>
                  <a:pt x="1268" y="733"/>
                </a:cubicBezTo>
                <a:cubicBezTo>
                  <a:pt x="1268" y="552"/>
                  <a:pt x="1223" y="416"/>
                  <a:pt x="1132" y="281"/>
                </a:cubicBezTo>
                <a:cubicBezTo>
                  <a:pt x="1041" y="145"/>
                  <a:pt x="906" y="54"/>
                  <a:pt x="725" y="9"/>
                </a:cubicBezTo>
                <a:cubicBezTo>
                  <a:pt x="712" y="3"/>
                  <a:pt x="697" y="0"/>
                  <a:pt x="68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28579984"/>
      </p:ext>
    </p:extLst>
  </p:cSld>
  <p:clrMapOvr>
    <a:masterClrMapping/>
  </p:clrMapOvr>
</p:sld>
</file>

<file path=ppt/theme/theme1.xml><?xml version="1.0" encoding="utf-8"?>
<a:theme xmlns:a="http://schemas.openxmlformats.org/drawingml/2006/main" name="Minimalist Retro Collage Style Pitch Deck by Slidesgo">
  <a:themeElements>
    <a:clrScheme name="Simple Light">
      <a:dk1>
        <a:srgbClr val="000000"/>
      </a:dk1>
      <a:lt1>
        <a:srgbClr val="F3EADD"/>
      </a:lt1>
      <a:dk2>
        <a:srgbClr val="000000"/>
      </a:dk2>
      <a:lt2>
        <a:srgbClr val="F3EADD"/>
      </a:lt2>
      <a:accent1>
        <a:srgbClr val="D14031"/>
      </a:accent1>
      <a:accent2>
        <a:srgbClr val="9DBEB7"/>
      </a:accent2>
      <a:accent3>
        <a:srgbClr val="D14031"/>
      </a:accent3>
      <a:accent4>
        <a:srgbClr val="D14031"/>
      </a:accent4>
      <a:accent5>
        <a:srgbClr val="000000"/>
      </a:accent5>
      <a:accent6>
        <a:srgbClr val="9DBEB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1243</Words>
  <Application>Microsoft Office PowerPoint</Application>
  <PresentationFormat>On-screen Show (16:9)</PresentationFormat>
  <Paragraphs>69</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Minimalist Retro Collage Style Pitch Deck by Slidesgo</vt:lpstr>
      <vt:lpstr>The Capsim simulation Experience</vt:lpstr>
      <vt:lpstr>What Is Capsim?</vt:lpstr>
      <vt:lpstr>Our Original Strategy</vt:lpstr>
      <vt:lpstr>Evolution of strategies</vt:lpstr>
      <vt:lpstr>Evolution of strategies</vt:lpstr>
      <vt:lpstr>Evolution of Strategies Cont.</vt:lpstr>
      <vt:lpstr>PowerPoint Presentation</vt:lpstr>
      <vt:lpstr>Key Lessons</vt:lpstr>
      <vt:lpstr>Key Lessons</vt:lpstr>
      <vt:lpstr>Key Lessons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Capsim simulation Experience</dc:title>
  <dc:creator>Wairimu</dc:creator>
  <cp:lastModifiedBy>USER</cp:lastModifiedBy>
  <cp:revision>29</cp:revision>
  <dcterms:modified xsi:type="dcterms:W3CDTF">2021-04-23T14:42:48Z</dcterms:modified>
</cp:coreProperties>
</file>