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7" r:id="rId2"/>
    <p:sldId id="256" r:id="rId3"/>
    <p:sldId id="258" r:id="rId4"/>
    <p:sldId id="259" r:id="rId5"/>
    <p:sldId id="260" r:id="rId6"/>
    <p:sldId id="262"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0251" autoAdjust="0"/>
  </p:normalViewPr>
  <p:slideViewPr>
    <p:cSldViewPr snapToGrid="0">
      <p:cViewPr varScale="1">
        <p:scale>
          <a:sx n="60" d="100"/>
          <a:sy n="60" d="100"/>
        </p:scale>
        <p:origin x="109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2202AE-3585-467C-8340-A0499FB73749}" type="datetimeFigureOut">
              <a:rPr lang="en-US" smtClean="0"/>
              <a:t>5/27/2021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35F7D-59E9-42D8-87BF-F5C5C87159AC}" type="slidenum">
              <a:rPr lang="en-US" smtClean="0"/>
              <a:t>‹#›</a:t>
            </a:fld>
            <a:endParaRPr lang="en-US"/>
          </a:p>
        </p:txBody>
      </p:sp>
    </p:spTree>
    <p:extLst>
      <p:ext uri="{BB962C8B-B14F-4D97-AF65-F5344CB8AC3E}">
        <p14:creationId xmlns:p14="http://schemas.microsoft.com/office/powerpoint/2010/main" val="4104838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 mortgage is defined as a loan that the borrower uses in purchasing or managing a home or different forms of real estate and pays the money back over a period of time. The property acquired, therefore, serves as collateral for the loan. Different types of mortgages are available such as the conventional mortgage, government-insured, adjustable-rate mortgage, and a fixed-rate mortgage. The cost of the mortgage depends on various factors, such as the type of loan and the interest rate imposed by the lender. The rates also vary according to the type of product and qualifications of the applicants.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035F7D-59E9-42D8-87BF-F5C5C87159AC}" type="slidenum">
              <a:rPr lang="en-US" smtClean="0"/>
              <a:t>2</a:t>
            </a:fld>
            <a:endParaRPr lang="en-US"/>
          </a:p>
        </p:txBody>
      </p:sp>
    </p:spTree>
    <p:extLst>
      <p:ext uri="{BB962C8B-B14F-4D97-AF65-F5344CB8AC3E}">
        <p14:creationId xmlns:p14="http://schemas.microsoft.com/office/powerpoint/2010/main" val="1443321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different types of mortgages include conventional, jumbo, government insurance, fixed-rate and adjustable-rate mortgages. A conventional mortgage is a mortgage that the federal government does not insure. Jumbo mortgages are conventional mortgages that have non-conforming loan limits, which means that the home price exceeds the national loan limit (</a:t>
            </a:r>
            <a:r>
              <a:rPr lang="en-US" sz="2400" cap="none" dirty="0" smtClean="0">
                <a:latin typeface="Times New Roman" panose="02020603050405020304" pitchFamily="18" charset="0"/>
                <a:cs typeface="Times New Roman" panose="02020603050405020304" pitchFamily="18" charset="0"/>
              </a:rPr>
              <a:t>Zhao, 2019)</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Sometimes, the government ensures that the citizens become homeowners through various agencies and, therefore, government-insured mortgages are provided. Fixed-rate mortgages have the same interest over the loan's lifetime, while adjustable-rate mortgages have fluctuating interest rates influenced by the market condition.</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035F7D-59E9-42D8-87BF-F5C5C87159AC}" type="slidenum">
              <a:rPr lang="en-US" smtClean="0"/>
              <a:t>3</a:t>
            </a:fld>
            <a:endParaRPr lang="en-US"/>
          </a:p>
        </p:txBody>
      </p:sp>
    </p:spTree>
    <p:extLst>
      <p:ext uri="{BB962C8B-B14F-4D97-AF65-F5344CB8AC3E}">
        <p14:creationId xmlns:p14="http://schemas.microsoft.com/office/powerpoint/2010/main" val="2808451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Mortgage insurance is a type of insurance that protects the lender in default of a loan by the borrower. Mortgage insurance is, therefore, an additional monthly expense that is imposed on the monthly payments. The cost of the mortgage insurance depends on the type of mortgage that the borrower has and therefore varies in different individuals. Borrower-paid mortgage is an example of mortgage insurance that is rolled on the monthly mortgage payment. Lender-paid mortgage insurance, on the other hand, is paid by the lender initially, and a higher mortgage rate is imposed to compensate the lender. FHA mortgage insurance is paid for the duration of the loan unless a borrower has a down payment of 10% or more.</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035F7D-59E9-42D8-87BF-F5C5C87159AC}" type="slidenum">
              <a:rPr lang="en-US" smtClean="0"/>
              <a:t>4</a:t>
            </a:fld>
            <a:endParaRPr lang="en-US"/>
          </a:p>
        </p:txBody>
      </p:sp>
    </p:spTree>
    <p:extLst>
      <p:ext uri="{BB962C8B-B14F-4D97-AF65-F5344CB8AC3E}">
        <p14:creationId xmlns:p14="http://schemas.microsoft.com/office/powerpoint/2010/main" val="2117577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There the circumstances in which a mortgage prepayment penalty is preferred. Some of the circumstances include when a borrower needs to save on the interest the mortgage is expected to cost. By making the payments earlier, the monthly payments with interest are stopped. In the case where the interest saved on the mortgages is deductible, then it is advising to pay the prepayment penalty (</a:t>
            </a:r>
            <a:r>
              <a:rPr lang="en-US" sz="2400" cap="none" dirty="0" smtClean="0">
                <a:latin typeface="Times New Roman" panose="02020603050405020304" pitchFamily="18" charset="0"/>
                <a:cs typeface="Times New Roman" panose="02020603050405020304" pitchFamily="18" charset="0"/>
              </a:rPr>
              <a:t>Jappelli</a:t>
            </a:r>
            <a:r>
              <a:rPr lang="en-US" sz="2400" cap="none" baseline="0" dirty="0" smtClean="0">
                <a:latin typeface="Times New Roman" panose="02020603050405020304" pitchFamily="18" charset="0"/>
                <a:cs typeface="Times New Roman" panose="02020603050405020304" pitchFamily="18" charset="0"/>
              </a:rPr>
              <a:t> </a:t>
            </a:r>
            <a:r>
              <a:rPr lang="en-US" sz="2400" cap="none" dirty="0" smtClean="0">
                <a:latin typeface="Times New Roman" panose="02020603050405020304" pitchFamily="18" charset="0"/>
                <a:cs typeface="Times New Roman" panose="02020603050405020304" pitchFamily="18" charset="0"/>
              </a:rPr>
              <a:t>&amp; Scognamiglio, 2018)</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With prepayments, a borrower increases the equity they have on the home and reduces the time required to own the home fully.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035F7D-59E9-42D8-87BF-F5C5C87159AC}" type="slidenum">
              <a:rPr lang="en-US" smtClean="0"/>
              <a:t>5</a:t>
            </a:fld>
            <a:endParaRPr lang="en-US"/>
          </a:p>
        </p:txBody>
      </p:sp>
    </p:spTree>
    <p:extLst>
      <p:ext uri="{BB962C8B-B14F-4D97-AF65-F5344CB8AC3E}">
        <p14:creationId xmlns:p14="http://schemas.microsoft.com/office/powerpoint/2010/main" val="2693267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 borrower needs to prepare for unexpected events that may hinder them from paying for their mortgage. Some of the steps that can be followed to ensure that they prepare themselves financially include building upon an emergency fund, a form of financial security. Obtaining life insurance helps the family have the finances to cater to any debts. Getting other types of insurance cover can be an advantage and saves a great deal on savings. Depending on the location, planning for natural disasters may be important, and taking the necessary coverage needed to cater for any damages that may occur due to the disaster. Creating a backup budget is also important. A backup budget should leave out things that one can do without and is important in cases where unplanned financial events occur.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035F7D-59E9-42D8-87BF-F5C5C87159AC}" type="slidenum">
              <a:rPr lang="en-US" smtClean="0"/>
              <a:t>6</a:t>
            </a:fld>
            <a:endParaRPr lang="en-US"/>
          </a:p>
        </p:txBody>
      </p:sp>
    </p:spTree>
    <p:extLst>
      <p:ext uri="{BB962C8B-B14F-4D97-AF65-F5344CB8AC3E}">
        <p14:creationId xmlns:p14="http://schemas.microsoft.com/office/powerpoint/2010/main" val="2464130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 mortgage is a loan that helps in the purchasing of homes where the borrower agrees to paying the loan on regular payments. People may choose form the different types of mortgage available through a careful assessment of the advantages and disadvantages of each. The available types of mortgages include conventional, jumbo, government insurance, fixed-rate, and adjustable-rate mortgages. With a proper financial plan, a borrower is able to pay back the mortgage and end up owning the home permanently.</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D035F7D-59E9-42D8-87BF-F5C5C87159AC}" type="slidenum">
              <a:rPr lang="en-US" smtClean="0"/>
              <a:t>7</a:t>
            </a:fld>
            <a:endParaRPr lang="en-US"/>
          </a:p>
        </p:txBody>
      </p:sp>
    </p:spTree>
    <p:extLst>
      <p:ext uri="{BB962C8B-B14F-4D97-AF65-F5344CB8AC3E}">
        <p14:creationId xmlns:p14="http://schemas.microsoft.com/office/powerpoint/2010/main" val="2935903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035F7D-59E9-42D8-87BF-F5C5C87159AC}" type="slidenum">
              <a:rPr lang="en-US" smtClean="0"/>
              <a:t>8</a:t>
            </a:fld>
            <a:endParaRPr lang="en-US"/>
          </a:p>
        </p:txBody>
      </p:sp>
    </p:spTree>
    <p:extLst>
      <p:ext uri="{BB962C8B-B14F-4D97-AF65-F5344CB8AC3E}">
        <p14:creationId xmlns:p14="http://schemas.microsoft.com/office/powerpoint/2010/main" val="1126811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1196126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793374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C8AD5A-354D-4D50-950F-659344D19F2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74382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CE654CF-7270-4651-A552-C673AF730AE1}"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3957631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CE654CF-7270-4651-A552-C673AF730AE1}"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8AD5A-354D-4D50-950F-659344D19F2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9505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CE654CF-7270-4651-A552-C673AF730AE1}"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2779005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4259723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3307898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1110077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E654CF-7270-4651-A552-C673AF730AE1}"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2254475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E654CF-7270-4651-A552-C673AF730AE1}"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171203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CE654CF-7270-4651-A552-C673AF730AE1}" type="datetimeFigureOut">
              <a:rPr lang="en-US" smtClean="0"/>
              <a:t>5/27/2021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1754765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CE654CF-7270-4651-A552-C673AF730AE1}" type="datetimeFigureOut">
              <a:rPr lang="en-US" smtClean="0"/>
              <a:t>5/27/2021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3823098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E654CF-7270-4651-A552-C673AF730AE1}" type="datetimeFigureOut">
              <a:rPr lang="en-US" smtClean="0"/>
              <a:t>5/27/2021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1881472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E654CF-7270-4651-A552-C673AF730AE1}"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2236871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E654CF-7270-4651-A552-C673AF730AE1}"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C8AD5A-354D-4D50-950F-659344D19F20}" type="slidenum">
              <a:rPr lang="en-US" smtClean="0"/>
              <a:t>‹#›</a:t>
            </a:fld>
            <a:endParaRPr lang="en-US"/>
          </a:p>
        </p:txBody>
      </p:sp>
    </p:spTree>
    <p:extLst>
      <p:ext uri="{BB962C8B-B14F-4D97-AF65-F5344CB8AC3E}">
        <p14:creationId xmlns:p14="http://schemas.microsoft.com/office/powerpoint/2010/main" val="1938103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E654CF-7270-4651-A552-C673AF730AE1}" type="datetimeFigureOut">
              <a:rPr lang="en-US" smtClean="0"/>
              <a:t>5/27/2021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2C8AD5A-354D-4D50-950F-659344D19F20}" type="slidenum">
              <a:rPr lang="en-US" smtClean="0"/>
              <a:t>‹#›</a:t>
            </a:fld>
            <a:endParaRPr lang="en-US"/>
          </a:p>
        </p:txBody>
      </p:sp>
    </p:spTree>
    <p:extLst>
      <p:ext uri="{BB962C8B-B14F-4D97-AF65-F5344CB8AC3E}">
        <p14:creationId xmlns:p14="http://schemas.microsoft.com/office/powerpoint/2010/main" val="10090666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9865" y="1696065"/>
            <a:ext cx="9201124" cy="2467816"/>
          </a:xfrm>
        </p:spPr>
        <p:txBody>
          <a:bodyPr>
            <a:normAutofit fontScale="90000"/>
          </a:bodyPr>
          <a:lstStyle/>
          <a:p>
            <a:pPr algn="ctr"/>
            <a:r>
              <a:rPr lang="en-US" sz="4000" dirty="0" smtClean="0">
                <a:latin typeface="Times New Roman" panose="02020603050405020304" pitchFamily="18" charset="0"/>
                <a:cs typeface="Times New Roman" panose="02020603050405020304" pitchFamily="18" charset="0"/>
              </a:rPr>
              <a:t>Mortgage </a:t>
            </a:r>
            <a:r>
              <a:rPr lang="en-US" sz="4000" dirty="0" smtClean="0">
                <a:latin typeface="Times New Roman" panose="02020603050405020304" pitchFamily="18" charset="0"/>
                <a:cs typeface="Times New Roman" panose="02020603050405020304" pitchFamily="18" charset="0"/>
              </a:rPr>
              <a:t/>
            </a:r>
            <a:br>
              <a:rPr lang="en-US" sz="4000" dirty="0" smtClean="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N</a:t>
            </a:r>
            <a:r>
              <a:rPr lang="en-US" sz="4000" dirty="0" smtClean="0">
                <a:latin typeface="Times New Roman" panose="02020603050405020304" pitchFamily="18" charset="0"/>
                <a:cs typeface="Times New Roman" panose="02020603050405020304" pitchFamily="18" charset="0"/>
              </a:rPr>
              <a:t>ame</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Institution</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Date</a:t>
            </a:r>
            <a:br>
              <a:rPr lang="en-US" sz="4000" dirty="0" smtClean="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0565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5473" y="679269"/>
            <a:ext cx="8635139" cy="1084217"/>
          </a:xfrm>
        </p:spPr>
        <p:txBody>
          <a:bodyPr/>
          <a:lstStyle/>
          <a:p>
            <a:pPr algn="ctr"/>
            <a:r>
              <a:rPr lang="en-US" sz="4000" dirty="0">
                <a:latin typeface="Times New Roman" panose="02020603050405020304" pitchFamily="18" charset="0"/>
                <a:cs typeface="Times New Roman" panose="02020603050405020304" pitchFamily="18" charset="0"/>
              </a:rPr>
              <a:t>Introduction</a:t>
            </a:r>
          </a:p>
        </p:txBody>
      </p:sp>
      <p:sp>
        <p:nvSpPr>
          <p:cNvPr id="3" name="Subtitle 2"/>
          <p:cNvSpPr>
            <a:spLocks noGrp="1"/>
          </p:cNvSpPr>
          <p:nvPr>
            <p:ph type="subTitle" idx="1"/>
          </p:nvPr>
        </p:nvSpPr>
        <p:spPr>
          <a:xfrm>
            <a:off x="1345473" y="1998617"/>
            <a:ext cx="8635140" cy="4088674"/>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 mortgage is a loan that is given to help in purchasing or management of a house.</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 mortgage is available in different types.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cost of the mortgage depends on the type of loan, and therefore the rates can vary widely.</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
        <p:nvSpPr>
          <p:cNvPr id="4" name="AutoShape 2" descr="Do You Know the 8 Types of Mortgages? | Payoff Lif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o You Know the 8 Types of Mortgages? | Payoff Lif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o You Know the 8 Types of Mortgages? | Payoff Lif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Do You Know the 8 Types of Mortgages? | Payoff Lif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8" name="Picture 14" descr="Do You Know the 8 Types of Mortgages? | Payoff Lif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5784" y="3905573"/>
            <a:ext cx="2960176" cy="1925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7292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9115" y="689548"/>
            <a:ext cx="8631498" cy="1034321"/>
          </a:xfrm>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Types of mortgages</a:t>
            </a:r>
          </a:p>
        </p:txBody>
      </p:sp>
      <p:sp>
        <p:nvSpPr>
          <p:cNvPr id="3" name="Subtitle 2"/>
          <p:cNvSpPr>
            <a:spLocks noGrp="1"/>
          </p:cNvSpPr>
          <p:nvPr>
            <p:ph type="subTitle" idx="1"/>
          </p:nvPr>
        </p:nvSpPr>
        <p:spPr>
          <a:xfrm>
            <a:off x="1244184" y="1948721"/>
            <a:ext cx="8736429" cy="4212236"/>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Conventional mortgages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Jumbo mortgages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Government-insured mortgages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Fixed-rate mortgages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Adjustable-rate mortgages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1346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89548"/>
            <a:ext cx="8825658" cy="1199213"/>
          </a:xfrm>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Mortgage default insurance</a:t>
            </a:r>
          </a:p>
        </p:txBody>
      </p:sp>
      <p:sp>
        <p:nvSpPr>
          <p:cNvPr id="3" name="Subtitle 2"/>
          <p:cNvSpPr>
            <a:spLocks noGrp="1"/>
          </p:cNvSpPr>
          <p:nvPr>
            <p:ph type="subTitle" idx="1"/>
          </p:nvPr>
        </p:nvSpPr>
        <p:spPr>
          <a:xfrm>
            <a:off x="1494168" y="2128603"/>
            <a:ext cx="8825658" cy="351019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Mortgage default insurance protects the lender in case of default on home loans.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mortgage insurance cost is depended on the type of insurance (Banks</a:t>
            </a:r>
            <a:r>
              <a:rPr lang="en-US" sz="2400" cap="none" dirty="0">
                <a:latin typeface="Times New Roman" panose="02020603050405020304" pitchFamily="18" charset="0"/>
                <a:cs typeface="Times New Roman" panose="02020603050405020304" pitchFamily="18" charset="0"/>
              </a:rPr>
              <a:t> </a:t>
            </a:r>
            <a:r>
              <a:rPr lang="en-US" sz="2400" cap="none" dirty="0" smtClean="0">
                <a:latin typeface="Times New Roman" panose="02020603050405020304" pitchFamily="18" charset="0"/>
                <a:cs typeface="Times New Roman" panose="02020603050405020304" pitchFamily="18" charset="0"/>
              </a:rPr>
              <a:t>&amp; Bowman, 2017) </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Borrower paid mortgage insurance, lender paid mortgage insurance and FHA mortgage insurance premium are example of mortgage default insurance </a:t>
            </a: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695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9390" y="674557"/>
            <a:ext cx="9051223" cy="1199213"/>
          </a:xfrm>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When mortgage prepayment penalty is advisable</a:t>
            </a:r>
          </a:p>
        </p:txBody>
      </p:sp>
      <p:sp>
        <p:nvSpPr>
          <p:cNvPr id="3" name="Subtitle 2"/>
          <p:cNvSpPr>
            <a:spLocks noGrp="1"/>
          </p:cNvSpPr>
          <p:nvPr>
            <p:ph type="subTitle" idx="1"/>
          </p:nvPr>
        </p:nvSpPr>
        <p:spPr>
          <a:xfrm>
            <a:off x="929390" y="2113613"/>
            <a:ext cx="9051223" cy="4054712"/>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When one needs to save on the interest, the mortgage is costing them</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When the interest saved on the mortgage is tax-deductible</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When there is the desire to increase equity a person has on their home</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pic>
        <p:nvPicPr>
          <p:cNvPr id="2050" name="Picture 2" descr="Where to Find the Best Mortgage Rat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6131" y="3876206"/>
            <a:ext cx="5175842" cy="1805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6787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4420" y="734519"/>
            <a:ext cx="9096193" cy="1394084"/>
          </a:xfrm>
        </p:spPr>
        <p:txBody>
          <a:bodyPr/>
          <a:lstStyle/>
          <a:p>
            <a:pPr algn="ctr"/>
            <a:r>
              <a:rPr lang="en-US" sz="3600" dirty="0">
                <a:latin typeface="Times New Roman" panose="02020603050405020304" pitchFamily="18" charset="0"/>
                <a:cs typeface="Times New Roman" panose="02020603050405020304" pitchFamily="18" charset="0"/>
              </a:rPr>
              <a:t>How to prepare financially for unexpected events </a:t>
            </a:r>
          </a:p>
        </p:txBody>
      </p:sp>
      <p:sp>
        <p:nvSpPr>
          <p:cNvPr id="3" name="Subtitle 2"/>
          <p:cNvSpPr>
            <a:spLocks noGrp="1"/>
          </p:cNvSpPr>
          <p:nvPr>
            <p:ph type="subTitle" idx="1"/>
          </p:nvPr>
        </p:nvSpPr>
        <p:spPr>
          <a:xfrm>
            <a:off x="749508" y="2338466"/>
            <a:ext cx="9231105" cy="3300334"/>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Ensure to build up a solid emergency fund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Acquire life insurance</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Get adequate insurance coverage in other areas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Plan for any natural disaster that may occur</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Creating a backup budget</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8159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4459" y="599608"/>
            <a:ext cx="9156154" cy="1154242"/>
          </a:xfrm>
        </p:spPr>
        <p:txBody>
          <a:bodyPr/>
          <a:lstStyle/>
          <a:p>
            <a:pPr algn="ctr"/>
            <a:r>
              <a:rPr lang="en-US" sz="4000" dirty="0" smtClean="0">
                <a:latin typeface="Times New Roman" panose="02020603050405020304" pitchFamily="18" charset="0"/>
                <a:cs typeface="Times New Roman" panose="02020603050405020304" pitchFamily="18" charset="0"/>
              </a:rPr>
              <a:t>Conclusion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824459" y="2053651"/>
            <a:ext cx="9156154" cy="3927423"/>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 mortgage is a loan taken to help in purchasing homes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different types of mortgages include conventional, jumbo, government insures, fixed-rate and adjustable-rate mortgages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With effective financial management, a borrower is able to pay back the loan with less difficulties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1317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554637"/>
            <a:ext cx="8825658" cy="1139252"/>
          </a:xfrm>
        </p:spPr>
        <p:txBody>
          <a:bodyPr/>
          <a:lstStyle/>
          <a:p>
            <a:pPr algn="ctr"/>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38413" y="1551000"/>
            <a:ext cx="8825658" cy="3660098"/>
          </a:xfrm>
        </p:spPr>
        <p:txBody>
          <a:bodyPr>
            <a:normAutofit/>
          </a:bodyPr>
          <a:lstStyle/>
          <a:p>
            <a:r>
              <a:rPr lang="en-US" sz="2400" cap="none" dirty="0" smtClean="0">
                <a:latin typeface="Times New Roman" panose="02020603050405020304" pitchFamily="18" charset="0"/>
                <a:cs typeface="Times New Roman" panose="02020603050405020304" pitchFamily="18" charset="0"/>
              </a:rPr>
              <a:t>Banks, M., &amp; Bowman, D. (2017). </a:t>
            </a:r>
            <a:r>
              <a:rPr lang="en-US" sz="2400" i="1" cap="none" dirty="0" smtClean="0">
                <a:latin typeface="Times New Roman" panose="02020603050405020304" pitchFamily="18" charset="0"/>
                <a:cs typeface="Times New Roman" panose="02020603050405020304" pitchFamily="18" charset="0"/>
              </a:rPr>
              <a:t>Juggling risks: insurance in households struggling with financial insecurity</a:t>
            </a:r>
            <a:r>
              <a:rPr lang="en-US" sz="2400" cap="none" dirty="0" smtClean="0">
                <a:latin typeface="Times New Roman" panose="02020603050405020304" pitchFamily="18" charset="0"/>
                <a:cs typeface="Times New Roman" panose="02020603050405020304" pitchFamily="18" charset="0"/>
              </a:rPr>
              <a:t>. Brotherhood of </a:t>
            </a:r>
            <a:r>
              <a:rPr lang="en-US" sz="2400" cap="none" dirty="0" err="1" smtClean="0">
                <a:latin typeface="Times New Roman" panose="02020603050405020304" pitchFamily="18" charset="0"/>
                <a:cs typeface="Times New Roman" panose="02020603050405020304" pitchFamily="18" charset="0"/>
              </a:rPr>
              <a:t>st</a:t>
            </a:r>
            <a:r>
              <a:rPr lang="en-US" sz="2400" cap="none" dirty="0" smtClean="0">
                <a:latin typeface="Times New Roman" panose="02020603050405020304" pitchFamily="18" charset="0"/>
                <a:cs typeface="Times New Roman" panose="02020603050405020304" pitchFamily="18" charset="0"/>
              </a:rPr>
              <a:t> laurence.</a:t>
            </a:r>
          </a:p>
          <a:p>
            <a:r>
              <a:rPr lang="en-US" sz="2400" cap="none" dirty="0" smtClean="0">
                <a:latin typeface="Times New Roman" panose="02020603050405020304" pitchFamily="18" charset="0"/>
                <a:cs typeface="Times New Roman" panose="02020603050405020304" pitchFamily="18" charset="0"/>
              </a:rPr>
              <a:t>Jappelli, t., &amp; Scognamiglio, A. (2018). Interest rate changes, mortgages, and consumption: evidence from </a:t>
            </a:r>
            <a:r>
              <a:rPr lang="en-US" sz="2400" cap="none" dirty="0" err="1" smtClean="0">
                <a:latin typeface="Times New Roman" panose="02020603050405020304" pitchFamily="18" charset="0"/>
                <a:cs typeface="Times New Roman" panose="02020603050405020304" pitchFamily="18" charset="0"/>
              </a:rPr>
              <a:t>italy</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Economic policy</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33</a:t>
            </a:r>
            <a:r>
              <a:rPr lang="en-US" sz="2400" cap="none" dirty="0" smtClean="0">
                <a:latin typeface="Times New Roman" panose="02020603050405020304" pitchFamily="18" charset="0"/>
                <a:cs typeface="Times New Roman" panose="02020603050405020304" pitchFamily="18" charset="0"/>
              </a:rPr>
              <a:t>(94), 183-224.</a:t>
            </a:r>
          </a:p>
          <a:p>
            <a:r>
              <a:rPr lang="en-US" sz="2400" cap="none" dirty="0" smtClean="0">
                <a:latin typeface="Times New Roman" panose="02020603050405020304" pitchFamily="18" charset="0"/>
                <a:cs typeface="Times New Roman" panose="02020603050405020304" pitchFamily="18" charset="0"/>
              </a:rPr>
              <a:t>Zhao, y. (2019). Evidence of government subsidy on mortgage rate and default: revisited. </a:t>
            </a:r>
            <a:r>
              <a:rPr lang="en-US" sz="2400" i="1" cap="none" dirty="0" smtClean="0">
                <a:latin typeface="Times New Roman" panose="02020603050405020304" pitchFamily="18" charset="0"/>
                <a:cs typeface="Times New Roman" panose="02020603050405020304" pitchFamily="18" charset="0"/>
              </a:rPr>
              <a:t>Journal of housing research</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28</a:t>
            </a:r>
            <a:r>
              <a:rPr lang="en-US" sz="2400" cap="none" dirty="0" smtClean="0">
                <a:latin typeface="Times New Roman" panose="02020603050405020304" pitchFamily="18" charset="0"/>
                <a:cs typeface="Times New Roman" panose="02020603050405020304" pitchFamily="18" charset="0"/>
              </a:rPr>
              <a:t>(1), 23-49.</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339821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59</TotalTime>
  <Words>925</Words>
  <Application>Microsoft Office PowerPoint</Application>
  <PresentationFormat>Widescreen</PresentationFormat>
  <Paragraphs>46</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Century Gothic</vt:lpstr>
      <vt:lpstr>Times New Roman</vt:lpstr>
      <vt:lpstr>Wingdings 3</vt:lpstr>
      <vt:lpstr>Wisp</vt:lpstr>
      <vt:lpstr>Mortgage  Name Institution Date </vt:lpstr>
      <vt:lpstr>Introduction</vt:lpstr>
      <vt:lpstr> Types of mortgages</vt:lpstr>
      <vt:lpstr> Mortgage default insurance</vt:lpstr>
      <vt:lpstr> When mortgage prepayment penalty is advisable</vt:lpstr>
      <vt:lpstr>How to prepare financially for unexpected events </vt:lpstr>
      <vt:lpstr>Conclusion </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dc:creator>
  <cp:lastModifiedBy>GEOFF</cp:lastModifiedBy>
  <cp:revision>6</cp:revision>
  <dcterms:created xsi:type="dcterms:W3CDTF">2021-05-27T03:03:59Z</dcterms:created>
  <dcterms:modified xsi:type="dcterms:W3CDTF">2021-05-27T04:31:41Z</dcterms:modified>
</cp:coreProperties>
</file>