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1.pn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sz="1400" b="0" i="0" u="none" strike="noStrike">
                <a:solidFill>
                  <a:srgbClr val="808080"/>
                </a:solidFill>
                <a:latin typeface="Times New Roman"/>
              </a:defRPr>
            </a:pPr>
            <a:r>
              <a:rPr lang="en-US" sz="1400" b="0" i="0" u="none" strike="noStrike">
                <a:solidFill>
                  <a:srgbClr val="808080"/>
                </a:solidFill>
                <a:latin typeface="Times New Roman"/>
              </a:rPr>
              <a:t>Net Leases &amp; Loans to Average Total Assets</a:t>
            </a:r>
          </a:p>
        </c:rich>
      </c:tx>
      <c:layout>
        <c:manualLayout>
          <c:xMode val="edge"/>
          <c:yMode val="edge"/>
          <c:x val="0.22897700000000001"/>
          <c:y val="0"/>
          <c:w val="0.54204600000000003"/>
          <c:h val="0.147117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1897199999999999"/>
          <c:y val="0.147117"/>
          <c:w val="0.87602800000000003"/>
          <c:h val="0.438595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Bank of America</c:v>
                </c:pt>
              </c:strCache>
            </c:strRef>
          </c:tx>
          <c:spPr>
            <a:solidFill>
              <a:srgbClr val="70AD47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404040"/>
                    </a:solidFill>
                    <a:latin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52.69</c:v>
                </c:pt>
                <c:pt idx="1">
                  <c:v>52.19</c:v>
                </c:pt>
                <c:pt idx="2">
                  <c:v>53.02</c:v>
                </c:pt>
                <c:pt idx="3">
                  <c:v>52.86</c:v>
                </c:pt>
                <c:pt idx="4">
                  <c:v>52.22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Peer Group</c:v>
                </c:pt>
              </c:strCache>
            </c:strRef>
          </c:tx>
          <c:spPr>
            <a:solidFill>
              <a:srgbClr val="4472C4"/>
            </a:solidFill>
            <a:ln w="12700" cap="flat">
              <a:solidFill>
                <a:schemeClr val="bg2"/>
              </a:solidFill>
              <a:miter lim="400000"/>
            </a:ln>
            <a:effectLst/>
          </c:spPr>
          <c:invertIfNegative val="0"/>
          <c:dLbls>
            <c:numFmt formatCode="0.###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404040"/>
                    </a:solidFill>
                    <a:latin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Sheet1!$B$1:$F$1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62.62</c:v>
                </c:pt>
                <c:pt idx="1">
                  <c:v>64</c:v>
                </c:pt>
                <c:pt idx="2">
                  <c:v>66.099999999999994</c:v>
                </c:pt>
                <c:pt idx="3">
                  <c:v>67.62</c:v>
                </c:pt>
                <c:pt idx="4">
                  <c:v>68.06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-1177757264"/>
        <c:axId val="-1177749104"/>
      </c:barChart>
      <c:catAx>
        <c:axId val="-1177757264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1200" b="0" i="0" u="none" strike="noStrike">
                    <a:solidFill>
                      <a:srgbClr val="595959"/>
                    </a:solidFill>
                    <a:latin typeface="Times New Roman"/>
                  </a:defRPr>
                </a:pPr>
                <a:r>
                  <a:rPr lang="en-US" sz="1200" b="0" i="0" u="none" strike="noStrike">
                    <a:solidFill>
                      <a:srgbClr val="595959"/>
                    </a:solidFill>
                    <a:latin typeface="Times New Roman"/>
                  </a:rPr>
                  <a:t>Year</a:t>
                </a:r>
              </a:p>
            </c:rich>
          </c:tx>
          <c:layout/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595959"/>
                </a:solidFill>
                <a:latin typeface="Times New Roman"/>
              </a:defRPr>
            </a:pPr>
            <a:endParaRPr lang="en-US"/>
          </a:p>
        </c:txPr>
        <c:crossAx val="-1177749104"/>
        <c:crosses val="autoZero"/>
        <c:auto val="1"/>
        <c:lblAlgn val="ctr"/>
        <c:lblOffset val="100"/>
        <c:noMultiLvlLbl val="1"/>
      </c:catAx>
      <c:valAx>
        <c:axId val="-1177749104"/>
        <c:scaling>
          <c:orientation val="minMax"/>
        </c:scaling>
        <c:delete val="0"/>
        <c:axPos val="l"/>
        <c:title>
          <c:tx>
            <c:rich>
              <a:bodyPr rot="-5400000"/>
              <a:lstStyle/>
              <a:p>
                <a:pPr>
                  <a:defRPr sz="1200" b="0" i="0" u="none" strike="noStrike">
                    <a:solidFill>
                      <a:srgbClr val="595959"/>
                    </a:solidFill>
                    <a:latin typeface="Times New Roman"/>
                  </a:defRPr>
                </a:pPr>
                <a:r>
                  <a:rPr lang="en-US" sz="1200" b="0" i="0" u="none" strike="noStrike">
                    <a:solidFill>
                      <a:srgbClr val="595959"/>
                    </a:solidFill>
                    <a:latin typeface="Times New Roman"/>
                  </a:rPr>
                  <a:t>Ratios</a:t>
                </a:r>
              </a:p>
            </c:rich>
          </c:tx>
          <c:layout/>
          <c:overlay val="1"/>
        </c:title>
        <c:numFmt formatCode="0.###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200" b="0" i="0" u="none" strike="noStrike">
                <a:solidFill>
                  <a:srgbClr val="595959"/>
                </a:solidFill>
                <a:latin typeface="Times New Roman"/>
              </a:defRPr>
            </a:pPr>
            <a:endParaRPr lang="en-US"/>
          </a:p>
        </c:txPr>
        <c:crossAx val="-1177757264"/>
        <c:crosses val="autoZero"/>
        <c:crossBetween val="between"/>
        <c:majorUnit val="17.5"/>
        <c:minorUnit val="8.75"/>
      </c:valAx>
      <c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30009000000000002"/>
          <c:y val="0.84488600000000003"/>
          <c:w val="0.42627199999999998"/>
          <c:h val="0.15511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200" b="0" i="0" u="none" strike="noStrike">
              <a:solidFill>
                <a:srgbClr val="595959"/>
              </a:solidFill>
              <a:latin typeface="Times New Roman"/>
            </a:defRPr>
          </a:pPr>
          <a:endParaRPr lang="en-US"/>
        </a:p>
      </c:txPr>
    </c:legend>
    <c:plotVisOnly val="1"/>
    <c:dispBlanksAs val="gap"/>
    <c:showDLblsOverMax val="1"/>
  </c:chart>
  <c:spPr>
    <a:solidFill>
      <a:srgbClr val="FFFFFF"/>
    </a:solidFill>
    <a:ln w="12700" cap="flat">
      <a:solidFill>
        <a:srgbClr val="D9D9D9"/>
      </a:solidFill>
      <a:prstDash val="solid"/>
      <a:round/>
    </a:ln>
    <a:effectLst/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/>
          <a:lstStyle/>
          <a:p>
            <a:pPr>
              <a:defRPr sz="1300" b="0" i="0" u="none" strike="noStrike">
                <a:solidFill>
                  <a:srgbClr val="595959"/>
                </a:solidFill>
                <a:latin typeface="Times New Roman"/>
              </a:defRPr>
            </a:pPr>
            <a:r>
              <a:rPr lang="en-US" sz="1300" b="0" i="0" u="none" strike="noStrike">
                <a:solidFill>
                  <a:srgbClr val="595959"/>
                </a:solidFill>
                <a:latin typeface="Times New Roman"/>
              </a:rPr>
              <a:t>Comparison of Bank of America's Net Income to Peer Group</a:t>
            </a:r>
          </a:p>
        </c:rich>
      </c:tx>
      <c:layout>
        <c:manualLayout>
          <c:xMode val="edge"/>
          <c:yMode val="edge"/>
          <c:x val="0.14936099999999999"/>
          <c:y val="0"/>
          <c:w val="0.70127799999999996"/>
          <c:h val="0.13711000000000001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07186"/>
          <c:y val="0.13711000000000001"/>
          <c:w val="0.88781399999999999"/>
          <c:h val="0.474001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Bank of America</c:v>
                </c:pt>
              </c:strCache>
            </c:strRef>
          </c:tx>
          <c:spPr>
            <a:gradFill flip="none" rotWithShape="1">
              <a:gsLst>
                <a:gs pos="0">
                  <a:srgbClr val="70A6DB"/>
                </a:gs>
                <a:gs pos="50000">
                  <a:srgbClr val="559BDB"/>
                </a:gs>
                <a:gs pos="100000">
                  <a:srgbClr val="448AC9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63500" dist="19050" dir="5400000" algn="tl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Sheet1!$B$1:$F$1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1.1599999999999999</c:v>
                </c:pt>
                <c:pt idx="1">
                  <c:v>1.1599999999999999</c:v>
                </c:pt>
                <c:pt idx="2">
                  <c:v>1.19</c:v>
                </c:pt>
                <c:pt idx="3">
                  <c:v>1.19</c:v>
                </c:pt>
                <c:pt idx="4">
                  <c:v>1.24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Peer Group</c:v>
                </c:pt>
              </c:strCache>
            </c:strRef>
          </c:tx>
          <c:spPr>
            <a:gradFill flip="none" rotWithShape="1">
              <a:gsLst>
                <a:gs pos="0">
                  <a:srgbClr val="F18C54"/>
                </a:gs>
                <a:gs pos="50000">
                  <a:srgbClr val="F67B28"/>
                </a:gs>
                <a:gs pos="100000">
                  <a:srgbClr val="E46B19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63500" dist="19050" dir="5400000" algn="tl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Sheet1!$B$1:$F$1</c:f>
              <c:strCach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1.02</c:v>
                </c:pt>
                <c:pt idx="1">
                  <c:v>0.98</c:v>
                </c:pt>
                <c:pt idx="2">
                  <c:v>0.99</c:v>
                </c:pt>
                <c:pt idx="3">
                  <c:v>1.02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-1177758896"/>
        <c:axId val="-1177750736"/>
      </c:barChart>
      <c:catAx>
        <c:axId val="-1177758896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1100" b="0" i="0" u="none" strike="noStrike">
                    <a:solidFill>
                      <a:srgbClr val="595959"/>
                    </a:solidFill>
                    <a:latin typeface="Times New Roman"/>
                  </a:defRPr>
                </a:pPr>
                <a:r>
                  <a:rPr lang="en-US" sz="1100" b="0" i="0" u="none" strike="noStrike">
                    <a:solidFill>
                      <a:srgbClr val="595959"/>
                    </a:solidFill>
                    <a:latin typeface="Times New Roman"/>
                  </a:rPr>
                  <a:t>Year</a:t>
                </a:r>
              </a:p>
            </c:rich>
          </c:tx>
          <c:layout/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D9D9D9"/>
            </a:solidFill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595959"/>
                </a:solidFill>
                <a:latin typeface="Times New Roman"/>
              </a:defRPr>
            </a:pPr>
            <a:endParaRPr lang="en-US"/>
          </a:p>
        </c:txPr>
        <c:crossAx val="-1177750736"/>
        <c:crosses val="autoZero"/>
        <c:auto val="1"/>
        <c:lblAlgn val="ctr"/>
        <c:lblOffset val="100"/>
        <c:noMultiLvlLbl val="1"/>
      </c:catAx>
      <c:valAx>
        <c:axId val="-1177750736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100" b="0" i="0" u="none" strike="noStrike">
                    <a:solidFill>
                      <a:srgbClr val="595959"/>
                    </a:solidFill>
                    <a:latin typeface="Times New Roman"/>
                  </a:defRPr>
                </a:pPr>
                <a:r>
                  <a:rPr lang="en-US" sz="1100" b="0" i="0" u="none" strike="noStrike">
                    <a:solidFill>
                      <a:srgbClr val="595959"/>
                    </a:solidFill>
                    <a:latin typeface="Times New Roman"/>
                  </a:rPr>
                  <a:t>Net Income Ratios</a:t>
                </a:r>
              </a:p>
            </c:rich>
          </c:tx>
          <c:layout/>
          <c:overlay val="1"/>
        </c:title>
        <c:numFmt formatCode="0.#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595959"/>
                </a:solidFill>
                <a:latin typeface="Times New Roman"/>
              </a:defRPr>
            </a:pPr>
            <a:endParaRPr lang="en-US"/>
          </a:p>
        </c:txPr>
        <c:crossAx val="-1177758896"/>
        <c:crosses val="autoZero"/>
        <c:crossBetween val="between"/>
        <c:majorUnit val="0.32500000000000001"/>
        <c:minorUnit val="0.16250000000000001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31378600000000001"/>
          <c:y val="0.87028499999999998"/>
          <c:w val="0.40388099999999999"/>
          <c:h val="0.129715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100" b="0" i="0" u="none" strike="noStrike">
              <a:solidFill>
                <a:srgbClr val="595959"/>
              </a:solidFill>
              <a:latin typeface="Times New Roman"/>
            </a:defRPr>
          </a:pPr>
          <a:endParaRPr lang="en-US"/>
        </a:p>
      </c:txPr>
    </c:legend>
    <c:plotVisOnly val="1"/>
    <c:dispBlanksAs val="gap"/>
    <c:showDLblsOverMax val="1"/>
  </c:chart>
  <c:spPr>
    <a:solidFill>
      <a:srgbClr val="FFFFFF"/>
    </a:solidFill>
    <a:ln w="12700" cap="flat">
      <a:solidFill>
        <a:srgbClr val="D9D9D9"/>
      </a:solidFill>
      <a:prstDash val="solid"/>
      <a:round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584EE-11E8-4107-BAAE-D1882D4D85A2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213C6-2428-4A45-8771-660CCC638D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6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figure</a:t>
            </a:r>
            <a:r>
              <a:rPr lang="en-US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compares the Bank of America and Peer group’s net lease and loans to the average net assets (UBPR report).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213C6-2428-4A45-8771-660CCC638D4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12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1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6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57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31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941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7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021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10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73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19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15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4000">
              <a:schemeClr val="accent1">
                <a:lumMod val="45000"/>
                <a:lumOff val="55000"/>
              </a:schemeClr>
            </a:gs>
            <a:gs pos="71000">
              <a:srgbClr val="00B05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62625-35FF-4E92-AECC-4741602BF0E3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D36F9-208A-4813-9C1D-E050B933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3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155032"/>
            <a:ext cx="9144000" cy="4102768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 fontScale="92500" lnSpcReduction="10000"/>
          </a:bodyPr>
          <a:lstStyle/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 OF AMERICA PERFORMANCE ANALYSIS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BY: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GROUP: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SUPERVISOR: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703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9600"/>
            <a:ext cx="10515600" cy="5567363"/>
          </a:xfrm>
          <a:solidFill>
            <a:schemeClr val="accent2">
              <a:lumMod val="40000"/>
              <a:lumOff val="60000"/>
            </a:schemeClr>
          </a:solidFill>
          <a:scene3d>
            <a:camera prst="isometricOffAxis2Left"/>
            <a:lightRig rig="threePt" dir="t"/>
          </a:scene3d>
        </p:spPr>
        <p:txBody>
          <a:bodyPr/>
          <a:lstStyle/>
          <a:p>
            <a:pPr marL="0" indent="0" algn="ctr">
              <a:buNone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OUTLINE:</a:t>
            </a:r>
          </a:p>
          <a:p>
            <a:pPr marL="0" indent="0"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Introduction</a:t>
            </a:r>
          </a:p>
          <a:p>
            <a:pPr marL="0" indent="0"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Asset Quality analysis</a:t>
            </a:r>
          </a:p>
          <a:p>
            <a:pPr marL="0" indent="0"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Earning Analysis</a:t>
            </a:r>
          </a:p>
          <a:p>
            <a:pPr marL="0" indent="0"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Liquidity Analysis</a:t>
            </a:r>
          </a:p>
          <a:p>
            <a:pPr marL="0" indent="0"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Sensitivity Analysis</a:t>
            </a:r>
          </a:p>
          <a:p>
            <a:pPr marL="0" indent="0"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Conclusion</a:t>
            </a: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69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Introduction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138057"/>
          </a:xfrm>
          <a:solidFill>
            <a:schemeClr val="bg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of  America is an American corporation in the banking industry.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Activities: depositing for clients; loaning facilities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 bases: interests paid for loan facilities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Essence of analyzing this bank: major corporate bodies in the U.S. have banked in this bank.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 for analysis: CAMELS rating is used. It entails the comparison of other companies in the same industry under a scale of 1-5.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is the best rating in performance and 5 is the poorest/worst rating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analysis engages 4 factors: asset, liquidity, earnings and sensitivity analyses.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675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547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Asset Quality Analysis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518160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Asset Quality refers to the asset base of the bank capable of maintaining the bank’s business activity in times of economic crisis.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CAMELS analysis gauges the asset quality in terms of covering risks.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asset base is majorly the loan facilities; clients’ default increases risk chances affecting stability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of America has had an increase in its asset base (net loans and leases) indicating growth as shown below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Nazir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2010).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assets in 2013 were $1,429,924,750 which increased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$1,703,665,750  in 2017 (Federal Deposit Insurance Corporation, 2018)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786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fficeArt objec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0973730"/>
              </p:ext>
            </p:extLst>
          </p:nvPr>
        </p:nvGraphicFramePr>
        <p:xfrm>
          <a:off x="457200" y="635000"/>
          <a:ext cx="10515600" cy="5516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8887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1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57276"/>
            <a:ext cx="10515600" cy="5119687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above table represents an asset quality ration of 52.22%, the year ending 2017.  This was a decline from the previous year.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not 2017 alone, since 2013, the asset base quality for the bank has declined – reducing percentage of asset quality.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to the peer group, the percentage was slightly below indicating reduced loaning or increased client default.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percentage above 50% however is relative, hence the bank manages its loans and leases.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 scale of 5 therefore, it has a rating of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which is a relative high asset quality.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15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Earnings analysis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8726"/>
            <a:ext cx="10515600" cy="540067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the determination of the bank’s ability to invest resources to make income i.e. can the banks withstand financial strains?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Stempel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2009).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 net incomes since 2013 are used in comparison to Peer are: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fficeArt object"/>
          <p:cNvGraphicFramePr/>
          <p:nvPr>
            <p:extLst>
              <p:ext uri="{D42A27DB-BD31-4B8C-83A1-F6EECF244321}">
                <p14:modId xmlns:p14="http://schemas.microsoft.com/office/powerpoint/2010/main" val="2374548280"/>
              </p:ext>
            </p:extLst>
          </p:nvPr>
        </p:nvGraphicFramePr>
        <p:xfrm>
          <a:off x="1971675" y="3013074"/>
          <a:ext cx="8086725" cy="3616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418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Conti...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10515600" cy="5033963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shown in the above comparison, the bank has a higher net income ratio in comparison to the industry average.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an indication of high quality earnings hence the company’s stability in times of recession.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maintained a positive trend over the last 5 years.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means that people and corporation are loaning with the bank, thus generating huge interest rates (profits to the bank).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our CAMELS scale, this represents a better performance hence this high quality is rated as 1.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712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93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Liquidity Analysis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4426"/>
            <a:ext cx="10515600" cy="5062537"/>
          </a:xfrm>
          <a:solidFill>
            <a:schemeClr val="accent6"/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Liquidity is the conversion of assets into cash in order to settle off short-term needs.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Here, the liquidity of the bank is evaluated from net loans &amp; leases to assets over time.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Today, the bank’s ratio is 52.25% compared to 68.59% of the industry.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was a slight reduction after the previous years ration of 2.41%.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Further analysis shows a reduced ration in the previous years indicating a decrease in the assets base.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Liquid assets are short loans and bank overdrafts which seem to have not been in demand.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367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3600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Conti..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576763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result, the bank has failed over and over to offload its current liabilities (Dash and Das, 2009).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CAMELS scale, the ratio has a rating of 3 since it has not been pretty  enough.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times of economic recession, the bank can be affected on terms of paying its customers who have deposited short-time loans.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as a result compromises on the stability of the bank as a financial institution.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497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Sensitivity Analysis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banking industry is often affected by the fluctuation of interest rates, credit risks and structure stocks.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Reduced interest rates reduces that banks interests and hence reduced incomes.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interest rates compel people to save so that their money can earn huge interests and the bank gets into business as they have fund to loan out.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acquisition of Merrill Lynch has been an increase in the Bank of America’s economies of scale as they manage wealth.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63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companies diversification in other ventures has stabilized the company and it has become insensitive to fluctuations of interest rates and credit risks (Dash and Das, 2009).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is huge and its operations have extensively increased in the international market further reducing credit risks and interest rates up shocks.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renders that company’s assets insensitive or less sensitive to interest rates and other financial risks and hence rating it at 1 in the CAMELS scale.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065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CAMELS analysis strategy is effective for the case of a bank company.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above analysis, the bank appears to be stable in financial grounds and recessions and other economic catastrophes can be avoided at ease.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ratios are appealing to the business as opposed to low ratios in comparison other companies in the industry.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630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 of America Corporation, 2018. “Summary Ratios and Financial Statements.” Morningstat.com. Retrieved from http://financials.morningstar.com/ratios/r.html?t=BAC 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 of America, 2018. Summary Financial Statistics.” Yahoo Finance. Retrieved from https://finance.yahoo.com/quote/BAC?p=BAC 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Dash, M. and Das, A., 2009. A CAMELS Analysis of the Indian Banking Industry.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665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762" y="1211262"/>
            <a:ext cx="10515600" cy="4351338"/>
          </a:xfrm>
          <a:solidFill>
            <a:schemeClr val="accent2"/>
          </a:solidFill>
          <a:scene3d>
            <a:camera prst="isometricBottomDown"/>
            <a:lightRig rig="threePt" dir="t"/>
          </a:scene3d>
        </p:spPr>
        <p:txBody>
          <a:bodyPr/>
          <a:lstStyle/>
          <a:p>
            <a:pPr algn="ctr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 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162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1026</Words>
  <Application>Microsoft Office PowerPoint</Application>
  <PresentationFormat>Widescreen</PresentationFormat>
  <Paragraphs>87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 Introduction </vt:lpstr>
      <vt:lpstr>1. Asset Quality Analysis</vt:lpstr>
      <vt:lpstr>PowerPoint Presentation</vt:lpstr>
      <vt:lpstr>Conti…</vt:lpstr>
      <vt:lpstr>2. Earnings analysis</vt:lpstr>
      <vt:lpstr>Conti...</vt:lpstr>
      <vt:lpstr>3. Liquidity Analysis</vt:lpstr>
      <vt:lpstr>Conti..</vt:lpstr>
      <vt:lpstr>4. Sensitivity Analysis</vt:lpstr>
      <vt:lpstr>Conti…</vt:lpstr>
      <vt:lpstr>Conclusion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Mulwa</dc:creator>
  <cp:lastModifiedBy>James Mulwa</cp:lastModifiedBy>
  <cp:revision>15</cp:revision>
  <dcterms:created xsi:type="dcterms:W3CDTF">2018-05-09T20:24:02Z</dcterms:created>
  <dcterms:modified xsi:type="dcterms:W3CDTF">2018-05-09T22:33:15Z</dcterms:modified>
</cp:coreProperties>
</file>