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3"/>
  </p:notesMasterIdLst>
  <p:sldIdLst>
    <p:sldId id="256" r:id="rId2"/>
    <p:sldId id="257" r:id="rId3"/>
    <p:sldId id="284" r:id="rId4"/>
    <p:sldId id="285" r:id="rId5"/>
    <p:sldId id="286" r:id="rId6"/>
    <p:sldId id="287" r:id="rId7"/>
    <p:sldId id="288" r:id="rId8"/>
    <p:sldId id="289" r:id="rId9"/>
    <p:sldId id="290" r:id="rId10"/>
    <p:sldId id="291" r:id="rId11"/>
    <p:sldId id="292" r:id="rId12"/>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neCell>
      <a:tcStyle>
        <a:tcBdr/>
      </a:tcStyle>
    </a:neCell>
    <a:nwCell>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neCell>
      <a:tcStyle>
        <a:tcBdr/>
      </a:tcStyle>
    </a:neCell>
    <a:nwCell>
      <a:tcStyle>
        <a:tcBdr/>
      </a:tcStyle>
    </a:nw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5C22544A-7EE6-4342-B048-85BDC9FD1C3A}" styleName="Medium Style 2 - Accent 1">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C238408C-6839-46EE-8131-EDA75C487F2E}" type="datetimeFigureOut">
              <a:rPr lang="en-US" smtClean="0"/>
              <a:pPr/>
              <a:t>8/29/2019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87D77045-401A-4D5E-BFE3-54C21A8A663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Frank Baum's </a:t>
            </a:r>
            <a:r>
              <a:rPr lang="en-US" sz="1200" i="1" kern="1200" dirty="0">
                <a:solidFill>
                  <a:schemeClr val="tx1"/>
                </a:solidFill>
                <a:latin typeface="+mn-lt"/>
                <a:ea typeface="+mn-ea"/>
                <a:cs typeface="+mn-cs"/>
              </a:rPr>
              <a:t>The Wonderful Wizard of Oz</a:t>
            </a:r>
            <a:r>
              <a:rPr lang="en-US" sz="1200" kern="1200" dirty="0">
                <a:solidFill>
                  <a:schemeClr val="tx1"/>
                </a:solidFill>
                <a:latin typeface="+mn-lt"/>
                <a:ea typeface="+mn-ea"/>
                <a:cs typeface="+mn-cs"/>
              </a:rPr>
              <a:t> follows a journey of the mythic hero, returning Dorothy to Kansas. In the narrative, Dorothy departs from Kansas on a journey where she follows a yellow brick road to the Wizard of Oz. On her way, she meets a tin man, a cowardly lion, and a straw man who is interested in discovering what they think they do not have. As she faces the Wicked Witch, Dorothy realizes her strength and ingenuity, and in the process, finds her way home.   </a:t>
            </a:r>
            <a:endParaRPr lang="en-ZA"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In the narrative, the Wizard tells Dorothy that he will return her to Kansas if she slays the wicked Witch of the West, which symbolizes drought and other malign nature forces. As such, Dorothy only has one enemy, and after she and her friends confront the Wicked Witch. Dorothy’s journey does not mean anything unless she the wicked witch is out of the way.</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In the narrative, Dorothy is accompanied by a few of her friends the Tin Woodsman, Scarecrow, and the Cowardly Lion. Dorothy and her friends accompany each other on a </a:t>
            </a:r>
            <a:r>
              <a:rPr lang="en-US" sz="1200" kern="1200" dirty="0" err="1">
                <a:solidFill>
                  <a:schemeClr val="tx1"/>
                </a:solidFill>
                <a:latin typeface="+mn-lt"/>
                <a:ea typeface="+mn-ea"/>
                <a:cs typeface="+mn-cs"/>
              </a:rPr>
              <a:t>perillious</a:t>
            </a:r>
            <a:r>
              <a:rPr lang="en-US" sz="1200" kern="1200" dirty="0">
                <a:solidFill>
                  <a:schemeClr val="tx1"/>
                </a:solidFill>
                <a:latin typeface="+mn-lt"/>
                <a:ea typeface="+mn-ea"/>
                <a:cs typeface="+mn-cs"/>
              </a:rPr>
              <a:t> journey. They both eventually receive their heart’s desire from the Wizard, even though both visit the Great and Powerful Oz separately, seeing different illusions. Eventually, they defeat the Wicked Witch of the West. They have a lot of adventure before Dorothy returns to Kansas.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Step One: Initiation</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Dorothy departs from Kansas on a journey where she follows a yellow brick road to the Wizard of Oz. On her way, she meets a tin man, a cowardly lion, and a Scarecrow. </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Step Two: Separation</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Separated in her own world, Dorothy is forced to conquer an alien territory and find her way home. Along with her friends, Dorothy patiently seeks help from the Wizard. Therefore, she begins her adventure and is unable to get back where she began without having to press forward.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Step Three: Transformation </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Dorothy embarks on a journey of self-discovery and transformation into a fantastical land of Oz. As she heads to Oz, She encounters the forces of the Wicked Witch, which is a representation of the furies of fear distracting her from her quest. When she eventually meets the wizard, she realizes that he has no magic; however, he does have a wise observation. </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Step Four: Return</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Dorothy embarks on a quest of returning to Kansas through the guidance of the Good Witch and supported by his companions. After defeating the Witch and returning to the city to see the Wizard, Dorothy realizes that the power of returning to Kansas had been with her all along.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fairy tale has grown into reorganization and has been countless visited. The narrative is an adaptation of a fairy tale.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a:t>
            </a:r>
            <a:r>
              <a:rPr lang="en-US" sz="1200" i="1" kern="1200" dirty="0">
                <a:solidFill>
                  <a:schemeClr val="tx1"/>
                </a:solidFill>
                <a:latin typeface="+mn-lt"/>
                <a:ea typeface="+mn-ea"/>
                <a:cs typeface="+mn-cs"/>
              </a:rPr>
              <a:t>Wizard of Oz </a:t>
            </a:r>
            <a:r>
              <a:rPr lang="en-US" sz="1200" kern="1200" dirty="0">
                <a:solidFill>
                  <a:schemeClr val="tx1"/>
                </a:solidFill>
                <a:latin typeface="+mn-lt"/>
                <a:ea typeface="+mn-ea"/>
                <a:cs typeface="+mn-cs"/>
              </a:rPr>
              <a:t>narrative has been in popular culture since 1900. The story presents a cultural significance adapted from Baum’s tale with the experience of seeking a home and identity in the context of contemporary narrative.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Symbolism- Killing the Wicked Witch is a symbolic gesture of the destruction of Dorothy that which is wicked in herself. </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Metaphor- The metaphor used in the narrative is exemplified in the part when Dorothy simply needs to tap the heels of the slipper and acknowledge that ‘there is no place like home’ to discover that she is there and never actually left those who loves her.</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Attribute- As she journey’s Dorothy perseveres several tests that challenges her and explores the desires and fears she has as a child entering into adulthood.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In </a:t>
            </a:r>
            <a:r>
              <a:rPr lang="en-US" sz="1200" i="1" kern="1200" dirty="0">
                <a:solidFill>
                  <a:schemeClr val="tx1"/>
                </a:solidFill>
                <a:latin typeface="+mn-lt"/>
                <a:ea typeface="+mn-ea"/>
                <a:cs typeface="+mn-cs"/>
              </a:rPr>
              <a:t>The Wonderful Wizard of Oz, </a:t>
            </a:r>
            <a:r>
              <a:rPr lang="en-US" sz="1200" kern="1200" dirty="0">
                <a:solidFill>
                  <a:schemeClr val="tx1"/>
                </a:solidFill>
                <a:latin typeface="+mn-lt"/>
                <a:ea typeface="+mn-ea"/>
                <a:cs typeface="+mn-cs"/>
              </a:rPr>
              <a:t>the characters evidently describes the result which they personally look forward to achieving. Dorothy looks forward to getting back home. The Tin Woodman wants a brain. The Scarecrow seeks for a heart, and the cowardly Lion seeks courage. The clarity of their objective makes them work together to get to their destination.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4" name="Shape 43"/>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36" name="Shape 35"/>
          <p:cNvSpPr>
            <a:spLocks/>
          </p:cNvSpPr>
          <p:nvPr/>
        </p:nvSpPr>
        <p:spPr bwMode="auto">
          <a:xfrm>
            <a:off x="4821864" y="1066800"/>
            <a:ext cx="4343400"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43" name="Shape 42"/>
          <p:cNvSpPr>
            <a:spLocks/>
          </p:cNvSpPr>
          <p:nvPr/>
        </p:nvSpPr>
        <p:spPr bwMode="auto">
          <a:xfrm>
            <a:off x="290624" y="-14176"/>
            <a:ext cx="5562600" cy="6553200"/>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2" name="Shape 21"/>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4" name="Shape 23"/>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6" name="Shape 25"/>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7" name="Shape 26"/>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8" name="Date Placeholder 27"/>
          <p:cNvSpPr>
            <a:spLocks noGrp="1"/>
          </p:cNvSpPr>
          <p:nvPr>
            <p:ph type="dt" sz="half" idx="10"/>
          </p:nvPr>
        </p:nvSpPr>
        <p:spPr>
          <a:xfrm>
            <a:off x="6477000" y="6416675"/>
            <a:ext cx="2133600" cy="365125"/>
          </a:xfrm>
        </p:spPr>
        <p:txBody>
          <a:bodyPr/>
          <a:lstStyle/>
          <a:p>
            <a:fld id="{743653DA-8BF4-4869-96FE-9BCF43372D46}" type="datetimeFigureOut">
              <a:rPr lang="en-US" smtClean="0"/>
              <a:pPr/>
              <a:t>8/29/2019</a:t>
            </a:fld>
            <a:endParaRPr lang="en-US"/>
          </a:p>
        </p:txBody>
      </p:sp>
      <p:sp>
        <p:nvSpPr>
          <p:cNvPr id="17" name="Footer Placeholder 16"/>
          <p:cNvSpPr>
            <a:spLocks noGrp="1"/>
          </p:cNvSpPr>
          <p:nvPr>
            <p:ph type="ftr" sz="quarter" idx="11"/>
          </p:nvPr>
        </p:nvSpPr>
        <p:spPr>
          <a:xfrm>
            <a:off x="914400" y="6416675"/>
            <a:ext cx="5562600" cy="365125"/>
          </a:xfrm>
        </p:spPr>
        <p:txBody>
          <a:bodyPr/>
          <a:lstStyle/>
          <a:p>
            <a:endParaRPr lang="en-US" dirty="0"/>
          </a:p>
        </p:txBody>
      </p:sp>
      <p:sp>
        <p:nvSpPr>
          <p:cNvPr id="29" name="Slide Number Placeholder 28"/>
          <p:cNvSpPr>
            <a:spLocks noGrp="1"/>
          </p:cNvSpPr>
          <p:nvPr>
            <p:ph type="sldNum" sz="quarter" idx="12"/>
          </p:nvPr>
        </p:nvSpPr>
        <p:spPr>
          <a:xfrm>
            <a:off x="8610600" y="6416675"/>
            <a:ext cx="457200" cy="365125"/>
          </a:xfrm>
        </p:spPr>
        <p:txBody>
          <a:bodyPr/>
          <a:lstStyle/>
          <a:p>
            <a:fld id="{72AC53DF-4216-466D-99A7-94400E6C2A25}"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5" name="Rectangle 44"/>
          <p:cNvSpPr/>
          <p:nvPr/>
        </p:nvSpPr>
        <p:spPr>
          <a:xfrm>
            <a:off x="363160" y="402264"/>
            <a:ext cx="850392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533400" y="464504"/>
            <a:ext cx="8153400" cy="774192"/>
          </a:xfrm>
        </p:spPr>
        <p:txBody>
          <a:bodyPr/>
          <a:lstStyle>
            <a:lvl1pPr marR="9144" algn="r">
              <a:defRPr sz="3800"/>
            </a:lvl1pPr>
            <a:extLst/>
          </a:lstStyle>
          <a:p>
            <a:r>
              <a:rPr lang="en-US"/>
              <a:t>Click to edit Master title style</a:t>
            </a:r>
            <a:endParaRPr lang="en-US" dirty="0"/>
          </a:p>
        </p:txBody>
      </p:sp>
      <p:sp>
        <p:nvSpPr>
          <p:cNvPr id="9" name="Subtitle 8"/>
          <p:cNvSpPr>
            <a:spLocks noGrp="1"/>
          </p:cNvSpPr>
          <p:nvPr>
            <p:ph type="subTitle" idx="1"/>
          </p:nvPr>
        </p:nvSpPr>
        <p:spPr>
          <a:xfrm>
            <a:off x="4838381" y="1371600"/>
            <a:ext cx="3848419" cy="457200"/>
          </a:xfrm>
        </p:spPr>
        <p:txBody>
          <a:bodyPr tIns="0"/>
          <a:lstStyle>
            <a:lvl1pPr marL="0" indent="0" algn="r">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endParaRPr lang="en-US" dirty="0"/>
          </a:p>
        </p:txBody>
      </p:sp>
      <p:sp>
        <p:nvSpPr>
          <p:cNvPr id="58" name="Rectangle 5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59" name="Rectangle 5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60" name="Rectangle 5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1" name="Rectangle 6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62" name="Rectangle 6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29108-AC8D-4212-9283-60D9E99BF07A}" type="datetimeFigureOut">
              <a:rPr lang="en-US" smtClean="0"/>
              <a:pPr/>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0"/>
            <a:ext cx="7772400" cy="1974059"/>
          </a:xfr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lvl1pPr algn="l">
              <a:buNone/>
              <a:defRPr lang="en-US" sz="4000" b="1" cap="all" dirty="0">
                <a:ln/>
                <a:solidFill>
                  <a:schemeClr val="tx1"/>
                </a:solidFill>
                <a:effectLst>
                  <a:reflection blurRad="12700" stA="50000" endPos="50000" dir="5400000" sy="-100000" rotWithShape="0"/>
                </a:effectLst>
              </a:defRPr>
            </a:lvl1pPr>
            <a:extLst/>
          </a:lstStyle>
          <a:p>
            <a:r>
              <a:rPr lang="en-US"/>
              <a:t>Click to edit Master title style</a:t>
            </a:r>
            <a:endParaRPr lang="en-US" dirty="0"/>
          </a:p>
        </p:txBody>
      </p:sp>
      <p:sp>
        <p:nvSpPr>
          <p:cNvPr id="3" name="Text Placeholder 2"/>
          <p:cNvSpPr>
            <a:spLocks noGrp="1"/>
          </p:cNvSpPr>
          <p:nvPr>
            <p:ph type="body" idx="1"/>
          </p:nvPr>
        </p:nvSpPr>
        <p:spPr>
          <a:xfrm>
            <a:off x="914400" y="5334000"/>
            <a:ext cx="7772400" cy="1052512"/>
          </a:xfrm>
        </p:spPr>
        <p:txBody>
          <a:bodyPr anchor="t"/>
          <a:lstStyle>
            <a:lvl1pPr marL="374904">
              <a:buNone/>
              <a:defRPr sz="20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4" name="Date Placeholder 3"/>
          <p:cNvSpPr>
            <a:spLocks noGrp="1"/>
          </p:cNvSpPr>
          <p:nvPr>
            <p:ph type="dt" sz="half" idx="10"/>
          </p:nvPr>
        </p:nvSpPr>
        <p:spPr/>
        <p:txBody>
          <a:bodyPr/>
          <a:lstStyle/>
          <a:p>
            <a:fld id="{B6DED3D3-6235-4F4C-B439-DF277FB555A7}" type="datetimeFigureOut">
              <a:rPr lang="en-US" smtClean="0"/>
              <a:pPr/>
              <a:t>8/29/2019</a:t>
            </a:fld>
            <a:endParaRPr lang="en-US"/>
          </a:p>
        </p:txBody>
      </p:sp>
      <p:sp>
        <p:nvSpPr>
          <p:cNvPr id="5" name="Footer Placeholder 4"/>
          <p:cNvSpPr>
            <a:spLocks noGrp="1"/>
          </p:cNvSpPr>
          <p:nvPr>
            <p:ph type="ftr" sz="quarter" idx="11"/>
          </p:nvPr>
        </p:nvSpPr>
        <p:spPr>
          <a:xfrm>
            <a:off x="914400" y="6416675"/>
            <a:ext cx="5562600" cy="365125"/>
          </a:xfrm>
        </p:spPr>
        <p:txBody>
          <a:bodyPr/>
          <a:lstStyle/>
          <a:p>
            <a:endParaRPr lang="en-US"/>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464344" y="1600200"/>
            <a:ext cx="4038600" cy="4525963"/>
          </a:xfrm>
        </p:spPr>
        <p:txBody>
          <a:bodyPr/>
          <a:lstStyle>
            <a:lvl1pPr marL="0" indent="0">
              <a:buFontTx/>
              <a:buNone/>
              <a:defRPr sz="2000"/>
            </a:lvl1pPr>
            <a:lvl2pPr>
              <a:defRPr sz="2400"/>
            </a:lvl2pPr>
            <a:lvl3pPr>
              <a:defRPr sz="2000"/>
            </a:lvl3pPr>
            <a:lvl4pPr>
              <a:defRPr sz="1800"/>
            </a:lvl4pPr>
            <a:lvl5pPr>
              <a:defRPr sz="1800"/>
            </a:lvl5pPr>
            <a:extLst/>
          </a:lstStyle>
          <a:p>
            <a:pPr lvl="0"/>
            <a:r>
              <a:rPr lang="en-US"/>
              <a:t>Click to edit Master text styles</a:t>
            </a:r>
          </a:p>
        </p:txBody>
      </p:sp>
      <p:sp>
        <p:nvSpPr>
          <p:cNvPr id="4" name="Content Placeholder 3"/>
          <p:cNvSpPr>
            <a:spLocks noGrp="1"/>
          </p:cNvSpPr>
          <p:nvPr>
            <p:ph sz="half" idx="2"/>
          </p:nvPr>
        </p:nvSpPr>
        <p:spPr>
          <a:xfrm>
            <a:off x="4655344" y="1600200"/>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5F1E3E-4B2F-4895-B65E-28B2E64F39F6}" type="datetimeFigureOut">
              <a:rPr lang="en-US" smtClean="0"/>
              <a:pPr/>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cxnSp>
        <p:nvCxnSpPr>
          <p:cNvPr id="9" name="Straight Connector 8"/>
          <p:cNvCxnSpPr/>
          <p:nvPr/>
        </p:nvCxnSpPr>
        <p:spPr>
          <a:xfrm rot="5400000">
            <a:off x="2305044" y="3867144"/>
            <a:ext cx="4533900" cy="1601"/>
          </a:xfrm>
          <a:prstGeom prst="line">
            <a:avLst/>
          </a:prstGeom>
          <a:ln/>
        </p:spPr>
        <p:style>
          <a:lnRef idx="1">
            <a:schemeClr val="accent2"/>
          </a:lnRef>
          <a:fillRef idx="0">
            <a:schemeClr val="accent2"/>
          </a:fillRef>
          <a:effectRef idx="0">
            <a:schemeClr val="accent2"/>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3" name="Rectangle 22"/>
          <p:cNvSpPr/>
          <p:nvPr/>
        </p:nvSpPr>
        <p:spPr>
          <a:xfrm>
            <a:off x="0" y="402264"/>
            <a:ext cx="868680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lang="en-US"/>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2"/>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3"/>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085435-8225-4333-BFFA-0096413F0D76}" type="datetimeFigureOut">
              <a:rPr lang="en-US" smtClean="0"/>
              <a:pPr/>
              <a:t>8/29/2019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D93096-5B34-4342-9326-69289CEAE4C2}"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83C494-2A87-468C-A21B-CB14FB9ABB00}" type="datetimeFigureOut">
              <a:rPr lang="en-US" smtClean="0"/>
              <a:pPr/>
              <a:t>8/29/2019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D93096-5B34-4342-9326-69289CEAE4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FigureOut">
              <a:rPr lang="en-US" smtClean="0"/>
              <a:pPr/>
              <a:t>8/29/2019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D93096-5B34-4342-9326-69289CEAE4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a:t>Click to edit Master title style</a:t>
            </a:r>
            <a:endParaRPr lang="en-US" dirty="0"/>
          </a:p>
        </p:txBody>
      </p:sp>
      <p:sp>
        <p:nvSpPr>
          <p:cNvPr id="3" name="Text Placeholder 2"/>
          <p:cNvSpPr>
            <a:spLocks noGrp="1"/>
          </p:cNvSpPr>
          <p:nvPr>
            <p:ph type="body" idx="1"/>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2"/>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ECC0C8-36B8-442A-833D-B6AACE86BB77}" type="datetimeFigureOut">
              <a:rPr lang="en-US" smtClean="0"/>
              <a:pPr/>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28" name="Group 17"/>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914400" y="228600"/>
            <a:ext cx="6858000" cy="914400"/>
          </a:xfrm>
        </p:spPr>
        <p:txBody>
          <a:bodyPr anchor="b"/>
          <a:lstStyle>
            <a:lvl1pPr algn="l">
              <a:buNone/>
              <a:defRPr sz="2100" b="0"/>
            </a:lvl1pPr>
            <a:extLst/>
          </a:lstStyle>
          <a:p>
            <a:r>
              <a:rPr lang="en-US"/>
              <a:t>Click to edit Master title style</a:t>
            </a:r>
            <a:endParaRPr lang="en-US" dirty="0"/>
          </a:p>
        </p:txBody>
      </p:sp>
      <p:sp>
        <p:nvSpPr>
          <p:cNvPr id="3" name="Picture Placeholder 2"/>
          <p:cNvSpPr>
            <a:spLocks noGrp="1"/>
          </p:cNvSpPr>
          <p:nvPr>
            <p:ph type="pic" idx="1"/>
          </p:nvPr>
        </p:nvSpPr>
        <p:spPr>
          <a:xfrm>
            <a:off x="366712" y="1905000"/>
            <a:ext cx="8778240" cy="4960144"/>
          </a:xfrm>
        </p:spPr>
        <p:txBody>
          <a:bodyPr/>
          <a:lstStyle>
            <a:lvl1pPr>
              <a:buNone/>
              <a:defRPr sz="3200"/>
            </a:lvl1pPr>
            <a:extLst/>
          </a:lstStyle>
          <a:p>
            <a:r>
              <a:rPr lang="en-US"/>
              <a:t>Click icon to add picture</a:t>
            </a:r>
            <a:endParaRPr lang="en-US" dirty="0"/>
          </a:p>
        </p:txBody>
      </p:sp>
      <p:sp>
        <p:nvSpPr>
          <p:cNvPr id="4" name="Text Placeholder 3"/>
          <p:cNvSpPr>
            <a:spLocks noGrp="1"/>
          </p:cNvSpPr>
          <p:nvPr>
            <p:ph type="body" sz="half" idx="2"/>
          </p:nvPr>
        </p:nvSpPr>
        <p:spPr>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grpSp>
        <p:nvGrpSpPr>
          <p:cNvPr id="14" name="Group 17"/>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p:txBody>
          <a:bodyPr/>
          <a:lstStyle/>
          <a:p>
            <a:fld id="{51E20EC5-AC53-4169-941E-EDF10CD23748}" type="datetimeFigureOut">
              <a:rPr lang="en-US" smtClean="0"/>
              <a:pPr/>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lang="en-US"/>
              <a:t>Click to edit Master title style</a:t>
            </a:r>
            <a:endParaRPr lang="en-US" dirty="0"/>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a:defRPr sz="1100">
                <a:solidFill>
                  <a:schemeClr val="tx2"/>
                </a:solidFill>
              </a:defRPr>
            </a:lvl1pPr>
            <a:extLst/>
          </a:lstStyle>
          <a:p>
            <a:fld id="{8D3816DF-213E-421B-92D3-C068DBB023D6}" type="datetimeFigureOut">
              <a:rPr lang="en-US" smtClean="0">
                <a:solidFill>
                  <a:schemeClr val="tx2"/>
                </a:solidFill>
              </a:rPr>
              <a:pPr/>
              <a:t>8/29/2019</a:t>
            </a:fld>
            <a:endParaRPr lang="en-US" sz="1100" dirty="0">
              <a:solidFill>
                <a:schemeClr val="tx2"/>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a:defRPr sz="1100">
                <a:solidFill>
                  <a:schemeClr val="tx2"/>
                </a:solidFill>
              </a:defRPr>
            </a:lvl1pPr>
            <a:extLst/>
          </a:lstStyle>
          <a:p>
            <a:pPr algn="r"/>
            <a:endParaRPr lang="en-US" sz="1100" dirty="0">
              <a:solidFill>
                <a:schemeClr val="tx2"/>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a:defRPr sz="1200">
                <a:solidFill>
                  <a:schemeClr val="tx2"/>
                </a:solidFill>
              </a:defRPr>
            </a:lvl1pPr>
            <a:extLst/>
          </a:lstStyle>
          <a:p>
            <a:pPr algn="l"/>
            <a:fld id="{72AC53DF-4216-466D-99A7-94400E6C2A25}" type="slidenum">
              <a:rPr lang="en-US" sz="1200" smtClean="0">
                <a:solidFill>
                  <a:schemeClr val="tx2"/>
                </a:solidFill>
              </a:rPr>
              <a:pPr algn="l"/>
              <a:t>‹#›</a:t>
            </a:fld>
            <a:endParaRPr lang="en-U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000" kern="1200" spc="-150" baseline="0">
          <a:solidFill>
            <a:schemeClr val="tx2">
              <a:satMod val="200000"/>
            </a:schemeClr>
          </a:solidFill>
          <a:effectLst>
            <a:outerShdw blurRad="50800" dist="50800" dir="2700000" algn="tl" rotWithShape="0">
              <a:srgbClr val="000000">
                <a:alpha val="43137"/>
              </a:srgbClr>
            </a:outerShdw>
          </a:effectLst>
          <a:latin typeface="+mj-lt"/>
          <a:ea typeface="+mj-ea"/>
          <a:cs typeface="+mj-cs"/>
        </a:defRPr>
      </a:lvl1pPr>
      <a:extLst/>
    </p:titleStyle>
    <p:bodyStyle>
      <a:lvl1pPr marL="411480" indent="-342900" algn="l" rtl="0" eaLnBrk="1" latinLnBrk="0" hangingPunct="1">
        <a:spcBef>
          <a:spcPts val="700"/>
        </a:spcBef>
        <a:buSzPct val="95000"/>
        <a:buFont typeface="Wingdings"/>
        <a:buChar char=""/>
        <a:defRPr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ZA" dirty="0">
                <a:solidFill>
                  <a:schemeClr val="accent1">
                    <a:lumMod val="60000"/>
                    <a:lumOff val="40000"/>
                  </a:schemeClr>
                </a:solidFill>
              </a:rPr>
              <a:t>Hero’s Journey</a:t>
            </a:r>
            <a:r>
              <a:rPr lang="en-ZA" dirty="0"/>
              <a:t>: The Wonderful Wizard of Oz</a:t>
            </a:r>
            <a:endParaRPr lang="en-US" dirty="0"/>
          </a:p>
        </p:txBody>
      </p:sp>
      <p:sp>
        <p:nvSpPr>
          <p:cNvPr id="5" name="Rectangle 4"/>
          <p:cNvSpPr>
            <a:spLocks noGrp="1"/>
          </p:cNvSpPr>
          <p:nvPr>
            <p:ph type="body" idx="1"/>
          </p:nvPr>
        </p:nvSpPr>
        <p:spPr/>
        <p:txBody>
          <a:bodyPr/>
          <a:lstStyle/>
          <a:p>
            <a:r>
              <a:rPr lang="en-US" i="1" dirty="0"/>
              <a:t>The Wonderful Wizard of Oz</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65000">
              <a:schemeClr val="bg1">
                <a:shade val="90000"/>
                <a:satMod val="375000"/>
              </a:schemeClr>
            </a:gs>
            <a:gs pos="100000">
              <a:schemeClr val="bg2">
                <a:tint val="88000"/>
                <a:satMod val="400000"/>
              </a:schemeClr>
            </a:gs>
          </a:gsLst>
          <a:lin ang="5400000" scaled="0"/>
        </a:gradFill>
        <a:effectLst/>
      </p:bgPr>
    </p:bg>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ZA" dirty="0"/>
              <a:t>The Plight</a:t>
            </a:r>
            <a:endParaRPr lang="en-US" dirty="0">
              <a:solidFill>
                <a:schemeClr val="accent1"/>
              </a:solidFill>
            </a:endParaRPr>
          </a:p>
        </p:txBody>
      </p:sp>
      <p:sp>
        <p:nvSpPr>
          <p:cNvPr id="3" name="Rectangle 2"/>
          <p:cNvSpPr>
            <a:spLocks noGrp="1"/>
          </p:cNvSpPr>
          <p:nvPr>
            <p:ph idx="1"/>
          </p:nvPr>
        </p:nvSpPr>
        <p:spPr>
          <a:noFill/>
        </p:spPr>
        <p:txBody>
          <a:bodyPr>
            <a:normAutofit fontScale="92500" lnSpcReduction="10000"/>
          </a:bodyPr>
          <a:lstStyle/>
          <a:p>
            <a:pPr>
              <a:lnSpc>
                <a:spcPct val="114000"/>
              </a:lnSpc>
              <a:buFont typeface="Wingdings" pitchFamily="2" charset="2"/>
              <a:buChar char="§"/>
            </a:pPr>
            <a:r>
              <a:rPr lang="en-US" dirty="0"/>
              <a:t>Dorothy departs from Kansas on a journey (</a:t>
            </a:r>
            <a:r>
              <a:rPr lang="en-ZA" sz="2800" dirty="0"/>
              <a:t>Baum, 2008).</a:t>
            </a:r>
            <a:r>
              <a:rPr lang="en-US" dirty="0"/>
              <a:t> </a:t>
            </a:r>
          </a:p>
          <a:p>
            <a:pPr>
              <a:lnSpc>
                <a:spcPct val="114000"/>
              </a:lnSpc>
              <a:buFont typeface="Wingdings" pitchFamily="2" charset="2"/>
              <a:buChar char="§"/>
            </a:pPr>
            <a:r>
              <a:rPr lang="en-US" dirty="0"/>
              <a:t>She follows a yellow brick road to the Wizard of Oz</a:t>
            </a:r>
          </a:p>
          <a:p>
            <a:pPr>
              <a:lnSpc>
                <a:spcPct val="114000"/>
              </a:lnSpc>
              <a:buFont typeface="Wingdings" pitchFamily="2" charset="2"/>
              <a:buChar char="§"/>
            </a:pPr>
            <a:r>
              <a:rPr lang="en-US" dirty="0"/>
              <a:t>She meets a Tin Woodsman, Scarecrow, and the Cowardly Lion</a:t>
            </a:r>
          </a:p>
          <a:p>
            <a:pPr>
              <a:lnSpc>
                <a:spcPct val="114000"/>
              </a:lnSpc>
              <a:buFont typeface="Wingdings" pitchFamily="2" charset="2"/>
              <a:buChar char="§"/>
            </a:pPr>
            <a:r>
              <a:rPr lang="en-US" dirty="0"/>
              <a:t>She faces the Wicked Witch, Dorothy realizes her strength and ingenuity, </a:t>
            </a:r>
          </a:p>
          <a:p>
            <a:pPr>
              <a:lnSpc>
                <a:spcPct val="114000"/>
              </a:lnSpc>
              <a:buFont typeface="Wingdings" pitchFamily="2" charset="2"/>
              <a:buChar char="§"/>
            </a:pPr>
            <a:r>
              <a:rPr lang="en-US" dirty="0"/>
              <a:t>She finds her way home</a:t>
            </a:r>
          </a:p>
          <a:p>
            <a:pPr>
              <a:lnSpc>
                <a:spcPct val="114000"/>
              </a:lnSpc>
              <a:buFont typeface="Wingdings" pitchFamily="2" charset="2"/>
              <a:buChar char="§"/>
            </a:pPr>
            <a:endParaRPr lang="en-US" dirty="0"/>
          </a:p>
          <a:p>
            <a:pPr>
              <a:lnSpc>
                <a:spcPct val="114000"/>
              </a:lnSpc>
              <a:buFont typeface="Wingdings" pitchFamily="2" charset="2"/>
              <a:buChar cha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The Villain </a:t>
            </a:r>
            <a:endParaRPr lang="en-ZA" dirty="0"/>
          </a:p>
        </p:txBody>
      </p:sp>
      <p:sp>
        <p:nvSpPr>
          <p:cNvPr id="3" name="Rectangle 2"/>
          <p:cNvSpPr>
            <a:spLocks noGrp="1"/>
          </p:cNvSpPr>
          <p:nvPr>
            <p:ph idx="1"/>
          </p:nvPr>
        </p:nvSpPr>
        <p:spPr>
          <a:noFill/>
        </p:spPr>
        <p:txBody>
          <a:bodyPr>
            <a:normAutofit/>
          </a:bodyPr>
          <a:lstStyle/>
          <a:p>
            <a:pPr>
              <a:lnSpc>
                <a:spcPct val="114000"/>
              </a:lnSpc>
              <a:buFont typeface="Wingdings" pitchFamily="2" charset="2"/>
              <a:buChar char="§"/>
            </a:pPr>
            <a:r>
              <a:rPr lang="en-US" sz="3200" dirty="0"/>
              <a:t>The Wizard tells Dorothy that he will return her to Kansas</a:t>
            </a:r>
          </a:p>
          <a:p>
            <a:pPr>
              <a:lnSpc>
                <a:spcPct val="114000"/>
              </a:lnSpc>
              <a:buFont typeface="Wingdings" pitchFamily="2" charset="2"/>
              <a:buChar char="§"/>
            </a:pPr>
            <a:r>
              <a:rPr lang="en-US" sz="3200" dirty="0"/>
              <a:t>Dorothy only has one enemy</a:t>
            </a:r>
          </a:p>
          <a:p>
            <a:pPr>
              <a:lnSpc>
                <a:spcPct val="114000"/>
              </a:lnSpc>
              <a:buFont typeface="Wingdings" pitchFamily="2" charset="2"/>
              <a:buChar char="§"/>
            </a:pPr>
            <a:r>
              <a:rPr lang="en-US" sz="3200" dirty="0"/>
              <a:t>She and her friends confront the Wicked Witch</a:t>
            </a:r>
          </a:p>
          <a:p>
            <a:pPr>
              <a:lnSpc>
                <a:spcPct val="114000"/>
              </a:lnSpc>
              <a:buFont typeface="Wingdings" pitchFamily="2" charset="2"/>
              <a:buChar char="§"/>
            </a:pPr>
            <a:r>
              <a:rPr lang="en-US" sz="3200" dirty="0"/>
              <a:t>Dorothy’s kills the wicked witch</a:t>
            </a:r>
          </a:p>
          <a:p>
            <a:pPr>
              <a:lnSpc>
                <a:spcPct val="114000"/>
              </a:lnSpc>
              <a:buFont typeface="Wingdings" pitchFamily="2" charset="2"/>
              <a:buChar char="§"/>
            </a:pPr>
            <a:endParaRPr lang="en-US" sz="3200" dirty="0"/>
          </a:p>
          <a:p>
            <a:pPr>
              <a:lnSpc>
                <a:spcPct val="114000"/>
              </a:lnSpc>
              <a:buFont typeface="Wingdings" pitchFamily="2" charset="2"/>
              <a:buChar cha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Archetypes</a:t>
            </a:r>
            <a:endParaRPr lang="en-ZA" dirty="0"/>
          </a:p>
        </p:txBody>
      </p:sp>
      <p:sp>
        <p:nvSpPr>
          <p:cNvPr id="3" name="Rectangle 2"/>
          <p:cNvSpPr>
            <a:spLocks noGrp="1"/>
          </p:cNvSpPr>
          <p:nvPr>
            <p:ph idx="1"/>
          </p:nvPr>
        </p:nvSpPr>
        <p:spPr>
          <a:noFill/>
        </p:spPr>
        <p:txBody>
          <a:bodyPr>
            <a:normAutofit/>
          </a:bodyPr>
          <a:lstStyle/>
          <a:p>
            <a:pPr>
              <a:lnSpc>
                <a:spcPct val="114000"/>
              </a:lnSpc>
              <a:buFont typeface="Wingdings" pitchFamily="2" charset="2"/>
              <a:buChar char="§"/>
            </a:pPr>
            <a:r>
              <a:rPr lang="en-US" sz="3200" dirty="0"/>
              <a:t>Dorothy is accompanied by Tin Woodsman, Scarecrow, and the Cowardly Lion</a:t>
            </a:r>
          </a:p>
          <a:p>
            <a:pPr>
              <a:lnSpc>
                <a:spcPct val="114000"/>
              </a:lnSpc>
              <a:buFont typeface="Wingdings" pitchFamily="2" charset="2"/>
              <a:buChar char="§"/>
            </a:pPr>
            <a:r>
              <a:rPr lang="en-US" sz="3200" dirty="0"/>
              <a:t>They both eventually receive their heart’s desire from the Wizard</a:t>
            </a:r>
          </a:p>
          <a:p>
            <a:pPr>
              <a:lnSpc>
                <a:spcPct val="114000"/>
              </a:lnSpc>
              <a:buFont typeface="Wingdings" pitchFamily="2" charset="2"/>
              <a:buChar char="§"/>
            </a:pPr>
            <a:r>
              <a:rPr lang="en-US" sz="3200" dirty="0"/>
              <a:t>They have a lot of adventure before Dorothy returns to Kansas. </a:t>
            </a:r>
            <a:endParaRPr lang="en-ZA" sz="3200" dirty="0"/>
          </a:p>
          <a:p>
            <a:pPr>
              <a:lnSpc>
                <a:spcPct val="114000"/>
              </a:lnSpc>
              <a:buNone/>
            </a:pPr>
            <a:endParaRPr lang="en-US" sz="3200" dirty="0"/>
          </a:p>
          <a:p>
            <a:pPr>
              <a:lnSpc>
                <a:spcPct val="114000"/>
              </a:lnSpc>
              <a:buFont typeface="Wingdings" pitchFamily="2" charset="2"/>
              <a:buChar char="§"/>
            </a:pPr>
            <a:endParaRPr lang="en-US" sz="3200" dirty="0"/>
          </a:p>
          <a:p>
            <a:pPr>
              <a:lnSpc>
                <a:spcPct val="114000"/>
              </a:lnSpc>
              <a:buFont typeface="Wingdings" pitchFamily="2" charset="2"/>
              <a:buChar char="§"/>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Steps of the Hero </a:t>
            </a:r>
            <a:endParaRPr lang="en-ZA" dirty="0"/>
          </a:p>
        </p:txBody>
      </p:sp>
      <p:sp>
        <p:nvSpPr>
          <p:cNvPr id="3" name="Rectangle 2"/>
          <p:cNvSpPr>
            <a:spLocks noGrp="1"/>
          </p:cNvSpPr>
          <p:nvPr>
            <p:ph idx="1"/>
          </p:nvPr>
        </p:nvSpPr>
        <p:spPr>
          <a:noFill/>
        </p:spPr>
        <p:txBody>
          <a:bodyPr>
            <a:normAutofit/>
          </a:bodyPr>
          <a:lstStyle/>
          <a:p>
            <a:r>
              <a:rPr lang="en-US" sz="3200" dirty="0"/>
              <a:t>Step One: </a:t>
            </a:r>
            <a:r>
              <a:rPr lang="en-US" sz="3200" dirty="0">
                <a:solidFill>
                  <a:schemeClr val="accent1">
                    <a:lumMod val="60000"/>
                    <a:lumOff val="40000"/>
                  </a:schemeClr>
                </a:solidFill>
              </a:rPr>
              <a:t>Initiation</a:t>
            </a:r>
          </a:p>
          <a:p>
            <a:pPr lvl="1"/>
            <a:r>
              <a:rPr lang="en-US" sz="2800" dirty="0"/>
              <a:t>Dorothy departs from Kansas on a journey where she follows a yellow brick road to the Wizard of Oz. </a:t>
            </a:r>
          </a:p>
          <a:p>
            <a:r>
              <a:rPr lang="en-US" sz="3200" dirty="0"/>
              <a:t>Step Two: </a:t>
            </a:r>
            <a:r>
              <a:rPr lang="en-US" sz="3200" dirty="0">
                <a:solidFill>
                  <a:schemeClr val="accent1">
                    <a:lumMod val="60000"/>
                    <a:lumOff val="40000"/>
                  </a:schemeClr>
                </a:solidFill>
              </a:rPr>
              <a:t>Separation</a:t>
            </a:r>
          </a:p>
          <a:p>
            <a:pPr lvl="1"/>
            <a:r>
              <a:rPr lang="en-US" sz="2800" dirty="0"/>
              <a:t>Separated in her own world, Dorothy is forced to conquer an alien territory and find her way home.</a:t>
            </a:r>
            <a:endParaRPr lang="en-ZA" sz="2800" dirty="0">
              <a:solidFill>
                <a:schemeClr val="accent1">
                  <a:lumMod val="60000"/>
                  <a:lumOff val="40000"/>
                </a:schemeClr>
              </a:solidFill>
            </a:endParaRPr>
          </a:p>
          <a:p>
            <a:endParaRPr lang="en-ZA" sz="3200" dirty="0">
              <a:solidFill>
                <a:schemeClr val="accent1">
                  <a:lumMod val="60000"/>
                  <a:lumOff val="4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Steps of the Hero </a:t>
            </a:r>
            <a:endParaRPr lang="en-ZA" dirty="0"/>
          </a:p>
        </p:txBody>
      </p:sp>
      <p:sp>
        <p:nvSpPr>
          <p:cNvPr id="3" name="Rectangle 2"/>
          <p:cNvSpPr>
            <a:spLocks noGrp="1"/>
          </p:cNvSpPr>
          <p:nvPr>
            <p:ph idx="1"/>
          </p:nvPr>
        </p:nvSpPr>
        <p:spPr>
          <a:noFill/>
        </p:spPr>
        <p:txBody>
          <a:bodyPr>
            <a:normAutofit fontScale="92500" lnSpcReduction="10000"/>
          </a:bodyPr>
          <a:lstStyle/>
          <a:p>
            <a:r>
              <a:rPr lang="en-US" sz="3200" dirty="0"/>
              <a:t>Step Three: </a:t>
            </a:r>
            <a:r>
              <a:rPr lang="en-US" sz="3200" dirty="0">
                <a:solidFill>
                  <a:schemeClr val="accent1">
                    <a:lumMod val="60000"/>
                    <a:lumOff val="40000"/>
                  </a:schemeClr>
                </a:solidFill>
              </a:rPr>
              <a:t>Transformation </a:t>
            </a:r>
          </a:p>
          <a:p>
            <a:pPr lvl="1"/>
            <a:r>
              <a:rPr lang="en-US" sz="2800" dirty="0"/>
              <a:t>Dorothy embarks on a journey of self-discovery and transformation into a fantastical land of Oz. As she heads to Oz, She encounters the forces of the Wicked Witch, which is a representation of the furies of fear distracting her from her quest (</a:t>
            </a:r>
            <a:r>
              <a:rPr lang="en-ZA" sz="2800" dirty="0"/>
              <a:t>Barrett, 2006)</a:t>
            </a:r>
            <a:endParaRPr lang="en-ZA" sz="2800" dirty="0">
              <a:solidFill>
                <a:schemeClr val="accent1">
                  <a:lumMod val="60000"/>
                  <a:lumOff val="40000"/>
                </a:schemeClr>
              </a:solidFill>
            </a:endParaRPr>
          </a:p>
          <a:p>
            <a:r>
              <a:rPr lang="en-US" sz="3200" dirty="0"/>
              <a:t>Step Four: </a:t>
            </a:r>
            <a:r>
              <a:rPr lang="en-US" sz="3200" dirty="0">
                <a:solidFill>
                  <a:schemeClr val="accent1">
                    <a:lumMod val="60000"/>
                    <a:lumOff val="40000"/>
                  </a:schemeClr>
                </a:solidFill>
              </a:rPr>
              <a:t>Return</a:t>
            </a:r>
          </a:p>
          <a:p>
            <a:pPr lvl="1"/>
            <a:r>
              <a:rPr lang="en-US" sz="2800" dirty="0"/>
              <a:t>After defeating the Witch and returning to the city to see the Wizard, Dorothy realizes that the power of returning to Kansas had been with her all along.</a:t>
            </a:r>
            <a:endParaRPr lang="en-US" sz="2800" dirty="0">
              <a:solidFill>
                <a:schemeClr val="accent1">
                  <a:lumMod val="60000"/>
                  <a:lumOff val="40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Mythological  Origin 	</a:t>
            </a:r>
            <a:endParaRPr lang="en-ZA" dirty="0"/>
          </a:p>
        </p:txBody>
      </p:sp>
      <p:sp>
        <p:nvSpPr>
          <p:cNvPr id="3" name="Rectangle 2"/>
          <p:cNvSpPr>
            <a:spLocks noGrp="1"/>
          </p:cNvSpPr>
          <p:nvPr>
            <p:ph idx="1"/>
          </p:nvPr>
        </p:nvSpPr>
        <p:spPr>
          <a:noFill/>
        </p:spPr>
        <p:txBody>
          <a:bodyPr>
            <a:normAutofit/>
          </a:bodyPr>
          <a:lstStyle/>
          <a:p>
            <a:r>
              <a:rPr lang="en-US" sz="3200" dirty="0"/>
              <a:t>The </a:t>
            </a:r>
            <a:r>
              <a:rPr lang="en-US" sz="3200" i="1" dirty="0"/>
              <a:t>Wizard of Oz </a:t>
            </a:r>
            <a:r>
              <a:rPr lang="en-US" sz="3200" dirty="0"/>
              <a:t>fairy tale has grown into reorganization and has been countless visited. </a:t>
            </a:r>
          </a:p>
          <a:p>
            <a:r>
              <a:rPr lang="en-US" sz="3200" dirty="0"/>
              <a:t>The narrative is an adaptation of a fairy tale.</a:t>
            </a:r>
            <a:endParaRPr lang="en-US" sz="2800" dirty="0">
              <a:solidFill>
                <a:schemeClr val="accent1">
                  <a:lumMod val="60000"/>
                  <a:lumOff val="4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Cultural Origin	</a:t>
            </a:r>
            <a:endParaRPr lang="en-ZA" dirty="0"/>
          </a:p>
        </p:txBody>
      </p:sp>
      <p:sp>
        <p:nvSpPr>
          <p:cNvPr id="3" name="Rectangle 2"/>
          <p:cNvSpPr>
            <a:spLocks noGrp="1"/>
          </p:cNvSpPr>
          <p:nvPr>
            <p:ph idx="1"/>
          </p:nvPr>
        </p:nvSpPr>
        <p:spPr>
          <a:noFill/>
        </p:spPr>
        <p:txBody>
          <a:bodyPr>
            <a:normAutofit/>
          </a:bodyPr>
          <a:lstStyle/>
          <a:p>
            <a:r>
              <a:rPr lang="en-US" sz="3200" dirty="0"/>
              <a:t>The </a:t>
            </a:r>
            <a:r>
              <a:rPr lang="en-US" sz="3200" i="1" dirty="0"/>
              <a:t>Wizard of Oz </a:t>
            </a:r>
            <a:r>
              <a:rPr lang="en-US" sz="3200" dirty="0"/>
              <a:t>narrative has been in popular culture since 1900 (</a:t>
            </a:r>
            <a:r>
              <a:rPr lang="en-ZA" sz="3200" dirty="0"/>
              <a:t>Burger, 2010)</a:t>
            </a:r>
            <a:r>
              <a:rPr lang="en-US" sz="3200" dirty="0"/>
              <a:t>. </a:t>
            </a:r>
          </a:p>
          <a:p>
            <a:r>
              <a:rPr lang="en-US" sz="3200" dirty="0"/>
              <a:t>The story presents a cultural significance adapted from Baum’s tale with the experience of seeking a home and identity in the context of contemporary narrative. </a:t>
            </a:r>
            <a:endParaRPr lang="en-ZA"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ctr"/>
            <a:r>
              <a:rPr lang="en-US" dirty="0"/>
              <a:t>Mythological Symbolism, Metaphors, and Attribute</a:t>
            </a:r>
            <a:endParaRPr lang="en-ZA" dirty="0"/>
          </a:p>
        </p:txBody>
      </p:sp>
      <p:sp>
        <p:nvSpPr>
          <p:cNvPr id="3" name="Rectangle 2"/>
          <p:cNvSpPr>
            <a:spLocks noGrp="1"/>
          </p:cNvSpPr>
          <p:nvPr>
            <p:ph idx="1"/>
          </p:nvPr>
        </p:nvSpPr>
        <p:spPr>
          <a:noFill/>
        </p:spPr>
        <p:txBody>
          <a:bodyPr>
            <a:normAutofit fontScale="92500" lnSpcReduction="20000"/>
          </a:bodyPr>
          <a:lstStyle/>
          <a:p>
            <a:r>
              <a:rPr lang="en-US" sz="3200" dirty="0">
                <a:solidFill>
                  <a:schemeClr val="accent1">
                    <a:lumMod val="60000"/>
                    <a:lumOff val="40000"/>
                  </a:schemeClr>
                </a:solidFill>
              </a:rPr>
              <a:t>Symbolism</a:t>
            </a:r>
            <a:r>
              <a:rPr lang="en-US" sz="3200" dirty="0"/>
              <a:t>- Killing the Wicked Witch is a symbolic gesture of the destruction of Dorothy that which is wicked in herself. </a:t>
            </a:r>
          </a:p>
          <a:p>
            <a:r>
              <a:rPr lang="en-US" sz="3200" dirty="0">
                <a:solidFill>
                  <a:schemeClr val="accent1">
                    <a:lumMod val="60000"/>
                    <a:lumOff val="40000"/>
                  </a:schemeClr>
                </a:solidFill>
              </a:rPr>
              <a:t>Metaphor</a:t>
            </a:r>
            <a:r>
              <a:rPr lang="en-US" sz="3200" dirty="0"/>
              <a:t>- Dorothy simply needs to tap the heels of the slipper to discover that she is there and never actually left those who loves her.</a:t>
            </a:r>
          </a:p>
          <a:p>
            <a:r>
              <a:rPr lang="en-US" sz="3200" dirty="0">
                <a:solidFill>
                  <a:schemeClr val="accent1">
                    <a:lumMod val="60000"/>
                    <a:lumOff val="40000"/>
                  </a:schemeClr>
                </a:solidFill>
              </a:rPr>
              <a:t>Attribute</a:t>
            </a:r>
            <a:r>
              <a:rPr lang="en-US" sz="3200" dirty="0"/>
              <a:t>- As she journey’s Dorothy perseveres several tests that challenges her and explores the desires and fears she has as a child entering into adulthood. </a:t>
            </a:r>
            <a:endParaRPr lang="en-ZA" sz="3200" dirty="0"/>
          </a:p>
          <a:p>
            <a:endParaRPr lang="en-ZA" sz="3200" dirty="0"/>
          </a:p>
          <a:p>
            <a:endParaRPr lang="en-ZA"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algn="ctr"/>
            <a:r>
              <a:rPr lang="en-US" dirty="0"/>
              <a:t>Personal Desires and Community Responsibility</a:t>
            </a:r>
            <a:endParaRPr lang="en-ZA" dirty="0"/>
          </a:p>
        </p:txBody>
      </p:sp>
      <p:sp>
        <p:nvSpPr>
          <p:cNvPr id="3" name="Rectangle 2"/>
          <p:cNvSpPr>
            <a:spLocks noGrp="1"/>
          </p:cNvSpPr>
          <p:nvPr>
            <p:ph idx="1"/>
          </p:nvPr>
        </p:nvSpPr>
        <p:spPr>
          <a:noFill/>
        </p:spPr>
        <p:txBody>
          <a:bodyPr>
            <a:normAutofit lnSpcReduction="10000"/>
          </a:bodyPr>
          <a:lstStyle/>
          <a:p>
            <a:r>
              <a:rPr lang="en-US" sz="3200" dirty="0"/>
              <a:t>In </a:t>
            </a:r>
            <a:r>
              <a:rPr lang="en-US" sz="3200" i="1" dirty="0"/>
              <a:t>The Wonderful Wizard of Oz, </a:t>
            </a:r>
            <a:r>
              <a:rPr lang="en-US" sz="3200" dirty="0"/>
              <a:t>the characters describes the result which they personally look forward to achieving. </a:t>
            </a:r>
          </a:p>
          <a:p>
            <a:pPr lvl="1"/>
            <a:r>
              <a:rPr lang="en-US" sz="2800" dirty="0"/>
              <a:t>Dorothy looks forward to getting back home. </a:t>
            </a:r>
          </a:p>
          <a:p>
            <a:pPr lvl="1"/>
            <a:r>
              <a:rPr lang="en-US" sz="2800" dirty="0"/>
              <a:t>The Tin Woodman wants a brain. </a:t>
            </a:r>
          </a:p>
          <a:p>
            <a:pPr lvl="1"/>
            <a:r>
              <a:rPr lang="en-US" sz="2800" dirty="0"/>
              <a:t>The Scarecrow seeks for a heart </a:t>
            </a:r>
          </a:p>
          <a:p>
            <a:pPr lvl="1"/>
            <a:r>
              <a:rPr lang="en-US" sz="2800" dirty="0"/>
              <a:t>The cowardly Lion seeks courage. </a:t>
            </a:r>
          </a:p>
          <a:p>
            <a:r>
              <a:rPr lang="en-US" sz="3200" dirty="0"/>
              <a:t>The clarity of their objective makes them work together to get to their destination. </a:t>
            </a:r>
            <a:endParaRPr lang="en-ZA"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References	</a:t>
            </a:r>
            <a:endParaRPr lang="en-ZA" dirty="0"/>
          </a:p>
        </p:txBody>
      </p:sp>
      <p:sp>
        <p:nvSpPr>
          <p:cNvPr id="3" name="Rectangle 2"/>
          <p:cNvSpPr>
            <a:spLocks noGrp="1"/>
          </p:cNvSpPr>
          <p:nvPr>
            <p:ph idx="1"/>
          </p:nvPr>
        </p:nvSpPr>
        <p:spPr>
          <a:noFill/>
        </p:spPr>
        <p:txBody>
          <a:bodyPr>
            <a:normAutofit fontScale="85000" lnSpcReduction="10000"/>
          </a:bodyPr>
          <a:lstStyle/>
          <a:p>
            <a:r>
              <a:rPr lang="en-ZA" sz="3200" dirty="0"/>
              <a:t>Baum, L. F. (2008). </a:t>
            </a:r>
            <a:r>
              <a:rPr lang="en-ZA" sz="3200" i="1" dirty="0"/>
              <a:t>The wonderful wizard of Oz</a:t>
            </a:r>
            <a:r>
              <a:rPr lang="en-ZA" sz="3200" dirty="0"/>
              <a:t>. Oxford University Press.</a:t>
            </a:r>
          </a:p>
          <a:p>
            <a:r>
              <a:rPr lang="en-ZA" sz="3200" dirty="0"/>
              <a:t>Barrett, L. (2006). From wonderland to wasteland: The wonderful wizard of Oz, the great Gatsby, and the new American fairy tale. </a:t>
            </a:r>
            <a:r>
              <a:rPr lang="en-ZA" sz="3200" i="1" dirty="0"/>
              <a:t>Papers on Language and Literature</a:t>
            </a:r>
            <a:r>
              <a:rPr lang="en-ZA" sz="3200" dirty="0"/>
              <a:t>, </a:t>
            </a:r>
            <a:r>
              <a:rPr lang="en-ZA" sz="3200" i="1" dirty="0"/>
              <a:t>42</a:t>
            </a:r>
            <a:r>
              <a:rPr lang="en-ZA" sz="3200" dirty="0"/>
              <a:t>(2), 150.</a:t>
            </a:r>
          </a:p>
          <a:p>
            <a:r>
              <a:rPr lang="en-ZA" sz="3200" dirty="0"/>
              <a:t>Burger, A. (2010). Wicked and Wonderful Witches: Narrative and Gender Negotiations from The Wizard of Oz to Wicked. </a:t>
            </a:r>
            <a:r>
              <a:rPr lang="en-ZA" sz="3200" i="1" dirty="0"/>
              <a:t>Beyond Adaptation: Essays on Radical Transformations of Original Works</a:t>
            </a:r>
            <a:r>
              <a:rPr lang="en-ZA" sz="3200" dirty="0"/>
              <a:t>, </a:t>
            </a:r>
            <a:r>
              <a:rPr lang="en-ZA" sz="3200" i="1" dirty="0"/>
              <a:t>123</a:t>
            </a:r>
            <a:r>
              <a:rPr lang="en-ZA" sz="3200" dirty="0"/>
              <a:t>, 132.</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roducingPowerPoint2007">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53000"/>
                <a:satMod val="200000"/>
              </a:schemeClr>
              <a:schemeClr val="phClr">
                <a:tint val="78000"/>
                <a:satMod val="2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IntroducingPowerPoint2007</Template>
  <TotalTime>0</TotalTime>
  <Words>1229</Words>
  <Application>Microsoft Office PowerPoint</Application>
  <PresentationFormat>On-screen Show (4:3)</PresentationFormat>
  <Paragraphs>77</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vt:lpstr>
      <vt:lpstr>Corbel</vt:lpstr>
      <vt:lpstr>Wingdings</vt:lpstr>
      <vt:lpstr>Wingdings 2</vt:lpstr>
      <vt:lpstr>Wingdings 3</vt:lpstr>
      <vt:lpstr>IntroducingPowerPoint2007</vt:lpstr>
      <vt:lpstr>Hero’s Journey: The Wonderful Wizard of Oz</vt:lpstr>
      <vt:lpstr>The Plight</vt:lpstr>
      <vt:lpstr>The Villain </vt:lpstr>
      <vt:lpstr>Archetypes</vt:lpstr>
      <vt:lpstr>Steps of the Hero </vt:lpstr>
      <vt:lpstr>Steps of the Hero </vt:lpstr>
      <vt:lpstr>Mythological  Origin  </vt:lpstr>
      <vt:lpstr>Cultural Origin </vt:lpstr>
      <vt:lpstr>Mythological Symbolism, Metaphors, and Attribute</vt:lpstr>
      <vt:lpstr>Personal Desires and Community Responsibility</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2019-08-27T16:18:59Z</dcterms:created>
  <dcterms:modified xsi:type="dcterms:W3CDTF">2019-08-28T21:29:12Z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