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Default Extension="wav" ContentType="audio/wav"/>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9" r:id="rId12"/>
    <p:sldId id="270" r:id="rId13"/>
    <p:sldId id="267" r:id="rId14"/>
    <p:sldId id="268" r:id="rId15"/>
    <p:sldId id="266"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44" d="100"/>
          <a:sy n="44" d="100"/>
        </p:scale>
        <p:origin x="-702"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3DF41604-B4A3-44D2-BE06-570401016E9B}" type="datetimeFigureOut">
              <a:rPr lang="en-US" smtClean="0"/>
              <a:pPr/>
              <a:t>7/24/2018</a:t>
            </a:fld>
            <a:endParaRPr lang="en-US" dirty="0"/>
          </a:p>
        </p:txBody>
      </p:sp>
      <p:sp>
        <p:nvSpPr>
          <p:cNvPr id="19" name="Footer Placeholder 18"/>
          <p:cNvSpPr>
            <a:spLocks noGrp="1"/>
          </p:cNvSpPr>
          <p:nvPr>
            <p:ph type="ftr" sz="quarter" idx="11"/>
          </p:nvPr>
        </p:nvSpPr>
        <p:spPr/>
        <p:txBody>
          <a:bodyPr/>
          <a:lstStyle/>
          <a:p>
            <a:endParaRPr lang="en-US" dirty="0"/>
          </a:p>
        </p:txBody>
      </p:sp>
      <p:sp>
        <p:nvSpPr>
          <p:cNvPr id="27" name="Slide Number Placeholder 26"/>
          <p:cNvSpPr>
            <a:spLocks noGrp="1"/>
          </p:cNvSpPr>
          <p:nvPr>
            <p:ph type="sldNum" sz="quarter" idx="12"/>
          </p:nvPr>
        </p:nvSpPr>
        <p:spPr/>
        <p:txBody>
          <a:bodyPr/>
          <a:lstStyle/>
          <a:p>
            <a:fld id="{DC01A882-1FBE-4B09-94F1-3605DC4C0643}"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3DF41604-B4A3-44D2-BE06-570401016E9B}" type="datetimeFigureOut">
              <a:rPr lang="en-US" smtClean="0"/>
              <a:pPr/>
              <a:t>7/24/2018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C01A882-1FBE-4B09-94F1-3605DC4C0643}"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3DF41604-B4A3-44D2-BE06-570401016E9B}" type="datetimeFigureOut">
              <a:rPr lang="en-US" smtClean="0"/>
              <a:pPr/>
              <a:t>7/24/2018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C01A882-1FBE-4B09-94F1-3605DC4C0643}"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3DF41604-B4A3-44D2-BE06-570401016E9B}" type="datetimeFigureOut">
              <a:rPr lang="en-US" smtClean="0"/>
              <a:pPr/>
              <a:t>7/24/2018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C01A882-1FBE-4B09-94F1-3605DC4C0643}"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3DF41604-B4A3-44D2-BE06-570401016E9B}" type="datetimeFigureOut">
              <a:rPr lang="en-US" smtClean="0"/>
              <a:pPr/>
              <a:t>7/24/2018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C01A882-1FBE-4B09-94F1-3605DC4C0643}"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3DF41604-B4A3-44D2-BE06-570401016E9B}" type="datetimeFigureOut">
              <a:rPr lang="en-US" smtClean="0"/>
              <a:pPr/>
              <a:t>7/24/2018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C01A882-1FBE-4B09-94F1-3605DC4C0643}"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DF41604-B4A3-44D2-BE06-570401016E9B}" type="datetimeFigureOut">
              <a:rPr lang="en-US" smtClean="0"/>
              <a:pPr/>
              <a:t>7/24/2018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C01A882-1FBE-4B09-94F1-3605DC4C0643}"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3DF41604-B4A3-44D2-BE06-570401016E9B}" type="datetimeFigureOut">
              <a:rPr lang="en-US" smtClean="0"/>
              <a:pPr/>
              <a:t>7/24/2018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C01A882-1FBE-4B09-94F1-3605DC4C0643}"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3DF41604-B4A3-44D2-BE06-570401016E9B}" type="datetimeFigureOut">
              <a:rPr lang="en-US" smtClean="0"/>
              <a:pPr/>
              <a:t>7/24/2018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8077200" y="6356350"/>
            <a:ext cx="609600" cy="365125"/>
          </a:xfrm>
        </p:spPr>
        <p:txBody>
          <a:bodyPr/>
          <a:lstStyle/>
          <a:p>
            <a:fld id="{DC01A882-1FBE-4B09-94F1-3605DC4C0643}" type="slidenum">
              <a:rPr lang="en-US" smtClean="0"/>
              <a:pPr/>
              <a:t>‹#›</a:t>
            </a:fld>
            <a:endParaRPr lang="en-US" dirty="0"/>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3DF41604-B4A3-44D2-BE06-570401016E9B}" type="datetimeFigureOut">
              <a:rPr lang="en-US" smtClean="0"/>
              <a:pPr/>
              <a:t>7/24/2018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C01A882-1FBE-4B09-94F1-3605DC4C0643}"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3DF41604-B4A3-44D2-BE06-570401016E9B}" type="datetimeFigureOut">
              <a:rPr lang="en-US" smtClean="0"/>
              <a:pPr/>
              <a:t>7/24/2018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C01A882-1FBE-4B09-94F1-3605DC4C0643}"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3DF41604-B4A3-44D2-BE06-570401016E9B}" type="datetimeFigureOut">
              <a:rPr lang="en-US" smtClean="0"/>
              <a:pPr/>
              <a:t>7/24/2018</a:t>
            </a:fld>
            <a:endParaRPr lang="en-US" dirty="0"/>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dirty="0"/>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DC01A882-1FBE-4B09-94F1-3605DC4C0643}" type="slidenum">
              <a:rPr lang="en-US" smtClean="0"/>
              <a:pPr/>
              <a:t>‹#›</a:t>
            </a:fld>
            <a:endParaRPr lang="en-US" dirty="0"/>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dirty="0"/>
          </a:p>
        </p:txBody>
      </p:sp>
      <p:sp>
        <p:nvSpPr>
          <p:cNvPr id="3" name="Subtitle 2"/>
          <p:cNvSpPr>
            <a:spLocks noGrp="1"/>
          </p:cNvSpPr>
          <p:nvPr>
            <p:ph type="subTitle" idx="1"/>
          </p:nvPr>
        </p:nvSpPr>
        <p:spPr/>
        <p:txBody>
          <a:bodyPr/>
          <a:lstStyle/>
          <a:p>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200" b="1" dirty="0" smtClean="0">
                <a:latin typeface="Times New Roman" pitchFamily="18" charset="0"/>
                <a:cs typeface="Times New Roman" pitchFamily="18" charset="0"/>
              </a:rPr>
              <a:t>Executive Summary</a:t>
            </a:r>
            <a:r>
              <a:rPr lang="en-US" dirty="0" smtClean="0"/>
              <a:t/>
            </a:r>
            <a:br>
              <a:rPr lang="en-US" dirty="0" smtClean="0"/>
            </a:br>
            <a:endParaRPr lang="en-US" dirty="0"/>
          </a:p>
        </p:txBody>
      </p:sp>
      <p:sp>
        <p:nvSpPr>
          <p:cNvPr id="3" name="Content Placeholder 2"/>
          <p:cNvSpPr>
            <a:spLocks noGrp="1"/>
          </p:cNvSpPr>
          <p:nvPr>
            <p:ph idx="1"/>
          </p:nvPr>
        </p:nvSpPr>
        <p:spPr/>
        <p:txBody>
          <a:bodyPr>
            <a:normAutofit fontScale="55000" lnSpcReduction="20000"/>
          </a:bodyPr>
          <a:lstStyle/>
          <a:p>
            <a:pPr algn="just">
              <a:lnSpc>
                <a:spcPct val="170000"/>
              </a:lnSpc>
            </a:pPr>
            <a:r>
              <a:rPr lang="en-US" sz="2900" dirty="0" smtClean="0">
                <a:latin typeface="Times New Roman" pitchFamily="18" charset="0"/>
                <a:cs typeface="Times New Roman" pitchFamily="18" charset="0"/>
              </a:rPr>
              <a:t>Cable </a:t>
            </a:r>
            <a:r>
              <a:rPr lang="en-US" sz="2900" dirty="0">
                <a:latin typeface="Times New Roman" pitchFamily="18" charset="0"/>
                <a:cs typeface="Times New Roman" pitchFamily="18" charset="0"/>
              </a:rPr>
              <a:t>TV Networks have undergone a lot of changes from the past. </a:t>
            </a:r>
            <a:endParaRPr lang="en-US" sz="2900" dirty="0" smtClean="0">
              <a:latin typeface="Times New Roman" pitchFamily="18" charset="0"/>
              <a:cs typeface="Times New Roman" pitchFamily="18" charset="0"/>
            </a:endParaRPr>
          </a:p>
          <a:p>
            <a:pPr algn="just">
              <a:lnSpc>
                <a:spcPct val="170000"/>
              </a:lnSpc>
            </a:pPr>
            <a:r>
              <a:rPr lang="en-US" sz="2900" dirty="0" smtClean="0">
                <a:latin typeface="Times New Roman" pitchFamily="18" charset="0"/>
                <a:cs typeface="Times New Roman" pitchFamily="18" charset="0"/>
              </a:rPr>
              <a:t>There </a:t>
            </a:r>
            <a:r>
              <a:rPr lang="en-US" sz="2900" dirty="0">
                <a:latin typeface="Times New Roman" pitchFamily="18" charset="0"/>
                <a:cs typeface="Times New Roman" pitchFamily="18" charset="0"/>
              </a:rPr>
              <a:t>have been tremendous changes whereby operators have increased their services through the provision of high-speed network and furthermore providing video on demand services besides Television services that are offered. </a:t>
            </a:r>
            <a:endParaRPr lang="en-US" sz="2900" dirty="0" smtClean="0">
              <a:latin typeface="Times New Roman" pitchFamily="18" charset="0"/>
              <a:cs typeface="Times New Roman" pitchFamily="18" charset="0"/>
            </a:endParaRPr>
          </a:p>
          <a:p>
            <a:pPr algn="just">
              <a:lnSpc>
                <a:spcPct val="170000"/>
              </a:lnSpc>
            </a:pPr>
            <a:r>
              <a:rPr lang="en-US" sz="2900" dirty="0" smtClean="0">
                <a:latin typeface="Times New Roman" pitchFamily="18" charset="0"/>
                <a:cs typeface="Times New Roman" pitchFamily="18" charset="0"/>
              </a:rPr>
              <a:t> </a:t>
            </a:r>
            <a:r>
              <a:rPr lang="en-US" sz="2900" dirty="0">
                <a:latin typeface="Times New Roman" pitchFamily="18" charset="0"/>
                <a:cs typeface="Times New Roman" pitchFamily="18" charset="0"/>
              </a:rPr>
              <a:t>This has resulted in a significant market demanding cable services due to the increased demand to access digital content. </a:t>
            </a:r>
            <a:endParaRPr lang="en-US" sz="2900" dirty="0" smtClean="0">
              <a:latin typeface="Times New Roman" pitchFamily="18" charset="0"/>
              <a:cs typeface="Times New Roman" pitchFamily="18" charset="0"/>
            </a:endParaRPr>
          </a:p>
          <a:p>
            <a:pPr algn="just">
              <a:lnSpc>
                <a:spcPct val="170000"/>
              </a:lnSpc>
            </a:pPr>
            <a:r>
              <a:rPr lang="en-US" sz="2900" dirty="0" smtClean="0">
                <a:latin typeface="Times New Roman" pitchFamily="18" charset="0"/>
                <a:cs typeface="Times New Roman" pitchFamily="18" charset="0"/>
              </a:rPr>
              <a:t>Cable </a:t>
            </a:r>
            <a:r>
              <a:rPr lang="en-US" sz="2900" dirty="0">
                <a:latin typeface="Times New Roman" pitchFamily="18" charset="0"/>
                <a:cs typeface="Times New Roman" pitchFamily="18" charset="0"/>
              </a:rPr>
              <a:t>TV provides strive to broadcast favorite TV stations, movies, documentaries, shows to the ever-increasing population of subscribers. </a:t>
            </a:r>
            <a:endParaRPr lang="en-US" sz="2900" dirty="0" smtClean="0">
              <a:latin typeface="Times New Roman" pitchFamily="18" charset="0"/>
              <a:cs typeface="Times New Roman" pitchFamily="18" charset="0"/>
            </a:endParaRPr>
          </a:p>
          <a:p>
            <a:pPr algn="just">
              <a:lnSpc>
                <a:spcPct val="170000"/>
              </a:lnSpc>
            </a:pPr>
            <a:r>
              <a:rPr lang="en-US" sz="2900" dirty="0" smtClean="0">
                <a:latin typeface="Times New Roman" pitchFamily="18" charset="0"/>
                <a:cs typeface="Times New Roman" pitchFamily="18" charset="0"/>
              </a:rPr>
              <a:t>Contemporary </a:t>
            </a:r>
            <a:r>
              <a:rPr lang="en-US" sz="2900" dirty="0">
                <a:latin typeface="Times New Roman" pitchFamily="18" charset="0"/>
                <a:cs typeface="Times New Roman" pitchFamily="18" charset="0"/>
              </a:rPr>
              <a:t>developments such as the introduction of High Definition(HD) and digital channels cable Television Networks is expected to experience rapid growth with regards </a:t>
            </a:r>
            <a:r>
              <a:rPr lang="en-US" dirty="0"/>
              <a:t>to market share.</a:t>
            </a:r>
          </a:p>
          <a:p>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000" b="1" dirty="0" smtClean="0">
                <a:latin typeface="Times New Roman" pitchFamily="18" charset="0"/>
                <a:cs typeface="Times New Roman" pitchFamily="18" charset="0"/>
              </a:rPr>
              <a:t>Brand Foundation</a:t>
            </a:r>
            <a:r>
              <a:rPr lang="en-US" sz="2000" dirty="0" smtClean="0">
                <a:latin typeface="Times New Roman" pitchFamily="18" charset="0"/>
                <a:cs typeface="Times New Roman" pitchFamily="18" charset="0"/>
              </a:rPr>
              <a:t/>
            </a:r>
            <a:br>
              <a:rPr lang="en-US" sz="2000" dirty="0" smtClean="0">
                <a:latin typeface="Times New Roman" pitchFamily="18" charset="0"/>
                <a:cs typeface="Times New Roman" pitchFamily="18" charset="0"/>
              </a:rPr>
            </a:br>
            <a:endParaRPr lang="en-US" sz="2000" dirty="0">
              <a:latin typeface="Times New Roman" pitchFamily="18" charset="0"/>
              <a:cs typeface="Times New Roman" pitchFamily="18" charset="0"/>
            </a:endParaRPr>
          </a:p>
        </p:txBody>
      </p:sp>
      <p:sp>
        <p:nvSpPr>
          <p:cNvPr id="3" name="Content Placeholder 2"/>
          <p:cNvSpPr>
            <a:spLocks noGrp="1"/>
          </p:cNvSpPr>
          <p:nvPr>
            <p:ph idx="1"/>
          </p:nvPr>
        </p:nvSpPr>
        <p:spPr/>
        <p:txBody>
          <a:bodyPr>
            <a:noAutofit/>
          </a:bodyPr>
          <a:lstStyle/>
          <a:p>
            <a:pPr algn="just"/>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mission statement of the company states that “our core strategy is to grow our streaming subscriptions business domestically and globally, Continuously improving the customer experience with the focus on expanding streaming content.” </a:t>
            </a:r>
            <a:endParaRPr lang="en-US" sz="2000" dirty="0" smtClean="0">
              <a:latin typeface="Times New Roman" pitchFamily="18" charset="0"/>
              <a:cs typeface="Times New Roman" pitchFamily="18" charset="0"/>
            </a:endParaRPr>
          </a:p>
          <a:p>
            <a:pPr algn="just"/>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vision stamen of the company is “becoming the best global entertainment distribution, licensing entertainment content around the world, creating markets that are accessible to filmmakers and helping content creators around the world to find a market</a:t>
            </a:r>
            <a:r>
              <a:rPr lang="en-US" sz="2000" dirty="0" smtClean="0">
                <a:latin typeface="Times New Roman" pitchFamily="18" charset="0"/>
                <a:cs typeface="Times New Roman" pitchFamily="18" charset="0"/>
              </a:rPr>
              <a:t>.”</a:t>
            </a:r>
          </a:p>
          <a:p>
            <a:pPr algn="just"/>
            <a:endParaRPr lang="en-US" sz="2000" dirty="0" smtClean="0">
              <a:latin typeface="Times New Roman" pitchFamily="18" charset="0"/>
              <a:cs typeface="Times New Roman" pitchFamily="18" charset="0"/>
            </a:endParaRPr>
          </a:p>
          <a:p>
            <a:pPr algn="just"/>
            <a:endParaRPr lang="en-US" sz="2000" dirty="0" smtClean="0">
              <a:latin typeface="Times New Roman" pitchFamily="18" charset="0"/>
              <a:cs typeface="Times New Roman" pitchFamily="18" charset="0"/>
            </a:endParaRPr>
          </a:p>
          <a:p>
            <a:pPr algn="just"/>
            <a:endParaRPr lang="en-US" sz="2000" dirty="0">
              <a:latin typeface="Times New Roman" pitchFamily="18" charset="0"/>
              <a:cs typeface="Times New Roman" pitchFamily="18" charset="0"/>
            </a:endParaRPr>
          </a:p>
          <a:p>
            <a:pPr algn="just"/>
            <a:r>
              <a:rPr lang="en-US" sz="2000" dirty="0">
                <a:latin typeface="Times New Roman" pitchFamily="18" charset="0"/>
                <a:cs typeface="Times New Roman" pitchFamily="18" charset="0"/>
              </a:rPr>
              <a:t>The company has changed especially with the logo which is meant to shake some of its old ties and being linked to a single product of providing movies. The logo is simple, distinct and versatile.</a:t>
            </a:r>
          </a:p>
          <a:p>
            <a:pPr algn="just"/>
            <a:endParaRPr lang="en-US" sz="2000" dirty="0">
              <a:latin typeface="Times New Roman" pitchFamily="18" charset="0"/>
              <a:cs typeface="Times New Roman" pitchFamily="18" charset="0"/>
            </a:endParaRPr>
          </a:p>
        </p:txBody>
      </p:sp>
      <p:pic>
        <p:nvPicPr>
          <p:cNvPr id="4" name="Picture 3" descr="Netflix_2014.png"/>
          <p:cNvPicPr/>
          <p:nvPr/>
        </p:nvPicPr>
        <p:blipFill>
          <a:blip r:embed="rId2" cstate="print"/>
          <a:stretch>
            <a:fillRect/>
          </a:stretch>
        </p:blipFill>
        <p:spPr>
          <a:xfrm>
            <a:off x="990600" y="4343400"/>
            <a:ext cx="2257425" cy="85725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000" b="1" dirty="0" smtClean="0">
                <a:latin typeface="Times New Roman" pitchFamily="18" charset="0"/>
                <a:cs typeface="Times New Roman" pitchFamily="18" charset="0"/>
              </a:rPr>
              <a:t>Brand and Product Definition</a:t>
            </a:r>
            <a:r>
              <a:rPr lang="en-US" dirty="0" smtClean="0">
                <a:latin typeface="Times New Roman" pitchFamily="18" charset="0"/>
                <a:cs typeface="Times New Roman" pitchFamily="18" charset="0"/>
              </a:rPr>
              <a:t/>
            </a:r>
            <a:br>
              <a:rPr lang="en-US" dirty="0" smtClean="0">
                <a:latin typeface="Times New Roman" pitchFamily="18" charset="0"/>
                <a:cs typeface="Times New Roman" pitchFamily="18" charset="0"/>
              </a:rPr>
            </a:br>
            <a:endParaRPr lang="en-US" dirty="0"/>
          </a:p>
        </p:txBody>
      </p:sp>
      <p:sp>
        <p:nvSpPr>
          <p:cNvPr id="3" name="Content Placeholder 2"/>
          <p:cNvSpPr>
            <a:spLocks noGrp="1"/>
          </p:cNvSpPr>
          <p:nvPr>
            <p:ph idx="1"/>
          </p:nvPr>
        </p:nvSpPr>
        <p:spPr>
          <a:xfrm>
            <a:off x="457200" y="990600"/>
            <a:ext cx="8229600" cy="5135563"/>
          </a:xfrm>
        </p:spPr>
        <p:txBody>
          <a:bodyPr>
            <a:normAutofit fontScale="25000" lnSpcReduction="20000"/>
          </a:bodyPr>
          <a:lstStyle/>
          <a:p>
            <a:pPr algn="just">
              <a:lnSpc>
                <a:spcPct val="170000"/>
              </a:lnSpc>
            </a:pPr>
            <a:r>
              <a:rPr lang="en-US" sz="8000" dirty="0" smtClean="0">
                <a:latin typeface="Times New Roman" pitchFamily="18" charset="0"/>
                <a:cs typeface="Times New Roman" pitchFamily="18" charset="0"/>
              </a:rPr>
              <a:t>Netflix </a:t>
            </a:r>
            <a:r>
              <a:rPr lang="en-US" sz="8000" dirty="0">
                <a:latin typeface="Times New Roman" pitchFamily="18" charset="0"/>
                <a:cs typeface="Times New Roman" pitchFamily="18" charset="0"/>
              </a:rPr>
              <a:t>provides a wide range of services including streaming media services whereby the main aim is to provide real-time shows to subscribers. </a:t>
            </a:r>
            <a:endParaRPr lang="en-US" sz="8000" dirty="0" smtClean="0">
              <a:latin typeface="Times New Roman" pitchFamily="18" charset="0"/>
              <a:cs typeface="Times New Roman" pitchFamily="18" charset="0"/>
            </a:endParaRPr>
          </a:p>
          <a:p>
            <a:pPr algn="just">
              <a:lnSpc>
                <a:spcPct val="170000"/>
              </a:lnSpc>
            </a:pPr>
            <a:r>
              <a:rPr lang="en-US" sz="8000" dirty="0" smtClean="0">
                <a:latin typeface="Times New Roman" pitchFamily="18" charset="0"/>
                <a:cs typeface="Times New Roman" pitchFamily="18" charset="0"/>
              </a:rPr>
              <a:t>Additionally</a:t>
            </a:r>
            <a:r>
              <a:rPr lang="en-US" sz="8000" dirty="0">
                <a:latin typeface="Times New Roman" pitchFamily="18" charset="0"/>
                <a:cs typeface="Times New Roman" pitchFamily="18" charset="0"/>
              </a:rPr>
              <a:t>, the company also offers the services of DVD and Blue-ray rental services. </a:t>
            </a:r>
            <a:endParaRPr lang="en-US" sz="8000" dirty="0" smtClean="0">
              <a:latin typeface="Times New Roman" pitchFamily="18" charset="0"/>
              <a:cs typeface="Times New Roman" pitchFamily="18" charset="0"/>
            </a:endParaRPr>
          </a:p>
          <a:p>
            <a:pPr algn="just">
              <a:lnSpc>
                <a:spcPct val="170000"/>
              </a:lnSpc>
            </a:pPr>
            <a:r>
              <a:rPr lang="en-US" sz="8000" dirty="0" smtClean="0">
                <a:latin typeface="Times New Roman" pitchFamily="18" charset="0"/>
                <a:cs typeface="Times New Roman" pitchFamily="18" charset="0"/>
              </a:rPr>
              <a:t>The </a:t>
            </a:r>
            <a:r>
              <a:rPr lang="en-US" sz="8000" dirty="0">
                <a:latin typeface="Times New Roman" pitchFamily="18" charset="0"/>
                <a:cs typeface="Times New Roman" pitchFamily="18" charset="0"/>
              </a:rPr>
              <a:t>company also engages in the content production, for instance, the production of series. </a:t>
            </a:r>
            <a:endParaRPr lang="en-US" sz="8000" dirty="0" smtClean="0">
              <a:latin typeface="Times New Roman" pitchFamily="18" charset="0"/>
              <a:cs typeface="Times New Roman" pitchFamily="18" charset="0"/>
            </a:endParaRPr>
          </a:p>
          <a:p>
            <a:pPr algn="just">
              <a:lnSpc>
                <a:spcPct val="170000"/>
              </a:lnSpc>
            </a:pPr>
            <a:r>
              <a:rPr lang="en-US" sz="8000" dirty="0" smtClean="0">
                <a:latin typeface="Times New Roman" pitchFamily="18" charset="0"/>
                <a:cs typeface="Times New Roman" pitchFamily="18" charset="0"/>
              </a:rPr>
              <a:t>The </a:t>
            </a:r>
            <a:r>
              <a:rPr lang="en-US" sz="8000" dirty="0">
                <a:latin typeface="Times New Roman" pitchFamily="18" charset="0"/>
                <a:cs typeface="Times New Roman" pitchFamily="18" charset="0"/>
              </a:rPr>
              <a:t>company has increased its services significantly with increased expansion of production, filming and television series services. </a:t>
            </a:r>
            <a:endParaRPr lang="en-US" sz="8000" dirty="0" smtClean="0">
              <a:latin typeface="Times New Roman" pitchFamily="18" charset="0"/>
              <a:cs typeface="Times New Roman" pitchFamily="18" charset="0"/>
            </a:endParaRPr>
          </a:p>
          <a:p>
            <a:pPr algn="just">
              <a:lnSpc>
                <a:spcPct val="170000"/>
              </a:lnSpc>
            </a:pPr>
            <a:r>
              <a:rPr lang="en-US" sz="8000" dirty="0" smtClean="0">
                <a:latin typeface="Times New Roman" pitchFamily="18" charset="0"/>
                <a:cs typeface="Times New Roman" pitchFamily="18" charset="0"/>
              </a:rPr>
              <a:t>It </a:t>
            </a:r>
            <a:r>
              <a:rPr lang="en-US" sz="8000" dirty="0">
                <a:latin typeface="Times New Roman" pitchFamily="18" charset="0"/>
                <a:cs typeface="Times New Roman" pitchFamily="18" charset="0"/>
              </a:rPr>
              <a:t>offers the “Netflix Original” content through its online library of films and television</a:t>
            </a:r>
            <a:r>
              <a:rPr lang="en-US" sz="8000" dirty="0" smtClean="0">
                <a:latin typeface="Times New Roman" pitchFamily="18" charset="0"/>
                <a:cs typeface="Times New Roman" pitchFamily="18" charset="0"/>
              </a:rPr>
              <a:t>.</a:t>
            </a:r>
          </a:p>
          <a:p>
            <a:pPr algn="just">
              <a:lnSpc>
                <a:spcPct val="170000"/>
              </a:lnSpc>
            </a:pPr>
            <a:r>
              <a:rPr lang="en-US" sz="8000" dirty="0" smtClean="0">
                <a:latin typeface="Times New Roman" pitchFamily="18" charset="0"/>
                <a:cs typeface="Times New Roman" pitchFamily="18" charset="0"/>
              </a:rPr>
              <a:t> </a:t>
            </a:r>
            <a:r>
              <a:rPr lang="en-US" sz="8000" dirty="0">
                <a:latin typeface="Times New Roman" pitchFamily="18" charset="0"/>
                <a:cs typeface="Times New Roman" pitchFamily="18" charset="0"/>
              </a:rPr>
              <a:t>As of 2016, the company produced over 126 original series or movies more than any other cable network.</a:t>
            </a:r>
          </a:p>
          <a:p>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000" b="1" dirty="0" smtClean="0">
                <a:latin typeface="Times New Roman" pitchFamily="18" charset="0"/>
                <a:cs typeface="Times New Roman" pitchFamily="18" charset="0"/>
              </a:rPr>
              <a:t>Brand Stakeholders</a:t>
            </a:r>
            <a:r>
              <a:rPr lang="en-US" dirty="0" smtClean="0"/>
              <a:t/>
            </a:r>
            <a:br>
              <a:rPr lang="en-US" dirty="0" smtClean="0"/>
            </a:br>
            <a:endParaRPr lang="en-US" dirty="0"/>
          </a:p>
        </p:txBody>
      </p:sp>
      <p:sp>
        <p:nvSpPr>
          <p:cNvPr id="3" name="Content Placeholder 2"/>
          <p:cNvSpPr>
            <a:spLocks noGrp="1"/>
          </p:cNvSpPr>
          <p:nvPr>
            <p:ph idx="1"/>
          </p:nvPr>
        </p:nvSpPr>
        <p:spPr/>
        <p:txBody>
          <a:bodyPr>
            <a:normAutofit fontScale="92500"/>
          </a:bodyPr>
          <a:lstStyle/>
          <a:p>
            <a:pPr algn="just">
              <a:lnSpc>
                <a:spcPct val="150000"/>
              </a:lnSpc>
            </a:pPr>
            <a:r>
              <a:rPr lang="en-US" sz="2000" dirty="0" smtClean="0">
                <a:latin typeface="Times New Roman" pitchFamily="18" charset="0"/>
                <a:cs typeface="Times New Roman" pitchFamily="18" charset="0"/>
              </a:rPr>
              <a:t>Brand </a:t>
            </a:r>
            <a:r>
              <a:rPr lang="en-US" sz="2000" dirty="0">
                <a:latin typeface="Times New Roman" pitchFamily="18" charset="0"/>
                <a:cs typeface="Times New Roman" pitchFamily="18" charset="0"/>
              </a:rPr>
              <a:t>stakeholders include consumers of all the ages, but the primary focus is the teenagers. </a:t>
            </a:r>
            <a:endParaRPr lang="en-US" sz="2000" dirty="0" smtClean="0">
              <a:latin typeface="Times New Roman" pitchFamily="18" charset="0"/>
              <a:cs typeface="Times New Roman" pitchFamily="18" charset="0"/>
            </a:endParaRPr>
          </a:p>
          <a:p>
            <a:pPr algn="just">
              <a:lnSpc>
                <a:spcPct val="150000"/>
              </a:lnSpc>
            </a:pPr>
            <a:r>
              <a:rPr lang="en-US" sz="2000" dirty="0" smtClean="0">
                <a:latin typeface="Times New Roman" pitchFamily="18" charset="0"/>
                <a:cs typeface="Times New Roman" pitchFamily="18" charset="0"/>
              </a:rPr>
              <a:t>Consumers </a:t>
            </a:r>
            <a:r>
              <a:rPr lang="en-US" sz="2000" dirty="0">
                <a:latin typeface="Times New Roman" pitchFamily="18" charset="0"/>
                <a:cs typeface="Times New Roman" pitchFamily="18" charset="0"/>
              </a:rPr>
              <a:t>include all those who are always eager to stream and watch favorite shows and streaming new or upcoming shows. </a:t>
            </a:r>
            <a:endParaRPr lang="en-US" sz="2000" dirty="0" smtClean="0">
              <a:latin typeface="Times New Roman" pitchFamily="18" charset="0"/>
              <a:cs typeface="Times New Roman" pitchFamily="18" charset="0"/>
            </a:endParaRPr>
          </a:p>
          <a:p>
            <a:pPr algn="just">
              <a:lnSpc>
                <a:spcPct val="150000"/>
              </a:lnSpc>
            </a:pPr>
            <a:r>
              <a:rPr lang="en-US" sz="2000" dirty="0" smtClean="0">
                <a:latin typeface="Times New Roman" pitchFamily="18" charset="0"/>
                <a:cs typeface="Times New Roman" pitchFamily="18" charset="0"/>
              </a:rPr>
              <a:t>Employees </a:t>
            </a:r>
            <a:r>
              <a:rPr lang="en-US" sz="2000" dirty="0">
                <a:latin typeface="Times New Roman" pitchFamily="18" charset="0"/>
                <a:cs typeface="Times New Roman" pitchFamily="18" charset="0"/>
              </a:rPr>
              <a:t>are also stakeholders that can make the different process a success. </a:t>
            </a:r>
            <a:endParaRPr lang="en-US" sz="2000" dirty="0" smtClean="0">
              <a:latin typeface="Times New Roman" pitchFamily="18" charset="0"/>
              <a:cs typeface="Times New Roman" pitchFamily="18" charset="0"/>
            </a:endParaRPr>
          </a:p>
          <a:p>
            <a:pPr algn="just">
              <a:lnSpc>
                <a:spcPct val="150000"/>
              </a:lnSpc>
            </a:pPr>
            <a:r>
              <a:rPr lang="en-US" sz="2000" dirty="0" smtClean="0">
                <a:latin typeface="Times New Roman" pitchFamily="18" charset="0"/>
                <a:cs typeface="Times New Roman" pitchFamily="18" charset="0"/>
              </a:rPr>
              <a:t>There </a:t>
            </a:r>
            <a:r>
              <a:rPr lang="en-US" sz="2000" dirty="0">
                <a:latin typeface="Times New Roman" pitchFamily="18" charset="0"/>
                <a:cs typeface="Times New Roman" pitchFamily="18" charset="0"/>
              </a:rPr>
              <a:t>is an effort to become the world largest brand, and in doing so, the company targeted all consumers with regards to age and gender</a:t>
            </a:r>
            <a:r>
              <a:rPr lang="en-US" sz="2000" dirty="0" smtClean="0">
                <a:latin typeface="Times New Roman" pitchFamily="18" charset="0"/>
                <a:cs typeface="Times New Roman" pitchFamily="18" charset="0"/>
              </a:rPr>
              <a:t>.</a:t>
            </a:r>
          </a:p>
          <a:p>
            <a:pPr algn="just">
              <a:lnSpc>
                <a:spcPct val="150000"/>
              </a:lnSpc>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This because different people have their different tastes and thus provides a variety of brands to ensure that the diverse needs of employees are </a:t>
            </a:r>
            <a:r>
              <a:rPr lang="en-US" sz="2000" dirty="0" smtClean="0">
                <a:latin typeface="Times New Roman" pitchFamily="18" charset="0"/>
                <a:cs typeface="Times New Roman" pitchFamily="18" charset="0"/>
              </a:rPr>
              <a:t>met.</a:t>
            </a:r>
            <a:endParaRPr lang="en-US" sz="2000" dirty="0">
              <a:latin typeface="Times New Roman" pitchFamily="18" charset="0"/>
              <a:cs typeface="Times New Roman"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000" b="1" dirty="0" smtClean="0">
                <a:latin typeface="Times New Roman" pitchFamily="18" charset="0"/>
                <a:cs typeface="Times New Roman" pitchFamily="18" charset="0"/>
              </a:rPr>
              <a:t>Perceived Brand Positioning</a:t>
            </a:r>
            <a:r>
              <a:rPr lang="en-US" dirty="0" smtClean="0"/>
              <a:t/>
            </a:r>
            <a:br>
              <a:rPr lang="en-US" dirty="0" smtClean="0"/>
            </a:br>
            <a:endParaRPr lang="en-US" dirty="0"/>
          </a:p>
        </p:txBody>
      </p:sp>
      <p:sp>
        <p:nvSpPr>
          <p:cNvPr id="3" name="Content Placeholder 2"/>
          <p:cNvSpPr>
            <a:spLocks noGrp="1"/>
          </p:cNvSpPr>
          <p:nvPr>
            <p:ph idx="1"/>
          </p:nvPr>
        </p:nvSpPr>
        <p:spPr>
          <a:xfrm>
            <a:off x="457200" y="990600"/>
            <a:ext cx="8229600" cy="5135563"/>
          </a:xfrm>
        </p:spPr>
        <p:txBody>
          <a:bodyPr>
            <a:normAutofit fontScale="25000" lnSpcReduction="20000"/>
          </a:bodyPr>
          <a:lstStyle/>
          <a:p>
            <a:pPr algn="just">
              <a:lnSpc>
                <a:spcPct val="170000"/>
              </a:lnSpc>
            </a:pPr>
            <a:r>
              <a:rPr lang="en-US" sz="8000" dirty="0" smtClean="0">
                <a:latin typeface="Times New Roman" pitchFamily="18" charset="0"/>
                <a:cs typeface="Times New Roman" pitchFamily="18" charset="0"/>
              </a:rPr>
              <a:t>The </a:t>
            </a:r>
            <a:r>
              <a:rPr lang="en-US" sz="8000" dirty="0">
                <a:latin typeface="Times New Roman" pitchFamily="18" charset="0"/>
                <a:cs typeface="Times New Roman" pitchFamily="18" charset="0"/>
              </a:rPr>
              <a:t>perceived brand positioning in the market targets to enhance the performance of the product which results in an excellent reputation for the product. </a:t>
            </a:r>
            <a:endParaRPr lang="en-US" sz="8000" dirty="0" smtClean="0">
              <a:latin typeface="Times New Roman" pitchFamily="18" charset="0"/>
              <a:cs typeface="Times New Roman" pitchFamily="18" charset="0"/>
            </a:endParaRPr>
          </a:p>
          <a:p>
            <a:pPr algn="just">
              <a:lnSpc>
                <a:spcPct val="170000"/>
              </a:lnSpc>
            </a:pPr>
            <a:r>
              <a:rPr lang="en-US" sz="8000" dirty="0" smtClean="0">
                <a:latin typeface="Times New Roman" pitchFamily="18" charset="0"/>
                <a:cs typeface="Times New Roman" pitchFamily="18" charset="0"/>
              </a:rPr>
              <a:t>This </a:t>
            </a:r>
            <a:r>
              <a:rPr lang="en-US" sz="8000" dirty="0">
                <a:latin typeface="Times New Roman" pitchFamily="18" charset="0"/>
                <a:cs typeface="Times New Roman" pitchFamily="18" charset="0"/>
              </a:rPr>
              <a:t>means that consumers of services provide by the company, share their experience organically which has led to the popularity of the company. </a:t>
            </a:r>
            <a:endParaRPr lang="en-US" sz="8000" dirty="0" smtClean="0">
              <a:latin typeface="Times New Roman" pitchFamily="18" charset="0"/>
              <a:cs typeface="Times New Roman" pitchFamily="18" charset="0"/>
            </a:endParaRPr>
          </a:p>
          <a:p>
            <a:pPr algn="just">
              <a:lnSpc>
                <a:spcPct val="170000"/>
              </a:lnSpc>
            </a:pPr>
            <a:r>
              <a:rPr lang="en-US" sz="8000" dirty="0" smtClean="0">
                <a:latin typeface="Times New Roman" pitchFamily="18" charset="0"/>
                <a:cs typeface="Times New Roman" pitchFamily="18" charset="0"/>
              </a:rPr>
              <a:t>Consumers </a:t>
            </a:r>
            <a:r>
              <a:rPr lang="en-US" sz="8000" dirty="0">
                <a:latin typeface="Times New Roman" pitchFamily="18" charset="0"/>
                <a:cs typeface="Times New Roman" pitchFamily="18" charset="0"/>
              </a:rPr>
              <a:t>organic market is as a result of an already experience services. </a:t>
            </a:r>
            <a:endParaRPr lang="en-US" sz="8000" dirty="0" smtClean="0">
              <a:latin typeface="Times New Roman" pitchFamily="18" charset="0"/>
              <a:cs typeface="Times New Roman" pitchFamily="18" charset="0"/>
            </a:endParaRPr>
          </a:p>
          <a:p>
            <a:pPr algn="just">
              <a:lnSpc>
                <a:spcPct val="170000"/>
              </a:lnSpc>
            </a:pPr>
            <a:r>
              <a:rPr lang="en-US" sz="8000" dirty="0" smtClean="0">
                <a:latin typeface="Times New Roman" pitchFamily="18" charset="0"/>
                <a:cs typeface="Times New Roman" pitchFamily="18" charset="0"/>
              </a:rPr>
              <a:t>Unlike </a:t>
            </a:r>
            <a:r>
              <a:rPr lang="en-US" sz="8000" dirty="0">
                <a:latin typeface="Times New Roman" pitchFamily="18" charset="0"/>
                <a:cs typeface="Times New Roman" pitchFamily="18" charset="0"/>
              </a:rPr>
              <a:t>their competitors, Netflix has integrated value into their services. </a:t>
            </a:r>
            <a:endParaRPr lang="en-US" sz="8000" dirty="0" smtClean="0">
              <a:latin typeface="Times New Roman" pitchFamily="18" charset="0"/>
              <a:cs typeface="Times New Roman" pitchFamily="18" charset="0"/>
            </a:endParaRPr>
          </a:p>
          <a:p>
            <a:pPr algn="just">
              <a:lnSpc>
                <a:spcPct val="170000"/>
              </a:lnSpc>
            </a:pPr>
            <a:r>
              <a:rPr lang="en-US" sz="8000" dirty="0" smtClean="0">
                <a:latin typeface="Times New Roman" pitchFamily="18" charset="0"/>
                <a:cs typeface="Times New Roman" pitchFamily="18" charset="0"/>
              </a:rPr>
              <a:t>Competitors </a:t>
            </a:r>
            <a:r>
              <a:rPr lang="en-US" sz="8000" dirty="0">
                <a:latin typeface="Times New Roman" pitchFamily="18" charset="0"/>
                <a:cs typeface="Times New Roman" pitchFamily="18" charset="0"/>
              </a:rPr>
              <a:t>like Hulu include too many ads in their programs which customers tend to perceive it as inappropriate especially for subscriptions services</a:t>
            </a:r>
            <a:r>
              <a:rPr lang="en-US" sz="8000" dirty="0" smtClean="0">
                <a:latin typeface="Times New Roman" pitchFamily="18" charset="0"/>
                <a:cs typeface="Times New Roman" pitchFamily="18" charset="0"/>
              </a:rPr>
              <a:t>.</a:t>
            </a:r>
          </a:p>
          <a:p>
            <a:pPr algn="just">
              <a:lnSpc>
                <a:spcPct val="170000"/>
              </a:lnSpc>
            </a:pPr>
            <a:r>
              <a:rPr lang="en-US" sz="8000" dirty="0" smtClean="0">
                <a:latin typeface="Times New Roman" pitchFamily="18" charset="0"/>
                <a:cs typeface="Times New Roman" pitchFamily="18" charset="0"/>
              </a:rPr>
              <a:t>Services </a:t>
            </a:r>
            <a:r>
              <a:rPr lang="en-US" sz="8000" dirty="0">
                <a:latin typeface="Times New Roman" pitchFamily="18" charset="0"/>
                <a:cs typeface="Times New Roman" pitchFamily="18" charset="0"/>
              </a:rPr>
              <a:t>that are free of ads in which consumers tend to distaste from Netflix competitors integrates an element of </a:t>
            </a:r>
            <a:r>
              <a:rPr lang="en-US" sz="8000" dirty="0" smtClean="0">
                <a:latin typeface="Times New Roman" pitchFamily="18" charset="0"/>
                <a:cs typeface="Times New Roman" pitchFamily="18" charset="0"/>
              </a:rPr>
              <a:t>differentiation.</a:t>
            </a:r>
            <a:endParaRPr lang="en-US" sz="8000" dirty="0">
              <a:latin typeface="Times New Roman" pitchFamily="18" charset="0"/>
              <a:cs typeface="Times New Roman" pitchFamily="18" charset="0"/>
            </a:endParaRPr>
          </a:p>
          <a:p>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000" b="1" dirty="0" smtClean="0">
                <a:latin typeface="Times New Roman" pitchFamily="18" charset="0"/>
                <a:cs typeface="Times New Roman" pitchFamily="18" charset="0"/>
              </a:rPr>
              <a:t>Product/Service Focus</a:t>
            </a:r>
            <a:r>
              <a:rPr lang="en-US" dirty="0" smtClean="0"/>
              <a:t/>
            </a:r>
            <a:br>
              <a:rPr lang="en-US" dirty="0" smtClean="0"/>
            </a:br>
            <a:endParaRPr lang="en-US" dirty="0"/>
          </a:p>
        </p:txBody>
      </p:sp>
      <p:sp>
        <p:nvSpPr>
          <p:cNvPr id="3" name="Content Placeholder 2"/>
          <p:cNvSpPr>
            <a:spLocks noGrp="1"/>
          </p:cNvSpPr>
          <p:nvPr>
            <p:ph idx="1"/>
          </p:nvPr>
        </p:nvSpPr>
        <p:spPr>
          <a:xfrm>
            <a:off x="457200" y="1066800"/>
            <a:ext cx="8229600" cy="5059363"/>
          </a:xfrm>
        </p:spPr>
        <p:txBody>
          <a:bodyPr>
            <a:normAutofit fontScale="25000" lnSpcReduction="20000"/>
          </a:bodyPr>
          <a:lstStyle/>
          <a:p>
            <a:pPr>
              <a:lnSpc>
                <a:spcPct val="170000"/>
              </a:lnSpc>
            </a:pPr>
            <a:r>
              <a:rPr lang="en-US" sz="8000" dirty="0" smtClean="0">
                <a:latin typeface="Times New Roman" pitchFamily="18" charset="0"/>
                <a:cs typeface="Times New Roman" pitchFamily="18" charset="0"/>
              </a:rPr>
              <a:t>Most </a:t>
            </a:r>
            <a:r>
              <a:rPr lang="en-US" sz="8000" dirty="0">
                <a:latin typeface="Times New Roman" pitchFamily="18" charset="0"/>
                <a:cs typeface="Times New Roman" pitchFamily="18" charset="0"/>
              </a:rPr>
              <a:t>of the shows that the company focuses on are related to Young Adults. </a:t>
            </a:r>
            <a:endParaRPr lang="en-US" sz="8000" dirty="0" smtClean="0">
              <a:latin typeface="Times New Roman" pitchFamily="18" charset="0"/>
              <a:cs typeface="Times New Roman" pitchFamily="18" charset="0"/>
            </a:endParaRPr>
          </a:p>
          <a:p>
            <a:pPr>
              <a:lnSpc>
                <a:spcPct val="170000"/>
              </a:lnSpc>
            </a:pPr>
            <a:r>
              <a:rPr lang="en-US" sz="8000" dirty="0" smtClean="0">
                <a:latin typeface="Times New Roman" pitchFamily="18" charset="0"/>
                <a:cs typeface="Times New Roman" pitchFamily="18" charset="0"/>
              </a:rPr>
              <a:t>The </a:t>
            </a:r>
            <a:r>
              <a:rPr lang="en-US" sz="8000" dirty="0">
                <a:latin typeface="Times New Roman" pitchFamily="18" charset="0"/>
                <a:cs typeface="Times New Roman" pitchFamily="18" charset="0"/>
              </a:rPr>
              <a:t>primary purpose of concentrating on teenagers is that they represent populations that spend the most time on television shows. </a:t>
            </a:r>
            <a:endParaRPr lang="en-US" sz="8000" dirty="0" smtClean="0">
              <a:latin typeface="Times New Roman" pitchFamily="18" charset="0"/>
              <a:cs typeface="Times New Roman" pitchFamily="18" charset="0"/>
            </a:endParaRPr>
          </a:p>
          <a:p>
            <a:pPr>
              <a:lnSpc>
                <a:spcPct val="170000"/>
              </a:lnSpc>
            </a:pPr>
            <a:r>
              <a:rPr lang="en-US" sz="8000" dirty="0" smtClean="0">
                <a:latin typeface="Times New Roman" pitchFamily="18" charset="0"/>
                <a:cs typeface="Times New Roman" pitchFamily="18" charset="0"/>
              </a:rPr>
              <a:t>The </a:t>
            </a:r>
            <a:r>
              <a:rPr lang="en-US" sz="8000" dirty="0">
                <a:latin typeface="Times New Roman" pitchFamily="18" charset="0"/>
                <a:cs typeface="Times New Roman" pitchFamily="18" charset="0"/>
              </a:rPr>
              <a:t>company has defined its benefits based on the perspectives of the customer, that is through using Netflix then it is possible to gain access to all the shows of one’s liking with minimal interruption. The company has achieved a broader market especially with regards to geographical market with its services in over 140 countries worldwide.  </a:t>
            </a:r>
            <a:endParaRPr lang="en-US" sz="8000" dirty="0" smtClean="0">
              <a:latin typeface="Times New Roman" pitchFamily="18" charset="0"/>
              <a:cs typeface="Times New Roman" pitchFamily="18" charset="0"/>
            </a:endParaRPr>
          </a:p>
          <a:p>
            <a:pPr>
              <a:lnSpc>
                <a:spcPct val="170000"/>
              </a:lnSpc>
            </a:pPr>
            <a:r>
              <a:rPr lang="en-US" sz="8000" dirty="0" smtClean="0">
                <a:latin typeface="Times New Roman" pitchFamily="18" charset="0"/>
                <a:cs typeface="Times New Roman" pitchFamily="18" charset="0"/>
              </a:rPr>
              <a:t>With </a:t>
            </a:r>
            <a:r>
              <a:rPr lang="en-US" sz="8000" dirty="0">
                <a:latin typeface="Times New Roman" pitchFamily="18" charset="0"/>
                <a:cs typeface="Times New Roman" pitchFamily="18" charset="0"/>
              </a:rPr>
              <a:t>regards to demographics the target population as much as it focuses on teenagers but they are also programs that suit the need of everybody so that no one is left out, from children to teenagers and finally to adults.</a:t>
            </a:r>
          </a:p>
          <a:p>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Target Audience and Positioning</a:t>
            </a:r>
            <a:r>
              <a:rPr lang="en-US" dirty="0" smtClean="0"/>
              <a:t/>
            </a:r>
            <a:br>
              <a:rPr lang="en-US" dirty="0" smtClean="0"/>
            </a:br>
            <a:endParaRPr lang="en-US" dirty="0"/>
          </a:p>
        </p:txBody>
      </p:sp>
      <p:sp>
        <p:nvSpPr>
          <p:cNvPr id="3" name="Content Placeholder 2"/>
          <p:cNvSpPr>
            <a:spLocks noGrp="1"/>
          </p:cNvSpPr>
          <p:nvPr>
            <p:ph idx="1"/>
          </p:nvPr>
        </p:nvSpPr>
        <p:spPr/>
        <p:txBody>
          <a:bodyPr>
            <a:normAutofit fontScale="25000" lnSpcReduction="20000"/>
          </a:bodyPr>
          <a:lstStyle/>
          <a:p>
            <a:pPr algn="just">
              <a:lnSpc>
                <a:spcPct val="150000"/>
              </a:lnSpc>
            </a:pPr>
            <a:r>
              <a:rPr lang="en-US" sz="8000" dirty="0" smtClean="0">
                <a:latin typeface="Times New Roman" pitchFamily="18" charset="0"/>
                <a:cs typeface="Times New Roman" pitchFamily="18" charset="0"/>
              </a:rPr>
              <a:t>Audience </a:t>
            </a:r>
            <a:r>
              <a:rPr lang="en-US" sz="8000" dirty="0">
                <a:latin typeface="Times New Roman" pitchFamily="18" charset="0"/>
                <a:cs typeface="Times New Roman" pitchFamily="18" charset="0"/>
              </a:rPr>
              <a:t>entails the users as well as potential users of the product. This means that the company targets all the consumers especially those who like TV shows. </a:t>
            </a:r>
            <a:endParaRPr lang="en-US" sz="8000" dirty="0" smtClean="0">
              <a:latin typeface="Times New Roman" pitchFamily="18" charset="0"/>
              <a:cs typeface="Times New Roman" pitchFamily="18" charset="0"/>
            </a:endParaRPr>
          </a:p>
          <a:p>
            <a:pPr algn="just">
              <a:lnSpc>
                <a:spcPct val="150000"/>
              </a:lnSpc>
            </a:pPr>
            <a:r>
              <a:rPr lang="en-US" sz="8000" dirty="0" smtClean="0">
                <a:latin typeface="Times New Roman" pitchFamily="18" charset="0"/>
                <a:cs typeface="Times New Roman" pitchFamily="18" charset="0"/>
              </a:rPr>
              <a:t>Providing </a:t>
            </a:r>
            <a:r>
              <a:rPr lang="en-US" sz="8000" dirty="0">
                <a:latin typeface="Times New Roman" pitchFamily="18" charset="0"/>
                <a:cs typeface="Times New Roman" pitchFamily="18" charset="0"/>
              </a:rPr>
              <a:t>high-speed Network enables consumers to watch videos on demands. </a:t>
            </a:r>
            <a:endParaRPr lang="en-US" sz="8000" dirty="0" smtClean="0">
              <a:latin typeface="Times New Roman" pitchFamily="18" charset="0"/>
              <a:cs typeface="Times New Roman" pitchFamily="18" charset="0"/>
            </a:endParaRPr>
          </a:p>
          <a:p>
            <a:pPr algn="just">
              <a:lnSpc>
                <a:spcPct val="150000"/>
              </a:lnSpc>
            </a:pPr>
            <a:r>
              <a:rPr lang="en-US" sz="8000" dirty="0" smtClean="0">
                <a:latin typeface="Times New Roman" pitchFamily="18" charset="0"/>
                <a:cs typeface="Times New Roman" pitchFamily="18" charset="0"/>
              </a:rPr>
              <a:t>Therefore </a:t>
            </a:r>
            <a:r>
              <a:rPr lang="en-US" sz="8000" dirty="0">
                <a:latin typeface="Times New Roman" pitchFamily="18" charset="0"/>
                <a:cs typeface="Times New Roman" pitchFamily="18" charset="0"/>
              </a:rPr>
              <a:t>target audience gets the value of what they have paid for. </a:t>
            </a:r>
            <a:endParaRPr lang="en-US" sz="8000" dirty="0" smtClean="0">
              <a:latin typeface="Times New Roman" pitchFamily="18" charset="0"/>
              <a:cs typeface="Times New Roman" pitchFamily="18" charset="0"/>
            </a:endParaRPr>
          </a:p>
          <a:p>
            <a:pPr algn="just">
              <a:lnSpc>
                <a:spcPct val="150000"/>
              </a:lnSpc>
            </a:pPr>
            <a:r>
              <a:rPr lang="en-US" sz="8000" dirty="0" smtClean="0">
                <a:latin typeface="Times New Roman" pitchFamily="18" charset="0"/>
                <a:cs typeface="Times New Roman" pitchFamily="18" charset="0"/>
              </a:rPr>
              <a:t>As </a:t>
            </a:r>
            <a:r>
              <a:rPr lang="en-US" sz="8000" dirty="0">
                <a:latin typeface="Times New Roman" pitchFamily="18" charset="0"/>
                <a:cs typeface="Times New Roman" pitchFamily="18" charset="0"/>
              </a:rPr>
              <a:t>stated earlier the company engages in many activities like streaming TV shows, DVD, and Blue-ray disc rentals and even participating in the content production. </a:t>
            </a:r>
            <a:endParaRPr lang="en-US" sz="8000" dirty="0" smtClean="0">
              <a:latin typeface="Times New Roman" pitchFamily="18" charset="0"/>
              <a:cs typeface="Times New Roman" pitchFamily="18" charset="0"/>
            </a:endParaRPr>
          </a:p>
          <a:p>
            <a:pPr algn="just">
              <a:lnSpc>
                <a:spcPct val="150000"/>
              </a:lnSpc>
            </a:pPr>
            <a:r>
              <a:rPr lang="en-US" sz="8000" dirty="0" smtClean="0">
                <a:latin typeface="Times New Roman" pitchFamily="18" charset="0"/>
                <a:cs typeface="Times New Roman" pitchFamily="18" charset="0"/>
              </a:rPr>
              <a:t>This </a:t>
            </a:r>
            <a:r>
              <a:rPr lang="en-US" sz="8000" dirty="0">
                <a:latin typeface="Times New Roman" pitchFamily="18" charset="0"/>
                <a:cs typeface="Times New Roman" pitchFamily="18" charset="0"/>
              </a:rPr>
              <a:t>means that there is everything for everyone and the company can get the different TV shows on and content that everyone needs to view in different ways.</a:t>
            </a:r>
          </a:p>
          <a:p>
            <a:pPr algn="just"/>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200" b="1" dirty="0" smtClean="0">
                <a:latin typeface="Times New Roman" pitchFamily="18" charset="0"/>
                <a:cs typeface="Times New Roman" pitchFamily="18" charset="0"/>
              </a:rPr>
              <a:t>Situation Analysis</a:t>
            </a:r>
            <a:r>
              <a:rPr lang="en-US" dirty="0" smtClean="0"/>
              <a:t/>
            </a:r>
            <a:br>
              <a:rPr lang="en-US" dirty="0" smtClean="0"/>
            </a:br>
            <a:endParaRPr lang="en-US" dirty="0"/>
          </a:p>
        </p:txBody>
      </p:sp>
      <p:sp>
        <p:nvSpPr>
          <p:cNvPr id="3" name="Content Placeholder 2"/>
          <p:cNvSpPr>
            <a:spLocks noGrp="1"/>
          </p:cNvSpPr>
          <p:nvPr>
            <p:ph idx="1"/>
          </p:nvPr>
        </p:nvSpPr>
        <p:spPr/>
        <p:txBody>
          <a:bodyPr>
            <a:normAutofit lnSpcReduction="10000"/>
          </a:bodyPr>
          <a:lstStyle/>
          <a:p>
            <a:pPr>
              <a:buNone/>
            </a:pPr>
            <a:endParaRPr lang="en-US" dirty="0"/>
          </a:p>
          <a:p>
            <a:pPr algn="just">
              <a:lnSpc>
                <a:spcPct val="150000"/>
              </a:lnSpc>
            </a:pPr>
            <a:r>
              <a:rPr lang="en-US" sz="2000" b="1" dirty="0" smtClean="0">
                <a:latin typeface="Times New Roman" pitchFamily="18" charset="0"/>
                <a:cs typeface="Times New Roman" pitchFamily="18" charset="0"/>
              </a:rPr>
              <a:t>SWOT Analysis of Netflix</a:t>
            </a:r>
            <a:endParaRPr lang="en-US" sz="2000" dirty="0">
              <a:latin typeface="Times New Roman" pitchFamily="18" charset="0"/>
              <a:cs typeface="Times New Roman" pitchFamily="18" charset="0"/>
            </a:endParaRPr>
          </a:p>
          <a:p>
            <a:pPr algn="just">
              <a:lnSpc>
                <a:spcPct val="150000"/>
              </a:lnSpc>
            </a:pPr>
            <a:r>
              <a:rPr lang="en-US" sz="2000" dirty="0">
                <a:latin typeface="Times New Roman" pitchFamily="18" charset="0"/>
                <a:cs typeface="Times New Roman" pitchFamily="18" charset="0"/>
              </a:rPr>
              <a:t>Popularity and </a:t>
            </a:r>
            <a:r>
              <a:rPr lang="en-US" sz="2000" dirty="0" smtClean="0">
                <a:latin typeface="Times New Roman" pitchFamily="18" charset="0"/>
                <a:cs typeface="Times New Roman" pitchFamily="18" charset="0"/>
              </a:rPr>
              <a:t>convenience.</a:t>
            </a:r>
            <a:endParaRPr lang="en-US" sz="2000" dirty="0">
              <a:latin typeface="Times New Roman" pitchFamily="18" charset="0"/>
              <a:cs typeface="Times New Roman" pitchFamily="18" charset="0"/>
            </a:endParaRPr>
          </a:p>
          <a:p>
            <a:pPr algn="just">
              <a:lnSpc>
                <a:spcPct val="150000"/>
              </a:lnSpc>
            </a:pPr>
            <a:r>
              <a:rPr lang="en-US" sz="2000" dirty="0">
                <a:latin typeface="Times New Roman" pitchFamily="18" charset="0"/>
                <a:cs typeface="Times New Roman" pitchFamily="18" charset="0"/>
              </a:rPr>
              <a:t>Decline DVD by Rental. Netflix services of offering DVD by rental has declined as people engage in </a:t>
            </a:r>
            <a:r>
              <a:rPr lang="en-US" sz="2000" dirty="0" smtClean="0">
                <a:latin typeface="Times New Roman" pitchFamily="18" charset="0"/>
                <a:cs typeface="Times New Roman" pitchFamily="18" charset="0"/>
              </a:rPr>
              <a:t>streaming.</a:t>
            </a:r>
            <a:endParaRPr lang="en-US" sz="2000" dirty="0">
              <a:latin typeface="Times New Roman" pitchFamily="18" charset="0"/>
              <a:cs typeface="Times New Roman" pitchFamily="18" charset="0"/>
            </a:endParaRPr>
          </a:p>
          <a:p>
            <a:pPr algn="just">
              <a:lnSpc>
                <a:spcPct val="150000"/>
              </a:lnSpc>
            </a:pPr>
            <a:r>
              <a:rPr lang="en-US" sz="2000" dirty="0">
                <a:latin typeface="Times New Roman" pitchFamily="18" charset="0"/>
                <a:cs typeface="Times New Roman" pitchFamily="18" charset="0"/>
              </a:rPr>
              <a:t>International opportunities.  The company explored the global market in 2010, by introducing its services in Canada. </a:t>
            </a:r>
          </a:p>
          <a:p>
            <a:pPr algn="just">
              <a:lnSpc>
                <a:spcPct val="150000"/>
              </a:lnSpc>
            </a:pPr>
            <a:r>
              <a:rPr lang="en-US" sz="2000" dirty="0">
                <a:latin typeface="Times New Roman" pitchFamily="18" charset="0"/>
                <a:cs typeface="Times New Roman" pitchFamily="18" charset="0"/>
              </a:rPr>
              <a:t>Increasing competition. Online streaming services face a wide range of challenges especially technological </a:t>
            </a:r>
            <a:r>
              <a:rPr lang="en-US" sz="2000" dirty="0" smtClean="0">
                <a:latin typeface="Times New Roman" pitchFamily="18" charset="0"/>
                <a:cs typeface="Times New Roman" pitchFamily="18" charset="0"/>
              </a:rPr>
              <a:t>changes.</a:t>
            </a:r>
            <a:endParaRPr lang="en-US" sz="2000" dirty="0">
              <a:latin typeface="Times New Roman" pitchFamily="18" charset="0"/>
              <a:cs typeface="Times New Roman" pitchFamily="18"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000" b="1" dirty="0" smtClean="0">
                <a:latin typeface="Times New Roman" pitchFamily="18" charset="0"/>
                <a:cs typeface="Times New Roman" pitchFamily="18" charset="0"/>
              </a:rPr>
              <a:t>Situation Analysis </a:t>
            </a:r>
            <a:r>
              <a:rPr lang="en-US" dirty="0" smtClean="0"/>
              <a:t/>
            </a:r>
            <a:br>
              <a:rPr lang="en-US" dirty="0" smtClean="0"/>
            </a:br>
            <a:endParaRPr lang="en-US" dirty="0"/>
          </a:p>
        </p:txBody>
      </p:sp>
      <p:sp>
        <p:nvSpPr>
          <p:cNvPr id="3" name="Content Placeholder 2"/>
          <p:cNvSpPr>
            <a:spLocks noGrp="1"/>
          </p:cNvSpPr>
          <p:nvPr>
            <p:ph idx="1"/>
          </p:nvPr>
        </p:nvSpPr>
        <p:spPr>
          <a:xfrm>
            <a:off x="457200" y="1066800"/>
            <a:ext cx="8229600" cy="5059363"/>
          </a:xfrm>
        </p:spPr>
        <p:txBody>
          <a:bodyPr>
            <a:normAutofit fontScale="25000" lnSpcReduction="20000"/>
          </a:bodyPr>
          <a:lstStyle/>
          <a:p>
            <a:r>
              <a:rPr lang="en-US" sz="8000" b="1" dirty="0" smtClean="0">
                <a:latin typeface="Times New Roman" pitchFamily="18" charset="0"/>
                <a:cs typeface="Times New Roman" pitchFamily="18" charset="0"/>
              </a:rPr>
              <a:t>Competition</a:t>
            </a:r>
            <a:r>
              <a:rPr lang="en-US" sz="8000" b="1" dirty="0">
                <a:latin typeface="Times New Roman" pitchFamily="18" charset="0"/>
                <a:cs typeface="Times New Roman" pitchFamily="18" charset="0"/>
              </a:rPr>
              <a:t>, SWOT ANALYSIS OF Hulu</a:t>
            </a:r>
            <a:endParaRPr lang="en-US" sz="8000" dirty="0">
              <a:latin typeface="Times New Roman" pitchFamily="18" charset="0"/>
              <a:cs typeface="Times New Roman" pitchFamily="18" charset="0"/>
            </a:endParaRPr>
          </a:p>
          <a:p>
            <a:pPr>
              <a:lnSpc>
                <a:spcPct val="170000"/>
              </a:lnSpc>
            </a:pPr>
            <a:r>
              <a:rPr lang="en-US" sz="8000" dirty="0" smtClean="0"/>
              <a:t>  </a:t>
            </a:r>
            <a:r>
              <a:rPr lang="en-US" sz="8000" dirty="0">
                <a:latin typeface="Times New Roman" pitchFamily="18" charset="0"/>
                <a:cs typeface="Times New Roman" pitchFamily="18" charset="0"/>
              </a:rPr>
              <a:t>Hulu has a wide range of services, that is with regards to content. There is diverse content ranging from documentaries, international drama, movies, and news allowing access to TV Prime.</a:t>
            </a:r>
          </a:p>
          <a:p>
            <a:pPr>
              <a:lnSpc>
                <a:spcPct val="170000"/>
              </a:lnSpc>
            </a:pPr>
            <a:r>
              <a:rPr lang="en-US" sz="8000" dirty="0">
                <a:latin typeface="Times New Roman" pitchFamily="18" charset="0"/>
                <a:cs typeface="Times New Roman" pitchFamily="18" charset="0"/>
              </a:rPr>
              <a:t>Compared to other services like Netflix, the company has no services that cater to children, lacks children programmes. The company has a lot of ads introduced amid TV shows which acts as an interruption.</a:t>
            </a:r>
          </a:p>
          <a:p>
            <a:pPr>
              <a:lnSpc>
                <a:spcPct val="170000"/>
              </a:lnSpc>
            </a:pPr>
            <a:r>
              <a:rPr lang="en-US" sz="8000" dirty="0">
                <a:latin typeface="Times New Roman" pitchFamily="18" charset="0"/>
                <a:cs typeface="Times New Roman" pitchFamily="18" charset="0"/>
              </a:rPr>
              <a:t>US market is an enlarged customer base, and thus can be exploited by the company in targeting all demographics. Introduce children program to explore this market as its promising.</a:t>
            </a:r>
          </a:p>
          <a:p>
            <a:pPr>
              <a:lnSpc>
                <a:spcPct val="170000"/>
              </a:lnSpc>
            </a:pPr>
            <a:r>
              <a:rPr lang="en-US" sz="8000" dirty="0">
                <a:latin typeface="Times New Roman" pitchFamily="18" charset="0"/>
                <a:cs typeface="Times New Roman" pitchFamily="18" charset="0"/>
              </a:rPr>
              <a:t>There is a perceived threat from other television giants which are very competitive. Furthermore, there is piracy, especially illegal streaming.</a:t>
            </a:r>
          </a:p>
          <a:p>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000" b="1" dirty="0" smtClean="0">
                <a:latin typeface="Times New Roman" pitchFamily="18" charset="0"/>
                <a:cs typeface="Times New Roman" pitchFamily="18" charset="0"/>
              </a:rPr>
              <a:t>Situation Analysis</a:t>
            </a:r>
            <a:r>
              <a:rPr lang="en-US" dirty="0" smtClean="0"/>
              <a:t/>
            </a:r>
            <a:br>
              <a:rPr lang="en-US" dirty="0" smtClean="0"/>
            </a:br>
            <a:endParaRPr lang="en-US" dirty="0"/>
          </a:p>
        </p:txBody>
      </p:sp>
      <p:sp>
        <p:nvSpPr>
          <p:cNvPr id="3" name="Content Placeholder 2"/>
          <p:cNvSpPr>
            <a:spLocks noGrp="1"/>
          </p:cNvSpPr>
          <p:nvPr>
            <p:ph idx="1"/>
          </p:nvPr>
        </p:nvSpPr>
        <p:spPr/>
        <p:txBody>
          <a:bodyPr>
            <a:normAutofit fontScale="25000" lnSpcReduction="20000"/>
          </a:bodyPr>
          <a:lstStyle/>
          <a:p>
            <a:pPr algn="just">
              <a:lnSpc>
                <a:spcPct val="170000"/>
              </a:lnSpc>
            </a:pPr>
            <a:r>
              <a:rPr lang="en-US" sz="8000" b="1" dirty="0" smtClean="0">
                <a:latin typeface="Times New Roman" pitchFamily="18" charset="0"/>
                <a:cs typeface="Times New Roman" pitchFamily="18" charset="0"/>
              </a:rPr>
              <a:t>SWOT Analysis for Nollywood and Bollywood Programmes</a:t>
            </a:r>
            <a:endParaRPr lang="en-US" sz="8000" dirty="0" smtClean="0">
              <a:latin typeface="Times New Roman" pitchFamily="18" charset="0"/>
              <a:cs typeface="Times New Roman" pitchFamily="18" charset="0"/>
            </a:endParaRPr>
          </a:p>
          <a:p>
            <a:pPr algn="just">
              <a:lnSpc>
                <a:spcPct val="170000"/>
              </a:lnSpc>
            </a:pPr>
            <a:r>
              <a:rPr lang="en-US" sz="8000" dirty="0" smtClean="0">
                <a:latin typeface="Times New Roman" pitchFamily="18" charset="0"/>
                <a:cs typeface="Times New Roman" pitchFamily="18" charset="0"/>
              </a:rPr>
              <a:t>With its brand quality, it will be easier to get market for the services to provides. </a:t>
            </a:r>
          </a:p>
          <a:p>
            <a:pPr algn="just">
              <a:lnSpc>
                <a:spcPct val="170000"/>
              </a:lnSpc>
            </a:pPr>
            <a:r>
              <a:rPr lang="en-US" sz="8000" dirty="0" smtClean="0">
                <a:latin typeface="Times New Roman" pitchFamily="18" charset="0"/>
                <a:cs typeface="Times New Roman" pitchFamily="18" charset="0"/>
              </a:rPr>
              <a:t>Lack of diverse content, especially with regards to culture might be a limitation for the company especially if there is no much African and Asian content.</a:t>
            </a:r>
          </a:p>
          <a:p>
            <a:pPr algn="just">
              <a:lnSpc>
                <a:spcPct val="170000"/>
              </a:lnSpc>
            </a:pPr>
            <a:r>
              <a:rPr lang="en-US" sz="8000" dirty="0" smtClean="0">
                <a:latin typeface="Times New Roman" pitchFamily="18" charset="0"/>
                <a:cs typeface="Times New Roman" pitchFamily="18" charset="0"/>
              </a:rPr>
              <a:t>Exploring this markets is an opportunity for the company to be able to explore the emerging markets that have not been explored. </a:t>
            </a:r>
          </a:p>
          <a:p>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000" b="1" dirty="0" smtClean="0">
                <a:latin typeface="Times New Roman" pitchFamily="18" charset="0"/>
                <a:cs typeface="Times New Roman" pitchFamily="18" charset="0"/>
              </a:rPr>
              <a:t>Current Situation Statement</a:t>
            </a:r>
            <a:r>
              <a:rPr lang="en-US" dirty="0" smtClean="0">
                <a:latin typeface="Times New Roman" pitchFamily="18" charset="0"/>
                <a:cs typeface="Times New Roman" pitchFamily="18" charset="0"/>
              </a:rPr>
              <a:t/>
            </a:r>
            <a:br>
              <a:rPr lang="en-US" dirty="0" smtClean="0">
                <a:latin typeface="Times New Roman" pitchFamily="18" charset="0"/>
                <a:cs typeface="Times New Roman" pitchFamily="18" charset="0"/>
              </a:rPr>
            </a:br>
            <a:endParaRPr lang="en-US" dirty="0"/>
          </a:p>
        </p:txBody>
      </p:sp>
      <p:sp>
        <p:nvSpPr>
          <p:cNvPr id="3" name="Content Placeholder 2"/>
          <p:cNvSpPr>
            <a:spLocks noGrp="1"/>
          </p:cNvSpPr>
          <p:nvPr>
            <p:ph idx="1"/>
          </p:nvPr>
        </p:nvSpPr>
        <p:spPr/>
        <p:txBody>
          <a:bodyPr>
            <a:normAutofit fontScale="70000" lnSpcReduction="20000"/>
          </a:bodyPr>
          <a:lstStyle/>
          <a:p>
            <a:pPr algn="just">
              <a:lnSpc>
                <a:spcPct val="170000"/>
              </a:lnSpc>
            </a:pPr>
            <a:r>
              <a:rPr lang="en-US" dirty="0" smtClean="0">
                <a:latin typeface="Times New Roman" pitchFamily="18" charset="0"/>
                <a:cs typeface="Times New Roman" pitchFamily="18" charset="0"/>
              </a:rPr>
              <a:t>Netflix has an opportunity to tap a market that has not been tapped yet. This includes penetrating markets that have not been exploited. </a:t>
            </a:r>
          </a:p>
          <a:p>
            <a:pPr algn="just">
              <a:lnSpc>
                <a:spcPct val="170000"/>
              </a:lnSpc>
            </a:pPr>
            <a:r>
              <a:rPr lang="en-US" dirty="0" smtClean="0">
                <a:latin typeface="Times New Roman" pitchFamily="18" charset="0"/>
                <a:cs typeface="Times New Roman" pitchFamily="18" charset="0"/>
              </a:rPr>
              <a:t>Therefore directing its focus to exploit the African and Asian market the company will be in a better position to promote its competitive advantage. </a:t>
            </a:r>
          </a:p>
          <a:p>
            <a:pPr algn="just">
              <a:lnSpc>
                <a:spcPct val="170000"/>
              </a:lnSpc>
            </a:pPr>
            <a:r>
              <a:rPr lang="en-US" dirty="0" smtClean="0">
                <a:latin typeface="Times New Roman" pitchFamily="18" charset="0"/>
                <a:cs typeface="Times New Roman" pitchFamily="18" charset="0"/>
              </a:rPr>
              <a:t>This will save the company from the threat of other competitors like Amazon and Hulu. On the other hand, there would be diversification, and therefore it increases the revenue margin of the company. </a:t>
            </a:r>
          </a:p>
          <a:p>
            <a:pPr algn="just">
              <a:lnSpc>
                <a:spcPct val="170000"/>
              </a:lnSpc>
            </a:pPr>
            <a:r>
              <a:rPr lang="en-US" dirty="0" smtClean="0">
                <a:latin typeface="Times New Roman" pitchFamily="18" charset="0"/>
                <a:cs typeface="Times New Roman" pitchFamily="18" charset="0"/>
              </a:rPr>
              <a:t>If the company successfully attains a substantial audience with regards to this market, then it will add to one of the strengths of the company that needs to be reinforced.</a:t>
            </a:r>
          </a:p>
          <a:p>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000" b="1" dirty="0" smtClean="0">
                <a:latin typeface="Times New Roman" pitchFamily="18" charset="0"/>
                <a:cs typeface="Times New Roman" pitchFamily="18" charset="0"/>
              </a:rPr>
              <a:t>4P’s</a:t>
            </a:r>
            <a:r>
              <a:rPr lang="en-US" dirty="0" smtClean="0"/>
              <a:t/>
            </a:r>
            <a:br>
              <a:rPr lang="en-US" dirty="0" smtClean="0"/>
            </a:br>
            <a:endParaRPr lang="en-US" dirty="0"/>
          </a:p>
        </p:txBody>
      </p:sp>
      <p:sp>
        <p:nvSpPr>
          <p:cNvPr id="3" name="Content Placeholder 2"/>
          <p:cNvSpPr>
            <a:spLocks noGrp="1"/>
          </p:cNvSpPr>
          <p:nvPr>
            <p:ph idx="1"/>
          </p:nvPr>
        </p:nvSpPr>
        <p:spPr/>
        <p:txBody>
          <a:bodyPr>
            <a:normAutofit fontScale="25000" lnSpcReduction="20000"/>
          </a:bodyPr>
          <a:lstStyle/>
          <a:p>
            <a:pPr algn="just">
              <a:lnSpc>
                <a:spcPct val="150000"/>
              </a:lnSpc>
            </a:pPr>
            <a:r>
              <a:rPr lang="en-US" sz="8000" dirty="0" smtClean="0">
                <a:latin typeface="Times New Roman" pitchFamily="18" charset="0"/>
                <a:cs typeface="Times New Roman" pitchFamily="18" charset="0"/>
              </a:rPr>
              <a:t>Netflix provides a wide range of movies and Tv series through subscription. They go further and undertake agreements with studios to make recent and favorite movies and series.</a:t>
            </a:r>
          </a:p>
          <a:p>
            <a:pPr algn="just">
              <a:lnSpc>
                <a:spcPct val="150000"/>
              </a:lnSpc>
            </a:pPr>
            <a:r>
              <a:rPr lang="en-US" sz="8000" dirty="0" smtClean="0">
                <a:latin typeface="Times New Roman" pitchFamily="18" charset="0"/>
                <a:cs typeface="Times New Roman" pitchFamily="18" charset="0"/>
              </a:rPr>
              <a:t>Marketing has been spread across several media sourcing which includes TV commercials, radio, and even mail advertisements. It is also promoted through providing a month free trial for new customers.</a:t>
            </a:r>
          </a:p>
          <a:p>
            <a:pPr algn="just">
              <a:lnSpc>
                <a:spcPct val="150000"/>
              </a:lnSpc>
            </a:pPr>
            <a:r>
              <a:rPr lang="en-US" sz="8000" dirty="0" smtClean="0">
                <a:latin typeface="Times New Roman" pitchFamily="18" charset="0"/>
                <a:cs typeface="Times New Roman" pitchFamily="18" charset="0"/>
              </a:rPr>
              <a:t>For Netflix, it is cheaper than most movies, and furthermore, there are no limitations to the number of movies that one needs to watch.</a:t>
            </a:r>
          </a:p>
          <a:p>
            <a:pPr algn="just">
              <a:lnSpc>
                <a:spcPct val="150000"/>
              </a:lnSpc>
            </a:pPr>
            <a:r>
              <a:rPr lang="en-US" sz="8000" dirty="0" smtClean="0">
                <a:latin typeface="Times New Roman" pitchFamily="18" charset="0"/>
                <a:cs typeface="Times New Roman" pitchFamily="18" charset="0"/>
              </a:rPr>
              <a:t>The company has its headquarters in California. Provision of their services doe does not need any physical stores since it is provided in a virtual environment.</a:t>
            </a:r>
          </a:p>
          <a:p>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200" b="1" dirty="0" smtClean="0">
                <a:latin typeface="Times New Roman" pitchFamily="18" charset="0"/>
                <a:cs typeface="Times New Roman" pitchFamily="18" charset="0"/>
              </a:rPr>
              <a:t>Marketing Objectives</a:t>
            </a:r>
            <a:r>
              <a:rPr lang="en-US" dirty="0" smtClean="0"/>
              <a:t/>
            </a:r>
            <a:br>
              <a:rPr lang="en-US" dirty="0" smtClean="0"/>
            </a:br>
            <a:endParaRPr lang="en-US" dirty="0"/>
          </a:p>
        </p:txBody>
      </p:sp>
      <p:sp>
        <p:nvSpPr>
          <p:cNvPr id="3" name="Content Placeholder 2"/>
          <p:cNvSpPr>
            <a:spLocks noGrp="1"/>
          </p:cNvSpPr>
          <p:nvPr>
            <p:ph idx="1"/>
          </p:nvPr>
        </p:nvSpPr>
        <p:spPr/>
        <p:txBody>
          <a:bodyPr>
            <a:normAutofit fontScale="92500" lnSpcReduction="20000"/>
          </a:bodyPr>
          <a:lstStyle/>
          <a:p>
            <a:pPr algn="just">
              <a:lnSpc>
                <a:spcPct val="150000"/>
              </a:lnSpc>
            </a:pPr>
            <a:r>
              <a:rPr lang="en-US" sz="2200" dirty="0" smtClean="0">
                <a:latin typeface="Times New Roman" pitchFamily="18" charset="0"/>
                <a:cs typeface="Times New Roman" pitchFamily="18" charset="0"/>
              </a:rPr>
              <a:t>The </a:t>
            </a:r>
            <a:r>
              <a:rPr lang="en-US" sz="2200" dirty="0">
                <a:latin typeface="Times New Roman" pitchFamily="18" charset="0"/>
                <a:cs typeface="Times New Roman" pitchFamily="18" charset="0"/>
              </a:rPr>
              <a:t>primary marketing objective is to ensure that the company can acquire a significant market in emerging markets like Africa and Asia. </a:t>
            </a:r>
            <a:endParaRPr lang="en-US" sz="2200" dirty="0" smtClean="0">
              <a:latin typeface="Times New Roman" pitchFamily="18" charset="0"/>
              <a:cs typeface="Times New Roman" pitchFamily="18" charset="0"/>
            </a:endParaRPr>
          </a:p>
          <a:p>
            <a:pPr algn="just">
              <a:lnSpc>
                <a:spcPct val="150000"/>
              </a:lnSpc>
            </a:pPr>
            <a:r>
              <a:rPr lang="en-US" sz="2200" dirty="0" smtClean="0">
                <a:latin typeface="Times New Roman" pitchFamily="18" charset="0"/>
                <a:cs typeface="Times New Roman" pitchFamily="18" charset="0"/>
              </a:rPr>
              <a:t>Some </a:t>
            </a:r>
            <a:r>
              <a:rPr lang="en-US" sz="2200" dirty="0">
                <a:latin typeface="Times New Roman" pitchFamily="18" charset="0"/>
                <a:cs typeface="Times New Roman" pitchFamily="18" charset="0"/>
              </a:rPr>
              <a:t>of the marketing objectives include attaining brand awareness of 40% annually, and this can be acquired through aggressive advertising strategies like using social media platforms and even promotional strategy. </a:t>
            </a:r>
            <a:endParaRPr lang="en-US" sz="2200" dirty="0" smtClean="0">
              <a:latin typeface="Times New Roman" pitchFamily="18" charset="0"/>
              <a:cs typeface="Times New Roman" pitchFamily="18" charset="0"/>
            </a:endParaRPr>
          </a:p>
          <a:p>
            <a:pPr algn="just">
              <a:lnSpc>
                <a:spcPct val="150000"/>
              </a:lnSpc>
            </a:pPr>
            <a:r>
              <a:rPr lang="en-US" sz="2200" dirty="0" smtClean="0">
                <a:latin typeface="Times New Roman" pitchFamily="18" charset="0"/>
                <a:cs typeface="Times New Roman" pitchFamily="18" charset="0"/>
              </a:rPr>
              <a:t>Reputation </a:t>
            </a:r>
            <a:r>
              <a:rPr lang="en-US" sz="2200" dirty="0">
                <a:latin typeface="Times New Roman" pitchFamily="18" charset="0"/>
                <a:cs typeface="Times New Roman" pitchFamily="18" charset="0"/>
              </a:rPr>
              <a:t>is mainly through providing value and quality so that customers can share their experiences with other customers which establishes loyalty. </a:t>
            </a:r>
            <a:endParaRPr lang="en-US" sz="2200" dirty="0" smtClean="0">
              <a:latin typeface="Times New Roman" pitchFamily="18" charset="0"/>
              <a:cs typeface="Times New Roman" pitchFamily="18" charset="0"/>
            </a:endParaRPr>
          </a:p>
          <a:p>
            <a:pPr algn="just">
              <a:lnSpc>
                <a:spcPct val="150000"/>
              </a:lnSpc>
            </a:pPr>
            <a:r>
              <a:rPr lang="en-US" sz="2200" dirty="0" smtClean="0">
                <a:latin typeface="Times New Roman" pitchFamily="18" charset="0"/>
                <a:cs typeface="Times New Roman" pitchFamily="18" charset="0"/>
              </a:rPr>
              <a:t>This </a:t>
            </a:r>
            <a:r>
              <a:rPr lang="en-US" sz="2200" dirty="0">
                <a:latin typeface="Times New Roman" pitchFamily="18" charset="0"/>
                <a:cs typeface="Times New Roman" pitchFamily="18" charset="0"/>
              </a:rPr>
              <a:t>will be achieved primarily through delivering value and quality services in the emerging markets. In this way, it will be much easier to build a brand reputation in the target markets like Asia and Africa.</a:t>
            </a:r>
          </a:p>
          <a:p>
            <a:pPr>
              <a:buNone/>
            </a:pPr>
            <a:endParaRPr lang="en-US" dirty="0"/>
          </a:p>
          <a:p>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000" b="1" dirty="0" smtClean="0">
                <a:latin typeface="Times New Roman" pitchFamily="18" charset="0"/>
                <a:cs typeface="Times New Roman" pitchFamily="18" charset="0"/>
              </a:rPr>
              <a:t>Measurement</a:t>
            </a:r>
            <a:endParaRPr lang="en-US" sz="2000" dirty="0">
              <a:latin typeface="Times New Roman" pitchFamily="18" charset="0"/>
              <a:cs typeface="Times New Roman" pitchFamily="18" charset="0"/>
            </a:endParaRPr>
          </a:p>
        </p:txBody>
      </p:sp>
      <p:sp>
        <p:nvSpPr>
          <p:cNvPr id="3" name="Content Placeholder 2"/>
          <p:cNvSpPr>
            <a:spLocks noGrp="1"/>
          </p:cNvSpPr>
          <p:nvPr>
            <p:ph idx="1"/>
          </p:nvPr>
        </p:nvSpPr>
        <p:spPr>
          <a:xfrm>
            <a:off x="457200" y="1219200"/>
            <a:ext cx="8229600" cy="4906963"/>
          </a:xfrm>
        </p:spPr>
        <p:txBody>
          <a:bodyPr>
            <a:normAutofit fontScale="25000" lnSpcReduction="20000"/>
          </a:bodyPr>
          <a:lstStyle/>
          <a:p>
            <a:pPr>
              <a:buNone/>
            </a:pPr>
            <a:endParaRPr lang="en-US" dirty="0" smtClean="0"/>
          </a:p>
          <a:p>
            <a:pPr algn="just">
              <a:lnSpc>
                <a:spcPct val="160000"/>
              </a:lnSpc>
            </a:pPr>
            <a:r>
              <a:rPr lang="en-US" dirty="0" smtClean="0"/>
              <a:t> </a:t>
            </a:r>
            <a:r>
              <a:rPr lang="en-US" sz="8000" dirty="0" smtClean="0">
                <a:latin typeface="Times New Roman" pitchFamily="18" charset="0"/>
                <a:cs typeface="Times New Roman" pitchFamily="18" charset="0"/>
              </a:rPr>
              <a:t>Many measures can be undertaken to measure and track the marketing strategies. First and foremost records are vital in following unique visitors. This might be measured by determining the individuals who visit the websites of the company and the traffic. </a:t>
            </a:r>
          </a:p>
          <a:p>
            <a:pPr algn="just">
              <a:lnSpc>
                <a:spcPct val="160000"/>
              </a:lnSpc>
            </a:pPr>
            <a:r>
              <a:rPr lang="en-US" sz="8000" dirty="0" smtClean="0">
                <a:latin typeface="Times New Roman" pitchFamily="18" charset="0"/>
                <a:cs typeface="Times New Roman" pitchFamily="18" charset="0"/>
              </a:rPr>
              <a:t>When actions prescribed in the advertisement content, measures should be taken especially for those who perform the specific actions. </a:t>
            </a:r>
          </a:p>
          <a:p>
            <a:pPr algn="just">
              <a:lnSpc>
                <a:spcPct val="160000"/>
              </a:lnSpc>
            </a:pPr>
            <a:r>
              <a:rPr lang="en-US" sz="8000" dirty="0" smtClean="0">
                <a:latin typeface="Times New Roman" pitchFamily="18" charset="0"/>
                <a:cs typeface="Times New Roman" pitchFamily="18" charset="0"/>
              </a:rPr>
              <a:t>Track of sales regarding the subscribers are essential is critical to enhancing the success of market strategies, they should employ quarterly measurement of marketing strategies to determine if the strategies are working based on sales. </a:t>
            </a:r>
          </a:p>
          <a:p>
            <a:pPr algn="just">
              <a:lnSpc>
                <a:spcPct val="160000"/>
              </a:lnSpc>
            </a:pPr>
            <a:r>
              <a:rPr lang="en-US" sz="8000" dirty="0" smtClean="0">
                <a:latin typeface="Times New Roman" pitchFamily="18" charset="0"/>
                <a:cs typeface="Times New Roman" pitchFamily="18" charset="0"/>
              </a:rPr>
              <a:t>If there are no significant changes with regards to changes, then it would be appropriate to initiate appropriate changes</a:t>
            </a:r>
            <a:endParaRPr lang="en-US" sz="8000" dirty="0">
              <a:latin typeface="Times New Roman" pitchFamily="18" charset="0"/>
              <a:cs typeface="Times New Roman" pitchFamily="18" charset="0"/>
            </a:endParaRPr>
          </a:p>
        </p:txBody>
      </p:sp>
    </p:spTree>
  </p:cSld>
  <p:clrMapOvr>
    <a:masterClrMapping/>
  </p:clrMapOvr>
  <p:transition>
    <p:dissolve/>
    <p:sndAc>
      <p:stSnd>
        <p:snd r:embed="rId2" name="arrow.wav"/>
      </p:stSnd>
    </p:sndAc>
  </p:transition>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24</TotalTime>
  <Words>1600</Words>
  <Application>Microsoft Office PowerPoint</Application>
  <PresentationFormat>On-screen Show (4:3)</PresentationFormat>
  <Paragraphs>83</Paragraphs>
  <Slides>15</Slides>
  <Notes>0</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Flow</vt:lpstr>
      <vt:lpstr>Slide 1</vt:lpstr>
      <vt:lpstr>Executive Summary </vt:lpstr>
      <vt:lpstr>Brand Foundation </vt:lpstr>
      <vt:lpstr>Brand and Product Definition </vt:lpstr>
      <vt:lpstr>Brand Stakeholders </vt:lpstr>
      <vt:lpstr>Perceived Brand Positioning </vt:lpstr>
      <vt:lpstr>Product/Service Focus </vt:lpstr>
      <vt:lpstr>Target Audience and Positioning </vt:lpstr>
      <vt:lpstr>Situation Analysis </vt:lpstr>
      <vt:lpstr>Situation Analysis  </vt:lpstr>
      <vt:lpstr>Situation Analysis </vt:lpstr>
      <vt:lpstr>Current Situation Statement </vt:lpstr>
      <vt:lpstr>4P’s </vt:lpstr>
      <vt:lpstr>Marketing Objectives </vt:lpstr>
      <vt:lpstr>Measurement</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Nehemiah</dc:creator>
  <cp:lastModifiedBy>FRANK</cp:lastModifiedBy>
  <cp:revision>7</cp:revision>
  <dcterms:created xsi:type="dcterms:W3CDTF">2018-07-24T12:46:01Z</dcterms:created>
  <dcterms:modified xsi:type="dcterms:W3CDTF">2018-07-24T17:00:13Z</dcterms:modified>
</cp:coreProperties>
</file>