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6"/>
  </p:notesMasterIdLst>
  <p:sldIdLst>
    <p:sldId id="256" r:id="rId2"/>
    <p:sldId id="259" r:id="rId3"/>
    <p:sldId id="260" r:id="rId4"/>
    <p:sldId id="272" r:id="rId5"/>
    <p:sldId id="275" r:id="rId6"/>
    <p:sldId id="282" r:id="rId7"/>
    <p:sldId id="277" r:id="rId8"/>
    <p:sldId id="273" r:id="rId9"/>
    <p:sldId id="276" r:id="rId10"/>
    <p:sldId id="279" r:id="rId11"/>
    <p:sldId id="280" r:id="rId12"/>
    <p:sldId id="262" r:id="rId13"/>
    <p:sldId id="283"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D3D8"/>
    <a:srgbClr val="AD122A"/>
    <a:srgbClr val="094C50"/>
    <a:srgbClr val="A10020"/>
    <a:srgbClr val="FDB713"/>
    <a:srgbClr val="A2B526"/>
    <a:srgbClr val="303B42"/>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8" autoAdjust="0"/>
    <p:restoredTop sz="93971" autoAdjust="0"/>
  </p:normalViewPr>
  <p:slideViewPr>
    <p:cSldViewPr snapToGrid="0" snapToObjects="1">
      <p:cViewPr varScale="1">
        <p:scale>
          <a:sx n="88" d="100"/>
          <a:sy n="88" d="100"/>
        </p:scale>
        <p:origin x="654"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Wright" userId="4d0579c7094a6123" providerId="LiveId" clId="{710DE4FE-10B1-4F58-94E8-7028E1AE7110}"/>
    <pc:docChg chg="modSld sldOrd">
      <pc:chgData name="Anthony Wright" userId="4d0579c7094a6123" providerId="LiveId" clId="{710DE4FE-10B1-4F58-94E8-7028E1AE7110}" dt="2021-01-27T15:28:22.253" v="6"/>
      <pc:docMkLst>
        <pc:docMk/>
      </pc:docMkLst>
      <pc:sldChg chg="ord">
        <pc:chgData name="Anthony Wright" userId="4d0579c7094a6123" providerId="LiveId" clId="{710DE4FE-10B1-4F58-94E8-7028E1AE7110}" dt="2021-01-27T15:28:22.253" v="6"/>
        <pc:sldMkLst>
          <pc:docMk/>
          <pc:sldMk cId="4275403481" sldId="273"/>
        </pc:sldMkLst>
      </pc:sldChg>
      <pc:sldChg chg="modSp mod ord">
        <pc:chgData name="Anthony Wright" userId="4d0579c7094a6123" providerId="LiveId" clId="{710DE4FE-10B1-4F58-94E8-7028E1AE7110}" dt="2021-01-27T15:24:39.192" v="2"/>
        <pc:sldMkLst>
          <pc:docMk/>
          <pc:sldMk cId="2353853748" sldId="279"/>
        </pc:sldMkLst>
        <pc:spChg chg="mod">
          <ac:chgData name="Anthony Wright" userId="4d0579c7094a6123" providerId="LiveId" clId="{710DE4FE-10B1-4F58-94E8-7028E1AE7110}" dt="2021-01-27T14:56:52.947" v="0" actId="6549"/>
          <ac:spMkLst>
            <pc:docMk/>
            <pc:sldMk cId="2353853748" sldId="279"/>
            <ac:spMk id="3" creationId="{93F49E01-AAE5-40F8-A258-79A5CB9661DC}"/>
          </ac:spMkLst>
        </pc:spChg>
      </pc:sldChg>
    </pc:docChg>
  </pc:docChgLst>
  <pc:docChgLst>
    <pc:chgData name="Anthony Wright" userId="4d0579c7094a6123" providerId="LiveId" clId="{22504734-2A6C-4F94-BBC7-5C1963554183}"/>
    <pc:docChg chg="custSel modSld">
      <pc:chgData name="Anthony Wright" userId="4d0579c7094a6123" providerId="LiveId" clId="{22504734-2A6C-4F94-BBC7-5C1963554183}" dt="2021-03-20T15:07:50.695" v="1" actId="27636"/>
      <pc:docMkLst>
        <pc:docMk/>
      </pc:docMkLst>
      <pc:sldChg chg="modSp mod">
        <pc:chgData name="Anthony Wright" userId="4d0579c7094a6123" providerId="LiveId" clId="{22504734-2A6C-4F94-BBC7-5C1963554183}" dt="2021-03-20T15:07:50.695" v="1" actId="27636"/>
        <pc:sldMkLst>
          <pc:docMk/>
          <pc:sldMk cId="1502736065" sldId="256"/>
        </pc:sldMkLst>
        <pc:spChg chg="mod">
          <ac:chgData name="Anthony Wright" userId="4d0579c7094a6123" providerId="LiveId" clId="{22504734-2A6C-4F94-BBC7-5C1963554183}" dt="2021-03-20T15:07:50.695" v="1" actId="27636"/>
          <ac:spMkLst>
            <pc:docMk/>
            <pc:sldMk cId="1502736065"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D6615-0343-4A78-85EA-4FB876E2EA55}" type="datetimeFigureOut">
              <a:rPr lang="en-US" smtClean="0"/>
              <a:t>3/20/2021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80F05-64A5-4C74-9533-D32B3768EF83}" type="slidenum">
              <a:rPr lang="en-US" smtClean="0"/>
              <a:t>‹#›</a:t>
            </a:fld>
            <a:endParaRPr lang="en-US"/>
          </a:p>
        </p:txBody>
      </p:sp>
    </p:spTree>
    <p:extLst>
      <p:ext uri="{BB962C8B-B14F-4D97-AF65-F5344CB8AC3E}">
        <p14:creationId xmlns:p14="http://schemas.microsoft.com/office/powerpoint/2010/main" val="47504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Protamine is an FDA approved drug used to neutralize the effects of unfractionated heparin. It was originally isolated from salmon sperm however, its currently produced using recombinant technology. When dosed appropriately protamine reduces the risk of postop. bleeding. There are various dosages from 0.6 to 1.8mg to every 1mg heparin. </a:t>
            </a:r>
            <a:r>
              <a:rPr lang="en-US" sz="1800">
                <a:effectLst/>
                <a:latin typeface="Calibri" panose="020F0502020204030204" pitchFamily="34" charset="0"/>
                <a:ea typeface="Calibri" panose="020F0502020204030204" pitchFamily="34" charset="0"/>
                <a:cs typeface="Times New Roman" panose="02020603050405020304" pitchFamily="18" charset="0"/>
              </a:rPr>
              <a:t>With the most common ratio among institutions being 1:1 or 1.3:1.</a:t>
            </a:r>
          </a:p>
          <a:p>
            <a:endParaRPr lang="en-US"/>
          </a:p>
        </p:txBody>
      </p:sp>
      <p:sp>
        <p:nvSpPr>
          <p:cNvPr id="4" name="Slide Number Placeholder 3"/>
          <p:cNvSpPr>
            <a:spLocks noGrp="1"/>
          </p:cNvSpPr>
          <p:nvPr>
            <p:ph type="sldNum" sz="quarter" idx="5"/>
          </p:nvPr>
        </p:nvSpPr>
        <p:spPr/>
        <p:txBody>
          <a:bodyPr/>
          <a:lstStyle/>
          <a:p>
            <a:fld id="{24080F05-64A5-4C74-9533-D32B3768EF83}" type="slidenum">
              <a:rPr lang="en-US" smtClean="0"/>
              <a:t>3</a:t>
            </a:fld>
            <a:endParaRPr lang="en-US"/>
          </a:p>
        </p:txBody>
      </p:sp>
    </p:spTree>
    <p:extLst>
      <p:ext uri="{BB962C8B-B14F-4D97-AF65-F5344CB8AC3E}">
        <p14:creationId xmlns:p14="http://schemas.microsoft.com/office/powerpoint/2010/main" val="257300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why do we need accuracy? As we know underdosing protamine can lead to increased blood loss post-operatively due to the residual heparin in circulation. So if that’s the case why don’t we just shot high to be on the safe side?  Well, the reason is since protamine is inherently an anticoagulant, overdosing would not only completely neutralize heparin in the circulation but would lead to the same issues of post-op bleeding because of the excess and lack of heparin to neutralize. This means the administration of this drug needs to be extremely accurate to prevent any issues of post-operative bleeding. Which I why we need to figure out and ideal dose that would completely neutralize heparin without leaving excess protamine.</a:t>
            </a:r>
          </a:p>
          <a:p>
            <a:endParaRPr lang="en-US" dirty="0"/>
          </a:p>
        </p:txBody>
      </p:sp>
      <p:sp>
        <p:nvSpPr>
          <p:cNvPr id="4" name="Slide Number Placeholder 3"/>
          <p:cNvSpPr>
            <a:spLocks noGrp="1"/>
          </p:cNvSpPr>
          <p:nvPr>
            <p:ph type="sldNum" sz="quarter" idx="5"/>
          </p:nvPr>
        </p:nvSpPr>
        <p:spPr/>
        <p:txBody>
          <a:bodyPr/>
          <a:lstStyle/>
          <a:p>
            <a:fld id="{24080F05-64A5-4C74-9533-D32B3768EF83}" type="slidenum">
              <a:rPr lang="en-US" smtClean="0"/>
              <a:t>4</a:t>
            </a:fld>
            <a:endParaRPr lang="en-US"/>
          </a:p>
        </p:txBody>
      </p:sp>
    </p:spTree>
    <p:extLst>
      <p:ext uri="{BB962C8B-B14F-4D97-AF65-F5344CB8AC3E}">
        <p14:creationId xmlns:p14="http://schemas.microsoft.com/office/powerpoint/2010/main" val="414767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heparin dose response curve is used to determine the amount of heparin needed to maintain adequate anticoagulation throughout a procedure. Its defined by a target ACT which has been proven to effective. A similar technique may be just as effective in heparin reversal with Protamine. In theory, a linear regression equation, generated from the curve, can then be used to calculate the amount of protamine necessary to achieve a target activated clotting time.</a:t>
            </a:r>
          </a:p>
          <a:p>
            <a:endParaRPr lang="en-US" dirty="0"/>
          </a:p>
        </p:txBody>
      </p:sp>
      <p:sp>
        <p:nvSpPr>
          <p:cNvPr id="4" name="Slide Number Placeholder 3"/>
          <p:cNvSpPr>
            <a:spLocks noGrp="1"/>
          </p:cNvSpPr>
          <p:nvPr>
            <p:ph type="sldNum" sz="quarter" idx="5"/>
          </p:nvPr>
        </p:nvSpPr>
        <p:spPr/>
        <p:txBody>
          <a:bodyPr/>
          <a:lstStyle/>
          <a:p>
            <a:fld id="{24080F05-64A5-4C74-9533-D32B3768EF83}" type="slidenum">
              <a:rPr lang="en-US" smtClean="0"/>
              <a:t>5</a:t>
            </a:fld>
            <a:endParaRPr lang="en-US"/>
          </a:p>
        </p:txBody>
      </p:sp>
    </p:spTree>
    <p:extLst>
      <p:ext uri="{BB962C8B-B14F-4D97-AF65-F5344CB8AC3E}">
        <p14:creationId xmlns:p14="http://schemas.microsoft.com/office/powerpoint/2010/main" val="235846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 research article found in Journal of Cardiothoracic and Vascular Anesthesia by Dr.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Szalados</a:t>
            </a:r>
            <a:r>
              <a:rPr lang="en-US" sz="1800" dirty="0">
                <a:effectLst/>
                <a:latin typeface="Calibri" panose="020F0502020204030204" pitchFamily="34" charset="0"/>
                <a:ea typeface="Calibri" panose="020F0502020204030204" pitchFamily="34" charset="0"/>
                <a:cs typeface="Times New Roman" panose="02020603050405020304" pitchFamily="18" charset="0"/>
              </a:rPr>
              <a:t> he eludes that the activated coagulation time can be used to construct a two-point heparin dose-response curve from the ACT values at baseline and 5 minutes after heparin administration. He goes on to say that the ACT value at any subsequent time interval can then be used to estimate the residual heparin activity from the Heparin Dose Response Curve.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 patients were randomized to one of three groups and ACTs were measured before heparinization, 5 minutes later, and then every 30 minutes until just prior to and after protamine administration. Group 1 received 1mg/kg protamine. Groups II and III the residual heparin activity was extrapolated from the dose response curve and multiplied by 1.3 for group 2 and 1.0 for group 3 to obtain the protamine dosage. The article concluded that for all 3 groups the ACT returned to its normal levels after protamine administration. However, the protamine dose was significantly less when the Heparin Dose Response Curve was used.</a:t>
            </a:r>
          </a:p>
          <a:p>
            <a:endParaRPr lang="en-US" dirty="0"/>
          </a:p>
        </p:txBody>
      </p:sp>
      <p:sp>
        <p:nvSpPr>
          <p:cNvPr id="4" name="Slide Number Placeholder 3"/>
          <p:cNvSpPr>
            <a:spLocks noGrp="1"/>
          </p:cNvSpPr>
          <p:nvPr>
            <p:ph type="sldNum" sz="quarter" idx="5"/>
          </p:nvPr>
        </p:nvSpPr>
        <p:spPr/>
        <p:txBody>
          <a:bodyPr/>
          <a:lstStyle/>
          <a:p>
            <a:fld id="{24080F05-64A5-4C74-9533-D32B3768EF83}" type="slidenum">
              <a:rPr lang="en-US" smtClean="0"/>
              <a:t>6</a:t>
            </a:fld>
            <a:endParaRPr lang="en-US"/>
          </a:p>
        </p:txBody>
      </p:sp>
    </p:spTree>
    <p:extLst>
      <p:ext uri="{BB962C8B-B14F-4D97-AF65-F5344CB8AC3E}">
        <p14:creationId xmlns:p14="http://schemas.microsoft.com/office/powerpoint/2010/main" val="249023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article talks about how the use of a calculated algorithm reduces protamine dosage without increasing post-op bleeding.  This study compares conventional dosage based on weight vs. using the algorithm and they came to the conclusion that although there wasn’t any significant difference in postoperative bleeding. However, the groups that was dosed using the algorithm used less protamine.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next article it talks about how this same algorithm is used in point-of-care devices in order to determine protamine dosage. The HMS-plus is a well-recognized device that calculates protamine by assessing the concentration of heparin in a device-specific cartridge filled with a small volume of whole blood. The concentration is then measured using the algorithm to finalize the patient’s protamine requirement.</a:t>
            </a:r>
          </a:p>
          <a:p>
            <a:endParaRPr lang="en-US" dirty="0"/>
          </a:p>
        </p:txBody>
      </p:sp>
      <p:sp>
        <p:nvSpPr>
          <p:cNvPr id="4" name="Slide Number Placeholder 3"/>
          <p:cNvSpPr>
            <a:spLocks noGrp="1"/>
          </p:cNvSpPr>
          <p:nvPr>
            <p:ph type="sldNum" sz="quarter" idx="5"/>
          </p:nvPr>
        </p:nvSpPr>
        <p:spPr/>
        <p:txBody>
          <a:bodyPr/>
          <a:lstStyle/>
          <a:p>
            <a:fld id="{24080F05-64A5-4C74-9533-D32B3768EF83}" type="slidenum">
              <a:rPr lang="en-US" smtClean="0"/>
              <a:t>7</a:t>
            </a:fld>
            <a:endParaRPr lang="en-US"/>
          </a:p>
        </p:txBody>
      </p:sp>
    </p:spTree>
    <p:extLst>
      <p:ext uri="{BB962C8B-B14F-4D97-AF65-F5344CB8AC3E}">
        <p14:creationId xmlns:p14="http://schemas.microsoft.com/office/powerpoint/2010/main" val="253342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the way we would calculate HDR we would get a baseline ACT prior to administration of heparin, another ACT about 5 min after heparin administration and if need be a third one once we reach an ACT of 480.  We would then plot these out on a graph like shown here and use this data to determine an accurate protamine dose to get the patient back to a baseline ACT once off bypass. For example if we come off bypass and we have an ACT of about 252sec according to this chart that would mean we have a heparin concentration of 0.4mg/kg. So we would administer either a 1:1 ratio or and 1.3:1 ratio based of this concentration, so .4mg/kg protamine or 0.52mg/kg protamine respectively.</a:t>
            </a:r>
          </a:p>
          <a:p>
            <a:endParaRPr lang="en-US" dirty="0"/>
          </a:p>
        </p:txBody>
      </p:sp>
      <p:sp>
        <p:nvSpPr>
          <p:cNvPr id="4" name="Slide Number Placeholder 3"/>
          <p:cNvSpPr>
            <a:spLocks noGrp="1"/>
          </p:cNvSpPr>
          <p:nvPr>
            <p:ph type="sldNum" sz="quarter" idx="5"/>
          </p:nvPr>
        </p:nvSpPr>
        <p:spPr/>
        <p:txBody>
          <a:bodyPr/>
          <a:lstStyle/>
          <a:p>
            <a:fld id="{24080F05-64A5-4C74-9533-D32B3768EF83}" type="slidenum">
              <a:rPr lang="en-US" smtClean="0"/>
              <a:t>9</a:t>
            </a:fld>
            <a:endParaRPr lang="en-US"/>
          </a:p>
        </p:txBody>
      </p:sp>
    </p:spTree>
    <p:extLst>
      <p:ext uri="{BB962C8B-B14F-4D97-AF65-F5344CB8AC3E}">
        <p14:creationId xmlns:p14="http://schemas.microsoft.com/office/powerpoint/2010/main" val="404138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this is the HMS plus is a reliable and effective platform for accurate heparin and protamine management resulting in lower procedural and operational costs. However the cost of this device a expensive and if using the HDR curve is just as effective why not save on the cost of this device and just use the HDR curve to determine protamine dose.</a:t>
            </a:r>
          </a:p>
          <a:p>
            <a:endParaRPr lang="en-US" dirty="0"/>
          </a:p>
        </p:txBody>
      </p:sp>
      <p:sp>
        <p:nvSpPr>
          <p:cNvPr id="4" name="Slide Number Placeholder 3"/>
          <p:cNvSpPr>
            <a:spLocks noGrp="1"/>
          </p:cNvSpPr>
          <p:nvPr>
            <p:ph type="sldNum" sz="quarter" idx="5"/>
          </p:nvPr>
        </p:nvSpPr>
        <p:spPr/>
        <p:txBody>
          <a:bodyPr/>
          <a:lstStyle/>
          <a:p>
            <a:fld id="{24080F05-64A5-4C74-9533-D32B3768EF83}" type="slidenum">
              <a:rPr lang="en-US" smtClean="0"/>
              <a:t>10</a:t>
            </a:fld>
            <a:endParaRPr lang="en-US"/>
          </a:p>
        </p:txBody>
      </p:sp>
    </p:spTree>
    <p:extLst>
      <p:ext uri="{BB962C8B-B14F-4D97-AF65-F5344CB8AC3E}">
        <p14:creationId xmlns:p14="http://schemas.microsoft.com/office/powerpoint/2010/main" val="2076428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over_bkg_6_dark_standard-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04133" y="2355139"/>
            <a:ext cx="5836692" cy="1470025"/>
          </a:xfrm>
        </p:spPr>
        <p:txBody>
          <a:bodyPr anchor="b">
            <a:noAutofit/>
          </a:bodyPr>
          <a:lstStyle>
            <a:lvl1pPr algn="l">
              <a:lnSpc>
                <a:spcPct val="80000"/>
              </a:lnSpc>
              <a:defRPr sz="60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304132" y="4246310"/>
            <a:ext cx="5836693" cy="688511"/>
          </a:xfrm>
        </p:spPr>
        <p:txBody>
          <a:bodyPr>
            <a:normAutofit/>
          </a:bodyPr>
          <a:lstStyle>
            <a:lvl1pPr marL="0" indent="0" algn="l">
              <a:buNone/>
              <a:defRPr sz="2000" b="1" i="0" baseline="0">
                <a:solidFill>
                  <a:srgbClr val="094C50"/>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49149" y="2818245"/>
            <a:ext cx="3465137"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649150" y="2282646"/>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372556" y="2825387"/>
            <a:ext cx="3465576"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4914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3/20/2021</a:t>
            </a:fld>
            <a:endParaRPr lang="en-US" dirty="0"/>
          </a:p>
        </p:txBody>
      </p:sp>
      <p:sp>
        <p:nvSpPr>
          <p:cNvPr id="7" name="Footer Placeholder 4"/>
          <p:cNvSpPr>
            <a:spLocks noGrp="1"/>
          </p:cNvSpPr>
          <p:nvPr>
            <p:ph type="ftr" sz="quarter" idx="11"/>
          </p:nvPr>
        </p:nvSpPr>
        <p:spPr>
          <a:xfrm>
            <a:off x="1958377" y="5936345"/>
            <a:ext cx="461756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575944"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dirty="0"/>
              <a:t>Click to edit Master title style</a:t>
            </a:r>
          </a:p>
        </p:txBody>
      </p:sp>
      <p:sp>
        <p:nvSpPr>
          <p:cNvPr id="3" name="Content Placeholder 2"/>
          <p:cNvSpPr>
            <a:spLocks noGrp="1"/>
          </p:cNvSpPr>
          <p:nvPr>
            <p:ph idx="1"/>
          </p:nvPr>
        </p:nvSpPr>
        <p:spPr/>
        <p:txBody>
          <a:bodyPr/>
          <a:lstStyle>
            <a:lvl1pPr>
              <a:lnSpc>
                <a:spcPct val="90000"/>
              </a:lnSpc>
              <a:defRPr/>
            </a:lvl1pPr>
            <a:lvl2pPr>
              <a:lnSpc>
                <a:spcPct val="90000"/>
              </a:lnSpc>
              <a:defRPr sz="2000">
                <a:solidFill>
                  <a:schemeClr val="bg1"/>
                </a:solidFill>
                <a:latin typeface="Arial"/>
                <a:cs typeface="Aria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632452" y="2282646"/>
            <a:ext cx="7282213"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7691" y="337118"/>
            <a:ext cx="7514754"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587691" y="2818245"/>
            <a:ext cx="7188982"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87691"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3/20/2021</a:t>
            </a:fld>
            <a:endParaRPr lang="en-US" dirty="0"/>
          </a:p>
        </p:txBody>
      </p:sp>
      <p:sp>
        <p:nvSpPr>
          <p:cNvPr id="5" name="Footer Placeholder 4"/>
          <p:cNvSpPr>
            <a:spLocks noGrp="1"/>
          </p:cNvSpPr>
          <p:nvPr>
            <p:ph type="ftr" sz="quarter" idx="11"/>
          </p:nvPr>
        </p:nvSpPr>
        <p:spPr>
          <a:xfrm>
            <a:off x="1896919" y="5936345"/>
            <a:ext cx="4617566"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514486"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587692" y="2282646"/>
            <a:ext cx="7188982"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dirty="0"/>
              <a:t>Click to edit Master title style</a:t>
            </a:r>
          </a:p>
        </p:txBody>
      </p:sp>
      <p:sp>
        <p:nvSpPr>
          <p:cNvPr id="3" name="Text Placeholder 2"/>
          <p:cNvSpPr>
            <a:spLocks noGrp="1"/>
          </p:cNvSpPr>
          <p:nvPr>
            <p:ph type="body" idx="1"/>
          </p:nvPr>
        </p:nvSpPr>
        <p:spPr>
          <a:xfrm>
            <a:off x="638906" y="2818245"/>
            <a:ext cx="3465137"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638907" y="2282646"/>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362313" y="2825387"/>
            <a:ext cx="3465576"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38906" y="2818245"/>
            <a:ext cx="3465137"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638907" y="2282646"/>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362313" y="2825387"/>
            <a:ext cx="3465576"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38906"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3/20/2021</a:t>
            </a:fld>
            <a:endParaRPr lang="en-US" dirty="0"/>
          </a:p>
        </p:txBody>
      </p:sp>
      <p:sp>
        <p:nvSpPr>
          <p:cNvPr id="7" name="Footer Placeholder 4"/>
          <p:cNvSpPr>
            <a:spLocks noGrp="1"/>
          </p:cNvSpPr>
          <p:nvPr>
            <p:ph type="ftr" sz="quarter" idx="11"/>
          </p:nvPr>
        </p:nvSpPr>
        <p:spPr>
          <a:xfrm>
            <a:off x="1948134" y="5936345"/>
            <a:ext cx="461756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565701"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Closing_bkg_3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defRPr/>
            </a:lvl1pPr>
            <a:lvl2pPr>
              <a:lnSpc>
                <a:spcPct val="90000"/>
              </a:lnSpc>
              <a:defRPr sz="2000">
                <a:solidFill>
                  <a:srgbClr val="FFFFFF"/>
                </a:solidFill>
                <a:latin typeface="Arial"/>
                <a:cs typeface="Aria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632452" y="2282646"/>
            <a:ext cx="7282213"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6962" y="337118"/>
            <a:ext cx="7514754"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556962" y="2818245"/>
            <a:ext cx="7188982"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56962"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3/20/2021</a:t>
            </a:fld>
            <a:endParaRPr lang="en-US" dirty="0"/>
          </a:p>
        </p:txBody>
      </p:sp>
      <p:sp>
        <p:nvSpPr>
          <p:cNvPr id="5" name="Footer Placeholder 4"/>
          <p:cNvSpPr>
            <a:spLocks noGrp="1"/>
          </p:cNvSpPr>
          <p:nvPr>
            <p:ph type="ftr" sz="quarter" idx="11"/>
          </p:nvPr>
        </p:nvSpPr>
        <p:spPr>
          <a:xfrm>
            <a:off x="1866190" y="5936345"/>
            <a:ext cx="4617566"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48375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556963" y="2282646"/>
            <a:ext cx="7188982"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dirty="0"/>
              <a:t>Click to edit Master title style</a:t>
            </a:r>
          </a:p>
        </p:txBody>
      </p:sp>
      <p:sp>
        <p:nvSpPr>
          <p:cNvPr id="3" name="Text Placeholder 2"/>
          <p:cNvSpPr>
            <a:spLocks noGrp="1"/>
          </p:cNvSpPr>
          <p:nvPr>
            <p:ph type="body" idx="1"/>
          </p:nvPr>
        </p:nvSpPr>
        <p:spPr>
          <a:xfrm>
            <a:off x="638906" y="2818245"/>
            <a:ext cx="3465137"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638907" y="2282646"/>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362313" y="2825387"/>
            <a:ext cx="3465576"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Content_bkg_6_dark.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32452" y="983189"/>
            <a:ext cx="7606427" cy="1301093"/>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632453" y="2815390"/>
            <a:ext cx="7282212" cy="3756548"/>
          </a:xfrm>
          <a:prstGeom prst="rect">
            <a:avLst/>
          </a:prstGeom>
        </p:spPr>
        <p:txBody>
          <a:bodyPr vert="horz" lIns="91440" tIns="45720" rIns="91440" bIns="45720" rtlCol="0">
            <a:normAutofit/>
          </a:bodyPr>
          <a:lstStyle/>
          <a:p>
            <a:pPr lvl="0"/>
            <a:r>
              <a:rPr lang="en-US" dirty="0"/>
              <a:t>Content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Lst>
  <p:txStyles>
    <p:titleStyle>
      <a:lvl1pPr algn="l" defTabSz="457200" rtl="0" eaLnBrk="1" latinLnBrk="0" hangingPunct="1">
        <a:lnSpc>
          <a:spcPct val="90000"/>
        </a:lnSpc>
        <a:spcBef>
          <a:spcPct val="0"/>
        </a:spcBef>
        <a:buNone/>
        <a:defRPr sz="5400" b="1" i="0" kern="1200" baseline="0">
          <a:solidFill>
            <a:srgbClr val="8BD3D8"/>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32854516/" TargetMode="External"/><Relationship Id="rId2" Type="http://schemas.openxmlformats.org/officeDocument/2006/relationships/hyperlink" Target="https://pubmed.ncbi.nlm.nih.gov/29544405/" TargetMode="External"/><Relationship Id="rId1" Type="http://schemas.openxmlformats.org/officeDocument/2006/relationships/slideLayout" Target="../slideLayouts/slideLayout3.xml"/><Relationship Id="rId6" Type="http://schemas.openxmlformats.org/officeDocument/2006/relationships/hyperlink" Target="https://journals.lww.com/anesthesia-analgesia/fulltext/1998/04001/comparison_of_heparin_dose_response_to_activated.73.aspx" TargetMode="External"/><Relationship Id="rId5" Type="http://schemas.openxmlformats.org/officeDocument/2006/relationships/hyperlink" Target="https://pubmed.ncbi.nlm.nih.gov/14653423/" TargetMode="External"/><Relationship Id="rId4" Type="http://schemas.openxmlformats.org/officeDocument/2006/relationships/hyperlink" Target="https://www.ncbi.nlm.nih.gov/pmc/articles/PMC4680217/"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medtronic.com/ihm/downloads/HMS_Plus_Brochure_200501780d_EN_FINAL.pdf" TargetMode="External"/><Relationship Id="rId3" Type="http://schemas.openxmlformats.org/officeDocument/2006/relationships/hyperlink" Target="https://www.sciencedirect.com/science/article/abs/pii/1053077094901627" TargetMode="External"/><Relationship Id="rId7" Type="http://schemas.openxmlformats.org/officeDocument/2006/relationships/hyperlink" Target="https://www.sciencedirect.com/science/article/pii/S1053077018305962?casa_token=2cm0L_rB0MQAAAAA:Oi1UcLIydXZdj7w3uqnHNh8AykMJp18HhKLZL7LBgIRsn4RTCTCG9UHYjcS4_ogQqcPz3Ig89Wo" TargetMode="External"/><Relationship Id="rId2" Type="http://schemas.openxmlformats.org/officeDocument/2006/relationships/hyperlink" Target="https://www.ncbi.nlm.nih.gov/pmc/articles/PMC7138116/pdf/ject-52-63.pdf" TargetMode="External"/><Relationship Id="rId1" Type="http://schemas.openxmlformats.org/officeDocument/2006/relationships/slideLayout" Target="../slideLayouts/slideLayout3.xml"/><Relationship Id="rId6" Type="http://schemas.openxmlformats.org/officeDocument/2006/relationships/hyperlink" Target="https://www.sciencedirect.com/science/article/pii/S1053077016302828?casa_token=lbytUlnOyGEAAAAA:S-qRtTnCyP37oeNGwITe2evJZ9cmYGasU2ODa_kyHo7j-ykSYqQf6pG_8iffOQsC9S2xkMVpzhM" TargetMode="External"/><Relationship Id="rId5" Type="http://schemas.openxmlformats.org/officeDocument/2006/relationships/hyperlink" Target="https://www.thieme-connect.com/products/ejournals/abstract/10.1055/s-0038-1650684" TargetMode="External"/><Relationship Id="rId4" Type="http://schemas.openxmlformats.org/officeDocument/2006/relationships/hyperlink" Target="https://search.proquest.com/docview/22442488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133" y="1905001"/>
            <a:ext cx="5836692" cy="1480456"/>
          </a:xfrm>
        </p:spPr>
        <p:txBody>
          <a:bodyPr/>
          <a:lstStyle/>
          <a:p>
            <a:r>
              <a:rPr lang="en-US" sz="2800" dirty="0">
                <a:effectLst/>
                <a:cs typeface="Arial" panose="020B0604020202020204" pitchFamily="34" charset="0"/>
              </a:rPr>
              <a:t>Protamine Dose Determination by Dose Response </a:t>
            </a:r>
            <a:endParaRPr lang="en-US" sz="2800" dirty="0">
              <a:cs typeface="Arial" panose="020B0604020202020204" pitchFamily="34" charset="0"/>
            </a:endParaRPr>
          </a:p>
        </p:txBody>
      </p:sp>
      <p:sp>
        <p:nvSpPr>
          <p:cNvPr id="3" name="Subtitle 2"/>
          <p:cNvSpPr>
            <a:spLocks noGrp="1"/>
          </p:cNvSpPr>
          <p:nvPr>
            <p:ph type="subTitle" idx="1"/>
          </p:nvPr>
        </p:nvSpPr>
        <p:spPr>
          <a:xfrm>
            <a:off x="304132" y="4593770"/>
            <a:ext cx="5836693" cy="979715"/>
          </a:xfrm>
        </p:spPr>
        <p:txBody>
          <a:bodyPr>
            <a:normAutofit/>
          </a:bodyPr>
          <a:lstStyle/>
          <a:p>
            <a:endParaRPr lang="en-US" dirty="0"/>
          </a:p>
        </p:txBody>
      </p:sp>
    </p:spTree>
    <p:extLst>
      <p:ext uri="{BB962C8B-B14F-4D97-AF65-F5344CB8AC3E}">
        <p14:creationId xmlns:p14="http://schemas.microsoft.com/office/powerpoint/2010/main" val="150273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0CFF-2354-460D-95A0-D1243B28F220}"/>
              </a:ext>
            </a:extLst>
          </p:cNvPr>
          <p:cNvSpPr>
            <a:spLocks noGrp="1"/>
          </p:cNvSpPr>
          <p:nvPr>
            <p:ph type="title"/>
          </p:nvPr>
        </p:nvSpPr>
        <p:spPr>
          <a:xfrm>
            <a:off x="473529" y="337118"/>
            <a:ext cx="7628916" cy="1393711"/>
          </a:xfrm>
        </p:spPr>
        <p:txBody>
          <a:bodyPr/>
          <a:lstStyle/>
          <a:p>
            <a:r>
              <a:rPr lang="en-US" dirty="0"/>
              <a:t>HMS Plus</a:t>
            </a:r>
          </a:p>
        </p:txBody>
      </p:sp>
      <p:sp>
        <p:nvSpPr>
          <p:cNvPr id="3" name="Text Placeholder 2">
            <a:extLst>
              <a:ext uri="{FF2B5EF4-FFF2-40B4-BE49-F238E27FC236}">
                <a16:creationId xmlns:a16="http://schemas.microsoft.com/office/drawing/2014/main" id="{93F49E01-AAE5-40F8-A258-79A5CB9661DC}"/>
              </a:ext>
            </a:extLst>
          </p:cNvPr>
          <p:cNvSpPr>
            <a:spLocks noGrp="1"/>
          </p:cNvSpPr>
          <p:nvPr>
            <p:ph type="body" idx="1"/>
          </p:nvPr>
        </p:nvSpPr>
        <p:spPr>
          <a:xfrm flipH="1">
            <a:off x="685798" y="2282647"/>
            <a:ext cx="4093029" cy="3613944"/>
          </a:xfrm>
        </p:spPr>
        <p:txBody>
          <a:bodyPr>
            <a:normAutofit/>
          </a:bodyPr>
          <a:lstStyle/>
          <a:p>
            <a:r>
              <a:rPr lang="en-US" dirty="0"/>
              <a:t>The HMS Plus Hemostasis Management System is a reliable, versatile and effective platform for accurate heparin and protamine management resulting in lower procedural and operational costs.</a:t>
            </a:r>
          </a:p>
          <a:p>
            <a:endParaRPr lang="en-US" dirty="0"/>
          </a:p>
          <a:p>
            <a:r>
              <a:rPr lang="en-US" dirty="0"/>
              <a:t>After determining the dose of protamine using the heparin dose response curve I would compare it to the HMS-plus for accuracy.</a:t>
            </a:r>
          </a:p>
        </p:txBody>
      </p:sp>
      <p:pic>
        <p:nvPicPr>
          <p:cNvPr id="6" name="Content Placeholder 5" descr="A picture containing appliance&#10;&#10;Description automatically generated">
            <a:extLst>
              <a:ext uri="{FF2B5EF4-FFF2-40B4-BE49-F238E27FC236}">
                <a16:creationId xmlns:a16="http://schemas.microsoft.com/office/drawing/2014/main" id="{0B7B6796-DD8F-4BFE-AEFB-E76C77997EA9}"/>
              </a:ext>
            </a:extLst>
          </p:cNvPr>
          <p:cNvPicPr>
            <a:picLocks noGrp="1" noChangeAspect="1"/>
          </p:cNvPicPr>
          <p:nvPr>
            <p:ph sz="quarter" idx="13"/>
          </p:nvPr>
        </p:nvPicPr>
        <p:blipFill>
          <a:blip r:embed="rId3"/>
          <a:stretch>
            <a:fillRect/>
          </a:stretch>
        </p:blipFill>
        <p:spPr>
          <a:xfrm>
            <a:off x="4892230" y="2282647"/>
            <a:ext cx="3565970" cy="3613944"/>
          </a:xfrm>
        </p:spPr>
      </p:pic>
    </p:spTree>
    <p:extLst>
      <p:ext uri="{BB962C8B-B14F-4D97-AF65-F5344CB8AC3E}">
        <p14:creationId xmlns:p14="http://schemas.microsoft.com/office/powerpoint/2010/main" val="235385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Protamine</a:t>
            </a:r>
          </a:p>
          <a:p>
            <a:pPr marL="342900" indent="-342900">
              <a:buFont typeface="Arial" panose="020B0604020202020204" pitchFamily="34" charset="0"/>
              <a:buChar char="•"/>
            </a:pPr>
            <a:r>
              <a:rPr lang="en-US" dirty="0"/>
              <a:t>Need for Accuracy</a:t>
            </a:r>
          </a:p>
          <a:p>
            <a:pPr marL="342900" indent="-342900">
              <a:buFont typeface="Arial" panose="020B0604020202020204" pitchFamily="34" charset="0"/>
              <a:buChar char="•"/>
            </a:pPr>
            <a:r>
              <a:rPr lang="en-US" dirty="0"/>
              <a:t>HDR</a:t>
            </a:r>
          </a:p>
          <a:p>
            <a:pPr marL="342900" indent="-342900">
              <a:buFont typeface="Arial" panose="020B0604020202020204" pitchFamily="34" charset="0"/>
              <a:buChar char="•"/>
            </a:pPr>
            <a:r>
              <a:rPr lang="en-US" dirty="0"/>
              <a:t>Research</a:t>
            </a:r>
          </a:p>
          <a:p>
            <a:pPr marL="342900" indent="-342900">
              <a:buFont typeface="Arial" panose="020B0604020202020204" pitchFamily="34" charset="0"/>
              <a:buChar char="•"/>
            </a:pPr>
            <a:r>
              <a:rPr lang="en-US" dirty="0"/>
              <a:t>Thesis Question</a:t>
            </a:r>
          </a:p>
          <a:p>
            <a:pPr marL="342900" indent="-342900">
              <a:buFont typeface="Arial" panose="020B0604020202020204" pitchFamily="34" charset="0"/>
              <a:buChar char="•"/>
            </a:pPr>
            <a:r>
              <a:rPr lang="en-US" dirty="0"/>
              <a:t>Possible Methods</a:t>
            </a:r>
          </a:p>
          <a:p>
            <a:pPr marL="342900" indent="-342900">
              <a:buFont typeface="Arial" panose="020B0604020202020204" pitchFamily="34" charset="0"/>
              <a:buChar char="•"/>
            </a:pPr>
            <a:r>
              <a:rPr lang="en-US" dirty="0"/>
              <a:t>HMS Plus</a:t>
            </a:r>
          </a:p>
          <a:p>
            <a:pPr marL="342900" indent="-342900">
              <a:buFont typeface="Arial" panose="020B0604020202020204" pitchFamily="34" charset="0"/>
              <a:buChar char="•"/>
            </a:pPr>
            <a:r>
              <a:rPr lang="en-US" dirty="0"/>
              <a:t>Overview</a:t>
            </a:r>
          </a:p>
          <a:p>
            <a:pPr marL="342900" indent="-342900">
              <a:buFont typeface="Arial" panose="020B0604020202020204" pitchFamily="34" charset="0"/>
              <a:buChar char="•"/>
            </a:pPr>
            <a:r>
              <a:rPr lang="en-US" dirty="0"/>
              <a:t>References</a:t>
            </a:r>
          </a:p>
        </p:txBody>
      </p:sp>
    </p:spTree>
    <p:extLst>
      <p:ext uri="{BB962C8B-B14F-4D97-AF65-F5344CB8AC3E}">
        <p14:creationId xmlns:p14="http://schemas.microsoft.com/office/powerpoint/2010/main" val="70765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91" y="337119"/>
            <a:ext cx="7514754" cy="1245102"/>
          </a:xfrm>
        </p:spPr>
        <p:txBody>
          <a:bodyPr/>
          <a:lstStyle/>
          <a:p>
            <a:r>
              <a:rPr lang="en-US" dirty="0"/>
              <a:t>References</a:t>
            </a:r>
          </a:p>
        </p:txBody>
      </p:sp>
      <p:sp>
        <p:nvSpPr>
          <p:cNvPr id="3" name="Text Placeholder 2"/>
          <p:cNvSpPr>
            <a:spLocks noGrp="1"/>
          </p:cNvSpPr>
          <p:nvPr>
            <p:ph type="body" idx="1"/>
          </p:nvPr>
        </p:nvSpPr>
        <p:spPr>
          <a:xfrm>
            <a:off x="587691" y="1767155"/>
            <a:ext cx="7188982" cy="4169190"/>
          </a:xfrm>
        </p:spPr>
        <p:txBody>
          <a:bodyPr>
            <a:noAutofit/>
          </a:bodyPr>
          <a:lstStyle/>
          <a:p>
            <a:pPr marL="171450" indent="-171450">
              <a:buFont typeface="Arial" panose="020B0604020202020204" pitchFamily="34" charset="0"/>
              <a:buChar char="•"/>
            </a:pPr>
            <a:r>
              <a:rPr lang="en-US" sz="1000" i="0" dirty="0">
                <a:solidFill>
                  <a:schemeClr val="bg1"/>
                </a:solidFill>
                <a:effectLst/>
                <a:latin typeface="+mj-lt"/>
              </a:rPr>
              <a:t>The effect of protamine dosing variation on bleeding and transfusion after heparinization for cardiopulmonary bypass (</a:t>
            </a:r>
            <a:r>
              <a:rPr lang="en-US" sz="1000" dirty="0">
                <a:solidFill>
                  <a:schemeClr val="bg1"/>
                </a:solidFill>
                <a:latin typeface="+mj-lt"/>
                <a:hlinkClick r:id="rId2">
                  <a:extLst>
                    <a:ext uri="{A12FA001-AC4F-418D-AE19-62706E023703}">
                      <ahyp:hlinkClr xmlns:ahyp="http://schemas.microsoft.com/office/drawing/2018/hyperlinkcolor" val="tx"/>
                    </a:ext>
                  </a:extLst>
                </a:hlinkClick>
              </a:rPr>
              <a:t>https://pubmed.ncbi.nlm.nih.gov/29544405/</a:t>
            </a:r>
            <a:r>
              <a:rPr lang="en-US" sz="1000" dirty="0">
                <a:solidFill>
                  <a:schemeClr val="bg1"/>
                </a:solidFill>
                <a:latin typeface="+mj-lt"/>
              </a:rPr>
              <a:t>)</a:t>
            </a:r>
          </a:p>
          <a:p>
            <a:pPr marL="171450" indent="-171450">
              <a:buFont typeface="Arial" panose="020B0604020202020204" pitchFamily="34" charset="0"/>
              <a:buChar char="•"/>
            </a:pPr>
            <a:endParaRPr lang="en-US" sz="1000" dirty="0">
              <a:solidFill>
                <a:schemeClr val="bg1"/>
              </a:solidFill>
              <a:latin typeface="+mj-lt"/>
            </a:endParaRPr>
          </a:p>
          <a:p>
            <a:pPr marL="171450" indent="-171450">
              <a:buFont typeface="Arial" panose="020B0604020202020204" pitchFamily="34" charset="0"/>
              <a:buChar char="•"/>
            </a:pPr>
            <a:r>
              <a:rPr lang="en-US" sz="1000" i="0" dirty="0">
                <a:solidFill>
                  <a:schemeClr val="bg1"/>
                </a:solidFill>
                <a:effectLst/>
                <a:latin typeface="+mj-lt"/>
              </a:rPr>
              <a:t>Interaction of heparin and protamine in presence of overdosage: in vitro study (</a:t>
            </a:r>
            <a:r>
              <a:rPr lang="en-US" sz="1000" dirty="0">
                <a:solidFill>
                  <a:schemeClr val="bg1"/>
                </a:solidFill>
                <a:latin typeface="+mj-lt"/>
                <a:hlinkClick r:id="rId3">
                  <a:extLst>
                    <a:ext uri="{A12FA001-AC4F-418D-AE19-62706E023703}">
                      <ahyp:hlinkClr xmlns:ahyp="http://schemas.microsoft.com/office/drawing/2018/hyperlinkcolor" val="tx"/>
                    </a:ext>
                  </a:extLst>
                </a:hlinkClick>
              </a:rPr>
              <a:t>https://pubmed.ncbi.nlm.nih.gov/32854516/</a:t>
            </a:r>
            <a:r>
              <a:rPr lang="en-US" sz="1000" dirty="0">
                <a:solidFill>
                  <a:schemeClr val="bg1"/>
                </a:solidFill>
                <a:latin typeface="+mj-lt"/>
              </a:rPr>
              <a:t>)</a:t>
            </a:r>
          </a:p>
          <a:p>
            <a:pPr marL="171450" indent="-171450">
              <a:buFont typeface="Arial" panose="020B0604020202020204" pitchFamily="34" charset="0"/>
              <a:buChar char="•"/>
            </a:pPr>
            <a:endParaRPr lang="en-US" sz="1000" dirty="0">
              <a:solidFill>
                <a:schemeClr val="bg1"/>
              </a:solidFill>
              <a:latin typeface="+mj-lt"/>
            </a:endParaRPr>
          </a:p>
          <a:p>
            <a:pPr marL="171450" indent="-171450">
              <a:buFont typeface="Arial" panose="020B0604020202020204" pitchFamily="34" charset="0"/>
              <a:buChar char="•"/>
            </a:pPr>
            <a:r>
              <a:rPr lang="en-US" sz="1000" dirty="0">
                <a:solidFill>
                  <a:schemeClr val="bg1"/>
                </a:solidFill>
                <a:latin typeface="+mj-lt"/>
              </a:rPr>
              <a:t>Increased Accuracy in Heparin and Protamine Administration Decreases Bleeding: A Pilot Study (</a:t>
            </a:r>
            <a:r>
              <a:rPr lang="en-US" sz="1000" dirty="0">
                <a:solidFill>
                  <a:schemeClr val="bg1"/>
                </a:solidFill>
                <a:latin typeface="+mj-lt"/>
                <a:hlinkClick r:id="rId4">
                  <a:extLst>
                    <a:ext uri="{A12FA001-AC4F-418D-AE19-62706E023703}">
                      <ahyp:hlinkClr xmlns:ahyp="http://schemas.microsoft.com/office/drawing/2018/hyperlinkcolor" val="tx"/>
                    </a:ext>
                  </a:extLst>
                </a:hlinkClick>
              </a:rPr>
              <a:t>Increased Accuracy in Heparin and Protamine Administration Decreases Bleeding: A Pilot Study (nih.gov)</a:t>
            </a:r>
            <a:r>
              <a:rPr lang="en-US" sz="1000" dirty="0">
                <a:solidFill>
                  <a:schemeClr val="bg1"/>
                </a:solidFill>
                <a:latin typeface="+mj-lt"/>
              </a:rPr>
              <a:t>)</a:t>
            </a:r>
          </a:p>
          <a:p>
            <a:pPr marL="171450" indent="-171450">
              <a:buFont typeface="Arial" panose="020B0604020202020204" pitchFamily="34" charset="0"/>
              <a:buChar char="•"/>
            </a:pPr>
            <a:endParaRPr lang="en-US" sz="1000" dirty="0">
              <a:solidFill>
                <a:schemeClr val="bg1"/>
              </a:solidFill>
              <a:latin typeface="+mj-lt"/>
            </a:endParaRPr>
          </a:p>
          <a:p>
            <a:pPr marL="171450" indent="-171450">
              <a:buFont typeface="Arial" panose="020B0604020202020204" pitchFamily="34" charset="0"/>
              <a:buChar char="•"/>
            </a:pPr>
            <a:r>
              <a:rPr lang="en-US" sz="1000" dirty="0">
                <a:solidFill>
                  <a:schemeClr val="bg1"/>
                </a:solidFill>
                <a:latin typeface="+mj-lt"/>
              </a:rPr>
              <a:t>Hand-held personal digital assistant program for the HEMOCHRON </a:t>
            </a:r>
            <a:r>
              <a:rPr lang="en-US" sz="1000" dirty="0" err="1">
                <a:solidFill>
                  <a:schemeClr val="bg1"/>
                </a:solidFill>
                <a:latin typeface="+mj-lt"/>
              </a:rPr>
              <a:t>RxDx</a:t>
            </a:r>
            <a:r>
              <a:rPr lang="en-US" sz="1000" dirty="0">
                <a:solidFill>
                  <a:schemeClr val="bg1"/>
                </a:solidFill>
                <a:latin typeface="+mj-lt"/>
              </a:rPr>
              <a:t> heparin and protamine dosing system (</a:t>
            </a:r>
            <a:r>
              <a:rPr lang="en-US" sz="1000" dirty="0">
                <a:solidFill>
                  <a:schemeClr val="bg1"/>
                </a:solidFill>
                <a:latin typeface="+mj-lt"/>
                <a:hlinkClick r:id="rId5">
                  <a:extLst>
                    <a:ext uri="{A12FA001-AC4F-418D-AE19-62706E023703}">
                      <ahyp:hlinkClr xmlns:ahyp="http://schemas.microsoft.com/office/drawing/2018/hyperlinkcolor" val="tx"/>
                    </a:ext>
                  </a:extLst>
                </a:hlinkClick>
              </a:rPr>
              <a:t>https://pubmed.ncbi.nlm.nih.gov/14653423/</a:t>
            </a:r>
            <a:r>
              <a:rPr lang="en-US" sz="1000" dirty="0">
                <a:solidFill>
                  <a:schemeClr val="bg1"/>
                </a:solidFill>
                <a:latin typeface="+mj-lt"/>
              </a:rPr>
              <a:t>)</a:t>
            </a:r>
          </a:p>
          <a:p>
            <a:pPr marL="171450" indent="-171450">
              <a:buFont typeface="Arial" panose="020B0604020202020204" pitchFamily="34" charset="0"/>
              <a:buChar char="•"/>
            </a:pPr>
            <a:endParaRPr lang="en-US" sz="1000" dirty="0">
              <a:solidFill>
                <a:schemeClr val="bg1"/>
              </a:solidFill>
              <a:latin typeface="+mj-lt"/>
            </a:endParaRPr>
          </a:p>
          <a:p>
            <a:pPr marL="171450" indent="-171450">
              <a:buFont typeface="Arial" panose="020B0604020202020204" pitchFamily="34" charset="0"/>
              <a:buChar char="•"/>
            </a:pPr>
            <a:r>
              <a:rPr lang="en-US" sz="1000" dirty="0">
                <a:solidFill>
                  <a:schemeClr val="bg1"/>
                </a:solidFill>
                <a:latin typeface="+mj-lt"/>
              </a:rPr>
              <a:t>COMPARISON OF HEPARIN DOSE RESPONSE TO ACTIVATED CLOTTING TIME IN INFANTS AND CHILDREN FOR CARDIAC SURGERY (</a:t>
            </a:r>
            <a:r>
              <a:rPr lang="en-US" sz="1000" dirty="0">
                <a:solidFill>
                  <a:schemeClr val="bg1"/>
                </a:solidFill>
                <a:latin typeface="+mj-lt"/>
                <a:hlinkClick r:id="rId6">
                  <a:extLst>
                    <a:ext uri="{A12FA001-AC4F-418D-AE19-62706E023703}">
                      <ahyp:hlinkClr xmlns:ahyp="http://schemas.microsoft.com/office/drawing/2018/hyperlinkcolor" val="tx"/>
                    </a:ext>
                  </a:extLst>
                </a:hlinkClick>
              </a:rPr>
              <a:t>COMPARISON OF HEPARIN DOSE RESPONSE TO ACTIVATED CLOTTING TI... : Anesthesia &amp; Analgesia (lww.com)</a:t>
            </a:r>
            <a:r>
              <a:rPr lang="en-US" sz="1000" dirty="0">
                <a:solidFill>
                  <a:schemeClr val="bg1"/>
                </a:solidFill>
                <a:latin typeface="+mj-lt"/>
              </a:rPr>
              <a:t>)</a:t>
            </a:r>
          </a:p>
          <a:p>
            <a:pPr marL="171450" indent="-171450">
              <a:buFont typeface="Arial" panose="020B0604020202020204" pitchFamily="34" charset="0"/>
              <a:buChar char="•"/>
            </a:pPr>
            <a:endParaRPr lang="en-US" sz="1000" dirty="0">
              <a:solidFill>
                <a:schemeClr val="bg1"/>
              </a:solidFill>
              <a:latin typeface="+mj-lt"/>
            </a:endParaRPr>
          </a:p>
          <a:p>
            <a:pPr marL="171450" indent="-171450">
              <a:buFont typeface="Arial" panose="020B0604020202020204" pitchFamily="34" charset="0"/>
              <a:buChar char="•"/>
            </a:pPr>
            <a:r>
              <a:rPr lang="en-US" sz="1000" dirty="0"/>
              <a:t>Heparin therapy during extracorporeal circulation: II. The use of a dose-response curve to individualize heparin and protamine dosage (Heparin therapy during extracorporeal circulation: II. The use of a dose-response curve to individualize heparin and protamine dosage – ScienceDirect)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Anticoagulation monitoring during extracorporeal circulation with the </a:t>
            </a:r>
            <a:r>
              <a:rPr lang="en-US" sz="1000" dirty="0" err="1"/>
              <a:t>Hepcon</a:t>
            </a:r>
            <a:r>
              <a:rPr lang="en-US" sz="1000" dirty="0"/>
              <a:t>/HMS device (Heparin dose response (HDR) curve  | Download Scientific Diagram (researchgate.net))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err="1"/>
              <a:t>Hepcon</a:t>
            </a:r>
            <a:r>
              <a:rPr lang="en-US" sz="1000" dirty="0"/>
              <a:t> HMS Plus® reduced intraoperative protamine dosages following weaning from cardiopulmonary bypass (</a:t>
            </a:r>
            <a:r>
              <a:rPr lang="en-US" sz="1000" dirty="0" err="1"/>
              <a:t>Hepcon</a:t>
            </a:r>
            <a:r>
              <a:rPr lang="en-US" sz="1000" dirty="0"/>
              <a:t> HMS Plus® reduced intraoperative protamine dosages </a:t>
            </a:r>
            <a:r>
              <a:rPr lang="en-US" sz="1000" dirty="0" err="1"/>
              <a:t>fo</a:t>
            </a:r>
            <a:r>
              <a:rPr lang="en-US" sz="1000" dirty="0"/>
              <a:t>... : European Journal of </a:t>
            </a:r>
            <a:r>
              <a:rPr lang="en-US" sz="1000" dirty="0" err="1"/>
              <a:t>Anaesthesiology</a:t>
            </a:r>
            <a:r>
              <a:rPr lang="en-US" sz="1000" dirty="0"/>
              <a:t> | EJA (lww.com))</a:t>
            </a:r>
          </a:p>
          <a:p>
            <a:pPr marL="171450" indent="-171450">
              <a:buFont typeface="Arial" panose="020B0604020202020204" pitchFamily="34" charset="0"/>
              <a:buChar char="•"/>
            </a:pPr>
            <a:endParaRPr lang="en-US" altLang="en-US" sz="1000" dirty="0">
              <a:solidFill>
                <a:schemeClr val="bg1"/>
              </a:solidFill>
              <a:latin typeface="Arial" panose="020B0604020202020204" pitchFamily="34" charset="0"/>
            </a:endParaRPr>
          </a:p>
          <a:p>
            <a:pPr marL="171450" indent="-171450">
              <a:buFont typeface="Arial" panose="020B0604020202020204" pitchFamily="34" charset="0"/>
              <a:buChar char="•"/>
            </a:pPr>
            <a:r>
              <a:rPr lang="en-US" altLang="en-US" sz="1000" dirty="0">
                <a:solidFill>
                  <a:schemeClr val="bg1"/>
                </a:solidFill>
                <a:latin typeface="Arial" panose="020B0604020202020204" pitchFamily="34" charset="0"/>
              </a:rPr>
              <a:t>Method to Calculate the Protamine Dose Necessary for Reversal of Heparin as a Function of Activated Clotting Time in Patients Undergoing Cardiac Surgery (</a:t>
            </a:r>
            <a:r>
              <a:rPr lang="en-US" altLang="en-US" sz="900" dirty="0">
                <a:solidFill>
                  <a:schemeClr val="bg1"/>
                </a:solidFill>
                <a:latin typeface="Arial" panose="020B0604020202020204" pitchFamily="34" charset="0"/>
              </a:rPr>
              <a:t>https://www.ncbi.nlm.nih.gov/pmc/articles/PMC4557496/)</a:t>
            </a:r>
          </a:p>
          <a:p>
            <a:endParaRPr lang="en-US" sz="900" dirty="0"/>
          </a:p>
          <a:p>
            <a:endParaRPr lang="en-US" sz="900" dirty="0"/>
          </a:p>
        </p:txBody>
      </p:sp>
    </p:spTree>
    <p:extLst>
      <p:ext uri="{BB962C8B-B14F-4D97-AF65-F5344CB8AC3E}">
        <p14:creationId xmlns:p14="http://schemas.microsoft.com/office/powerpoint/2010/main" val="423957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91" y="337119"/>
            <a:ext cx="7514754" cy="1245102"/>
          </a:xfrm>
        </p:spPr>
        <p:txBody>
          <a:bodyPr/>
          <a:lstStyle/>
          <a:p>
            <a:r>
              <a:rPr lang="en-US" dirty="0"/>
              <a:t>References</a:t>
            </a:r>
          </a:p>
        </p:txBody>
      </p:sp>
      <p:sp>
        <p:nvSpPr>
          <p:cNvPr id="3" name="Text Placeholder 2"/>
          <p:cNvSpPr>
            <a:spLocks noGrp="1"/>
          </p:cNvSpPr>
          <p:nvPr>
            <p:ph type="body" idx="1"/>
          </p:nvPr>
        </p:nvSpPr>
        <p:spPr>
          <a:xfrm>
            <a:off x="587691" y="1767155"/>
            <a:ext cx="7188982" cy="4169190"/>
          </a:xfrm>
        </p:spPr>
        <p:txBody>
          <a:bodyPr>
            <a:noAutofit/>
          </a:bodyPr>
          <a:lstStyle/>
          <a:p>
            <a:pPr marL="171450" indent="-171450">
              <a:buFont typeface="Arial" panose="020B0604020202020204" pitchFamily="34" charset="0"/>
              <a:buChar char="•"/>
            </a:pPr>
            <a:r>
              <a:rPr lang="en-US" sz="1000" i="0" dirty="0">
                <a:solidFill>
                  <a:schemeClr val="bg1"/>
                </a:solidFill>
                <a:effectLst/>
                <a:latin typeface="+mj-lt"/>
              </a:rPr>
              <a:t>Are We Able to Dose Protamine Accurately Yet? A Review of the Protamine Conundrum (</a:t>
            </a:r>
            <a:r>
              <a:rPr lang="en-US" sz="800" dirty="0">
                <a:solidFill>
                  <a:schemeClr val="bg1"/>
                </a:solidFill>
                <a:hlinkClick r:id="rId2">
                  <a:extLst>
                    <a:ext uri="{A12FA001-AC4F-418D-AE19-62706E023703}">
                      <ahyp:hlinkClr xmlns:ahyp="http://schemas.microsoft.com/office/drawing/2018/hyperlinkcolor" val="tx"/>
                    </a:ext>
                  </a:extLst>
                </a:hlinkClick>
              </a:rPr>
              <a:t>JECT1900038 63..70 (nih.gov)</a:t>
            </a:r>
            <a:r>
              <a:rPr lang="en-US" sz="800" dirty="0">
                <a:solidFill>
                  <a:schemeClr val="bg1"/>
                </a:solidFill>
              </a:rPr>
              <a:t>)</a:t>
            </a:r>
          </a:p>
          <a:p>
            <a:pPr marL="171450" indent="-171450">
              <a:buFont typeface="Arial" panose="020B0604020202020204" pitchFamily="34" charset="0"/>
              <a:buChar char="•"/>
            </a:pPr>
            <a:endParaRPr lang="en-US" sz="800" dirty="0">
              <a:solidFill>
                <a:schemeClr val="bg1"/>
              </a:solidFill>
            </a:endParaRPr>
          </a:p>
          <a:p>
            <a:pPr marL="171450" indent="-171450">
              <a:buFont typeface="Arial" panose="020B0604020202020204" pitchFamily="34" charset="0"/>
              <a:buChar char="•"/>
            </a:pPr>
            <a:r>
              <a:rPr lang="en-US" sz="800" dirty="0">
                <a:solidFill>
                  <a:schemeClr val="bg1"/>
                </a:solidFill>
              </a:rPr>
              <a:t>Use of the activated coagulation time and heparin dose-response curve for the determination of protamine dosage in vascular surgery (</a:t>
            </a:r>
            <a:r>
              <a:rPr lang="en-US" sz="800" dirty="0">
                <a:solidFill>
                  <a:schemeClr val="bg1"/>
                </a:solidFill>
                <a:hlinkClick r:id="rId3">
                  <a:extLst>
                    <a:ext uri="{A12FA001-AC4F-418D-AE19-62706E023703}">
                      <ahyp:hlinkClr xmlns:ahyp="http://schemas.microsoft.com/office/drawing/2018/hyperlinkcolor" val="tx"/>
                    </a:ext>
                  </a:extLst>
                </a:hlinkClick>
              </a:rPr>
              <a:t>Use of the activated coagulation time and heparin dose-response curve for the determination of protamine dosage in vascular surgery – ScienceDirect</a:t>
            </a:r>
            <a:r>
              <a:rPr lang="en-US" sz="800" dirty="0">
                <a:solidFill>
                  <a:schemeClr val="bg1"/>
                </a:solidFill>
              </a:rPr>
              <a:t>)</a:t>
            </a:r>
          </a:p>
          <a:p>
            <a:pPr marL="171450" indent="-171450">
              <a:buFont typeface="Arial" panose="020B0604020202020204" pitchFamily="34" charset="0"/>
              <a:buChar char="•"/>
            </a:pPr>
            <a:endParaRPr lang="en-US" sz="800" dirty="0">
              <a:solidFill>
                <a:schemeClr val="bg1"/>
              </a:solidFill>
            </a:endParaRPr>
          </a:p>
          <a:p>
            <a:pPr marL="171450" indent="-171450">
              <a:buFont typeface="Arial" panose="020B0604020202020204" pitchFamily="34" charset="0"/>
              <a:buChar char="•"/>
            </a:pPr>
            <a:r>
              <a:rPr lang="en-US" sz="800" dirty="0">
                <a:solidFill>
                  <a:schemeClr val="bg1"/>
                </a:solidFill>
              </a:rPr>
              <a:t>Real time measurement of heparin concentration during cardiopulmonary bypass (</a:t>
            </a:r>
            <a:r>
              <a:rPr lang="en-US" sz="800" dirty="0">
                <a:solidFill>
                  <a:schemeClr val="bg1"/>
                </a:solidFill>
                <a:hlinkClick r:id="rId4">
                  <a:extLst>
                    <a:ext uri="{A12FA001-AC4F-418D-AE19-62706E023703}">
                      <ahyp:hlinkClr xmlns:ahyp="http://schemas.microsoft.com/office/drawing/2018/hyperlinkcolor" val="tx"/>
                    </a:ext>
                  </a:extLst>
                </a:hlinkClick>
              </a:rPr>
              <a:t>Real time measurement of heparin concentration – ProQuest</a:t>
            </a:r>
            <a:r>
              <a:rPr lang="en-US" sz="800" dirty="0">
                <a:solidFill>
                  <a:schemeClr val="bg1"/>
                </a:solidFill>
              </a:rPr>
              <a:t>)</a:t>
            </a:r>
          </a:p>
          <a:p>
            <a:pPr marL="171450" indent="-171450">
              <a:buFont typeface="Arial" panose="020B0604020202020204" pitchFamily="34" charset="0"/>
              <a:buChar char="•"/>
            </a:pPr>
            <a:endParaRPr lang="en-US" sz="800" dirty="0">
              <a:solidFill>
                <a:schemeClr val="bg1"/>
              </a:solidFill>
            </a:endParaRPr>
          </a:p>
          <a:p>
            <a:pPr marL="171450" indent="-171450">
              <a:buFont typeface="Arial" panose="020B0604020202020204" pitchFamily="34" charset="0"/>
              <a:buChar char="•"/>
            </a:pPr>
            <a:r>
              <a:rPr lang="en-US" sz="900" dirty="0">
                <a:solidFill>
                  <a:schemeClr val="bg1"/>
                </a:solidFill>
              </a:rPr>
              <a:t>More Effective Suppression of Hemostatic System Activation in Patients Undergoing Cardiac Surgery by Heparin Dosing Based on Heparin Blood Concentrations rather than ACT (</a:t>
            </a:r>
            <a:r>
              <a:rPr lang="en-US" sz="800" dirty="0" err="1">
                <a:solidFill>
                  <a:schemeClr val="bg1"/>
                </a:solidFill>
                <a:hlinkClick r:id="rId5">
                  <a:extLst>
                    <a:ext uri="{A12FA001-AC4F-418D-AE19-62706E023703}">
                      <ahyp:hlinkClr xmlns:ahyp="http://schemas.microsoft.com/office/drawing/2018/hyperlinkcolor" val="tx"/>
                    </a:ext>
                  </a:extLst>
                </a:hlinkClick>
              </a:rPr>
              <a:t>Thieme</a:t>
            </a:r>
            <a:r>
              <a:rPr lang="en-US" sz="800" dirty="0">
                <a:solidFill>
                  <a:schemeClr val="bg1"/>
                </a:solidFill>
                <a:hlinkClick r:id="rId5">
                  <a:extLst>
                    <a:ext uri="{A12FA001-AC4F-418D-AE19-62706E023703}">
                      <ahyp:hlinkClr xmlns:ahyp="http://schemas.microsoft.com/office/drawing/2018/hyperlinkcolor" val="tx"/>
                    </a:ext>
                  </a:extLst>
                </a:hlinkClick>
              </a:rPr>
              <a:t> E-Journals - Thrombosis and </a:t>
            </a:r>
            <a:r>
              <a:rPr lang="en-US" sz="800" dirty="0" err="1">
                <a:solidFill>
                  <a:schemeClr val="bg1"/>
                </a:solidFill>
                <a:hlinkClick r:id="rId5">
                  <a:extLst>
                    <a:ext uri="{A12FA001-AC4F-418D-AE19-62706E023703}">
                      <ahyp:hlinkClr xmlns:ahyp="http://schemas.microsoft.com/office/drawing/2018/hyperlinkcolor" val="tx"/>
                    </a:ext>
                  </a:extLst>
                </a:hlinkClick>
              </a:rPr>
              <a:t>Haemostasis</a:t>
            </a:r>
            <a:r>
              <a:rPr lang="en-US" sz="800" dirty="0">
                <a:solidFill>
                  <a:schemeClr val="bg1"/>
                </a:solidFill>
                <a:hlinkClick r:id="rId5">
                  <a:extLst>
                    <a:ext uri="{A12FA001-AC4F-418D-AE19-62706E023703}">
                      <ahyp:hlinkClr xmlns:ahyp="http://schemas.microsoft.com/office/drawing/2018/hyperlinkcolor" val="tx"/>
                    </a:ext>
                  </a:extLst>
                </a:hlinkClick>
              </a:rPr>
              <a:t> / Abstract (thieme-connect.com)</a:t>
            </a:r>
            <a:r>
              <a:rPr lang="en-US" sz="800" dirty="0">
                <a:solidFill>
                  <a:schemeClr val="bg1"/>
                </a:solidFill>
              </a:rPr>
              <a:t>)</a:t>
            </a:r>
          </a:p>
          <a:p>
            <a:pPr marL="171450" indent="-171450">
              <a:buFont typeface="Arial" panose="020B0604020202020204" pitchFamily="34" charset="0"/>
              <a:buChar char="•"/>
            </a:pPr>
            <a:endParaRPr lang="en-US" sz="800" dirty="0">
              <a:solidFill>
                <a:schemeClr val="bg1"/>
              </a:solidFill>
            </a:endParaRPr>
          </a:p>
          <a:p>
            <a:pPr marL="171450" indent="-171450">
              <a:buFont typeface="Arial" panose="020B0604020202020204" pitchFamily="34" charset="0"/>
              <a:buChar char="•"/>
            </a:pPr>
            <a:r>
              <a:rPr lang="en-US" sz="900" dirty="0">
                <a:solidFill>
                  <a:schemeClr val="bg1"/>
                </a:solidFill>
              </a:rPr>
              <a:t>Implementing a Statistical Model for Protamine Titration: Effects on Coagulation in Cardiac Surgical Patients (</a:t>
            </a:r>
            <a:r>
              <a:rPr lang="en-US" sz="800" dirty="0">
                <a:solidFill>
                  <a:schemeClr val="bg1"/>
                </a:solidFill>
                <a:hlinkClick r:id="rId6">
                  <a:extLst>
                    <a:ext uri="{A12FA001-AC4F-418D-AE19-62706E023703}">
                      <ahyp:hlinkClr xmlns:ahyp="http://schemas.microsoft.com/office/drawing/2018/hyperlinkcolor" val="tx"/>
                    </a:ext>
                  </a:extLst>
                </a:hlinkClick>
              </a:rPr>
              <a:t>Implementing a Statistical Model for Protamine Titration: Effects on Coagulation in Cardiac Surgical Patients – ScienceDirect</a:t>
            </a:r>
            <a:r>
              <a:rPr lang="en-US" sz="800" dirty="0">
                <a:solidFill>
                  <a:schemeClr val="bg1"/>
                </a:solidFill>
              </a:rPr>
              <a:t>)</a:t>
            </a:r>
          </a:p>
          <a:p>
            <a:pPr marL="171450" indent="-171450">
              <a:buFont typeface="Arial" panose="020B0604020202020204" pitchFamily="34" charset="0"/>
              <a:buChar char="•"/>
            </a:pPr>
            <a:endParaRPr lang="en-US" sz="800" dirty="0">
              <a:solidFill>
                <a:schemeClr val="bg1"/>
              </a:solidFill>
            </a:endParaRPr>
          </a:p>
          <a:p>
            <a:pPr marL="171450" indent="-171450">
              <a:buFont typeface="Arial" panose="020B0604020202020204" pitchFamily="34" charset="0"/>
              <a:buChar char="•"/>
            </a:pPr>
            <a:r>
              <a:rPr lang="en-US" sz="900" dirty="0">
                <a:solidFill>
                  <a:schemeClr val="bg1"/>
                </a:solidFill>
              </a:rPr>
              <a:t>Calculation Algorithm Reduces Protamine Doses Without Increasing Blood Loss or the Transfusion Rate in Cardiac Surgery: Results of a Randomized Controlled Trial (</a:t>
            </a:r>
            <a:r>
              <a:rPr lang="en-US" sz="800" dirty="0">
                <a:solidFill>
                  <a:schemeClr val="bg1"/>
                </a:solidFill>
                <a:hlinkClick r:id="rId7">
                  <a:extLst>
                    <a:ext uri="{A12FA001-AC4F-418D-AE19-62706E023703}">
                      <ahyp:hlinkClr xmlns:ahyp="http://schemas.microsoft.com/office/drawing/2018/hyperlinkcolor" val="tx"/>
                    </a:ext>
                  </a:extLst>
                </a:hlinkClick>
              </a:rPr>
              <a:t>Calculation Algorithm Reduces Protamine Doses Without Increasing Blood Loss or the Transfusion Rate in Cardiac Surgery: Results of a Randomized Controlled Trial – ScienceDirect</a:t>
            </a:r>
            <a:r>
              <a:rPr lang="en-US" sz="800" dirty="0">
                <a:solidFill>
                  <a:schemeClr val="bg1"/>
                </a:solidFill>
              </a:rPr>
              <a:t>)</a:t>
            </a:r>
          </a:p>
          <a:p>
            <a:pPr marL="171450" indent="-171450">
              <a:buFont typeface="Arial" panose="020B0604020202020204" pitchFamily="34" charset="0"/>
              <a:buChar char="•"/>
            </a:pPr>
            <a:endParaRPr lang="en-US" sz="800" dirty="0">
              <a:solidFill>
                <a:schemeClr val="bg1"/>
              </a:solidFill>
            </a:endParaRPr>
          </a:p>
          <a:p>
            <a:pPr marL="171450" indent="-171450">
              <a:buFont typeface="Arial" panose="020B0604020202020204" pitchFamily="34" charset="0"/>
              <a:buChar char="•"/>
            </a:pPr>
            <a:r>
              <a:rPr lang="en-US" sz="800" dirty="0"/>
              <a:t>Medtronic HMS Plus HEMOSTASIS MANAGEMENT </a:t>
            </a:r>
            <a:r>
              <a:rPr lang="en-US" sz="800" dirty="0">
                <a:solidFill>
                  <a:schemeClr val="bg1"/>
                </a:solidFill>
              </a:rPr>
              <a:t>SYSTEM (</a:t>
            </a:r>
            <a:r>
              <a:rPr lang="en-US" sz="800" dirty="0">
                <a:solidFill>
                  <a:schemeClr val="bg1"/>
                </a:solidFill>
                <a:hlinkClick r:id="rId8">
                  <a:extLst>
                    <a:ext uri="{A12FA001-AC4F-418D-AE19-62706E023703}">
                      <ahyp:hlinkClr xmlns:ahyp="http://schemas.microsoft.com/office/drawing/2018/hyperlinkcolor" val="tx"/>
                    </a:ext>
                  </a:extLst>
                </a:hlinkClick>
              </a:rPr>
              <a:t>HMS_Plus_Brochure_200501780d_EN_FINAL.pdf (medtronic.com)</a:t>
            </a:r>
            <a:r>
              <a:rPr lang="en-US" sz="800" dirty="0">
                <a:solidFill>
                  <a:schemeClr val="bg1"/>
                </a:solidFill>
              </a:rPr>
              <a:t>)</a:t>
            </a:r>
            <a:endParaRPr lang="en-US" sz="900" dirty="0">
              <a:solidFill>
                <a:schemeClr val="bg1"/>
              </a:solidFill>
            </a:endParaRPr>
          </a:p>
        </p:txBody>
      </p:sp>
    </p:spTree>
    <p:extLst>
      <p:ext uri="{BB962C8B-B14F-4D97-AF65-F5344CB8AC3E}">
        <p14:creationId xmlns:p14="http://schemas.microsoft.com/office/powerpoint/2010/main" val="48526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Protamine</a:t>
            </a:r>
          </a:p>
          <a:p>
            <a:pPr marL="342900" indent="-342900">
              <a:buFont typeface="Arial" panose="020B0604020202020204" pitchFamily="34" charset="0"/>
              <a:buChar char="•"/>
            </a:pPr>
            <a:r>
              <a:rPr lang="en-US" dirty="0"/>
              <a:t>Need for Accuracy</a:t>
            </a:r>
          </a:p>
          <a:p>
            <a:pPr marL="342900" indent="-342900">
              <a:buFont typeface="Arial" panose="020B0604020202020204" pitchFamily="34" charset="0"/>
              <a:buChar char="•"/>
            </a:pPr>
            <a:r>
              <a:rPr lang="en-US" dirty="0"/>
              <a:t>HDR</a:t>
            </a:r>
          </a:p>
          <a:p>
            <a:pPr marL="342900" indent="-342900">
              <a:buFont typeface="Arial" panose="020B0604020202020204" pitchFamily="34" charset="0"/>
              <a:buChar char="•"/>
            </a:pPr>
            <a:r>
              <a:rPr lang="en-US" dirty="0"/>
              <a:t>Research</a:t>
            </a:r>
          </a:p>
          <a:p>
            <a:pPr marL="342900" indent="-342900">
              <a:buFont typeface="Arial" panose="020B0604020202020204" pitchFamily="34" charset="0"/>
              <a:buChar char="•"/>
            </a:pPr>
            <a:r>
              <a:rPr lang="en-US" dirty="0"/>
              <a:t>Thesis Question</a:t>
            </a:r>
          </a:p>
          <a:p>
            <a:pPr marL="342900" indent="-342900">
              <a:buFont typeface="Arial" panose="020B0604020202020204" pitchFamily="34" charset="0"/>
              <a:buChar char="•"/>
            </a:pPr>
            <a:r>
              <a:rPr lang="en-US" dirty="0"/>
              <a:t>Possible Methods</a:t>
            </a:r>
          </a:p>
          <a:p>
            <a:pPr marL="342900" indent="-342900">
              <a:buFont typeface="Arial" panose="020B0604020202020204" pitchFamily="34" charset="0"/>
              <a:buChar char="•"/>
            </a:pPr>
            <a:r>
              <a:rPr lang="en-US" dirty="0"/>
              <a:t>HMS Plus</a:t>
            </a:r>
          </a:p>
          <a:p>
            <a:pPr marL="342900" indent="-342900">
              <a:buFont typeface="Arial" panose="020B0604020202020204" pitchFamily="34" charset="0"/>
              <a:buChar char="•"/>
            </a:pPr>
            <a:r>
              <a:rPr lang="en-US" dirty="0"/>
              <a:t>Overview</a:t>
            </a:r>
          </a:p>
          <a:p>
            <a:pPr marL="342900" indent="-342900">
              <a:buFont typeface="Arial" panose="020B0604020202020204" pitchFamily="34" charset="0"/>
              <a:buChar char="•"/>
            </a:pPr>
            <a:r>
              <a:rPr lang="en-US" dirty="0"/>
              <a:t>References</a:t>
            </a:r>
          </a:p>
        </p:txBody>
      </p:sp>
    </p:spTree>
    <p:extLst>
      <p:ext uri="{BB962C8B-B14F-4D97-AF65-F5344CB8AC3E}">
        <p14:creationId xmlns:p14="http://schemas.microsoft.com/office/powerpoint/2010/main" val="18420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91" y="337118"/>
            <a:ext cx="7514754" cy="1363255"/>
          </a:xfrm>
        </p:spPr>
        <p:txBody>
          <a:bodyPr anchor="b">
            <a:normAutofit/>
          </a:bodyPr>
          <a:lstStyle/>
          <a:p>
            <a:r>
              <a:rPr lang="en-US" dirty="0"/>
              <a:t>Protamine</a:t>
            </a:r>
          </a:p>
        </p:txBody>
      </p:sp>
      <p:sp>
        <p:nvSpPr>
          <p:cNvPr id="3" name="Text Placeholder 2"/>
          <p:cNvSpPr>
            <a:spLocks noGrp="1"/>
          </p:cNvSpPr>
          <p:nvPr>
            <p:ph type="body" idx="1"/>
          </p:nvPr>
        </p:nvSpPr>
        <p:spPr>
          <a:xfrm>
            <a:off x="587691" y="2282645"/>
            <a:ext cx="4986039" cy="3653700"/>
          </a:xfrm>
        </p:spPr>
        <p:txBody>
          <a:bodyPr anchor="t">
            <a:normAutofit/>
          </a:bodyPr>
          <a:lstStyle/>
          <a:p>
            <a:pPr marL="285750" indent="-285750">
              <a:buFont typeface="Arial" panose="020B0604020202020204" pitchFamily="34" charset="0"/>
              <a:buChar char="•"/>
            </a:pPr>
            <a:r>
              <a:rPr lang="en-US" sz="1800" dirty="0"/>
              <a:t>FDA  Approved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Isolated from salmon fish sperm</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Reduces postoperative bleeding</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Adverse effects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Various dosages</a:t>
            </a:r>
          </a:p>
        </p:txBody>
      </p:sp>
      <p:pic>
        <p:nvPicPr>
          <p:cNvPr id="9" name="Picture 8" descr="A picture containing indoor&#10;&#10;Description automatically generated">
            <a:extLst>
              <a:ext uri="{FF2B5EF4-FFF2-40B4-BE49-F238E27FC236}">
                <a16:creationId xmlns:a16="http://schemas.microsoft.com/office/drawing/2014/main" id="{BB16DEE2-5E21-4E7B-8A0B-34EB552281FF}"/>
              </a:ext>
            </a:extLst>
          </p:cNvPr>
          <p:cNvPicPr>
            <a:picLocks noChangeAspect="1"/>
          </p:cNvPicPr>
          <p:nvPr/>
        </p:nvPicPr>
        <p:blipFill>
          <a:blip r:embed="rId3"/>
          <a:stretch>
            <a:fillRect/>
          </a:stretch>
        </p:blipFill>
        <p:spPr>
          <a:xfrm>
            <a:off x="5710079" y="2282645"/>
            <a:ext cx="2353266" cy="3691397"/>
          </a:xfrm>
          <a:prstGeom prst="rect">
            <a:avLst/>
          </a:prstGeom>
          <a:noFill/>
        </p:spPr>
      </p:pic>
    </p:spTree>
    <p:extLst>
      <p:ext uri="{BB962C8B-B14F-4D97-AF65-F5344CB8AC3E}">
        <p14:creationId xmlns:p14="http://schemas.microsoft.com/office/powerpoint/2010/main" val="239848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A392-0718-48B4-8B55-020595AD58F1}"/>
              </a:ext>
            </a:extLst>
          </p:cNvPr>
          <p:cNvSpPr>
            <a:spLocks noGrp="1"/>
          </p:cNvSpPr>
          <p:nvPr>
            <p:ph type="title"/>
          </p:nvPr>
        </p:nvSpPr>
        <p:spPr>
          <a:xfrm>
            <a:off x="587691" y="337118"/>
            <a:ext cx="7514754" cy="1523487"/>
          </a:xfrm>
        </p:spPr>
        <p:txBody>
          <a:bodyPr/>
          <a:lstStyle/>
          <a:p>
            <a:r>
              <a:rPr lang="en-US" dirty="0"/>
              <a:t>Need for Accuracy</a:t>
            </a:r>
          </a:p>
        </p:txBody>
      </p:sp>
      <p:sp>
        <p:nvSpPr>
          <p:cNvPr id="5" name="Text Placeholder 4">
            <a:extLst>
              <a:ext uri="{FF2B5EF4-FFF2-40B4-BE49-F238E27FC236}">
                <a16:creationId xmlns:a16="http://schemas.microsoft.com/office/drawing/2014/main" id="{CA349A97-E95D-48A0-99E5-1D16A52D8941}"/>
              </a:ext>
            </a:extLst>
          </p:cNvPr>
          <p:cNvSpPr>
            <a:spLocks noGrp="1"/>
          </p:cNvSpPr>
          <p:nvPr>
            <p:ph type="body" idx="1"/>
          </p:nvPr>
        </p:nvSpPr>
        <p:spPr>
          <a:xfrm>
            <a:off x="587691" y="2098766"/>
            <a:ext cx="7188982" cy="3837579"/>
          </a:xfrm>
        </p:spPr>
        <p:txBody>
          <a:bodyPr>
            <a:normAutofit/>
          </a:bodyPr>
          <a:lstStyle/>
          <a:p>
            <a:endParaRPr lang="en-US" dirty="0"/>
          </a:p>
          <a:p>
            <a:pPr marL="285750" indent="-285750" algn="l">
              <a:buFont typeface="Arial" panose="020B0604020202020204" pitchFamily="34" charset="0"/>
              <a:buChar char="•"/>
            </a:pPr>
            <a:r>
              <a:rPr lang="en-US" sz="1800" b="0" i="0" u="none" strike="noStrike" baseline="0" dirty="0">
                <a:latin typeface="AdvOTe49b3dc3"/>
              </a:rPr>
              <a:t>Underdosing of protamine may increase blood loss post-operatively.</a:t>
            </a:r>
          </a:p>
          <a:p>
            <a:pPr marL="285750" indent="-285750" algn="l">
              <a:buFont typeface="Arial" panose="020B0604020202020204" pitchFamily="34" charset="0"/>
              <a:buChar char="•"/>
            </a:pPr>
            <a:endParaRPr lang="en-US" sz="1800" b="0" i="0" u="none" strike="noStrike" baseline="0" dirty="0">
              <a:latin typeface="AdvOTe49b3dc3"/>
            </a:endParaRPr>
          </a:p>
          <a:p>
            <a:pPr marL="285750" indent="-285750" algn="l">
              <a:buFont typeface="Arial" panose="020B0604020202020204" pitchFamily="34" charset="0"/>
              <a:buChar char="•"/>
            </a:pPr>
            <a:r>
              <a:rPr lang="en-US" sz="1800" b="0" i="0" u="none" strike="noStrike" baseline="0" dirty="0">
                <a:latin typeface="AdvOTe49b3dc3"/>
              </a:rPr>
              <a:t>Overdosing has been shown to increase blood loss post-operatively as well.</a:t>
            </a:r>
          </a:p>
          <a:p>
            <a:pPr marL="285750" indent="-285750">
              <a:buFont typeface="Arial" panose="020B0604020202020204" pitchFamily="34" charset="0"/>
              <a:buChar char="•"/>
            </a:pPr>
            <a:endParaRPr lang="en-US" sz="1800" dirty="0">
              <a:latin typeface="AdvOTe49b3dc3"/>
            </a:endParaRPr>
          </a:p>
          <a:p>
            <a:pPr marL="285750" indent="-285750" algn="l">
              <a:buFont typeface="Arial" panose="020B0604020202020204" pitchFamily="34" charset="0"/>
              <a:buChar char="•"/>
            </a:pPr>
            <a:r>
              <a:rPr lang="en-US" sz="1800" dirty="0">
                <a:latin typeface="AdvOTe49b3dc3"/>
              </a:rPr>
              <a:t>C</a:t>
            </a:r>
            <a:r>
              <a:rPr lang="en-US" sz="1800" b="0" i="0" u="none" strike="noStrike" baseline="0" dirty="0">
                <a:latin typeface="AdvOTe49b3dc3"/>
              </a:rPr>
              <a:t>omplexities in the pharmacology and monitoring</a:t>
            </a:r>
            <a:endParaRPr lang="en-US" sz="1800" dirty="0">
              <a:latin typeface="AdvOTe49b3dc3"/>
            </a:endParaRPr>
          </a:p>
          <a:p>
            <a:pPr marL="285750" indent="-285750" algn="l">
              <a:buFont typeface="Arial" panose="020B0604020202020204" pitchFamily="34" charset="0"/>
              <a:buChar char="•"/>
            </a:pPr>
            <a:endParaRPr lang="en-US" sz="1800" b="0" i="0" u="none" strike="noStrike" baseline="0" dirty="0">
              <a:latin typeface="AdvOTe49b3dc3"/>
            </a:endParaRPr>
          </a:p>
          <a:p>
            <a:pPr marL="285750" indent="-285750" algn="l">
              <a:buFont typeface="Arial" panose="020B0604020202020204" pitchFamily="34" charset="0"/>
              <a:buChar char="•"/>
            </a:pPr>
            <a:r>
              <a:rPr lang="en-US" sz="1800" b="0" i="0" u="none" strike="noStrike" baseline="0" dirty="0">
                <a:latin typeface="AdvOTe49b3dc3"/>
              </a:rPr>
              <a:t>No effective means of identifying </a:t>
            </a:r>
            <a:r>
              <a:rPr lang="en-US" sz="1800" dirty="0">
                <a:latin typeface="AdvOTe49b3dc3"/>
              </a:rPr>
              <a:t>an</a:t>
            </a:r>
            <a:r>
              <a:rPr lang="en-US" sz="1800" b="0" i="0" u="none" strike="noStrike" baseline="0" dirty="0">
                <a:latin typeface="AdvOTe49b3dc3"/>
              </a:rPr>
              <a:t> ideal dose.</a:t>
            </a:r>
            <a:endParaRPr lang="en-US" dirty="0"/>
          </a:p>
        </p:txBody>
      </p:sp>
    </p:spTree>
    <p:extLst>
      <p:ext uri="{BB962C8B-B14F-4D97-AF65-F5344CB8AC3E}">
        <p14:creationId xmlns:p14="http://schemas.microsoft.com/office/powerpoint/2010/main" val="280630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F26C-8D3E-4C05-8918-0786D91FCDB6}"/>
              </a:ext>
            </a:extLst>
          </p:cNvPr>
          <p:cNvSpPr>
            <a:spLocks noGrp="1"/>
          </p:cNvSpPr>
          <p:nvPr>
            <p:ph type="title"/>
          </p:nvPr>
        </p:nvSpPr>
        <p:spPr>
          <a:xfrm>
            <a:off x="632452" y="983190"/>
            <a:ext cx="7606427" cy="871296"/>
          </a:xfrm>
        </p:spPr>
        <p:txBody>
          <a:bodyPr anchor="b">
            <a:normAutofit/>
          </a:bodyPr>
          <a:lstStyle/>
          <a:p>
            <a:r>
              <a:rPr lang="en-US" sz="5000" dirty="0"/>
              <a:t>Heparin Dose Response</a:t>
            </a:r>
          </a:p>
        </p:txBody>
      </p:sp>
      <p:sp>
        <p:nvSpPr>
          <p:cNvPr id="3" name="Text Placeholder 2">
            <a:extLst>
              <a:ext uri="{FF2B5EF4-FFF2-40B4-BE49-F238E27FC236}">
                <a16:creationId xmlns:a16="http://schemas.microsoft.com/office/drawing/2014/main" id="{D6928381-F3C8-4EC1-892E-88704FB992D0}"/>
              </a:ext>
            </a:extLst>
          </p:cNvPr>
          <p:cNvSpPr>
            <a:spLocks noGrp="1"/>
          </p:cNvSpPr>
          <p:nvPr>
            <p:ph type="body" idx="1"/>
          </p:nvPr>
        </p:nvSpPr>
        <p:spPr>
          <a:xfrm>
            <a:off x="638906" y="2818245"/>
            <a:ext cx="3465137" cy="3118100"/>
          </a:xfrm>
        </p:spPr>
        <p:txBody>
          <a:bodyPr anchor="t">
            <a:noAutofit/>
          </a:bodyPr>
          <a:lstStyle/>
          <a:p>
            <a:pPr marL="171450" indent="-171450">
              <a:buFont typeface="Arial" panose="020B0604020202020204" pitchFamily="34" charset="0"/>
              <a:buChar char="•"/>
            </a:pPr>
            <a:r>
              <a:rPr lang="en-US" sz="1800" b="0" i="0" u="none" strike="noStrike" baseline="0" dirty="0"/>
              <a:t>Used to maintain adequate anticoagulation.</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b="0" i="0" u="none" strike="noStrike" baseline="0" dirty="0"/>
              <a:t>Defined by a target ACT</a:t>
            </a:r>
            <a:r>
              <a:rPr lang="en-US" sz="1800" dirty="0"/>
              <a:t>.</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b="0" i="0" u="none" strike="noStrike" baseline="0" dirty="0"/>
              <a:t>May be just as effective in heparin reversal.</a:t>
            </a:r>
            <a:endParaRPr lang="en-US" sz="1800" dirty="0"/>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r>
              <a:rPr lang="en-US" sz="1800" b="0" i="0" u="none" strike="noStrike" baseline="0" dirty="0"/>
              <a:t>In theory, can be used to calculate protamine.</a:t>
            </a:r>
            <a:endParaRPr lang="en-US" sz="1800" dirty="0"/>
          </a:p>
        </p:txBody>
      </p:sp>
      <p:pic>
        <p:nvPicPr>
          <p:cNvPr id="5" name="Picture 1" descr="Heparin Dose Response &#10;Curve &#10;o os &#10;data on file &#10;2.5 s &#10;4 &#10;4.5 ">
            <a:extLst>
              <a:ext uri="{FF2B5EF4-FFF2-40B4-BE49-F238E27FC236}">
                <a16:creationId xmlns:a16="http://schemas.microsoft.com/office/drawing/2014/main" id="{520E7E8F-3094-433A-A0FA-862715A7A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25" t="26548" r="13977" b="17741"/>
          <a:stretch/>
        </p:blipFill>
        <p:spPr bwMode="auto">
          <a:xfrm>
            <a:off x="4176445" y="2856216"/>
            <a:ext cx="4176445" cy="2979505"/>
          </a:xfrm>
          <a:prstGeom prst="rect">
            <a:avLst/>
          </a:prstGeom>
          <a:noFill/>
        </p:spPr>
      </p:pic>
    </p:spTree>
    <p:extLst>
      <p:ext uri="{BB962C8B-B14F-4D97-AF65-F5344CB8AC3E}">
        <p14:creationId xmlns:p14="http://schemas.microsoft.com/office/powerpoint/2010/main" val="122400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1428-458C-47E7-A302-595D1E1B3349}"/>
              </a:ext>
            </a:extLst>
          </p:cNvPr>
          <p:cNvSpPr>
            <a:spLocks noGrp="1"/>
          </p:cNvSpPr>
          <p:nvPr>
            <p:ph type="title"/>
          </p:nvPr>
        </p:nvSpPr>
        <p:spPr>
          <a:xfrm>
            <a:off x="587691" y="337118"/>
            <a:ext cx="7514754" cy="1239133"/>
          </a:xfrm>
        </p:spPr>
        <p:txBody>
          <a:bodyPr anchor="b">
            <a:normAutofit/>
          </a:bodyPr>
          <a:lstStyle/>
          <a:p>
            <a:r>
              <a:rPr lang="en-US" dirty="0"/>
              <a:t>Research</a:t>
            </a:r>
          </a:p>
        </p:txBody>
      </p:sp>
      <p:sp>
        <p:nvSpPr>
          <p:cNvPr id="25" name="Text Placeholder 2">
            <a:extLst>
              <a:ext uri="{FF2B5EF4-FFF2-40B4-BE49-F238E27FC236}">
                <a16:creationId xmlns:a16="http://schemas.microsoft.com/office/drawing/2014/main" id="{FCF62E04-3F57-43B6-B0E3-780749570781}"/>
              </a:ext>
            </a:extLst>
          </p:cNvPr>
          <p:cNvSpPr>
            <a:spLocks noGrp="1"/>
          </p:cNvSpPr>
          <p:nvPr>
            <p:ph type="body" idx="1"/>
          </p:nvPr>
        </p:nvSpPr>
        <p:spPr>
          <a:xfrm>
            <a:off x="587691" y="2818245"/>
            <a:ext cx="7188982" cy="3118100"/>
          </a:xfrm>
        </p:spPr>
        <p:txBody>
          <a:bodyPr>
            <a:normAutofit lnSpcReduction="10000"/>
          </a:bodyPr>
          <a:lstStyle/>
          <a:p>
            <a:pPr marL="342900" indent="-342900">
              <a:buFont typeface="Arial" panose="020B0604020202020204" pitchFamily="34" charset="0"/>
              <a:buChar char="•"/>
            </a:pPr>
            <a:r>
              <a:rPr lang="en-US" dirty="0"/>
              <a:t>45 randomized patients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3 groups which did not differ significantly with respect to age, weight, sex distribution, or duration of heparinization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ACT’s were measured before heparinization, 5 minutes later, and then every 30 minutes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Protamine dose was significantly less when the Heparin Dose Response Curve was used.</a:t>
            </a:r>
          </a:p>
        </p:txBody>
      </p:sp>
      <p:pic>
        <p:nvPicPr>
          <p:cNvPr id="6" name="Content Placeholder 5" descr="Text&#10;&#10;Description automatically generated">
            <a:extLst>
              <a:ext uri="{FF2B5EF4-FFF2-40B4-BE49-F238E27FC236}">
                <a16:creationId xmlns:a16="http://schemas.microsoft.com/office/drawing/2014/main" id="{EE358F44-30EE-4BA3-B1BD-0F92D1A4CCA2}"/>
              </a:ext>
            </a:extLst>
          </p:cNvPr>
          <p:cNvPicPr>
            <a:picLocks noGrp="1" noChangeAspect="1"/>
          </p:cNvPicPr>
          <p:nvPr>
            <p:ph sz="quarter" idx="13"/>
          </p:nvPr>
        </p:nvPicPr>
        <p:blipFill>
          <a:blip r:embed="rId3"/>
          <a:stretch>
            <a:fillRect/>
          </a:stretch>
        </p:blipFill>
        <p:spPr>
          <a:xfrm>
            <a:off x="1336624" y="1811383"/>
            <a:ext cx="5782184" cy="823960"/>
          </a:xfrm>
          <a:noFill/>
        </p:spPr>
      </p:pic>
    </p:spTree>
    <p:extLst>
      <p:ext uri="{BB962C8B-B14F-4D97-AF65-F5344CB8AC3E}">
        <p14:creationId xmlns:p14="http://schemas.microsoft.com/office/powerpoint/2010/main" val="47866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1428-458C-47E7-A302-595D1E1B3349}"/>
              </a:ext>
            </a:extLst>
          </p:cNvPr>
          <p:cNvSpPr>
            <a:spLocks noGrp="1"/>
          </p:cNvSpPr>
          <p:nvPr>
            <p:ph type="title"/>
          </p:nvPr>
        </p:nvSpPr>
        <p:spPr>
          <a:xfrm>
            <a:off x="587691" y="337118"/>
            <a:ext cx="7514754" cy="1239133"/>
          </a:xfrm>
        </p:spPr>
        <p:txBody>
          <a:bodyPr anchor="b">
            <a:normAutofit/>
          </a:bodyPr>
          <a:lstStyle/>
          <a:p>
            <a:r>
              <a:rPr lang="en-US" dirty="0"/>
              <a:t>Research</a:t>
            </a:r>
          </a:p>
        </p:txBody>
      </p:sp>
      <p:pic>
        <p:nvPicPr>
          <p:cNvPr id="4" name="Picture 3" descr="Text&#10;&#10;Description automatically generated">
            <a:extLst>
              <a:ext uri="{FF2B5EF4-FFF2-40B4-BE49-F238E27FC236}">
                <a16:creationId xmlns:a16="http://schemas.microsoft.com/office/drawing/2014/main" id="{301CB8F5-E982-4860-9C2D-D6CAA22A6584}"/>
              </a:ext>
            </a:extLst>
          </p:cNvPr>
          <p:cNvPicPr>
            <a:picLocks noChangeAspect="1"/>
          </p:cNvPicPr>
          <p:nvPr/>
        </p:nvPicPr>
        <p:blipFill>
          <a:blip r:embed="rId3"/>
          <a:stretch>
            <a:fillRect/>
          </a:stretch>
        </p:blipFill>
        <p:spPr>
          <a:xfrm>
            <a:off x="1916414" y="4031041"/>
            <a:ext cx="6186031" cy="2162054"/>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id="{9082C325-52AF-4151-851C-D6322A7788F3}"/>
              </a:ext>
            </a:extLst>
          </p:cNvPr>
          <p:cNvPicPr>
            <a:picLocks noChangeAspect="1"/>
          </p:cNvPicPr>
          <p:nvPr/>
        </p:nvPicPr>
        <p:blipFill>
          <a:blip r:embed="rId4"/>
          <a:stretch>
            <a:fillRect/>
          </a:stretch>
        </p:blipFill>
        <p:spPr>
          <a:xfrm>
            <a:off x="421928" y="1794197"/>
            <a:ext cx="6444210" cy="1955932"/>
          </a:xfrm>
          <a:prstGeom prst="rect">
            <a:avLst/>
          </a:prstGeom>
        </p:spPr>
      </p:pic>
    </p:spTree>
    <p:extLst>
      <p:ext uri="{BB962C8B-B14F-4D97-AF65-F5344CB8AC3E}">
        <p14:creationId xmlns:p14="http://schemas.microsoft.com/office/powerpoint/2010/main" val="52952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9F00-67A8-493F-B295-151AA973D436}"/>
              </a:ext>
            </a:extLst>
          </p:cNvPr>
          <p:cNvSpPr>
            <a:spLocks noGrp="1"/>
          </p:cNvSpPr>
          <p:nvPr>
            <p:ph type="title"/>
          </p:nvPr>
        </p:nvSpPr>
        <p:spPr>
          <a:xfrm>
            <a:off x="587691" y="337118"/>
            <a:ext cx="7514754" cy="1486545"/>
          </a:xfrm>
        </p:spPr>
        <p:txBody>
          <a:bodyPr/>
          <a:lstStyle/>
          <a:p>
            <a:r>
              <a:rPr lang="en-US" dirty="0"/>
              <a:t>Thesis Question</a:t>
            </a:r>
          </a:p>
        </p:txBody>
      </p:sp>
      <p:sp>
        <p:nvSpPr>
          <p:cNvPr id="3" name="Text Placeholder 2">
            <a:extLst>
              <a:ext uri="{FF2B5EF4-FFF2-40B4-BE49-F238E27FC236}">
                <a16:creationId xmlns:a16="http://schemas.microsoft.com/office/drawing/2014/main" id="{9CE2873A-0087-4622-B089-A12EE33B54F1}"/>
              </a:ext>
            </a:extLst>
          </p:cNvPr>
          <p:cNvSpPr>
            <a:spLocks noGrp="1"/>
          </p:cNvSpPr>
          <p:nvPr>
            <p:ph type="body" idx="1"/>
          </p:nvPr>
        </p:nvSpPr>
        <p:spPr/>
        <p:txBody>
          <a:bodyPr>
            <a:normAutofit/>
          </a:bodyPr>
          <a:lstStyle/>
          <a:p>
            <a:pPr algn="ctr"/>
            <a:r>
              <a:rPr lang="en-US" sz="3200" dirty="0">
                <a:solidFill>
                  <a:srgbClr val="FFFF00"/>
                </a:solidFill>
              </a:rPr>
              <a:t>When compared to the HMS plus, can the heparin dose response curve be used to accurately determine protamine dosage?</a:t>
            </a:r>
          </a:p>
        </p:txBody>
      </p:sp>
    </p:spTree>
    <p:extLst>
      <p:ext uri="{BB962C8B-B14F-4D97-AF65-F5344CB8AC3E}">
        <p14:creationId xmlns:p14="http://schemas.microsoft.com/office/powerpoint/2010/main" val="427540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D2AB2-0574-444D-897E-186CF7B9ED19}"/>
              </a:ext>
            </a:extLst>
          </p:cNvPr>
          <p:cNvSpPr>
            <a:spLocks noGrp="1"/>
          </p:cNvSpPr>
          <p:nvPr>
            <p:ph type="title"/>
          </p:nvPr>
        </p:nvSpPr>
        <p:spPr>
          <a:xfrm>
            <a:off x="632452" y="983189"/>
            <a:ext cx="7606427" cy="845611"/>
          </a:xfrm>
        </p:spPr>
        <p:txBody>
          <a:bodyPr anchor="b">
            <a:normAutofit/>
          </a:bodyPr>
          <a:lstStyle/>
          <a:p>
            <a:pPr algn="ctr"/>
            <a:r>
              <a:rPr lang="en-US" dirty="0"/>
              <a:t>Possible Method</a:t>
            </a:r>
          </a:p>
        </p:txBody>
      </p:sp>
      <p:pic>
        <p:nvPicPr>
          <p:cNvPr id="6" name="Content Placeholder 5" descr="Chart, line chart&#10;&#10;Description automatically generated">
            <a:extLst>
              <a:ext uri="{FF2B5EF4-FFF2-40B4-BE49-F238E27FC236}">
                <a16:creationId xmlns:a16="http://schemas.microsoft.com/office/drawing/2014/main" id="{0B9166BE-7274-4243-91E3-D7E5D6F87E8A}"/>
              </a:ext>
            </a:extLst>
          </p:cNvPr>
          <p:cNvPicPr>
            <a:picLocks noGrp="1" noChangeAspect="1"/>
          </p:cNvPicPr>
          <p:nvPr>
            <p:ph idx="1"/>
          </p:nvPr>
        </p:nvPicPr>
        <p:blipFill>
          <a:blip r:embed="rId3"/>
          <a:stretch>
            <a:fillRect/>
          </a:stretch>
        </p:blipFill>
        <p:spPr>
          <a:xfrm>
            <a:off x="1391175" y="2349731"/>
            <a:ext cx="6255123" cy="4222207"/>
          </a:xfrm>
          <a:noFill/>
        </p:spPr>
      </p:pic>
    </p:spTree>
    <p:extLst>
      <p:ext uri="{BB962C8B-B14F-4D97-AF65-F5344CB8AC3E}">
        <p14:creationId xmlns:p14="http://schemas.microsoft.com/office/powerpoint/2010/main" val="53926849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5360</TotalTime>
  <Words>1602</Words>
  <Application>Microsoft Office PowerPoint</Application>
  <PresentationFormat>On-screen Show (4:3)</PresentationFormat>
  <Paragraphs>113</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AdvOTe49b3dc3</vt:lpstr>
      <vt:lpstr>Arial</vt:lpstr>
      <vt:lpstr>Arial-BoldMT</vt:lpstr>
      <vt:lpstr>Calibri</vt:lpstr>
      <vt:lpstr>Default Theme</vt:lpstr>
      <vt:lpstr>Protamine Dose Determination by Dose Response </vt:lpstr>
      <vt:lpstr>Outline</vt:lpstr>
      <vt:lpstr>Protamine</vt:lpstr>
      <vt:lpstr>Need for Accuracy</vt:lpstr>
      <vt:lpstr>Heparin Dose Response</vt:lpstr>
      <vt:lpstr>Research</vt:lpstr>
      <vt:lpstr>Research</vt:lpstr>
      <vt:lpstr>Thesis Question</vt:lpstr>
      <vt:lpstr>Possible Method</vt:lpstr>
      <vt:lpstr>HMS Plus</vt:lpstr>
      <vt:lpstr>Overview</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Protamine Dose Determination by Dose Response </dc:title>
  <dc:creator>Anthony Wright</dc:creator>
  <cp:lastModifiedBy>Anthony Wright</cp:lastModifiedBy>
  <cp:revision>25</cp:revision>
  <dcterms:created xsi:type="dcterms:W3CDTF">2021-01-29T17:17:47Z</dcterms:created>
  <dcterms:modified xsi:type="dcterms:W3CDTF">2021-03-20T15:07:53Z</dcterms:modified>
</cp:coreProperties>
</file>