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61" r:id="rId3"/>
    <p:sldId id="262" r:id="rId4"/>
    <p:sldId id="260" r:id="rId5"/>
    <p:sldId id="263" r:id="rId6"/>
    <p:sldId id="265" r:id="rId7"/>
    <p:sldId id="259" r:id="rId8"/>
    <p:sldId id="258" r:id="rId9"/>
    <p:sldId id="264" r:id="rId10"/>
    <p:sldId id="25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3529" autoAdjust="0"/>
  </p:normalViewPr>
  <p:slideViewPr>
    <p:cSldViewPr snapToGrid="0">
      <p:cViewPr varScale="1">
        <p:scale>
          <a:sx n="62" d="100"/>
          <a:sy n="62" d="100"/>
        </p:scale>
        <p:origin x="10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2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9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5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249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24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38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3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00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87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0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66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453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16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14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9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3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96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768CD-8A94-46DC-B68C-F4E58FE48438}" type="datetimeFigureOut">
              <a:rPr lang="en-US" smtClean="0"/>
              <a:t>1/24/2019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60103-D98F-4E27-BD40-3D3A98B39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308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be/tSd5ou2lX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19932"/>
            <a:ext cx="9144000" cy="2890031"/>
          </a:xfrm>
        </p:spPr>
        <p:txBody>
          <a:bodyPr>
            <a:normAutofit/>
          </a:bodyPr>
          <a:lstStyle/>
          <a:p>
            <a:r>
              <a:rPr lang="en-US" dirty="0" smtClean="0"/>
              <a:t>Screening, Brief Intervention </a:t>
            </a:r>
            <a:r>
              <a:rPr lang="en-US" sz="2800" dirty="0" smtClean="0"/>
              <a:t>and</a:t>
            </a:r>
            <a:r>
              <a:rPr lang="en-US" dirty="0" smtClean="0"/>
              <a:t> Referral to Treatment for Marijuana Addiction and Abuse in Tuscaloosa county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Name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Course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Term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55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215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Marijuana is the most common drug in Tuscaloosa 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high levels of use of Marijuana is among students.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 Alabama Narcotics Task Force deals with the issue.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seized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91 pounds in 2015.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ency reported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version of the drug.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consists  of herbal substances treated to mimic marijuana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Synthetic version led to over 50% of fatalities.</a:t>
            </a:r>
          </a:p>
        </p:txBody>
      </p:sp>
    </p:spTree>
    <p:extLst>
      <p:ext uri="{BB962C8B-B14F-4D97-AF65-F5344CB8AC3E}">
        <p14:creationId xmlns:p14="http://schemas.microsoft.com/office/powerpoint/2010/main" val="2203416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Addiction/Problem Description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Marijuana is a psychoactive substance found in cannabis.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It can be used for medical and recreation purposes. </a:t>
            </a:r>
          </a:p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he use of Marijuana can lead to a use disorder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Long term cases can lead to addiction.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Most of the users are students or young workers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Addiction interferes with studies and work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There are fatalities due to synthetic version (Compton et al2016).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4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SBIRT </a:t>
            </a:r>
            <a:r>
              <a:rPr lang="en-US" dirty="0" smtClean="0"/>
              <a:t>Description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SBRIT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an evidence based approach that is widely used.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prevents addiction in high risk  marijuana users.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 cost effective and also its effectiveness.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first step in this model is screening.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five question survey of the severity is applied.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Example: How anxious do you feel if you don’t smoke?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Each question is given a score of 0-3.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457200" algn="l"/>
              </a:tabLs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score of 3-5 is mild, score 6-10 is moderate, 11-15 severe.</a:t>
            </a:r>
          </a:p>
        </p:txBody>
      </p:sp>
    </p:spTree>
    <p:extLst>
      <p:ext uri="{BB962C8B-B14F-4D97-AF65-F5344CB8AC3E}">
        <p14:creationId xmlns:p14="http://schemas.microsoft.com/office/powerpoint/2010/main" val="303272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SBIRT Description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second step after screening is brief intervention.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one-session intervention or a six session intervention is used. </a:t>
            </a:r>
          </a:p>
          <a:p>
            <a:r>
              <a:rPr lang="en-US" dirty="0" smtClean="0"/>
              <a:t>Both interventions cover the same issues.</a:t>
            </a:r>
          </a:p>
          <a:p>
            <a:r>
              <a:rPr lang="en-US" dirty="0"/>
              <a:t>T</a:t>
            </a:r>
            <a:r>
              <a:rPr lang="en-US" dirty="0" smtClean="0"/>
              <a:t>he six session intervention is more in-depth.</a:t>
            </a:r>
          </a:p>
          <a:p>
            <a:r>
              <a:rPr lang="en-US" dirty="0" smtClean="0"/>
              <a:t>Some issues in this interventions: plan for change</a:t>
            </a:r>
          </a:p>
          <a:p>
            <a:r>
              <a:rPr lang="en-US" dirty="0" smtClean="0"/>
              <a:t>Each session is an hour.</a:t>
            </a:r>
          </a:p>
          <a:p>
            <a:r>
              <a:rPr lang="en-US" dirty="0" smtClean="0"/>
              <a:t>The third step is referral for treatment.</a:t>
            </a:r>
          </a:p>
          <a:p>
            <a:r>
              <a:rPr lang="en-US" dirty="0" smtClean="0"/>
              <a:t> At this poin</a:t>
            </a:r>
            <a:r>
              <a:rPr lang="en-US" dirty="0" smtClean="0"/>
              <a:t>t clinical rehabilitation can be made (Copeland, 2016).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47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SBRIT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8420" y="1813302"/>
            <a:ext cx="10625380" cy="436366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Screening is done by asking some questions.</a:t>
            </a:r>
          </a:p>
          <a:p>
            <a:r>
              <a:rPr lang="en-US" dirty="0" smtClean="0"/>
              <a:t> The questions  depict the level of use of marijuana. </a:t>
            </a:r>
          </a:p>
          <a:p>
            <a:r>
              <a:rPr lang="en-US" dirty="0"/>
              <a:t>A</a:t>
            </a:r>
            <a:r>
              <a:rPr lang="en-US" dirty="0" smtClean="0"/>
              <a:t>s well as the level of dependency.</a:t>
            </a:r>
          </a:p>
          <a:p>
            <a:r>
              <a:rPr lang="en-US" dirty="0" smtClean="0"/>
              <a:t>The intervention used was based on the patient’s attachments.</a:t>
            </a:r>
          </a:p>
          <a:p>
            <a:r>
              <a:rPr lang="en-US" dirty="0" smtClean="0"/>
              <a:t>Attachments based on the patient’s value on family and health.</a:t>
            </a:r>
          </a:p>
          <a:p>
            <a:r>
              <a:rPr lang="en-US" dirty="0" smtClean="0"/>
              <a:t>These allow the patient to make personal decisions.</a:t>
            </a:r>
          </a:p>
          <a:p>
            <a:r>
              <a:rPr lang="en-US" dirty="0" smtClean="0"/>
              <a:t>Decisions on how to reduce and ultimately quit the use of marijuana.</a:t>
            </a:r>
          </a:p>
          <a:p>
            <a:r>
              <a:rPr lang="en-US" dirty="0" smtClean="0"/>
              <a:t>A referral is made in form of a future appointment (University of Maryland, 2011).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42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 smtClean="0">
                <a:solidFill>
                  <a:srgbClr val="FF0000"/>
                </a:solidFill>
              </a:rPr>
              <a:t>irst community resource available is counselling.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This is a therapeutic approach.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It helps the patient find a long term solution.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It also creates a professional support system. </a:t>
            </a:r>
          </a:p>
          <a:p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econd community resource available is an inpatient treatment.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 example </a:t>
            </a:r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dirty="0" smtClean="0">
                <a:solidFill>
                  <a:srgbClr val="FF0000"/>
                </a:solidFill>
              </a:rPr>
              <a:t>rehabilitation center.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Such centers are able to admit the patient.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 program is done </a:t>
            </a:r>
            <a:r>
              <a:rPr lang="en-US" dirty="0" smtClean="0">
                <a:solidFill>
                  <a:srgbClr val="FF0000"/>
                </a:solidFill>
              </a:rPr>
              <a:t>over a period of time (Levy et al 2016).</a:t>
            </a:r>
          </a:p>
        </p:txBody>
      </p:sp>
    </p:spTree>
    <p:extLst>
      <p:ext uri="{BB962C8B-B14F-4D97-AF65-F5344CB8AC3E}">
        <p14:creationId xmlns:p14="http://schemas.microsoft.com/office/powerpoint/2010/main" val="61252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Implications for Nursing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1160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SBRIT is a</a:t>
            </a:r>
            <a:r>
              <a:rPr lang="en-US" dirty="0" smtClean="0">
                <a:solidFill>
                  <a:srgbClr val="FF0000"/>
                </a:solidFill>
              </a:rPr>
              <a:t> sustainable model when it is nurse-delivered.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There is a problem with nurses training on its implementation.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There is unavailability of an SBIRT model specific addictions by nurses.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There are many differences in the role and scope of practice.</a:t>
            </a:r>
          </a:p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FF0000"/>
                </a:solidFill>
              </a:rPr>
              <a:t>hysician and nurses cannot use one model.</a:t>
            </a:r>
          </a:p>
        </p:txBody>
      </p:sp>
    </p:spTree>
    <p:extLst>
      <p:ext uri="{BB962C8B-B14F-4D97-AF65-F5344CB8AC3E}">
        <p14:creationId xmlns:p14="http://schemas.microsoft.com/office/powerpoint/2010/main" val="2900323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Implications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There is need for continued research, education and training.</a:t>
            </a:r>
          </a:p>
          <a:p>
            <a:r>
              <a:rPr lang="en-US" dirty="0" smtClean="0"/>
              <a:t> Research that shows that nurse delivered SBRIT is widely acceptable.</a:t>
            </a:r>
          </a:p>
          <a:p>
            <a:r>
              <a:rPr lang="en-US" dirty="0" smtClean="0"/>
              <a:t>This shows the importance of developing the role of a nurse.</a:t>
            </a:r>
          </a:p>
          <a:p>
            <a:r>
              <a:rPr lang="en-US" dirty="0"/>
              <a:t>I</a:t>
            </a:r>
            <a:r>
              <a:rPr lang="en-US" dirty="0" smtClean="0"/>
              <a:t>n the future there is need increase nurse delivered-SBRIT </a:t>
            </a:r>
          </a:p>
          <a:p>
            <a:r>
              <a:rPr lang="en-US" dirty="0" smtClean="0"/>
              <a:t>It should be improved to increase patient outcomes. </a:t>
            </a:r>
          </a:p>
          <a:p>
            <a:r>
              <a:rPr lang="en-US" dirty="0" smtClean="0"/>
              <a:t>The wide acceptability will create an enabling environment (Broyles et al 2013).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6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University of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aryland, 2011, SBRIT Medical Residency Training Initiative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https://youtube.be/tSd5ou2lXw</a:t>
            </a:r>
            <a:endParaRPr lang="en-US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Compton, W. M., &amp; Baler, R. (2016). The epidemiology of DSM-5 cannabis use disorders among US adults: science to inform clinicians working in a shifting social landscape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Jan, Copeland, Ph.D., (2016) Marijuana, A Brief Intervention, An SBIRT Approach</a:t>
            </a:r>
          </a:p>
          <a:p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Tuscaloosa County Health Department, Annual Report 2015  </a:t>
            </a:r>
          </a:p>
          <a:p>
            <a:r>
              <a:rPr lang="en-US" dirty="0"/>
              <a:t>Broyles, L. M., Kraemer, K. L., </a:t>
            </a:r>
            <a:r>
              <a:rPr lang="en-US" dirty="0" err="1"/>
              <a:t>Kengor</a:t>
            </a:r>
            <a:r>
              <a:rPr lang="en-US" dirty="0"/>
              <a:t>, C., &amp; Gordon, A. J. (2013). A tailored curriculum of alcohol screening, brief intervention, and referral to treatment (SBIRT) for nurses in inpatient settings. </a:t>
            </a:r>
            <a:r>
              <a:rPr lang="en-US" i="1" dirty="0"/>
              <a:t>Journal of addictions nursing</a:t>
            </a:r>
            <a:r>
              <a:rPr lang="en-US" dirty="0"/>
              <a:t>, </a:t>
            </a:r>
            <a:r>
              <a:rPr lang="en-US" i="1" dirty="0"/>
              <a:t>24</a:t>
            </a:r>
            <a:r>
              <a:rPr lang="en-US" dirty="0"/>
              <a:t>(3), 130-141</a:t>
            </a:r>
            <a:r>
              <a:rPr lang="en-US" dirty="0" smtClean="0"/>
              <a:t>.</a:t>
            </a:r>
          </a:p>
          <a:p>
            <a:r>
              <a:rPr lang="en-US" dirty="0"/>
              <a:t>Levy, S. J., &amp; Williams, J. F. (2016). Substance use screening, brief intervention, and referral to treatment. </a:t>
            </a:r>
            <a:r>
              <a:rPr lang="en-US" i="1" dirty="0"/>
              <a:t>Pediatrics</a:t>
            </a:r>
            <a:r>
              <a:rPr lang="en-US" dirty="0"/>
              <a:t>, </a:t>
            </a:r>
            <a:r>
              <a:rPr lang="en-US" i="1" dirty="0"/>
              <a:t>138</a:t>
            </a:r>
            <a:r>
              <a:rPr lang="en-US" dirty="0"/>
              <a:t>(1), e20161211.</a:t>
            </a:r>
            <a:endParaRPr lang="en-US" dirty="0" smtClean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202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FFFFFF"/>
      </a:dk1>
      <a:lt1>
        <a:sysClr val="window" lastClr="000000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657</TotalTime>
  <Words>735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Tw Cen MT</vt:lpstr>
      <vt:lpstr>Circuit</vt:lpstr>
      <vt:lpstr>Screening, Brief Intervention and Referral to Treatment for Marijuana Addiction and Abuse in Tuscaloosa county</vt:lpstr>
      <vt:lpstr>Introduction</vt:lpstr>
      <vt:lpstr>Addiction/Problem Description </vt:lpstr>
      <vt:lpstr>SBIRT Description </vt:lpstr>
      <vt:lpstr>SBIRT Description continued</vt:lpstr>
      <vt:lpstr>SBRIT Video</vt:lpstr>
      <vt:lpstr>Community Resources</vt:lpstr>
      <vt:lpstr>Conclusion and Future Implications for Nursing</vt:lpstr>
      <vt:lpstr>Conclusion and Future Implications continued</vt:lpstr>
      <vt:lpstr>References</vt:lpstr>
    </vt:vector>
  </TitlesOfParts>
  <Company>DeVry Education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Myers, Melissa</dc:creator>
  <cp:lastModifiedBy>JUDY KARAGANIA</cp:lastModifiedBy>
  <cp:revision>55</cp:revision>
  <dcterms:created xsi:type="dcterms:W3CDTF">2017-10-19T14:36:37Z</dcterms:created>
  <dcterms:modified xsi:type="dcterms:W3CDTF">2019-01-24T21:25:08Z</dcterms:modified>
</cp:coreProperties>
</file>