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2167"/>
  </p:normalViewPr>
  <p:slideViewPr>
    <p:cSldViewPr snapToGrid="0" snapToObjects="1">
      <p:cViewPr varScale="1">
        <p:scale>
          <a:sx n="56" d="100"/>
          <a:sy n="56" d="100"/>
        </p:scale>
        <p:origin x="125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441D2-CE5C-5540-8172-A2A919652BEF}" type="datetimeFigureOut">
              <a:rPr lang="en-US" smtClean="0"/>
              <a:t>5/30/2020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DAE28-4192-C045-80C0-E805D8C45DB3}" type="slidenum">
              <a:rPr lang="en-US" smtClean="0"/>
              <a:t>‹#›</a:t>
            </a:fld>
            <a:endParaRPr lang="en-US"/>
          </a:p>
        </p:txBody>
      </p:sp>
    </p:spTree>
    <p:extLst>
      <p:ext uri="{BB962C8B-B14F-4D97-AF65-F5344CB8AC3E}">
        <p14:creationId xmlns:p14="http://schemas.microsoft.com/office/powerpoint/2010/main" val="2014057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These problem have been an ongoing issue for PRMC. PRMC has attempted to address these issues by creating short term goals, but what is needed is long term goals that are lasting. Nurses and other staff have been feeling burnout as a result of these issues, now there is a drastic need to improve these problems.</a:t>
            </a:r>
          </a:p>
        </p:txBody>
      </p:sp>
      <p:sp>
        <p:nvSpPr>
          <p:cNvPr id="4" name="Slide Number Placeholder 3"/>
          <p:cNvSpPr>
            <a:spLocks noGrp="1"/>
          </p:cNvSpPr>
          <p:nvPr>
            <p:ph type="sldNum" sz="quarter" idx="5"/>
          </p:nvPr>
        </p:nvSpPr>
        <p:spPr/>
        <p:txBody>
          <a:bodyPr/>
          <a:lstStyle/>
          <a:p>
            <a:fld id="{988DAE28-4192-C045-80C0-E805D8C45DB3}" type="slidenum">
              <a:rPr lang="en-US" smtClean="0"/>
              <a:t>2</a:t>
            </a:fld>
            <a:endParaRPr lang="en-US"/>
          </a:p>
        </p:txBody>
      </p:sp>
    </p:spTree>
    <p:extLst>
      <p:ext uri="{BB962C8B-B14F-4D97-AF65-F5344CB8AC3E}">
        <p14:creationId xmlns:p14="http://schemas.microsoft.com/office/powerpoint/2010/main" val="2124376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Increasing staff at the bedside will decrease the risk of injuries to patients when staffing is at an appropriate level. Nurses can give adequate safe care to their patients with appropriate ratios. Increasing the pay will encourage staff to work and able to live to the standards of the current cost of living. Eliminating disparities in the workplace is vital to an organization. Establishing improved communication between will better improve the work environment and increase the outcome of patients.</a:t>
            </a:r>
          </a:p>
        </p:txBody>
      </p:sp>
      <p:sp>
        <p:nvSpPr>
          <p:cNvPr id="4" name="Slide Number Placeholder 3"/>
          <p:cNvSpPr>
            <a:spLocks noGrp="1"/>
          </p:cNvSpPr>
          <p:nvPr>
            <p:ph type="sldNum" sz="quarter" idx="5"/>
          </p:nvPr>
        </p:nvSpPr>
        <p:spPr/>
        <p:txBody>
          <a:bodyPr/>
          <a:lstStyle/>
          <a:p>
            <a:fld id="{988DAE28-4192-C045-80C0-E805D8C45DB3}" type="slidenum">
              <a:rPr lang="en-US" smtClean="0"/>
              <a:t>3</a:t>
            </a:fld>
            <a:endParaRPr lang="en-US"/>
          </a:p>
        </p:txBody>
      </p:sp>
    </p:spTree>
    <p:extLst>
      <p:ext uri="{BB962C8B-B14F-4D97-AF65-F5344CB8AC3E}">
        <p14:creationId xmlns:p14="http://schemas.microsoft.com/office/powerpoint/2010/main" val="2220604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Interdisciplinary Collaboration is vital to an organizational in healthcare. Collaborating with one another will eliminate confusion among the staff and properly address needs presented. Collaboration between healthcare providers and other staff is essential for patient safety (Lancaster, G., </a:t>
            </a:r>
            <a:r>
              <a:rPr lang="en-US" dirty="0" err="1">
                <a:latin typeface="Times New Roman" panose="02020603050405020304" pitchFamily="18" charset="0"/>
                <a:cs typeface="Times New Roman" panose="02020603050405020304" pitchFamily="18" charset="0"/>
              </a:rPr>
              <a:t>Kolakowsky-Hayner</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Kovacich</a:t>
            </a:r>
            <a:r>
              <a:rPr lang="en-US" dirty="0">
                <a:latin typeface="Times New Roman" panose="02020603050405020304" pitchFamily="18" charset="0"/>
                <a:cs typeface="Times New Roman" panose="02020603050405020304" pitchFamily="18" charset="0"/>
              </a:rPr>
              <a:t>, J., &amp; Greer-Williams, N., 2015). </a:t>
            </a:r>
          </a:p>
        </p:txBody>
      </p:sp>
      <p:sp>
        <p:nvSpPr>
          <p:cNvPr id="4" name="Slide Number Placeholder 3"/>
          <p:cNvSpPr>
            <a:spLocks noGrp="1"/>
          </p:cNvSpPr>
          <p:nvPr>
            <p:ph type="sldNum" sz="quarter" idx="5"/>
          </p:nvPr>
        </p:nvSpPr>
        <p:spPr/>
        <p:txBody>
          <a:bodyPr/>
          <a:lstStyle/>
          <a:p>
            <a:fld id="{988DAE28-4192-C045-80C0-E805D8C45DB3}" type="slidenum">
              <a:rPr lang="en-US" smtClean="0"/>
              <a:t>4</a:t>
            </a:fld>
            <a:endParaRPr lang="en-US"/>
          </a:p>
        </p:txBody>
      </p:sp>
    </p:spTree>
    <p:extLst>
      <p:ext uri="{BB962C8B-B14F-4D97-AF65-F5344CB8AC3E}">
        <p14:creationId xmlns:p14="http://schemas.microsoft.com/office/powerpoint/2010/main" val="704087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Having an interdisciplinary team approach will solve the problems at PRMC by improving the communication among staff and collaborators. An article titled “Interdisciplinary Communication and Collaboration  Among Physicians, Nurses, and Unlicensed Assistive Personnel” published by Journal of Nursing Scholarship states, “ According to reports from healthcare accrediting agencies like the Joint Commission, poor communication among healthcare professionals is one of the most common causes of patient care errors” (Lancaster, G., </a:t>
            </a:r>
            <a:r>
              <a:rPr lang="en-US" dirty="0" err="1">
                <a:latin typeface="Times New Roman" panose="02020603050405020304" pitchFamily="18" charset="0"/>
                <a:cs typeface="Times New Roman" panose="02020603050405020304" pitchFamily="18" charset="0"/>
              </a:rPr>
              <a:t>Kolakowsky-Hayner</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Kovacich</a:t>
            </a:r>
            <a:r>
              <a:rPr lang="en-US" dirty="0">
                <a:latin typeface="Times New Roman" panose="02020603050405020304" pitchFamily="18" charset="0"/>
                <a:cs typeface="Times New Roman" panose="02020603050405020304" pitchFamily="18" charset="0"/>
              </a:rPr>
              <a:t>, J., &amp; Greer-Williams, N., p. 1, 2015). Effective communication and collaboration are needed to improve patient outcomes while decreasing medical mistakes. </a:t>
            </a:r>
          </a:p>
        </p:txBody>
      </p:sp>
      <p:sp>
        <p:nvSpPr>
          <p:cNvPr id="4" name="Slide Number Placeholder 3"/>
          <p:cNvSpPr>
            <a:spLocks noGrp="1"/>
          </p:cNvSpPr>
          <p:nvPr>
            <p:ph type="sldNum" sz="quarter" idx="5"/>
          </p:nvPr>
        </p:nvSpPr>
        <p:spPr/>
        <p:txBody>
          <a:bodyPr/>
          <a:lstStyle/>
          <a:p>
            <a:fld id="{988DAE28-4192-C045-80C0-E805D8C45DB3}" type="slidenum">
              <a:rPr lang="en-US" smtClean="0"/>
              <a:t>5</a:t>
            </a:fld>
            <a:endParaRPr lang="en-US"/>
          </a:p>
        </p:txBody>
      </p:sp>
    </p:spTree>
    <p:extLst>
      <p:ext uri="{BB962C8B-B14F-4D97-AF65-F5344CB8AC3E}">
        <p14:creationId xmlns:p14="http://schemas.microsoft.com/office/powerpoint/2010/main" val="1584436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lean systems approach according to an article titled, “A Case Review: Integrating Lewin’s Theory with Lean’s System Approach for Change” is a “people- based system, focusing on improving the process and supporting the people through standardized work to create process predictability, improved process flow, and ways to make defects and inefficiencies visible to empower staff to take action at all levels” </a:t>
            </a:r>
            <a:r>
              <a:rPr lang="en-US" sz="1200" kern="1200" dirty="0">
                <a:solidFill>
                  <a:schemeClr val="tx1"/>
                </a:solidFill>
                <a:effectLst/>
                <a:latin typeface="+mn-lt"/>
                <a:ea typeface="+mn-ea"/>
                <a:cs typeface="+mn-cs"/>
              </a:rPr>
              <a:t>(Wojciechowski, E., Pearsall, T., Murphy, P., &amp; French, E., p.1, 2016).</a:t>
            </a:r>
            <a:r>
              <a:rPr lang="en-US" dirty="0">
                <a:effectLst/>
              </a:rPr>
              <a:t> The lean system approach will tackle all the problems facing PRMC.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6</a:t>
            </a:fld>
            <a:endParaRPr lang="en-US"/>
          </a:p>
        </p:txBody>
      </p:sp>
    </p:spTree>
    <p:extLst>
      <p:ext uri="{BB962C8B-B14F-4D97-AF65-F5344CB8AC3E}">
        <p14:creationId xmlns:p14="http://schemas.microsoft.com/office/powerpoint/2010/main" val="1438047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The lean systems approach will enable the staff to contribute to problem solving and designing improvements to add value as defined by the patient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(Wojciechowski, E., Pearsall, T., Murphy, P., &amp; French, E., 2016).</a:t>
            </a:r>
            <a:r>
              <a:rPr lang="en-US" dirty="0">
                <a:solidFill>
                  <a:schemeClr val="tx1"/>
                </a:solidFill>
                <a:effectLst/>
                <a:latin typeface="Times New Roman" panose="02020603050405020304" pitchFamily="18" charset="0"/>
                <a:cs typeface="Times New Roman" panose="02020603050405020304" pitchFamily="18" charset="0"/>
              </a:rPr>
              <a:t> Transformational leadership strategy in this interdisciplinary plan will place the nurses first. This leadership is, “central to nursing, because of its influence on a safety culture, staff satisfaction and patient outcomes”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(Cope, V. &amp; Murray, M., p. 1, 2017). Adapting the learning aspects approach as a team collaboration strategy will increase the interdisciplinary collaboration at PRMC. Learning from one another will increase knowledge in patient care and strengthen the team overall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Birkeland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Tuntaland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H.,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Forland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O.,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Frode</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F. J.,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Langeland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 2017).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7</a:t>
            </a:fld>
            <a:endParaRPr lang="en-US"/>
          </a:p>
        </p:txBody>
      </p:sp>
    </p:spTree>
    <p:extLst>
      <p:ext uri="{BB962C8B-B14F-4D97-AF65-F5344CB8AC3E}">
        <p14:creationId xmlns:p14="http://schemas.microsoft.com/office/powerpoint/2010/main" val="3247098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interdisciplinary team will collaborate as a unit, updating every staff member involved in patient care. Addressing the needs of the patient and staff during the shift. Establishing regular meetings within the team, team members can guide and teach others as well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Birkeland</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Tuntaland</a:t>
            </a:r>
            <a:r>
              <a:rPr lang="en-US" sz="1200" kern="1200" dirty="0">
                <a:solidFill>
                  <a:schemeClr val="tx1"/>
                </a:solidFill>
                <a:effectLst/>
                <a:latin typeface="+mn-lt"/>
                <a:ea typeface="+mn-ea"/>
                <a:cs typeface="+mn-cs"/>
              </a:rPr>
              <a:t>, H., </a:t>
            </a:r>
            <a:r>
              <a:rPr lang="en-US" sz="1200" kern="1200" dirty="0" err="1">
                <a:solidFill>
                  <a:schemeClr val="tx1"/>
                </a:solidFill>
                <a:effectLst/>
                <a:latin typeface="+mn-lt"/>
                <a:ea typeface="+mn-ea"/>
                <a:cs typeface="+mn-cs"/>
              </a:rPr>
              <a:t>Forland</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Frode</a:t>
            </a:r>
            <a:r>
              <a:rPr lang="en-US" sz="1200" kern="1200" dirty="0">
                <a:solidFill>
                  <a:schemeClr val="tx1"/>
                </a:solidFill>
                <a:effectLst/>
                <a:latin typeface="+mn-lt"/>
                <a:ea typeface="+mn-ea"/>
                <a:cs typeface="+mn-cs"/>
              </a:rPr>
              <a:t>, F. J., &amp; </a:t>
            </a:r>
            <a:r>
              <a:rPr lang="en-US" sz="1200" kern="1200" dirty="0" err="1">
                <a:solidFill>
                  <a:schemeClr val="tx1"/>
                </a:solidFill>
                <a:effectLst/>
                <a:latin typeface="+mn-lt"/>
                <a:ea typeface="+mn-ea"/>
                <a:cs typeface="+mn-cs"/>
              </a:rPr>
              <a:t>Langeland</a:t>
            </a:r>
            <a:r>
              <a:rPr lang="en-US" sz="1200" kern="1200" dirty="0">
                <a:solidFill>
                  <a:schemeClr val="tx1"/>
                </a:solidFill>
                <a:effectLst/>
                <a:latin typeface="+mn-lt"/>
                <a:ea typeface="+mn-ea"/>
                <a:cs typeface="+mn-cs"/>
              </a:rPr>
              <a:t>, E., 2017).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8</a:t>
            </a:fld>
            <a:endParaRPr lang="en-US"/>
          </a:p>
        </p:txBody>
      </p:sp>
    </p:spTree>
    <p:extLst>
      <p:ext uri="{BB962C8B-B14F-4D97-AF65-F5344CB8AC3E}">
        <p14:creationId xmlns:p14="http://schemas.microsoft.com/office/powerpoint/2010/main" val="2476769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Using the nurses at the bedside, who are the ones directly hearing from the patients can ensure the effective use of resources. Having the transformational nurse leaders will implement this plan. They are, “motivational and empowering and they inspire others to identify with and purse a long-term vision in relation to organizational goals and individual nurses’ career goals”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Cope, V. &amp; Murray, M., p. 1, 2017).</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9</a:t>
            </a:fld>
            <a:endParaRPr lang="en-US"/>
          </a:p>
        </p:txBody>
      </p:sp>
    </p:spTree>
    <p:extLst>
      <p:ext uri="{BB962C8B-B14F-4D97-AF65-F5344CB8AC3E}">
        <p14:creationId xmlns:p14="http://schemas.microsoft.com/office/powerpoint/2010/main" val="1344136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PRMC has the staff at their disposable. Increasing the salary of the staff will be needed for them to be able to satisfy their staffing needs. That would be handled by the Board of Directors of PRMC.</a:t>
            </a:r>
          </a:p>
        </p:txBody>
      </p:sp>
      <p:sp>
        <p:nvSpPr>
          <p:cNvPr id="4" name="Slide Number Placeholder 3"/>
          <p:cNvSpPr>
            <a:spLocks noGrp="1"/>
          </p:cNvSpPr>
          <p:nvPr>
            <p:ph type="sldNum" sz="quarter" idx="5"/>
          </p:nvPr>
        </p:nvSpPr>
        <p:spPr/>
        <p:txBody>
          <a:bodyPr/>
          <a:lstStyle/>
          <a:p>
            <a:fld id="{988DAE28-4192-C045-80C0-E805D8C45DB3}" type="slidenum">
              <a:rPr lang="en-US" smtClean="0"/>
              <a:t>10</a:t>
            </a:fld>
            <a:endParaRPr lang="en-US"/>
          </a:p>
        </p:txBody>
      </p:sp>
    </p:spTree>
    <p:extLst>
      <p:ext uri="{BB962C8B-B14F-4D97-AF65-F5344CB8AC3E}">
        <p14:creationId xmlns:p14="http://schemas.microsoft.com/office/powerpoint/2010/main" val="1354401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PRMC needs to reevaluate their hire on salaries to meet the needs of the staff. That way they are addressing and meeting the long-term needs of the staff. The expenditure of the implementation program will be supervised by the manager nurse. One of their responsibilities include being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an advocate for patients and ensuring that the patient receives the best and safest services possible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(Leger, J., &amp; Dunham-Taylor, J., 2017). All within PRMC budget.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11</a:t>
            </a:fld>
            <a:endParaRPr lang="en-US"/>
          </a:p>
        </p:txBody>
      </p:sp>
    </p:spTree>
    <p:extLst>
      <p:ext uri="{BB962C8B-B14F-4D97-AF65-F5344CB8AC3E}">
        <p14:creationId xmlns:p14="http://schemas.microsoft.com/office/powerpoint/2010/main" val="2113080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PRMC will be the ideal place for patients </a:t>
            </a:r>
            <a:r>
              <a:rPr lang="en-US"/>
              <a:t>to reiecve </a:t>
            </a:r>
            <a:r>
              <a:rPr lang="en-US" dirty="0"/>
              <a:t>adequate and safe treatment and a great environment for employees to work. </a:t>
            </a:r>
          </a:p>
        </p:txBody>
      </p:sp>
      <p:sp>
        <p:nvSpPr>
          <p:cNvPr id="4" name="Slide Number Placeholder 3"/>
          <p:cNvSpPr>
            <a:spLocks noGrp="1"/>
          </p:cNvSpPr>
          <p:nvPr>
            <p:ph type="sldNum" sz="quarter" idx="5"/>
          </p:nvPr>
        </p:nvSpPr>
        <p:spPr/>
        <p:txBody>
          <a:bodyPr/>
          <a:lstStyle/>
          <a:p>
            <a:fld id="{988DAE28-4192-C045-80C0-E805D8C45DB3}" type="slidenum">
              <a:rPr lang="en-US" smtClean="0"/>
              <a:t>12</a:t>
            </a:fld>
            <a:endParaRPr lang="en-US"/>
          </a:p>
        </p:txBody>
      </p:sp>
    </p:spTree>
    <p:extLst>
      <p:ext uri="{BB962C8B-B14F-4D97-AF65-F5344CB8AC3E}">
        <p14:creationId xmlns:p14="http://schemas.microsoft.com/office/powerpoint/2010/main" val="2857013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Having focus group interviews will help analyze the successfulness of the the implementation plan. This type of method will identify shared experiences and perceptions of the staff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Birkeland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Tuntaland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H.,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Forland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O.,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Frode</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F. J.,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Langeland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 2017).</a:t>
            </a:r>
            <a:r>
              <a:rPr lang="en-US" dirty="0">
                <a:effectLst/>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88DAE28-4192-C045-80C0-E805D8C45DB3}" type="slidenum">
              <a:rPr lang="en-US" smtClean="0"/>
              <a:t>13</a:t>
            </a:fld>
            <a:endParaRPr lang="en-US"/>
          </a:p>
        </p:txBody>
      </p:sp>
    </p:spTree>
    <p:extLst>
      <p:ext uri="{BB962C8B-B14F-4D97-AF65-F5344CB8AC3E}">
        <p14:creationId xmlns:p14="http://schemas.microsoft.com/office/powerpoint/2010/main" val="31256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8DAE28-4192-C045-80C0-E805D8C45DB3}" type="slidenum">
              <a:rPr lang="en-US" smtClean="0"/>
              <a:t>14</a:t>
            </a:fld>
            <a:endParaRPr lang="en-US"/>
          </a:p>
        </p:txBody>
      </p:sp>
    </p:spTree>
    <p:extLst>
      <p:ext uri="{BB962C8B-B14F-4D97-AF65-F5344CB8AC3E}">
        <p14:creationId xmlns:p14="http://schemas.microsoft.com/office/powerpoint/2010/main" val="3722717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1041-28E7-B84C-84C9-CD7CD99D73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B3CB13-A275-BE42-87BA-9A810E6209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1756E4-8414-CA41-AF00-C8141E899F1B}"/>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8B50DF6C-1679-0C47-8CA9-AD55D00357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5E0A1-47E6-DC40-AA24-5AD3E2A2C4E8}"/>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13187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323B5-DD45-F449-83A5-8C7EE0760D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5E97F-1637-2E4F-A642-2314A1A781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8A950-C834-5240-8553-A76192830B3B}"/>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13E38715-03A8-9549-AB5F-C76D12BBC4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F051A-239E-3B4C-9E07-EF5A3CDD3EEB}"/>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3198832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244E3-FD42-974F-AA04-6B2EC8458E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72C2E0-CEB6-F543-955A-9BD1BE00CC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3FB05E-B51A-A446-865C-C5EE920A213D}"/>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BEAD904A-EE71-4246-8346-95555A7179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0EEF11-CE72-3A4B-B91D-4F189ABDF2EA}"/>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103397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27858-F783-094C-BDEF-046B8E8E7D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708E34-0D6B-7E4D-8FED-9EAC67843F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4E6A4D-95F9-2848-9F3B-4DCCA38AE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B0911-3912-034E-BE7A-712C7EE863D3}"/>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6" name="Footer Placeholder 5">
            <a:extLst>
              <a:ext uri="{FF2B5EF4-FFF2-40B4-BE49-F238E27FC236}">
                <a16:creationId xmlns:a16="http://schemas.microsoft.com/office/drawing/2014/main" id="{5FCDDC8D-A39C-E74C-AD3B-1606E8152B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B2B11-D2B5-6048-8071-FFBCA3D53135}"/>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395318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A8A1-6CCA-254B-907A-7CD2A57761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2CA4D7-FCFB-B148-B021-062FE40117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880F39-545F-564E-A42D-FE4C551EC7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31FC86-E565-C64A-8D33-5A5BCA3C22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D755DA-F4A8-FE49-B27D-31C7EF4865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C92D09-6265-6E46-A347-996A209529DA}"/>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8" name="Footer Placeholder 7">
            <a:extLst>
              <a:ext uri="{FF2B5EF4-FFF2-40B4-BE49-F238E27FC236}">
                <a16:creationId xmlns:a16="http://schemas.microsoft.com/office/drawing/2014/main" id="{EC46FA6D-CDD0-2442-B0F7-30786F4EC6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2807A1-5A56-C844-9267-DBCB6AFDF361}"/>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116229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2BC0-D116-1646-9923-A916184930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9E924E-DBE8-1E46-8A0C-A1BF844BBBBC}"/>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4" name="Footer Placeholder 3">
            <a:extLst>
              <a:ext uri="{FF2B5EF4-FFF2-40B4-BE49-F238E27FC236}">
                <a16:creationId xmlns:a16="http://schemas.microsoft.com/office/drawing/2014/main" id="{F10C82E5-6323-844B-ACF2-D0D39F5CEB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D2D1C0-AEE8-5342-A80B-2BF3AFA0CD35}"/>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3013341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E31C78-75D7-234A-B479-BB2867CA6C0B}"/>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3" name="Footer Placeholder 2">
            <a:extLst>
              <a:ext uri="{FF2B5EF4-FFF2-40B4-BE49-F238E27FC236}">
                <a16:creationId xmlns:a16="http://schemas.microsoft.com/office/drawing/2014/main" id="{61663BE9-0924-F844-BD1E-C4A879D3FC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24E95F-A1DB-7244-BCC9-06A8CE519D7E}"/>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223239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7515-F55F-CA44-B7F1-D03904BF8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88624A-82FB-B448-8B2D-27CB7A5B37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2697F3-6EEB-C740-B093-6F548D66F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E300E7-F7A4-A244-AF26-C28CB67F7F8A}"/>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6" name="Footer Placeholder 5">
            <a:extLst>
              <a:ext uri="{FF2B5EF4-FFF2-40B4-BE49-F238E27FC236}">
                <a16:creationId xmlns:a16="http://schemas.microsoft.com/office/drawing/2014/main" id="{D15B7CFF-3CBE-DB40-A98D-EC67DF52C5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4D1EB9-062A-384D-9DC3-2AF1F9D3B68B}"/>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31778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9462-E915-CE49-B4C2-4FA83708B5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E84E5F-D007-2247-A56C-633CD3AB4B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3D495F-51AA-DC4D-BF8B-AED0129F8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A60E81-F5A5-6C4E-9219-9801F46A2450}"/>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6" name="Footer Placeholder 5">
            <a:extLst>
              <a:ext uri="{FF2B5EF4-FFF2-40B4-BE49-F238E27FC236}">
                <a16:creationId xmlns:a16="http://schemas.microsoft.com/office/drawing/2014/main" id="{3672880D-1ED1-C84F-B790-50CAECBF94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E5EB43-DD37-1342-96E4-C05CBCAE2AB2}"/>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2323661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B4AA-7EB9-AA47-B023-A653917958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A01D63-9A3E-E949-B6A2-7F8F5C7B20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6C239B-EAA2-5C41-B9F5-8734E159421B}"/>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B21F0E35-B9BF-9E42-AE8F-09E7AA64D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6EC069-4263-6440-AA54-BE02DD7C06A0}"/>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87426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E4BA8-8CF9-3D46-AE65-5C60419894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8530DD-7E98-034B-A370-395DD97A81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25553-804D-F040-9E7D-4BED2A56715E}"/>
              </a:ext>
            </a:extLst>
          </p:cNvPr>
          <p:cNvSpPr>
            <a:spLocks noGrp="1"/>
          </p:cNvSpPr>
          <p:nvPr>
            <p:ph type="dt" sz="half" idx="10"/>
          </p:nvPr>
        </p:nvSpPr>
        <p:spPr/>
        <p:txBody>
          <a:body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442295BC-C7D2-0E4D-AEEA-DEC69537C6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865DF-9DA5-F84C-B009-A74A8E475BB4}"/>
              </a:ext>
            </a:extLst>
          </p:cNvPr>
          <p:cNvSpPr>
            <a:spLocks noGrp="1"/>
          </p:cNvSpPr>
          <p:nvPr>
            <p:ph type="sldNum" sz="quarter" idx="12"/>
          </p:nvPr>
        </p:nvSpPr>
        <p:spPr/>
        <p:txBody>
          <a:bodyPr/>
          <a:lstStyle/>
          <a:p>
            <a:fld id="{FB336A69-E0A8-6A48-89F5-481B33BBE335}" type="slidenum">
              <a:rPr lang="en-US" smtClean="0"/>
              <a:t>‹#›</a:t>
            </a:fld>
            <a:endParaRPr lang="en-US"/>
          </a:p>
        </p:txBody>
      </p:sp>
    </p:spTree>
    <p:extLst>
      <p:ext uri="{BB962C8B-B14F-4D97-AF65-F5344CB8AC3E}">
        <p14:creationId xmlns:p14="http://schemas.microsoft.com/office/powerpoint/2010/main" val="2310500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ED104-913C-EE46-B209-48DD89ACE3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F0C0A0-D4F3-4E4B-BD3A-D33BD0926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91C06-10EB-4D4D-9D51-7DD0B55CF0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1C82F8-9D28-A246-9595-C351BDA41D9F}" type="datetimeFigureOut">
              <a:rPr lang="en-US" smtClean="0"/>
              <a:t>5/30/2020</a:t>
            </a:fld>
            <a:endParaRPr lang="en-US"/>
          </a:p>
        </p:txBody>
      </p:sp>
      <p:sp>
        <p:nvSpPr>
          <p:cNvPr id="5" name="Footer Placeholder 4">
            <a:extLst>
              <a:ext uri="{FF2B5EF4-FFF2-40B4-BE49-F238E27FC236}">
                <a16:creationId xmlns:a16="http://schemas.microsoft.com/office/drawing/2014/main" id="{8083F238-8356-A546-8CCA-DB5D375ABA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AEBABE-E9C8-AC46-AAFB-461C84B2AB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36A69-E0A8-6A48-89F5-481B33BBE335}" type="slidenum">
              <a:rPr lang="en-US" smtClean="0"/>
              <a:t>‹#›</a:t>
            </a:fld>
            <a:endParaRPr lang="en-US"/>
          </a:p>
        </p:txBody>
      </p:sp>
    </p:spTree>
    <p:extLst>
      <p:ext uri="{BB962C8B-B14F-4D97-AF65-F5344CB8AC3E}">
        <p14:creationId xmlns:p14="http://schemas.microsoft.com/office/powerpoint/2010/main" val="1509696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A42311-83BD-B649-99D9-DE443AA78145}"/>
              </a:ext>
            </a:extLst>
          </p:cNvPr>
          <p:cNvSpPr>
            <a:spLocks noGrp="1"/>
          </p:cNvSpPr>
          <p:nvPr>
            <p:ph type="ctrTitle"/>
          </p:nvPr>
        </p:nvSpPr>
        <p:spPr>
          <a:xfrm>
            <a:off x="838199" y="4525347"/>
            <a:ext cx="6801321" cy="1737360"/>
          </a:xfrm>
        </p:spPr>
        <p:txBody>
          <a:bodyPr anchor="ctr">
            <a:normAutofit/>
          </a:bodyPr>
          <a:lstStyle/>
          <a:p>
            <a:pPr algn="r"/>
            <a:r>
              <a:rPr lang="en-US" sz="4700">
                <a:latin typeface="Times New Roman" panose="02020603050405020304" pitchFamily="18" charset="0"/>
                <a:cs typeface="Times New Roman" panose="02020603050405020304" pitchFamily="18" charset="0"/>
              </a:rPr>
              <a:t>Stakeholder Presentation: Listen and Implement</a:t>
            </a:r>
          </a:p>
        </p:txBody>
      </p:sp>
      <p:sp>
        <p:nvSpPr>
          <p:cNvPr id="3" name="Subtitle 2">
            <a:extLst>
              <a:ext uri="{FF2B5EF4-FFF2-40B4-BE49-F238E27FC236}">
                <a16:creationId xmlns:a16="http://schemas.microsoft.com/office/drawing/2014/main" id="{2A2D5C39-CB36-CD4D-A57D-05B7F6553C19}"/>
              </a:ext>
            </a:extLst>
          </p:cNvPr>
          <p:cNvSpPr>
            <a:spLocks noGrp="1"/>
          </p:cNvSpPr>
          <p:nvPr>
            <p:ph type="subTitle" idx="1"/>
          </p:nvPr>
        </p:nvSpPr>
        <p:spPr>
          <a:xfrm>
            <a:off x="7961258" y="4525347"/>
            <a:ext cx="4120250" cy="1737360"/>
          </a:xfrm>
        </p:spPr>
        <p:txBody>
          <a:bodyPr anchor="ctr">
            <a:normAutofit/>
          </a:bodyPr>
          <a:lstStyle/>
          <a:p>
            <a:pPr algn="l"/>
            <a:r>
              <a:rPr lang="en-US" dirty="0">
                <a:latin typeface="Times New Roman" panose="02020603050405020304" pitchFamily="18" charset="0"/>
                <a:cs typeface="Times New Roman" panose="02020603050405020304" pitchFamily="18" charset="0"/>
              </a:rPr>
              <a:t>By: Barbara Onwona-Appiah </a:t>
            </a:r>
          </a:p>
        </p:txBody>
      </p:sp>
      <p:sp>
        <p:nvSpPr>
          <p:cNvPr id="15"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88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BFF93D-5433-8047-B0B0-5388AD22BC9B}"/>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Organizational or Patient Issue</a:t>
            </a:r>
          </a:p>
        </p:txBody>
      </p:sp>
      <p:sp>
        <p:nvSpPr>
          <p:cNvPr id="3" name="Content Placeholder 2">
            <a:extLst>
              <a:ext uri="{FF2B5EF4-FFF2-40B4-BE49-F238E27FC236}">
                <a16:creationId xmlns:a16="http://schemas.microsoft.com/office/drawing/2014/main" id="{3AA525BE-E8DA-0241-9504-E90DBBBF6E7E}"/>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What is the issue to solve or improve?</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issue to resolve and improve is Peninsula Regional Medical Center’s (PRMC) healthcare disparities, poor communication, and staff shortages and under payments.</a:t>
            </a:r>
          </a:p>
          <a:p>
            <a:endParaRPr lang="en-US" sz="1800"/>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84085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DDE369-434F-F149-80FD-9C4F608E61B1}"/>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Organizational or Patient Issue</a:t>
            </a:r>
          </a:p>
        </p:txBody>
      </p:sp>
      <p:sp>
        <p:nvSpPr>
          <p:cNvPr id="3" name="Content Placeholder 2">
            <a:extLst>
              <a:ext uri="{FF2B5EF4-FFF2-40B4-BE49-F238E27FC236}">
                <a16:creationId xmlns:a16="http://schemas.microsoft.com/office/drawing/2014/main" id="{8D71D9CD-F9C8-1F48-B270-74A9216B1E05}"/>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Why should Peninsula Regional Medical Center care about solving this?</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PRMC should care about solving this because this will decrease staff shortage, explore staff salary expenses, and eliminate disparities in the workplace.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54089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3454B9F-3663-AA43-AC04-809135C086A8}"/>
              </a:ext>
            </a:extLst>
          </p:cNvPr>
          <p:cNvSpPr>
            <a:spLocks noGrp="1"/>
          </p:cNvSpPr>
          <p:nvPr>
            <p:ph type="title"/>
          </p:nvPr>
        </p:nvSpPr>
        <p:spPr>
          <a:xfrm>
            <a:off x="640079" y="4526280"/>
            <a:ext cx="7410681" cy="1737360"/>
          </a:xfrm>
        </p:spPr>
        <p:txBody>
          <a:bodyPr>
            <a:normAutofit/>
          </a:bodyPr>
          <a:lstStyle/>
          <a:p>
            <a:r>
              <a:rPr lang="en-US" sz="4100">
                <a:latin typeface="Times New Roman" panose="02020603050405020304" pitchFamily="18" charset="0"/>
                <a:cs typeface="Times New Roman" panose="02020603050405020304" pitchFamily="18" charset="0"/>
              </a:rPr>
              <a:t>Relevance of an Interdisciplinary Team Approach </a:t>
            </a:r>
          </a:p>
        </p:txBody>
      </p:sp>
      <p:sp>
        <p:nvSpPr>
          <p:cNvPr id="3" name="Content Placeholder 2">
            <a:extLst>
              <a:ext uri="{FF2B5EF4-FFF2-40B4-BE49-F238E27FC236}">
                <a16:creationId xmlns:a16="http://schemas.microsoft.com/office/drawing/2014/main" id="{7452E924-699A-A442-8267-2566CDD34449}"/>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Why is using an interdisciplinary team relevant, or the best approach to addressing the issue?</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Using an interdisciplinary team is relevant and the best approach to addressing the issue because collaborating as a team will improve patient outcomes and understand the importance of each team members role in patient care.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2461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87DFA5-468A-F942-9AC7-E512AD839017}"/>
              </a:ext>
            </a:extLst>
          </p:cNvPr>
          <p:cNvSpPr>
            <a:spLocks noGrp="1"/>
          </p:cNvSpPr>
          <p:nvPr>
            <p:ph type="title"/>
          </p:nvPr>
        </p:nvSpPr>
        <p:spPr>
          <a:xfrm>
            <a:off x="640079" y="4526280"/>
            <a:ext cx="7410681" cy="1737360"/>
          </a:xfrm>
        </p:spPr>
        <p:txBody>
          <a:bodyPr>
            <a:normAutofit/>
          </a:bodyPr>
          <a:lstStyle/>
          <a:p>
            <a:r>
              <a:rPr lang="en-US" sz="4100">
                <a:latin typeface="Times New Roman" panose="02020603050405020304" pitchFamily="18" charset="0"/>
                <a:cs typeface="Times New Roman" panose="02020603050405020304" pitchFamily="18" charset="0"/>
              </a:rPr>
              <a:t>Relevance of an Interdisciplinary Team Approach </a:t>
            </a:r>
          </a:p>
        </p:txBody>
      </p:sp>
      <p:sp>
        <p:nvSpPr>
          <p:cNvPr id="3" name="Content Placeholder 2">
            <a:extLst>
              <a:ext uri="{FF2B5EF4-FFF2-40B4-BE49-F238E27FC236}">
                <a16:creationId xmlns:a16="http://schemas.microsoft.com/office/drawing/2014/main" id="{573BF61D-C407-B742-AEB6-0F03F9BDC9EC}"/>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How will it help to achieve improved outcomes or reach a goal?</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It will help achieve improved outcomes by properly addressing what the needs of the staff working at the bedside are, thus improving patient outcomes.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7536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E7CC02-A415-FB44-8742-6325D2924CCC}"/>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Interdisciplinary Plan Summary</a:t>
            </a:r>
          </a:p>
        </p:txBody>
      </p:sp>
      <p:sp>
        <p:nvSpPr>
          <p:cNvPr id="3" name="Content Placeholder 2">
            <a:extLst>
              <a:ext uri="{FF2B5EF4-FFF2-40B4-BE49-F238E27FC236}">
                <a16:creationId xmlns:a16="http://schemas.microsoft.com/office/drawing/2014/main" id="{6EAAEBEA-58EB-D647-A6C6-330DD6E61967}"/>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What is the objective?</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Applying the lean systems approach will decrease the nursing shortage at PRMC, establish fair and reasonable salaries in each department of the staff, and reduce the number of disparities at the bedside, thus improving interdisciplinary collaboration and patient outcomes.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3275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AFCDC5-CA63-F345-9739-301067470B26}"/>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Interdisciplinary Plan Summary </a:t>
            </a:r>
          </a:p>
        </p:txBody>
      </p:sp>
      <p:sp>
        <p:nvSpPr>
          <p:cNvPr id="3" name="Content Placeholder 2">
            <a:extLst>
              <a:ext uri="{FF2B5EF4-FFF2-40B4-BE49-F238E27FC236}">
                <a16:creationId xmlns:a16="http://schemas.microsoft.com/office/drawing/2014/main" id="{7929C904-B3D5-9A43-9AFA-6B4295B3854E}"/>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How likely is it to work?</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This is likely to work if PRMC applies the change theory of the lean systems approach, a transformational leadership strategy, and adapt the learning aspects approach as a team collaboration strategy.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230269"/>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2B7837E-4A98-A74C-92A8-1950EC077A5B}"/>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Interdisciplinary Plan Summary </a:t>
            </a:r>
          </a:p>
        </p:txBody>
      </p:sp>
      <p:sp>
        <p:nvSpPr>
          <p:cNvPr id="3" name="Content Placeholder 2">
            <a:extLst>
              <a:ext uri="{FF2B5EF4-FFF2-40B4-BE49-F238E27FC236}">
                <a16:creationId xmlns:a16="http://schemas.microsoft.com/office/drawing/2014/main" id="{162C693F-449D-6745-9821-1071A08CA007}"/>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What will the interdisciplinary team do?</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interdisciplinary team will work together and address the needs of the staff working at the bedside. </a:t>
            </a:r>
          </a:p>
          <a:p>
            <a:endParaRPr lang="en-US" sz="1800">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348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85926C-72C5-F446-A0BF-2C7BB5D89C86}"/>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Implementation and Resource Management </a:t>
            </a:r>
          </a:p>
        </p:txBody>
      </p:sp>
      <p:sp>
        <p:nvSpPr>
          <p:cNvPr id="3" name="Content Placeholder 2">
            <a:extLst>
              <a:ext uri="{FF2B5EF4-FFF2-40B4-BE49-F238E27FC236}">
                <a16:creationId xmlns:a16="http://schemas.microsoft.com/office/drawing/2014/main" id="{4F57A706-A6E9-9944-81F3-A92A88C0C944}"/>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How could the plan be implemented to ensure effective use of resources?</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plan could be implemented to ensure effective use of resources by using the staff that work directly with patients who are the ones hearing their needs.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96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A644D4-B80D-EC46-85AF-3AED2A82667D}"/>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Implementation and Resource Management </a:t>
            </a:r>
          </a:p>
        </p:txBody>
      </p:sp>
      <p:sp>
        <p:nvSpPr>
          <p:cNvPr id="3" name="Content Placeholder 2">
            <a:extLst>
              <a:ext uri="{FF2B5EF4-FFF2-40B4-BE49-F238E27FC236}">
                <a16:creationId xmlns:a16="http://schemas.microsoft.com/office/drawing/2014/main" id="{675A8817-9501-8E4C-A245-766B8E9323BC}"/>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How could the plan be managed to ensure that resources were not wasted?</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plan can be managed to ensure that resources were not wasted by utilizing every staff member who is involved with patient care. PRMC has the resources at their disposable.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968937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1D62F0E-6974-994E-BEE7-9CC1BBF9396E}"/>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Implementation and Resource Management</a:t>
            </a:r>
          </a:p>
        </p:txBody>
      </p:sp>
      <p:sp>
        <p:nvSpPr>
          <p:cNvPr id="3" name="Content Placeholder 2">
            <a:extLst>
              <a:ext uri="{FF2B5EF4-FFF2-40B4-BE49-F238E27FC236}">
                <a16:creationId xmlns:a16="http://schemas.microsoft.com/office/drawing/2014/main" id="{12690E57-34B5-A643-B4C4-CCB65A060289}"/>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How does the plan justify the source expenditure?</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plan justifies the source expenditure by investing in what the patients need to better accommodate their stay at PRMC. Hiring more nurses and staff will increase patient outcomes and as well satisfy staff pay.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793812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974F63-7BA7-F348-B7D2-208DD554F357}"/>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Evaluation</a:t>
            </a:r>
            <a:r>
              <a:rPr lang="en-US" sz="4800"/>
              <a:t> </a:t>
            </a:r>
          </a:p>
        </p:txBody>
      </p:sp>
      <p:sp>
        <p:nvSpPr>
          <p:cNvPr id="3" name="Content Placeholder 2">
            <a:extLst>
              <a:ext uri="{FF2B5EF4-FFF2-40B4-BE49-F238E27FC236}">
                <a16:creationId xmlns:a16="http://schemas.microsoft.com/office/drawing/2014/main" id="{CD08F4E1-35C6-3A49-9F8C-C5D0F6E333AE}"/>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What would a successful outcome of the project look like?</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A successful outcome of the project would look like PRMC fully meeting patient and staff needs by investing in themselves. A team that listening to the needs and concerns of the staff and the hospital meeting those needs. This will increase patient and staff satisfaction, improving the overall work -place environment.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280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E61929-D19E-904A-B2CD-29F0CDFFA268}"/>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Evaluation</a:t>
            </a:r>
          </a:p>
        </p:txBody>
      </p:sp>
      <p:sp>
        <p:nvSpPr>
          <p:cNvPr id="3" name="Content Placeholder 2">
            <a:extLst>
              <a:ext uri="{FF2B5EF4-FFF2-40B4-BE49-F238E27FC236}">
                <a16:creationId xmlns:a16="http://schemas.microsoft.com/office/drawing/2014/main" id="{A999D262-8E3D-704A-B5F9-08FECAAE46BF}"/>
              </a:ext>
            </a:extLst>
          </p:cNvPr>
          <p:cNvSpPr>
            <a:spLocks noGrp="1"/>
          </p:cNvSpPr>
          <p:nvPr>
            <p:ph idx="1"/>
          </p:nvPr>
        </p:nvSpPr>
        <p:spPr>
          <a:xfrm>
            <a:off x="640080" y="595293"/>
            <a:ext cx="5676637" cy="3463951"/>
          </a:xfrm>
        </p:spPr>
        <p:txBody>
          <a:bodyPr anchor="ctr">
            <a:normAutofit/>
          </a:bodyPr>
          <a:lstStyle/>
          <a:p>
            <a:r>
              <a:rPr lang="en-US" sz="1800">
                <a:latin typeface="Times New Roman" panose="02020603050405020304" pitchFamily="18" charset="0"/>
                <a:cs typeface="Times New Roman" panose="02020603050405020304" pitchFamily="18" charset="0"/>
              </a:rPr>
              <a:t>What are the criteria that could be used to measure that success and the degree of that? </a:t>
            </a:r>
          </a:p>
          <a:p>
            <a:endParaRPr lang="en-US" sz="1800">
              <a:latin typeface="Times New Roman" panose="02020603050405020304" pitchFamily="18" charset="0"/>
              <a:cs typeface="Times New Roman" panose="02020603050405020304" pitchFamily="18" charset="0"/>
            </a:endParaRPr>
          </a:p>
          <a:p>
            <a:r>
              <a:rPr lang="en-US" sz="1800">
                <a:latin typeface="Times New Roman" panose="02020603050405020304" pitchFamily="18" charset="0"/>
                <a:cs typeface="Times New Roman" panose="02020603050405020304" pitchFamily="18" charset="0"/>
              </a:rPr>
              <a:t>The criteria that could be used to measure that success is an interview for the patients and the staff to see if the implementation of the plan is successful to them. Feedback is important in interdisciplinary  collaboration for change. </a:t>
            </a: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8135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F9F79B-A093-478E-96B5-EE02BC93A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D9B0AE-650F-4444-B8EB-CA7CC7FC9D35}"/>
              </a:ext>
            </a:extLst>
          </p:cNvPr>
          <p:cNvSpPr>
            <a:spLocks noGrp="1"/>
          </p:cNvSpPr>
          <p:nvPr>
            <p:ph type="title"/>
          </p:nvPr>
        </p:nvSpPr>
        <p:spPr>
          <a:xfrm>
            <a:off x="640079" y="4526280"/>
            <a:ext cx="7410681" cy="1737360"/>
          </a:xfrm>
        </p:spPr>
        <p:txBody>
          <a:bodyPr>
            <a:normAutofit/>
          </a:bodyPr>
          <a:lstStyle/>
          <a:p>
            <a:r>
              <a:rPr lang="en-US" sz="480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5457ACEE-BADD-3D48-8AC1-150B6631395C}"/>
              </a:ext>
            </a:extLst>
          </p:cNvPr>
          <p:cNvSpPr>
            <a:spLocks noGrp="1"/>
          </p:cNvSpPr>
          <p:nvPr>
            <p:ph idx="1"/>
          </p:nvPr>
        </p:nvSpPr>
        <p:spPr>
          <a:xfrm>
            <a:off x="640080" y="595293"/>
            <a:ext cx="5676637" cy="3463951"/>
          </a:xfrm>
        </p:spPr>
        <p:txBody>
          <a:bodyPr anchor="ctr">
            <a:normAutofit/>
          </a:bodyPr>
          <a:lstStyle/>
          <a:p>
            <a:pPr marL="0" indent="-457200">
              <a:buNone/>
            </a:pPr>
            <a:r>
              <a:rPr lang="en-US" sz="1100">
                <a:latin typeface="Times New Roman" panose="02020603050405020304" pitchFamily="18" charset="0"/>
                <a:cs typeface="Times New Roman" panose="02020603050405020304" pitchFamily="18" charset="0"/>
              </a:rPr>
              <a:t>Birkeland, A., Tuntland, H., Førland, O., Frode, F. J., &amp; Langeland, E. (2017). Interdisciplinary collaboration in reablement – a qualitative study.</a:t>
            </a:r>
            <a:r>
              <a:rPr lang="en-US" sz="1100" i="1">
                <a:latin typeface="Times New Roman" panose="02020603050405020304" pitchFamily="18" charset="0"/>
                <a:cs typeface="Times New Roman" panose="02020603050405020304" pitchFamily="18" charset="0"/>
              </a:rPr>
              <a:t> Journal of Multidisciplinary Healthcare, 10</a:t>
            </a:r>
            <a:r>
              <a:rPr lang="en-US" sz="1100">
                <a:latin typeface="Times New Roman" panose="02020603050405020304" pitchFamily="18" charset="0"/>
                <a:cs typeface="Times New Roman" panose="02020603050405020304" pitchFamily="18" charset="0"/>
              </a:rPr>
              <a:t>, 195-203. doi:http://dx.doi.org.library.capella.edu/10.2147/JMDH.S133417 </a:t>
            </a:r>
          </a:p>
          <a:p>
            <a:pPr marL="0" indent="-457200">
              <a:buNone/>
            </a:pPr>
            <a:r>
              <a:rPr lang="en-US" sz="1100">
                <a:latin typeface="Times New Roman" panose="02020603050405020304" pitchFamily="18" charset="0"/>
                <a:cs typeface="Times New Roman" panose="02020603050405020304" pitchFamily="18" charset="0"/>
              </a:rPr>
              <a:t>Cope, V., &amp; Murray, M. (2017). Leadership styles in nursing.</a:t>
            </a:r>
            <a:r>
              <a:rPr lang="en-US" sz="1100" i="1">
                <a:latin typeface="Times New Roman" panose="02020603050405020304" pitchFamily="18" charset="0"/>
                <a:cs typeface="Times New Roman" panose="02020603050405020304" pitchFamily="18" charset="0"/>
              </a:rPr>
              <a:t> Nursing Standard (2014+), 31</a:t>
            </a:r>
            <a:r>
              <a:rPr lang="en-US" sz="1100">
                <a:latin typeface="Times New Roman" panose="02020603050405020304" pitchFamily="18" charset="0"/>
                <a:cs typeface="Times New Roman" panose="02020603050405020304" pitchFamily="18" charset="0"/>
              </a:rPr>
              <a:t>(43), 61. doi:http://dx.doi.org.library.capella.edu/10.7748/ns.2017.e10836</a:t>
            </a:r>
          </a:p>
          <a:p>
            <a:pPr marL="0" indent="-457200">
              <a:buNone/>
            </a:pPr>
            <a:r>
              <a:rPr lang="en-US" sz="1100">
                <a:latin typeface="Times New Roman" panose="02020603050405020304" pitchFamily="18" charset="0"/>
                <a:cs typeface="Times New Roman" panose="02020603050405020304" pitchFamily="18" charset="0"/>
              </a:rPr>
              <a:t>Lancaster, G.., Kolakowsky-Hayner, S., Kovacich, J., &amp; Greer-Williams, N. (2015). Interdisciplinary communication and collaboration among physicians, nurses, and unlicensed assistive personnel.</a:t>
            </a:r>
            <a:r>
              <a:rPr lang="en-US" sz="1100" i="1">
                <a:latin typeface="Times New Roman" panose="02020603050405020304" pitchFamily="18" charset="0"/>
                <a:cs typeface="Times New Roman" panose="02020603050405020304" pitchFamily="18" charset="0"/>
              </a:rPr>
              <a:t> Journal of Nursing Scholarship, 47</a:t>
            </a:r>
            <a:r>
              <a:rPr lang="en-US" sz="1100">
                <a:latin typeface="Times New Roman" panose="02020603050405020304" pitchFamily="18" charset="0"/>
                <a:cs typeface="Times New Roman" panose="02020603050405020304" pitchFamily="18" charset="0"/>
              </a:rPr>
              <a:t>(3), 275-284. doi:http://dx.doi.org.library.capella.edu/10.1111/jnu.12130</a:t>
            </a:r>
          </a:p>
          <a:p>
            <a:pPr marL="0" indent="-457200">
              <a:buNone/>
            </a:pPr>
            <a:r>
              <a:rPr lang="en-US" sz="1100">
                <a:latin typeface="Times New Roman" panose="02020603050405020304" pitchFamily="18" charset="0"/>
                <a:cs typeface="Times New Roman" panose="02020603050405020304" pitchFamily="18" charset="0"/>
              </a:rPr>
              <a:t>Leger, J. Michael, and Janne Dunham-Taylor. </a:t>
            </a:r>
            <a:r>
              <a:rPr lang="en-US" sz="1100" i="1">
                <a:latin typeface="Times New Roman" panose="02020603050405020304" pitchFamily="18" charset="0"/>
                <a:cs typeface="Times New Roman" panose="02020603050405020304" pitchFamily="18" charset="0"/>
              </a:rPr>
              <a:t>Financial Management for Nurse Managers</a:t>
            </a:r>
            <a:r>
              <a:rPr lang="en-US" sz="1100">
                <a:latin typeface="Times New Roman" panose="02020603050405020304" pitchFamily="18" charset="0"/>
                <a:cs typeface="Times New Roman" panose="02020603050405020304" pitchFamily="18" charset="0"/>
              </a:rPr>
              <a:t>, Jones &amp; Bartlett Learning, LLC, 2017. ProQuest Ebook Central, https://search-proquest-com.library.capella.edu/central/legacydocview/EBC/4947361?accountid=27965. </a:t>
            </a:r>
          </a:p>
          <a:p>
            <a:pPr marL="0" indent="-457200">
              <a:buNone/>
            </a:pPr>
            <a:r>
              <a:rPr lang="en-US" sz="1100">
                <a:latin typeface="Times New Roman" panose="02020603050405020304" pitchFamily="18" charset="0"/>
                <a:cs typeface="Times New Roman" panose="02020603050405020304" pitchFamily="18" charset="0"/>
              </a:rPr>
              <a:t>Wojciechowski, E., Pearsall, T., Patricia, N., &amp; French, E. (2016). A case review: Integrating lewin's theory with lean's system approach for change.</a:t>
            </a:r>
            <a:r>
              <a:rPr lang="en-US" sz="1100" i="1">
                <a:latin typeface="Times New Roman" panose="02020603050405020304" pitchFamily="18" charset="0"/>
                <a:cs typeface="Times New Roman" panose="02020603050405020304" pitchFamily="18" charset="0"/>
              </a:rPr>
              <a:t> Online Journal of Issues in Nursing, 21</a:t>
            </a:r>
            <a:r>
              <a:rPr lang="en-US" sz="1100">
                <a:latin typeface="Times New Roman" panose="02020603050405020304" pitchFamily="18" charset="0"/>
                <a:cs typeface="Times New Roman" panose="02020603050405020304" pitchFamily="18" charset="0"/>
              </a:rPr>
              <a:t>(2), 13-1A,2A,3A,4A,5A,6A,7A,8A,9A,10A,11A,12A,13A. doi:http://dx.doi.org.library.capella.edu/10.3912/OJIN.Vol21No02Man04</a:t>
            </a:r>
          </a:p>
          <a:p>
            <a:pPr marL="0" indent="0">
              <a:buNone/>
            </a:pPr>
            <a:endParaRPr lang="en-US" sz="1100"/>
          </a:p>
          <a:p>
            <a:pPr marL="0" indent="0">
              <a:buNone/>
            </a:pPr>
            <a:endParaRPr lang="en-US" sz="1100">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11394CD8-BD30-4B74-86F4-51FDF3383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D4C22394-EBC2-4FAF-A555-6C02D589E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7194F93-1F71-4A70-9DF1-28F1837711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BBC0C84-DC2A-43AE-9576-0A44295E8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4143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1857</Words>
  <Application>Microsoft Office PowerPoint</Application>
  <PresentationFormat>Widescreen</PresentationFormat>
  <Paragraphs>81</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Stakeholder Presentation: Listen and Implement</vt:lpstr>
      <vt:lpstr>Organizational or Patient Issue</vt:lpstr>
      <vt:lpstr>Organizational or Patient Issue</vt:lpstr>
      <vt:lpstr>Relevance of an Interdisciplinary Team Approach </vt:lpstr>
      <vt:lpstr>Relevance of an Interdisciplinary Team Approach </vt:lpstr>
      <vt:lpstr>Interdisciplinary Plan Summary</vt:lpstr>
      <vt:lpstr>Interdisciplinary Plan Summary </vt:lpstr>
      <vt:lpstr>Interdisciplinary Plan Summary </vt:lpstr>
      <vt:lpstr>Implementation and Resource Management </vt:lpstr>
      <vt:lpstr>Implementation and Resource Management </vt:lpstr>
      <vt:lpstr>Implementation and Resource Management</vt:lpstr>
      <vt:lpstr>Evaluation </vt:lpstr>
      <vt:lpstr>Evaluation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Presentation: Listen and Implement</dc:title>
  <dc:creator>Microsoft Office User</dc:creator>
  <cp:lastModifiedBy>Michael Appiah</cp:lastModifiedBy>
  <cp:revision>2</cp:revision>
  <dcterms:created xsi:type="dcterms:W3CDTF">2019-12-04T22:59:37Z</dcterms:created>
  <dcterms:modified xsi:type="dcterms:W3CDTF">2020-05-30T17:24:49Z</dcterms:modified>
</cp:coreProperties>
</file>