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9"/>
  </p:notesMasterIdLst>
  <p:handoutMasterIdLst>
    <p:handoutMasterId r:id="rId20"/>
  </p:handoutMasterIdLst>
  <p:sldIdLst>
    <p:sldId id="256" r:id="rId5"/>
    <p:sldId id="265" r:id="rId6"/>
    <p:sldId id="266" r:id="rId7"/>
    <p:sldId id="268" r:id="rId8"/>
    <p:sldId id="275" r:id="rId9"/>
    <p:sldId id="267" r:id="rId10"/>
    <p:sldId id="269" r:id="rId11"/>
    <p:sldId id="272" r:id="rId12"/>
    <p:sldId id="270" r:id="rId13"/>
    <p:sldId id="273" r:id="rId14"/>
    <p:sldId id="276" r:id="rId15"/>
    <p:sldId id="277" r:id="rId16"/>
    <p:sldId id="278" r:id="rId17"/>
    <p:sldId id="271" r:id="rId1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9963" autoAdjust="0"/>
    <p:restoredTop sz="55808" autoAdjust="0"/>
  </p:normalViewPr>
  <p:slideViewPr>
    <p:cSldViewPr showGuides="1">
      <p:cViewPr varScale="1">
        <p:scale>
          <a:sx n="69" d="100"/>
          <a:sy n="69" d="100"/>
        </p:scale>
        <p:origin x="77" y="394"/>
      </p:cViewPr>
      <p:guideLst>
        <p:guide orient="horz" pos="2160"/>
        <p:guide pos="3839"/>
      </p:guideLst>
    </p:cSldViewPr>
  </p:slideViewPr>
  <p:notesTextViewPr>
    <p:cViewPr>
      <p:scale>
        <a:sx n="1" d="1"/>
        <a:sy n="1" d="1"/>
      </p:scale>
      <p:origin x="0" y="0"/>
    </p:cViewPr>
  </p:notesTextViewPr>
  <p:notesViewPr>
    <p:cSldViewPr showGuides="1">
      <p:cViewPr varScale="1">
        <p:scale>
          <a:sx n="64" d="100"/>
          <a:sy n="64" d="100"/>
        </p:scale>
        <p:origin x="2035"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12/16/2019</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12/16/2019</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3106334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 representation of the purpose of this presentation, in order to prepare stakeholders that will be interested. Shared decision making in collaboration involves all health care professionals that are focused on the safety and well-being of their patients. This presentation will identify the organizational issue of healthcare associated infections or HAIs, which will require a collaborative interdisciplinary approach.</a:t>
            </a:r>
          </a:p>
        </p:txBody>
      </p:sp>
      <p:sp>
        <p:nvSpPr>
          <p:cNvPr id="4" name="Slide Number Placeholder 3"/>
          <p:cNvSpPr>
            <a:spLocks noGrp="1"/>
          </p:cNvSpPr>
          <p:nvPr>
            <p:ph type="sldNum" sz="quarter" idx="5"/>
          </p:nvPr>
        </p:nvSpPr>
        <p:spPr/>
        <p:txBody>
          <a:bodyPr/>
          <a:lstStyle/>
          <a:p>
            <a:fld id="{6BB98AFB-CB0D-4DFE-87B9-B4B0D0DE73CD}" type="slidenum">
              <a:rPr lang="en-US" smtClean="0"/>
              <a:t>2</a:t>
            </a:fld>
            <a:endParaRPr lang="en-US" dirty="0"/>
          </a:p>
        </p:txBody>
      </p:sp>
    </p:spTree>
    <p:extLst>
      <p:ext uri="{BB962C8B-B14F-4D97-AF65-F5344CB8AC3E}">
        <p14:creationId xmlns:p14="http://schemas.microsoft.com/office/powerpoint/2010/main" val="725100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proposal is focused towards solving the HAI issue at the facility which cause significant deterioration and readmission of patients at the facility. HAIs are a serious patient safety issue and have the potential to have adverse outcomes in the patients (Mitchell et al., 2018).</a:t>
            </a:r>
          </a:p>
          <a:p>
            <a:r>
              <a:rPr lang="en-US" dirty="0"/>
              <a:t>The most common HAIs in the facility are bloodstream infections, methicillin-resistant Staphylococcus aureus, pneumonia, and surgical site infections. The plan will take place first on the telemetry med surg floor prior to be implemented throughout the facility. The outcome desired from the implementation of this proposal is to determine the effectiveness of Comprehensive Unit-based Safety Programs (CUSP), in the ability to reduce HAIs at the facility (</a:t>
            </a:r>
            <a:r>
              <a:rPr lang="en-US" dirty="0" err="1"/>
              <a:t>Sreeramoju</a:t>
            </a:r>
            <a:r>
              <a:rPr lang="en-US" dirty="0"/>
              <a:t>, 2019).</a:t>
            </a:r>
          </a:p>
        </p:txBody>
      </p:sp>
      <p:sp>
        <p:nvSpPr>
          <p:cNvPr id="4" name="Slide Number Placeholder 3"/>
          <p:cNvSpPr>
            <a:spLocks noGrp="1"/>
          </p:cNvSpPr>
          <p:nvPr>
            <p:ph type="sldNum" sz="quarter" idx="5"/>
          </p:nvPr>
        </p:nvSpPr>
        <p:spPr/>
        <p:txBody>
          <a:bodyPr/>
          <a:lstStyle/>
          <a:p>
            <a:fld id="{6BB98AFB-CB0D-4DFE-87B9-B4B0D0DE73CD}" type="slidenum">
              <a:rPr lang="en-US" smtClean="0"/>
              <a:t>3</a:t>
            </a:fld>
            <a:endParaRPr lang="en-US" dirty="0"/>
          </a:p>
        </p:txBody>
      </p:sp>
    </p:spTree>
    <p:extLst>
      <p:ext uri="{BB962C8B-B14F-4D97-AF65-F5344CB8AC3E}">
        <p14:creationId xmlns:p14="http://schemas.microsoft.com/office/powerpoint/2010/main" val="1989796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working with an interdisciplinary approach the involvement of team members from different disciplines is vital to working collaboratively and with a common purpose, setting goals, in making decisions, sharing resources and responsibilities (Mao &amp; Wooley, 2016). </a:t>
            </a:r>
          </a:p>
          <a:p>
            <a:r>
              <a:rPr lang="en-US" dirty="0"/>
              <a:t>This interdisciplinary team should consist of various disciplines and undertake assessment, diagnosis, interventions, goal setting and care plan creation together as one (Mao &amp; Wooley, 2016). </a:t>
            </a:r>
          </a:p>
          <a:p>
            <a:r>
              <a:rPr lang="en-US" dirty="0"/>
              <a:t>Adopting an interdisciplinary approach can have a positive impact on patient health outcomes, healthcare operations, and increased patient satisfaction. It can also assist in the reduction of duration of stay in patients, reduce patient readmissions, duplicate assessments, and more complete health care records.</a:t>
            </a:r>
          </a:p>
        </p:txBody>
      </p:sp>
      <p:sp>
        <p:nvSpPr>
          <p:cNvPr id="4" name="Slide Number Placeholder 3"/>
          <p:cNvSpPr>
            <a:spLocks noGrp="1"/>
          </p:cNvSpPr>
          <p:nvPr>
            <p:ph type="sldNum" sz="quarter" idx="5"/>
          </p:nvPr>
        </p:nvSpPr>
        <p:spPr/>
        <p:txBody>
          <a:bodyPr/>
          <a:lstStyle/>
          <a:p>
            <a:fld id="{6BB98AFB-CB0D-4DFE-87B9-B4B0D0DE73CD}" type="slidenum">
              <a:rPr lang="en-US" smtClean="0"/>
              <a:t>4</a:t>
            </a:fld>
            <a:endParaRPr lang="en-US" dirty="0"/>
          </a:p>
        </p:txBody>
      </p:sp>
    </p:spTree>
    <p:extLst>
      <p:ext uri="{BB962C8B-B14F-4D97-AF65-F5344CB8AC3E}">
        <p14:creationId xmlns:p14="http://schemas.microsoft.com/office/powerpoint/2010/main" val="796781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importance of the care team to work together cannot be stressed or emphasized enough. Teams of care working together allows for the utilization of an interdisciplinary approach, providing and implementing a plan of care that will meet each patients’ needs and goals. The elements of a successful interdisciplinary team approach will involve leadership, patient-centered practice, teamwork and collaboration (</a:t>
            </a:r>
            <a:r>
              <a:rPr lang="en-US" dirty="0" err="1"/>
              <a:t>Hojat</a:t>
            </a:r>
            <a:r>
              <a:rPr lang="en-US" dirty="0"/>
              <a:t>, Bianco, Mann, </a:t>
            </a:r>
            <a:r>
              <a:rPr lang="en-US" dirty="0" err="1"/>
              <a:t>Massello</a:t>
            </a:r>
            <a:r>
              <a:rPr lang="en-US" dirty="0"/>
              <a:t>, &amp; Calabrese, 2015). Management and leadership should give a clear sense of direction and vision that the team should follow, which will promote trust, valued contributions, and a consensus  that the necessary resources, infrastructure and training are available for the care team (Mao &amp; Woolley, 2016).</a:t>
            </a:r>
          </a:p>
        </p:txBody>
      </p:sp>
      <p:sp>
        <p:nvSpPr>
          <p:cNvPr id="4" name="Slide Number Placeholder 3"/>
          <p:cNvSpPr>
            <a:spLocks noGrp="1"/>
          </p:cNvSpPr>
          <p:nvPr>
            <p:ph type="sldNum" sz="quarter" idx="5"/>
          </p:nvPr>
        </p:nvSpPr>
        <p:spPr/>
        <p:txBody>
          <a:bodyPr/>
          <a:lstStyle/>
          <a:p>
            <a:fld id="{6BB98AFB-CB0D-4DFE-87B9-B4B0D0DE73CD}" type="slidenum">
              <a:rPr lang="en-US" smtClean="0"/>
              <a:t>5</a:t>
            </a:fld>
            <a:endParaRPr lang="en-US" dirty="0"/>
          </a:p>
        </p:txBody>
      </p:sp>
    </p:spTree>
    <p:extLst>
      <p:ext uri="{BB962C8B-B14F-4D97-AF65-F5344CB8AC3E}">
        <p14:creationId xmlns:p14="http://schemas.microsoft.com/office/powerpoint/2010/main" val="2612981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CUSP involves a five-step intervention that includes a multidisciplinary team working together that is guided by frontline caregivers (Paine &amp; Sawyer, 2014). The frontline caregivers give support in the early identification of system defects, while at the same time, encouraging team members to help in the identification of risk-reduction strategies (Paine &amp; Sawyer, 2014). The teamwork tools help in assisting the multidisciplinary team by guiding the team to adhere to the principles of CUSP.</a:t>
            </a:r>
          </a:p>
          <a:p>
            <a:endParaRPr lang="en-US" dirty="0"/>
          </a:p>
          <a:p>
            <a:r>
              <a:rPr lang="en-US" dirty="0"/>
              <a:t>The CUSP model impacts the culture of safety simply by the continuous search for methods that will improve patient safety, the use of a five-step process that is directed to improving patient health, and the flexibility and sustainability of the CUSP model (</a:t>
            </a:r>
            <a:r>
              <a:rPr lang="en-US" dirty="0" err="1"/>
              <a:t>Sreeramoju</a:t>
            </a:r>
            <a:r>
              <a:rPr lang="en-US" dirty="0"/>
              <a:t>, 2019). The time required depends on a few factors; resource availability, readiness for change, and effectiveness of interdisciplinary collaboration. Therefore, the minimum amount of time would be estimated at six months for the desired outcomes, with an indefinite timeframe for combatting HAIs. </a:t>
            </a:r>
          </a:p>
        </p:txBody>
      </p:sp>
      <p:sp>
        <p:nvSpPr>
          <p:cNvPr id="4" name="Slide Number Placeholder 3"/>
          <p:cNvSpPr>
            <a:spLocks noGrp="1"/>
          </p:cNvSpPr>
          <p:nvPr>
            <p:ph type="sldNum" sz="quarter" idx="5"/>
          </p:nvPr>
        </p:nvSpPr>
        <p:spPr/>
        <p:txBody>
          <a:bodyPr/>
          <a:lstStyle/>
          <a:p>
            <a:fld id="{6BB98AFB-CB0D-4DFE-87B9-B4B0D0DE73CD}" type="slidenum">
              <a:rPr lang="en-US" smtClean="0"/>
              <a:t>6</a:t>
            </a:fld>
            <a:endParaRPr lang="en-US" dirty="0"/>
          </a:p>
        </p:txBody>
      </p:sp>
    </p:spTree>
    <p:extLst>
      <p:ext uri="{BB962C8B-B14F-4D97-AF65-F5344CB8AC3E}">
        <p14:creationId xmlns:p14="http://schemas.microsoft.com/office/powerpoint/2010/main" val="4262991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PDSA model is important in addition to CUSP. PDSA guides the thinking process for leadership to implement change. Guiding the thinking process is done with the breaking down of tasks into manageable steps for implementation. </a:t>
            </a:r>
          </a:p>
          <a:p>
            <a:r>
              <a:rPr lang="en-US" dirty="0"/>
              <a:t>This make evaluating outcomes, making the appropriate adjustments, and retesting easier (</a:t>
            </a:r>
            <a:r>
              <a:rPr lang="en-US" dirty="0" err="1"/>
              <a:t>Coury</a:t>
            </a:r>
            <a:r>
              <a:rPr lang="en-US" dirty="0"/>
              <a:t>, Schneider, </a:t>
            </a:r>
            <a:r>
              <a:rPr lang="en-US" dirty="0" err="1"/>
              <a:t>Rivelli</a:t>
            </a:r>
            <a:r>
              <a:rPr lang="en-US" dirty="0"/>
              <a:t>, </a:t>
            </a:r>
            <a:r>
              <a:rPr lang="en-US" dirty="0" err="1"/>
              <a:t>Pretik</a:t>
            </a:r>
            <a:r>
              <a:rPr lang="en-US" dirty="0"/>
              <a:t>, Seibel, </a:t>
            </a:r>
            <a:r>
              <a:rPr lang="en-US" dirty="0" err="1"/>
              <a:t>D’Agostini</a:t>
            </a:r>
            <a:r>
              <a:rPr lang="en-US" dirty="0"/>
              <a:t>, &amp; Coronado, 2017).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project manager will be assigned to a nurse manager and will oversee leading the team in establishing goals and objectives of the proposal. The project manager has the responsibility to assign roles based on each members knowledge and skills (Bosch &amp; Mansell, 2015). PDSA requires the use of roles being assigned to teams of care, and those roles need to be carried out in order to meet the desired outcome.</a:t>
            </a:r>
          </a:p>
        </p:txBody>
      </p:sp>
      <p:sp>
        <p:nvSpPr>
          <p:cNvPr id="4" name="Slide Number Placeholder 3"/>
          <p:cNvSpPr>
            <a:spLocks noGrp="1"/>
          </p:cNvSpPr>
          <p:nvPr>
            <p:ph type="sldNum" sz="quarter" idx="5"/>
          </p:nvPr>
        </p:nvSpPr>
        <p:spPr/>
        <p:txBody>
          <a:bodyPr/>
          <a:lstStyle/>
          <a:p>
            <a:fld id="{6BB98AFB-CB0D-4DFE-87B9-B4B0D0DE73CD}" type="slidenum">
              <a:rPr lang="en-US" smtClean="0"/>
              <a:t>7</a:t>
            </a:fld>
            <a:endParaRPr lang="en-US" dirty="0"/>
          </a:p>
        </p:txBody>
      </p:sp>
    </p:spTree>
    <p:extLst>
      <p:ext uri="{BB962C8B-B14F-4D97-AF65-F5344CB8AC3E}">
        <p14:creationId xmlns:p14="http://schemas.microsoft.com/office/powerpoint/2010/main" val="2325737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best practices for interprofessional collaboration for this proposal are first of all putting patients first, cultivating effective team communication, the training of different disciplines together to improve their ability to work together, and to explore the use of organizational structure to help hardwire interprofessional practice (CFAR, </a:t>
            </a:r>
            <a:r>
              <a:rPr lang="en-US" dirty="0" err="1"/>
              <a:t>Tomasik</a:t>
            </a:r>
            <a:r>
              <a:rPr lang="en-US" dirty="0"/>
              <a:t>, &amp; Fleming, 2015).</a:t>
            </a:r>
          </a:p>
        </p:txBody>
      </p:sp>
      <p:sp>
        <p:nvSpPr>
          <p:cNvPr id="4" name="Slide Number Placeholder 3"/>
          <p:cNvSpPr>
            <a:spLocks noGrp="1"/>
          </p:cNvSpPr>
          <p:nvPr>
            <p:ph type="sldNum" sz="quarter" idx="5"/>
          </p:nvPr>
        </p:nvSpPr>
        <p:spPr/>
        <p:txBody>
          <a:bodyPr/>
          <a:lstStyle/>
          <a:p>
            <a:fld id="{6BB98AFB-CB0D-4DFE-87B9-B4B0D0DE73CD}" type="slidenum">
              <a:rPr lang="en-US" smtClean="0"/>
              <a:t>8</a:t>
            </a:fld>
            <a:endParaRPr lang="en-US" dirty="0"/>
          </a:p>
        </p:txBody>
      </p:sp>
    </p:spTree>
    <p:extLst>
      <p:ext uri="{BB962C8B-B14F-4D97-AF65-F5344CB8AC3E}">
        <p14:creationId xmlns:p14="http://schemas.microsoft.com/office/powerpoint/2010/main" val="3144138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evidence-based best practice for putting patients first, occurred in the Virginia Mason Health System had allowed for the creation of a patient centered organization. After this was established, the platform of interpersonal collaboration had taken off and has thrived (CFAR et al., 2015).</a:t>
            </a:r>
          </a:p>
          <a:p>
            <a:r>
              <a:rPr lang="en-US" dirty="0"/>
              <a:t>An evidenced-based best practice for effective team communication occurred at the Women and Infants Hospital during interprofessional rounds. The attending nurse practitioner asked for help from her team in establishing a plan of care. The bedside nurse and pharmacist gave recommendations and asked further questions. The team also included the infant's parents who had also asked questions and the pharmacist and beside nurse worked together to help answer the parents questions (CFAR et al., 2015).</a:t>
            </a:r>
          </a:p>
        </p:txBody>
      </p:sp>
      <p:sp>
        <p:nvSpPr>
          <p:cNvPr id="4" name="Slide Number Placeholder 3"/>
          <p:cNvSpPr>
            <a:spLocks noGrp="1"/>
          </p:cNvSpPr>
          <p:nvPr>
            <p:ph type="sldNum" sz="quarter" idx="5"/>
          </p:nvPr>
        </p:nvSpPr>
        <p:spPr/>
        <p:txBody>
          <a:bodyPr/>
          <a:lstStyle/>
          <a:p>
            <a:fld id="{6BB98AFB-CB0D-4DFE-87B9-B4B0D0DE73CD}" type="slidenum">
              <a:rPr lang="en-US" smtClean="0"/>
              <a:t>9</a:t>
            </a:fld>
            <a:endParaRPr lang="en-US" dirty="0"/>
          </a:p>
        </p:txBody>
      </p:sp>
    </p:spTree>
    <p:extLst>
      <p:ext uri="{BB962C8B-B14F-4D97-AF65-F5344CB8AC3E}">
        <p14:creationId xmlns:p14="http://schemas.microsoft.com/office/powerpoint/2010/main" val="3953801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 are anything that may be needed to execute a task or project which includes skill sets or software (Hansen, 2018). Resource management is focused and centered on optimization and efficiency of those resources (Hansen, 2018). The success of this proposal is based on the need for more staff members which include additional nurses, lab technologists, and various support staff. The utilization of workshops and seminars for care team education of CUSP. </a:t>
            </a:r>
          </a:p>
          <a:p>
            <a:r>
              <a:rPr lang="en-US" dirty="0"/>
              <a:t>Additional disposable equipment and supplies , infections detection equipment, and personal protection equipment are needed. </a:t>
            </a:r>
          </a:p>
        </p:txBody>
      </p:sp>
      <p:sp>
        <p:nvSpPr>
          <p:cNvPr id="4" name="Slide Number Placeholder 3"/>
          <p:cNvSpPr>
            <a:spLocks noGrp="1"/>
          </p:cNvSpPr>
          <p:nvPr>
            <p:ph type="sldNum" sz="quarter" idx="5"/>
          </p:nvPr>
        </p:nvSpPr>
        <p:spPr/>
        <p:txBody>
          <a:bodyPr/>
          <a:lstStyle/>
          <a:p>
            <a:fld id="{6BB98AFB-CB0D-4DFE-87B9-B4B0D0DE73CD}" type="slidenum">
              <a:rPr lang="en-US" smtClean="0"/>
              <a:t>10</a:t>
            </a:fld>
            <a:endParaRPr lang="en-US" dirty="0"/>
          </a:p>
        </p:txBody>
      </p:sp>
    </p:spTree>
    <p:extLst>
      <p:ext uri="{BB962C8B-B14F-4D97-AF65-F5344CB8AC3E}">
        <p14:creationId xmlns:p14="http://schemas.microsoft.com/office/powerpoint/2010/main" val="2512820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 management techniques include:</a:t>
            </a:r>
          </a:p>
          <a:p>
            <a:r>
              <a:rPr lang="en-US" b="1" dirty="0"/>
              <a:t>Resource Allocation</a:t>
            </a:r>
            <a:r>
              <a:rPr lang="en-US" b="0" dirty="0"/>
              <a:t>- this help to maximize resource usage. This is based on a variety of resources including team members skills and capacity, finances, supplies and equipment </a:t>
            </a:r>
            <a:r>
              <a:rPr lang="en-US" b="0" dirty="0" err="1"/>
              <a:t>etc</a:t>
            </a:r>
            <a:r>
              <a:rPr lang="en-US" b="0" dirty="0"/>
              <a:t>… (Hansen, 2018).</a:t>
            </a:r>
          </a:p>
          <a:p>
            <a:r>
              <a:rPr lang="en-US" b="1" dirty="0"/>
              <a:t>Resource Leveling</a:t>
            </a:r>
            <a:r>
              <a:rPr lang="en-US" b="0" dirty="0"/>
              <a:t>- identify underutilized or inefficient resources in the facility and use them to your advantage.</a:t>
            </a:r>
          </a:p>
          <a:p>
            <a:r>
              <a:rPr lang="en-US" b="1" dirty="0"/>
              <a:t>Resource Forecasting</a:t>
            </a:r>
            <a:r>
              <a:rPr lang="en-US" b="0" dirty="0"/>
              <a:t>- allows for the prediction of future resource requirements prior to the start of a project (Hansen, 2018).</a:t>
            </a:r>
            <a:endParaRPr lang="en-US" b="1" dirty="0"/>
          </a:p>
        </p:txBody>
      </p:sp>
      <p:sp>
        <p:nvSpPr>
          <p:cNvPr id="4" name="Slide Number Placeholder 3"/>
          <p:cNvSpPr>
            <a:spLocks noGrp="1"/>
          </p:cNvSpPr>
          <p:nvPr>
            <p:ph type="sldNum" sz="quarter" idx="5"/>
          </p:nvPr>
        </p:nvSpPr>
        <p:spPr/>
        <p:txBody>
          <a:bodyPr/>
          <a:lstStyle/>
          <a:p>
            <a:fld id="{6BB98AFB-CB0D-4DFE-87B9-B4B0D0DE73CD}" type="slidenum">
              <a:rPr lang="en-US" smtClean="0"/>
              <a:t>11</a:t>
            </a:fld>
            <a:endParaRPr lang="en-US" dirty="0"/>
          </a:p>
        </p:txBody>
      </p:sp>
    </p:spTree>
    <p:extLst>
      <p:ext uri="{BB962C8B-B14F-4D97-AF65-F5344CB8AC3E}">
        <p14:creationId xmlns:p14="http://schemas.microsoft.com/office/powerpoint/2010/main" val="912610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adoption of CUSP succeeds there will be improvements in the facility across the board. Project managers will have criteria to use to evaluate the effectiveness of the proposal. The 5 step criteria used for evaluation are as follows:</a:t>
            </a:r>
          </a:p>
          <a:p>
            <a:r>
              <a:rPr lang="en-US" b="1" dirty="0"/>
              <a:t>Schedule</a:t>
            </a:r>
            <a:r>
              <a:rPr lang="en-US" b="0" dirty="0"/>
              <a:t>- stuck to the original timeline or deviated from the original timeline.</a:t>
            </a:r>
          </a:p>
          <a:p>
            <a:r>
              <a:rPr lang="en-US" b="1" dirty="0"/>
              <a:t>Quality</a:t>
            </a:r>
            <a:r>
              <a:rPr lang="en-US" b="0" dirty="0"/>
              <a:t>- quality review can help in evaluating if the progress meets the standards that were set out in the beginning of the project.</a:t>
            </a:r>
          </a:p>
          <a:p>
            <a:r>
              <a:rPr lang="en-US" b="1" dirty="0"/>
              <a:t>Cost</a:t>
            </a:r>
            <a:r>
              <a:rPr lang="en-US" b="0" dirty="0"/>
              <a:t>- cost management is a high priority on any project, so evaluating the finances of the project is important in measuring success.</a:t>
            </a:r>
          </a:p>
          <a:p>
            <a:r>
              <a:rPr lang="en-US" b="1" dirty="0"/>
              <a:t>Stakeholder satisfaction</a:t>
            </a:r>
            <a:r>
              <a:rPr lang="en-US" b="0" dirty="0"/>
              <a:t>- typically difficult to measure, conducting a survey using a rating scale of 0 to 10 could help in evaluating this step.</a:t>
            </a:r>
          </a:p>
          <a:p>
            <a:r>
              <a:rPr lang="en-US" b="1" dirty="0"/>
              <a:t>Performance of the facility</a:t>
            </a:r>
            <a:r>
              <a:rPr lang="en-US" b="0" dirty="0"/>
              <a:t>- checking to see that benefits of the project are realistic and that the problem involved in the project is still present.</a:t>
            </a:r>
            <a:endParaRPr lang="en-US" b="1" dirty="0"/>
          </a:p>
        </p:txBody>
      </p:sp>
      <p:sp>
        <p:nvSpPr>
          <p:cNvPr id="4" name="Slide Number Placeholder 3"/>
          <p:cNvSpPr>
            <a:spLocks noGrp="1"/>
          </p:cNvSpPr>
          <p:nvPr>
            <p:ph type="sldNum" sz="quarter" idx="5"/>
          </p:nvPr>
        </p:nvSpPr>
        <p:spPr/>
        <p:txBody>
          <a:bodyPr/>
          <a:lstStyle/>
          <a:p>
            <a:fld id="{6BB98AFB-CB0D-4DFE-87B9-B4B0D0DE73CD}" type="slidenum">
              <a:rPr lang="en-US" smtClean="0"/>
              <a:t>12</a:t>
            </a:fld>
            <a:endParaRPr lang="en-US" dirty="0"/>
          </a:p>
        </p:txBody>
      </p:sp>
    </p:spTree>
    <p:extLst>
      <p:ext uri="{BB962C8B-B14F-4D97-AF65-F5344CB8AC3E}">
        <p14:creationId xmlns:p14="http://schemas.microsoft.com/office/powerpoint/2010/main" val="3776060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 elements of a proposal are:</a:t>
            </a:r>
          </a:p>
          <a:p>
            <a:r>
              <a:rPr lang="en-US" b="1" dirty="0"/>
              <a:t>Abstract/Summary</a:t>
            </a:r>
            <a:r>
              <a:rPr lang="en-US" b="0" dirty="0"/>
              <a:t>- What is the proposal for, executed by who, how, and timeframe? What is the issue or need? What is the expected outcome?</a:t>
            </a:r>
          </a:p>
          <a:p>
            <a:r>
              <a:rPr lang="en-US" b="1" dirty="0"/>
              <a:t>Statement identifying needs</a:t>
            </a:r>
            <a:r>
              <a:rPr lang="en-US" b="0" dirty="0"/>
              <a:t>- What is the issue and why is it important?</a:t>
            </a:r>
          </a:p>
          <a:p>
            <a:r>
              <a:rPr lang="en-US" b="1" dirty="0"/>
              <a:t>Project activities, methodology, and outcomes</a:t>
            </a:r>
            <a:r>
              <a:rPr lang="en-US" b="0" dirty="0"/>
              <a:t>- Why address this issue in this manner? Other viable approaches, and why aren’t they appropriate?</a:t>
            </a:r>
          </a:p>
          <a:p>
            <a:r>
              <a:rPr lang="en-US" b="1" dirty="0"/>
              <a:t>Evaluation</a:t>
            </a:r>
            <a:r>
              <a:rPr lang="en-US" b="0" dirty="0"/>
              <a:t>- Quantitative and qualitative is feasible.</a:t>
            </a:r>
          </a:p>
          <a:p>
            <a:r>
              <a:rPr lang="en-US" b="1" dirty="0"/>
              <a:t>Dissemination</a:t>
            </a:r>
            <a:r>
              <a:rPr lang="en-US" b="0" dirty="0"/>
              <a:t>- linked to project goals and objectives. Attempting to change policy, the dissemination plan should focus on policy makers, media and relevant population.</a:t>
            </a:r>
          </a:p>
          <a:p>
            <a:endParaRPr lang="en-US" b="0" dirty="0"/>
          </a:p>
          <a:p>
            <a:r>
              <a:rPr lang="en-US" b="0" dirty="0"/>
              <a:t>Failing to achieve the objective of this proposal could result in several consequences. The financial consequences are bankruptcy and loss of business. The implications could be the inability to support normal operations of the facility and the loss of patient satisfaction.</a:t>
            </a:r>
            <a:endParaRPr lang="en-US" b="1" dirty="0"/>
          </a:p>
        </p:txBody>
      </p:sp>
      <p:sp>
        <p:nvSpPr>
          <p:cNvPr id="4" name="Slide Number Placeholder 3"/>
          <p:cNvSpPr>
            <a:spLocks noGrp="1"/>
          </p:cNvSpPr>
          <p:nvPr>
            <p:ph type="sldNum" sz="quarter" idx="5"/>
          </p:nvPr>
        </p:nvSpPr>
        <p:spPr/>
        <p:txBody>
          <a:bodyPr/>
          <a:lstStyle/>
          <a:p>
            <a:fld id="{6BB98AFB-CB0D-4DFE-87B9-B4B0D0DE73CD}" type="slidenum">
              <a:rPr lang="en-US" smtClean="0"/>
              <a:t>13</a:t>
            </a:fld>
            <a:endParaRPr lang="en-US" dirty="0"/>
          </a:p>
        </p:txBody>
      </p:sp>
    </p:spTree>
    <p:extLst>
      <p:ext uri="{BB962C8B-B14F-4D97-AF65-F5344CB8AC3E}">
        <p14:creationId xmlns:p14="http://schemas.microsoft.com/office/powerpoint/2010/main" val="8517711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12/16/2019</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12/16/2019</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12/16/2019</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3E0FA9E5-6744-4841-888F-9E7CC0C2B7EC}" type="datetimeFigureOut">
              <a:rPr lang="en-US"/>
              <a:t>12/16/2019</a:t>
            </a:fld>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3E0FA9E5-6744-4841-888F-9E7CC0C2B7EC}" type="datetimeFigureOut">
              <a:rPr lang="en-US"/>
              <a:t>12/16/2019</a:t>
            </a:fld>
            <a:endParaRPr dirty="0"/>
          </a:p>
        </p:txBody>
      </p:sp>
      <p:sp>
        <p:nvSpPr>
          <p:cNvPr id="9" name="Slide Number Placeholder 8"/>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3E0FA9E5-6744-4841-888F-9E7CC0C2B7EC}" type="datetimeFigureOut">
              <a:rPr lang="en-US"/>
              <a:t>12/16/2019</a:t>
            </a:fld>
            <a:endParaRPr dirty="0"/>
          </a:p>
        </p:txBody>
      </p:sp>
      <p:sp>
        <p:nvSpPr>
          <p:cNvPr id="5" name="Slide Number Placeholder 4"/>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3E0FA9E5-6744-4841-888F-9E7CC0C2B7EC}" type="datetimeFigureOut">
              <a:rPr lang="en-US"/>
              <a:t>12/16/2019</a:t>
            </a:fld>
            <a:endParaRPr dirty="0"/>
          </a:p>
        </p:txBody>
      </p:sp>
      <p:sp>
        <p:nvSpPr>
          <p:cNvPr id="4" name="Slide Number Placeholder 3"/>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3E0FA9E5-6744-4841-888F-9E7CC0C2B7EC}" type="datetimeFigureOut">
              <a:rPr lang="en-US"/>
              <a:t>12/16/2019</a:t>
            </a:fld>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12/16/2019</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12/16/2019</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dirty="0"/>
              <a:t>Add a footer</a:t>
            </a:r>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E0FA9E5-6744-4841-888F-9E7CC0C2B7EC}" type="datetimeFigureOut">
              <a:rPr lang="en-US" smtClean="0"/>
              <a:pPr/>
              <a:t>12/16/2019</a:t>
            </a:fld>
            <a:endParaRPr lang="en-US"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creativecommons.org/licenses/by-nc-nd/3.0/" TargetMode="External"/><Relationship Id="rId5" Type="http://schemas.openxmlformats.org/officeDocument/2006/relationships/hyperlink" Target="http://dailyplateofcrazy.com/2014/06/30/privacy-problems-with-analytics-in-healthcare/" TargetMode="Externa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s://creativecommons.org/licenses/by-nc-sa/3.0/" TargetMode="External"/><Relationship Id="rId4" Type="http://schemas.openxmlformats.org/officeDocument/2006/relationships/hyperlink" Target="https://edm310.blogspot.com/2012_03_01_archive.htm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Occupational_stres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hyperlink" Target="https://creativecommons.org/licenses/by-sa/3.0/" TargetMode="External"/><Relationship Id="rId4" Type="http://schemas.openxmlformats.org/officeDocument/2006/relationships/hyperlink" Target="http://www.thebluediamondgallery.com/tablet/b/budget.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hyperlink" Target="https://creativecommons.org/licenses/by-nc-sa/3.0/" TargetMode="External"/><Relationship Id="rId4" Type="http://schemas.openxmlformats.org/officeDocument/2006/relationships/hyperlink" Target="http://ois-it11.blogspot.com/2012_03_01_archive.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hyperlink" Target="https://creativecommons.org/licenses/by-nc-sa/3.0/" TargetMode="External"/><Relationship Id="rId4" Type="http://schemas.openxmlformats.org/officeDocument/2006/relationships/hyperlink" Target="http://www.jamesdebenham.com/blog/2017/09/07/on-failur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Stakeholder Presentation</a:t>
            </a:r>
          </a:p>
        </p:txBody>
      </p:sp>
      <p:sp>
        <p:nvSpPr>
          <p:cNvPr id="3" name="Subtitle 2"/>
          <p:cNvSpPr>
            <a:spLocks noGrp="1"/>
          </p:cNvSpPr>
          <p:nvPr>
            <p:ph type="subTitle" idx="1"/>
          </p:nvPr>
        </p:nvSpPr>
        <p:spPr/>
        <p:txBody>
          <a:bodyPr/>
          <a:lstStyle/>
          <a:p>
            <a:pPr algn="ctr"/>
            <a:r>
              <a:rPr lang="en-US" dirty="0">
                <a:solidFill>
                  <a:schemeClr val="tx1"/>
                </a:solidFill>
                <a:latin typeface="Times New Roman" panose="02020603050405020304" pitchFamily="18" charset="0"/>
                <a:cs typeface="Times New Roman" panose="02020603050405020304" pitchFamily="18" charset="0"/>
              </a:rPr>
              <a:t>Pichsinee Smith</a:t>
            </a:r>
          </a:p>
          <a:p>
            <a:pPr algn="ctr"/>
            <a:r>
              <a:rPr lang="en-US" dirty="0">
                <a:solidFill>
                  <a:schemeClr val="tx1"/>
                </a:solidFill>
                <a:latin typeface="Times New Roman" panose="02020603050405020304" pitchFamily="18" charset="0"/>
                <a:cs typeface="Times New Roman" panose="02020603050405020304" pitchFamily="18" charset="0"/>
              </a:rPr>
              <a:t>Capella University</a:t>
            </a:r>
          </a:p>
          <a:p>
            <a:pPr algn="ctr"/>
            <a:r>
              <a:rPr lang="en-US" dirty="0">
                <a:solidFill>
                  <a:schemeClr val="tx1"/>
                </a:solidFill>
                <a:latin typeface="Times New Roman" panose="02020603050405020304" pitchFamily="18" charset="0"/>
                <a:cs typeface="Times New Roman" panose="02020603050405020304" pitchFamily="18" charset="0"/>
              </a:rPr>
              <a:t>December 2019</a:t>
            </a:r>
          </a:p>
        </p:txBody>
      </p:sp>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a:t>
            </a:r>
          </a:p>
        </p:txBody>
      </p:sp>
      <p:sp>
        <p:nvSpPr>
          <p:cNvPr id="14" name="Content Placeholder 13"/>
          <p:cNvSpPr>
            <a:spLocks noGrp="1"/>
          </p:cNvSpPr>
          <p:nvPr>
            <p:ph idx="1"/>
          </p:nvPr>
        </p:nvSpPr>
        <p:spPr/>
        <p:txBody>
          <a:bodyPr/>
          <a:lstStyle/>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Several healthcare challenges can be handled properly and solver when there are teams of care that work as one.</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organization needs to foster an environment that will encourage staff to collaborate.</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teams of care should act autonomous in their functioning.</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There should be clarity in their roles.</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Common goals and objectives.</a:t>
            </a:r>
          </a:p>
        </p:txBody>
      </p:sp>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8467"/>
            <a:ext cx="8686801" cy="1066800"/>
          </a:xfrm>
        </p:spPr>
        <p:txBody>
          <a:bodyPr/>
          <a:lstStyle/>
          <a:p>
            <a:r>
              <a:rPr lang="en-US" dirty="0">
                <a:latin typeface="Times New Roman" panose="02020603050405020304" pitchFamily="18" charset="0"/>
                <a:cs typeface="Times New Roman" panose="02020603050405020304" pitchFamily="18" charset="0"/>
              </a:rPr>
              <a:t>Patient Issue Identification</a:t>
            </a:r>
          </a:p>
        </p:txBody>
      </p:sp>
      <p:sp>
        <p:nvSpPr>
          <p:cNvPr id="3" name="Content Placeholder 2">
            <a:extLst>
              <a:ext uri="{FF2B5EF4-FFF2-40B4-BE49-F238E27FC236}">
                <a16:creationId xmlns:a16="http://schemas.microsoft.com/office/drawing/2014/main" id="{CB2F72C9-ED6F-4F48-8BD9-419137902CFA}"/>
              </a:ext>
            </a:extLst>
          </p:cNvPr>
          <p:cNvSpPr>
            <a:spLocks noGrp="1"/>
          </p:cNvSpPr>
          <p:nvPr>
            <p:ph idx="1"/>
          </p:nvPr>
        </p:nvSpPr>
        <p:spPr>
          <a:xfrm>
            <a:off x="1065213" y="1219200"/>
            <a:ext cx="6781800" cy="5029200"/>
          </a:xfrm>
        </p:spPr>
        <p:txBody>
          <a:bodyPr>
            <a:normAutofit lnSpcReduction="10000"/>
          </a:bodyPr>
          <a:lstStyle/>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issue identified in the interview that was conducted is healthcare associated infections (HAIs). </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HAIs are associated with high morbidity and mortality rates (Mitchell, Gardner, Stone, Hall, &amp; </a:t>
            </a:r>
            <a:r>
              <a:rPr lang="en-US" dirty="0" err="1">
                <a:solidFill>
                  <a:schemeClr val="tx1"/>
                </a:solidFill>
                <a:latin typeface="Times New Roman" panose="02020603050405020304" pitchFamily="18" charset="0"/>
                <a:cs typeface="Times New Roman" panose="02020603050405020304" pitchFamily="18" charset="0"/>
              </a:rPr>
              <a:t>Pogorzelska-Maziarz</a:t>
            </a:r>
            <a:r>
              <a:rPr lang="en-US" dirty="0">
                <a:solidFill>
                  <a:schemeClr val="tx1"/>
                </a:solidFill>
                <a:latin typeface="Times New Roman" panose="02020603050405020304" pitchFamily="18" charset="0"/>
                <a:cs typeface="Times New Roman" panose="02020603050405020304" pitchFamily="18" charset="0"/>
              </a:rPr>
              <a:t>, 2018).</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most common HAIs found in this facility are:</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 bloodstream infections</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 methicillin-resistant Staphylococcus aureus</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 pneumonia</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surgical site infections</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High rates of the infections require the need for concerted efforts by stakeholders.</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continued failure to acknowledge the need for formidable interventions will continue to result in low quality of care.</a:t>
            </a:r>
          </a:p>
        </p:txBody>
      </p:sp>
      <p:pic>
        <p:nvPicPr>
          <p:cNvPr id="4" name="Picture 3">
            <a:extLst>
              <a:ext uri="{FF2B5EF4-FFF2-40B4-BE49-F238E27FC236}">
                <a16:creationId xmlns:a16="http://schemas.microsoft.com/office/drawing/2014/main" id="{19502F1B-5294-43BF-9EF1-B673FE7BABAF}"/>
              </a:ext>
            </a:extLst>
          </p:cNvPr>
          <p:cNvPicPr>
            <a:picLocks noChangeAspect="1"/>
          </p:cNvPicPr>
          <p:nvPr/>
        </p:nvPicPr>
        <p:blipFill>
          <a:blip r:embed="rId3"/>
          <a:stretch>
            <a:fillRect/>
          </a:stretch>
        </p:blipFill>
        <p:spPr>
          <a:xfrm>
            <a:off x="7642225" y="1219200"/>
            <a:ext cx="4219575" cy="4219575"/>
          </a:xfrm>
          <a:prstGeom prst="rect">
            <a:avLst/>
          </a:prstGeom>
        </p:spPr>
      </p:pic>
    </p:spTree>
    <p:extLst>
      <p:ext uri="{BB962C8B-B14F-4D97-AF65-F5344CB8AC3E}">
        <p14:creationId xmlns:p14="http://schemas.microsoft.com/office/powerpoint/2010/main" val="1431719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2" y="533400"/>
            <a:ext cx="8686801" cy="1066800"/>
          </a:xfrm>
          <a:prstGeom prst="rect">
            <a:avLst/>
          </a:prstGeom>
        </p:spPr>
        <p:txBody>
          <a:bodyPr anchor="b">
            <a:normAutofit/>
          </a:bodyPr>
          <a:lstStyle/>
          <a:p>
            <a:r>
              <a:rPr lang="en-US"/>
              <a:t>Interdisciplinary Team Approach Relevance</a:t>
            </a:r>
          </a:p>
        </p:txBody>
      </p:sp>
      <p:sp>
        <p:nvSpPr>
          <p:cNvPr id="3" name="Content Placeholder 2"/>
          <p:cNvSpPr>
            <a:spLocks noGrp="1"/>
          </p:cNvSpPr>
          <p:nvPr>
            <p:ph sz="half" idx="1"/>
          </p:nvPr>
        </p:nvSpPr>
        <p:spPr>
          <a:xfrm>
            <a:off x="1065212" y="1828800"/>
            <a:ext cx="4251960" cy="4191000"/>
          </a:xfrm>
          <a:prstGeom prst="rect">
            <a:avLst/>
          </a:prstGeom>
        </p:spPr>
        <p:txBody>
          <a:bodyPr>
            <a:normAutofit/>
          </a:bodyPr>
          <a:lstStyle/>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Teams of care work side by side with each other to attain the same goal</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Interdisciplinary collaboration involves </a:t>
            </a:r>
            <a:r>
              <a:rPr lang="en-US" dirty="0" err="1">
                <a:solidFill>
                  <a:schemeClr val="tx1"/>
                </a:solidFill>
                <a:latin typeface="Times New Roman" panose="02020603050405020304" pitchFamily="18" charset="0"/>
                <a:cs typeface="Times New Roman" panose="02020603050405020304" pitchFamily="18" charset="0"/>
              </a:rPr>
              <a:t>mutal</a:t>
            </a:r>
            <a:r>
              <a:rPr lang="en-US" dirty="0">
                <a:solidFill>
                  <a:schemeClr val="tx1"/>
                </a:solidFill>
                <a:latin typeface="Times New Roman" panose="02020603050405020304" pitchFamily="18" charset="0"/>
                <a:cs typeface="Times New Roman" panose="02020603050405020304" pitchFamily="18" charset="0"/>
              </a:rPr>
              <a:t> agreement, cooperation, and understanding</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Successful teams of care have the following traits in respect of:</a:t>
            </a:r>
          </a:p>
          <a:p>
            <a:pPr lvl="1">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Assigned roles</a:t>
            </a:r>
          </a:p>
          <a:p>
            <a:pPr lvl="1">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Skills</a:t>
            </a:r>
          </a:p>
          <a:p>
            <a:pPr lvl="1">
              <a:buFont typeface="Wingdings" panose="05000000000000000000" pitchFamily="2" charset="2"/>
              <a:buChar char="Ø"/>
            </a:pPr>
            <a:r>
              <a:rPr lang="en-US" sz="2000" dirty="0">
                <a:solidFill>
                  <a:schemeClr val="tx1"/>
                </a:solidFill>
                <a:latin typeface="Times New Roman" panose="02020603050405020304" pitchFamily="18" charset="0"/>
                <a:cs typeface="Times New Roman" panose="02020603050405020304" pitchFamily="18" charset="0"/>
              </a:rPr>
              <a:t>Abilities (Mao &amp; Wooley, 2016).</a:t>
            </a:r>
          </a:p>
          <a:p>
            <a:pPr lvl="1">
              <a:buFont typeface="Wingdings" panose="05000000000000000000" pitchFamily="2" charset="2"/>
              <a:buChar char="Ø"/>
            </a:pPr>
            <a:endParaRPr lang="en-US" sz="2000" dirty="0"/>
          </a:p>
        </p:txBody>
      </p:sp>
      <p:pic>
        <p:nvPicPr>
          <p:cNvPr id="10" name="Content Placeholder 9" descr="A group of people looking at a computer&#10;&#10;Description automatically generated">
            <a:extLst>
              <a:ext uri="{FF2B5EF4-FFF2-40B4-BE49-F238E27FC236}">
                <a16:creationId xmlns:a16="http://schemas.microsoft.com/office/drawing/2014/main" id="{B409621C-E933-470C-97B4-50696F7CA546}"/>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5464175" y="2029821"/>
            <a:ext cx="4252913" cy="3788958"/>
          </a:xfrm>
        </p:spPr>
      </p:pic>
      <p:sp>
        <p:nvSpPr>
          <p:cNvPr id="11" name="TextBox 10">
            <a:extLst>
              <a:ext uri="{FF2B5EF4-FFF2-40B4-BE49-F238E27FC236}">
                <a16:creationId xmlns:a16="http://schemas.microsoft.com/office/drawing/2014/main" id="{4AAD9901-7023-4D39-9BA1-88FFA7B7E721}"/>
              </a:ext>
            </a:extLst>
          </p:cNvPr>
          <p:cNvSpPr txBox="1"/>
          <p:nvPr/>
        </p:nvSpPr>
        <p:spPr>
          <a:xfrm>
            <a:off x="5464175" y="5818779"/>
            <a:ext cx="4252913" cy="230832"/>
          </a:xfrm>
          <a:prstGeom prst="rect">
            <a:avLst/>
          </a:prstGeom>
          <a:noFill/>
        </p:spPr>
        <p:txBody>
          <a:bodyPr wrap="square" rtlCol="0">
            <a:spAutoFit/>
          </a:bodyPr>
          <a:lstStyle/>
          <a:p>
            <a:r>
              <a:rPr lang="en-US" sz="900" dirty="0">
                <a:hlinkClick r:id="rId5" tooltip="http://dailyplateofcrazy.com/2014/06/30/privacy-problems-with-analytics-in-healthcare/"/>
              </a:rPr>
              <a:t>This Photo</a:t>
            </a:r>
            <a:r>
              <a:rPr lang="en-US" sz="900" dirty="0"/>
              <a:t> by Unknown Author is licensed under </a:t>
            </a:r>
            <a:r>
              <a:rPr lang="en-US" sz="900" dirty="0">
                <a:hlinkClick r:id="rId6" tooltip="https://creativecommons.org/licenses/by-nc-nd/3.0/"/>
              </a:rPr>
              <a:t>CC BY-NC-ND</a:t>
            </a:r>
            <a:endParaRPr lang="en-US" sz="900" dirty="0"/>
          </a:p>
        </p:txBody>
      </p:sp>
    </p:spTree>
    <p:extLst>
      <p:ext uri="{BB962C8B-B14F-4D97-AF65-F5344CB8AC3E}">
        <p14:creationId xmlns:p14="http://schemas.microsoft.com/office/powerpoint/2010/main" val="52226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52AA5-0F84-4BAB-99BB-B62D9F59964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Interdisciplinary Team Approach Relevance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9D92BD0F-15D5-4052-917F-EE2786051985}"/>
              </a:ext>
            </a:extLst>
          </p:cNvPr>
          <p:cNvSpPr>
            <a:spLocks noGrp="1"/>
          </p:cNvSpPr>
          <p:nvPr>
            <p:ph sz="half" idx="1"/>
          </p:nvPr>
        </p:nvSpPr>
        <p:spPr>
          <a:xfrm>
            <a:off x="1065212" y="1828800"/>
            <a:ext cx="6400800" cy="4191000"/>
          </a:xfrm>
        </p:spPr>
        <p:txBody>
          <a:bodyPr/>
          <a:lstStyle/>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Interdisciplinary collaboration allows for teams to recognize and value:</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Differing perspectives</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Overlapping roles</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care team shares decision making roles</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Leadership skills improve patient outcomes</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Assign members specific roles </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Importance of effective communication</a:t>
            </a:r>
          </a:p>
        </p:txBody>
      </p:sp>
      <p:pic>
        <p:nvPicPr>
          <p:cNvPr id="7" name="Picture 6" descr="A picture containing drawing&#10;&#10;Description automatically generated">
            <a:extLst>
              <a:ext uri="{FF2B5EF4-FFF2-40B4-BE49-F238E27FC236}">
                <a16:creationId xmlns:a16="http://schemas.microsoft.com/office/drawing/2014/main" id="{F6ECB82C-3FB0-4D3F-8E3E-6F009D42DFE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246812" y="2120383"/>
            <a:ext cx="5448799" cy="2326777"/>
          </a:xfrm>
          <a:prstGeom prst="rect">
            <a:avLst/>
          </a:prstGeom>
        </p:spPr>
      </p:pic>
      <p:sp>
        <p:nvSpPr>
          <p:cNvPr id="8" name="TextBox 7">
            <a:extLst>
              <a:ext uri="{FF2B5EF4-FFF2-40B4-BE49-F238E27FC236}">
                <a16:creationId xmlns:a16="http://schemas.microsoft.com/office/drawing/2014/main" id="{9C5A7E31-C846-4680-A169-CB6296C1DCAE}"/>
              </a:ext>
            </a:extLst>
          </p:cNvPr>
          <p:cNvSpPr txBox="1"/>
          <p:nvPr/>
        </p:nvSpPr>
        <p:spPr>
          <a:xfrm>
            <a:off x="7752011" y="4462400"/>
            <a:ext cx="2438399" cy="369332"/>
          </a:xfrm>
          <a:prstGeom prst="rect">
            <a:avLst/>
          </a:prstGeom>
          <a:noFill/>
        </p:spPr>
        <p:txBody>
          <a:bodyPr wrap="square" rtlCol="0">
            <a:spAutoFit/>
          </a:bodyPr>
          <a:lstStyle/>
          <a:p>
            <a:r>
              <a:rPr lang="en-US" sz="900" dirty="0">
                <a:hlinkClick r:id="rId4" tooltip="https://edm310.blogspot.com/2012_03_01_archive.html"/>
              </a:rPr>
              <a:t>This Photo</a:t>
            </a:r>
            <a:r>
              <a:rPr lang="en-US" sz="900" dirty="0"/>
              <a:t> by Unknown Author is licensed under </a:t>
            </a:r>
            <a:r>
              <a:rPr lang="en-US" sz="900" dirty="0">
                <a:hlinkClick r:id="rId5" tooltip="https://creativecommons.org/licenses/by-nc-sa/3.0/"/>
              </a:rPr>
              <a:t>CC BY-SA-NC</a:t>
            </a:r>
            <a:endParaRPr lang="en-US" sz="900" dirty="0"/>
          </a:p>
        </p:txBody>
      </p:sp>
    </p:spTree>
    <p:extLst>
      <p:ext uri="{BB962C8B-B14F-4D97-AF65-F5344CB8AC3E}">
        <p14:creationId xmlns:p14="http://schemas.microsoft.com/office/powerpoint/2010/main" val="2389246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Interdisciplinary Plan Summary</a:t>
            </a:r>
          </a:p>
        </p:txBody>
      </p:sp>
      <p:sp>
        <p:nvSpPr>
          <p:cNvPr id="6" name="Content Placeholder 5"/>
          <p:cNvSpPr>
            <a:spLocks noGrp="1"/>
          </p:cNvSpPr>
          <p:nvPr>
            <p:ph sz="half" idx="1"/>
          </p:nvPr>
        </p:nvSpPr>
        <p:spPr>
          <a:xfrm>
            <a:off x="1065212" y="1569720"/>
            <a:ext cx="5257800" cy="5105400"/>
          </a:xfrm>
        </p:spPr>
        <p:txBody>
          <a:bodyPr>
            <a:noAutofit/>
          </a:bodyPr>
          <a:lstStyle/>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Steps of CUSP:</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Staff Education on culture of safety</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Enabling staff to identify Safety defects</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Partnering with the executive champion</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Learn from flaws that are identified</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Implement teamwork tools (Paine &amp; Sawyer, 2014)</a:t>
            </a:r>
          </a:p>
          <a:p>
            <a:pPr>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Teamwork Tools:</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Multidisciplinary rounds with daily goals</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Daily structured huddles</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Learning from defects that are identified</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Presence of psychological safety</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Open, transparent discussions during meetings (Paine &amp; Sawyer, 2014)</a:t>
            </a:r>
          </a:p>
        </p:txBody>
      </p:sp>
      <p:sp>
        <p:nvSpPr>
          <p:cNvPr id="5" name="TextBox 4">
            <a:extLst>
              <a:ext uri="{FF2B5EF4-FFF2-40B4-BE49-F238E27FC236}">
                <a16:creationId xmlns:a16="http://schemas.microsoft.com/office/drawing/2014/main" id="{7C4A4A49-4ED4-4103-908D-026C8AAAE7CD}"/>
              </a:ext>
            </a:extLst>
          </p:cNvPr>
          <p:cNvSpPr txBox="1"/>
          <p:nvPr/>
        </p:nvSpPr>
        <p:spPr>
          <a:xfrm>
            <a:off x="6704012" y="2057400"/>
            <a:ext cx="5029200" cy="2862322"/>
          </a:xfrm>
          <a:prstGeom prst="rect">
            <a:avLst/>
          </a:prstGeom>
          <a:noFill/>
        </p:spPr>
        <p:txBody>
          <a:bodyPr wrap="square" rtlCol="0">
            <a:spAutoFit/>
          </a:bodyPr>
          <a:lstStyle/>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Impact of CUSP on Culture of Safety:</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Continuous search for methods</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Five-Step Process</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Flexible and sustainable (</a:t>
            </a:r>
            <a:r>
              <a:rPr lang="en-US" dirty="0" err="1">
                <a:latin typeface="Times New Roman" panose="02020603050405020304" pitchFamily="18" charset="0"/>
                <a:cs typeface="Times New Roman" panose="02020603050405020304" pitchFamily="18" charset="0"/>
              </a:rPr>
              <a:t>Sreeramoju</a:t>
            </a:r>
            <a:r>
              <a:rPr lang="en-US" dirty="0">
                <a:latin typeface="Times New Roman" panose="02020603050405020304" pitchFamily="18" charset="0"/>
                <a:cs typeface="Times New Roman" panose="02020603050405020304" pitchFamily="18" charset="0"/>
              </a:rPr>
              <a:t>, 2019)</a:t>
            </a:r>
          </a:p>
          <a:p>
            <a:pPr lvl="1"/>
            <a:endParaRPr lang="en-US"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Time Required:</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Availability of resources</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Facility’s readiness to adopt change</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Effectiveness of interdisciplinary collaboration (</a:t>
            </a:r>
            <a:r>
              <a:rPr lang="en-US" dirty="0" err="1">
                <a:latin typeface="Times New Roman" panose="02020603050405020304" pitchFamily="18" charset="0"/>
                <a:cs typeface="Times New Roman" panose="02020603050405020304" pitchFamily="18" charset="0"/>
              </a:rPr>
              <a:t>Sreeramoju</a:t>
            </a:r>
            <a:r>
              <a:rPr lang="en-US" dirty="0">
                <a:latin typeface="Times New Roman" panose="02020603050405020304" pitchFamily="18" charset="0"/>
                <a:cs typeface="Times New Roman" panose="02020603050405020304" pitchFamily="18" charset="0"/>
              </a:rPr>
              <a:t>, 2019)</a:t>
            </a:r>
          </a:p>
        </p:txBody>
      </p:sp>
    </p:spTree>
    <p:extLst>
      <p:ext uri="{BB962C8B-B14F-4D97-AF65-F5344CB8AC3E}">
        <p14:creationId xmlns:p14="http://schemas.microsoft.com/office/powerpoint/2010/main" val="10108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915398" cy="1143000"/>
          </a:xfrm>
        </p:spPr>
        <p:txBody>
          <a:bodyPr>
            <a:noAutofit/>
          </a:bodyPr>
          <a:lstStyle/>
          <a:p>
            <a:r>
              <a:rPr lang="en-US" sz="4400" dirty="0">
                <a:latin typeface="Times New Roman" panose="02020603050405020304" pitchFamily="18" charset="0"/>
                <a:cs typeface="Times New Roman" panose="02020603050405020304" pitchFamily="18" charset="0"/>
              </a:rPr>
              <a:t>Interdisciplinary Plan Summary </a:t>
            </a:r>
            <a:r>
              <a:rPr lang="en-US" sz="4400" dirty="0" err="1">
                <a:latin typeface="Times New Roman" panose="02020603050405020304" pitchFamily="18" charset="0"/>
                <a:cs typeface="Times New Roman" panose="02020603050405020304" pitchFamily="18" charset="0"/>
              </a:rPr>
              <a:t>Cont</a:t>
            </a:r>
            <a:r>
              <a:rPr lang="en-US" sz="4400" dirty="0">
                <a:latin typeface="Times New Roman" panose="02020603050405020304" pitchFamily="18" charset="0"/>
                <a:cs typeface="Times New Roman" panose="02020603050405020304" pitchFamily="18" charset="0"/>
              </a:rPr>
              <a:t>…</a:t>
            </a:r>
          </a:p>
        </p:txBody>
      </p:sp>
      <p:sp>
        <p:nvSpPr>
          <p:cNvPr id="3" name="Text Placeholder 2"/>
          <p:cNvSpPr>
            <a:spLocks noGrp="1"/>
          </p:cNvSpPr>
          <p:nvPr>
            <p:ph type="body" idx="1"/>
          </p:nvPr>
        </p:nvSpPr>
        <p:spPr>
          <a:xfrm>
            <a:off x="1065214" y="1676400"/>
            <a:ext cx="9753598" cy="4876800"/>
          </a:xfrm>
        </p:spPr>
        <p:txBody>
          <a:bodyPr/>
          <a:lstStyle/>
          <a:p>
            <a:pPr marL="342900" indent="-34290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Plan-Do-Study-Act usefulness:</a:t>
            </a:r>
          </a:p>
          <a:p>
            <a:pPr marL="800100" lvl="1" indent="-34290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Guide thinking process</a:t>
            </a:r>
          </a:p>
          <a:p>
            <a:pPr marL="800100" lvl="1" indent="-34290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Tasks broken into steps</a:t>
            </a:r>
          </a:p>
          <a:p>
            <a:pPr marL="800100" lvl="1" indent="-34290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Teams of care need roles</a:t>
            </a:r>
          </a:p>
          <a:p>
            <a:pPr marL="800100" lvl="1" indent="-34290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Meet the desired outcome (</a:t>
            </a:r>
            <a:r>
              <a:rPr lang="en-US" dirty="0" err="1">
                <a:solidFill>
                  <a:schemeClr val="tx1"/>
                </a:solidFill>
                <a:latin typeface="Times New Roman" panose="02020603050405020304" pitchFamily="18" charset="0"/>
                <a:cs typeface="Times New Roman" panose="02020603050405020304" pitchFamily="18" charset="0"/>
              </a:rPr>
              <a:t>Coury</a:t>
            </a:r>
            <a:r>
              <a:rPr lang="en-US" dirty="0">
                <a:solidFill>
                  <a:schemeClr val="tx1"/>
                </a:solidFill>
                <a:latin typeface="Times New Roman" panose="02020603050405020304" pitchFamily="18" charset="0"/>
                <a:cs typeface="Times New Roman" panose="02020603050405020304" pitchFamily="18" charset="0"/>
              </a:rPr>
              <a:t>, Schneider, </a:t>
            </a:r>
            <a:r>
              <a:rPr lang="en-US" dirty="0" err="1">
                <a:solidFill>
                  <a:schemeClr val="tx1"/>
                </a:solidFill>
                <a:latin typeface="Times New Roman" panose="02020603050405020304" pitchFamily="18" charset="0"/>
                <a:cs typeface="Times New Roman" panose="02020603050405020304" pitchFamily="18" charset="0"/>
              </a:rPr>
              <a:t>Rivelli</a:t>
            </a:r>
            <a:r>
              <a:rPr lang="en-US" dirty="0">
                <a:solidFill>
                  <a:schemeClr val="tx1"/>
                </a:solidFill>
                <a:latin typeface="Times New Roman" panose="02020603050405020304" pitchFamily="18" charset="0"/>
                <a:cs typeface="Times New Roman" panose="02020603050405020304" pitchFamily="18" charset="0"/>
              </a:rPr>
              <a:t>, </a:t>
            </a:r>
            <a:r>
              <a:rPr lang="en-US" dirty="0" err="1">
                <a:solidFill>
                  <a:schemeClr val="tx1"/>
                </a:solidFill>
                <a:latin typeface="Times New Roman" panose="02020603050405020304" pitchFamily="18" charset="0"/>
                <a:cs typeface="Times New Roman" panose="02020603050405020304" pitchFamily="18" charset="0"/>
              </a:rPr>
              <a:t>Pretik</a:t>
            </a:r>
            <a:r>
              <a:rPr lang="en-US" dirty="0">
                <a:solidFill>
                  <a:schemeClr val="tx1"/>
                </a:solidFill>
                <a:latin typeface="Times New Roman" panose="02020603050405020304" pitchFamily="18" charset="0"/>
                <a:cs typeface="Times New Roman" panose="02020603050405020304" pitchFamily="18" charset="0"/>
              </a:rPr>
              <a:t>, Seibel, </a:t>
            </a:r>
            <a:r>
              <a:rPr lang="en-US" dirty="0" err="1">
                <a:solidFill>
                  <a:schemeClr val="tx1"/>
                </a:solidFill>
                <a:latin typeface="Times New Roman" panose="02020603050405020304" pitchFamily="18" charset="0"/>
                <a:cs typeface="Times New Roman" panose="02020603050405020304" pitchFamily="18" charset="0"/>
              </a:rPr>
              <a:t>D’Agostini</a:t>
            </a:r>
            <a:r>
              <a:rPr lang="en-US" dirty="0">
                <a:solidFill>
                  <a:schemeClr val="tx1"/>
                </a:solidFill>
                <a:latin typeface="Times New Roman" panose="02020603050405020304" pitchFamily="18" charset="0"/>
                <a:cs typeface="Times New Roman" panose="02020603050405020304" pitchFamily="18" charset="0"/>
              </a:rPr>
              <a:t>, &amp; Coronado, 2017)</a:t>
            </a:r>
          </a:p>
          <a:p>
            <a:pPr marL="342900" indent="-34290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Participation of all key stakeholders</a:t>
            </a:r>
          </a:p>
          <a:p>
            <a:pPr marL="800100" lvl="1" indent="-34290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Project manager, pharmacists, laboratory technologists, physicians, physiotherapists, patients, patients’ family, senior executives</a:t>
            </a:r>
          </a:p>
          <a:p>
            <a:pPr marL="800100" lvl="1" indent="-342900">
              <a:buFont typeface="Wingdings" panose="05000000000000000000" pitchFamily="2" charset="2"/>
              <a:buChar char="Ø"/>
            </a:pPr>
            <a:endParaRPr lang="en-US" dirty="0">
              <a:solidFill>
                <a:schemeClr val="tx1"/>
              </a:solidFill>
              <a:latin typeface="Times New Roman" panose="02020603050405020304" pitchFamily="18" charset="0"/>
              <a:cs typeface="Times New Roman" panose="02020603050405020304" pitchFamily="18" charset="0"/>
            </a:endParaRPr>
          </a:p>
          <a:p>
            <a:pPr marL="800100" lvl="1" indent="-34290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1172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700EF5-DE65-4503-A9C1-C2049B9D1AD6}"/>
              </a:ext>
            </a:extLst>
          </p:cNvPr>
          <p:cNvSpPr txBox="1"/>
          <p:nvPr/>
        </p:nvSpPr>
        <p:spPr>
          <a:xfrm>
            <a:off x="1522412" y="1143001"/>
            <a:ext cx="9144000" cy="646331"/>
          </a:xfrm>
          <a:prstGeom prst="rect">
            <a:avLst/>
          </a:prstGeom>
          <a:noFill/>
        </p:spPr>
        <p:txBody>
          <a:bodyPr wrap="square" rtlCol="0">
            <a:spAutoFit/>
          </a:bodyPr>
          <a:lstStyle/>
          <a:p>
            <a:pPr algn="ctr"/>
            <a:r>
              <a:rPr lang="en-US" sz="3600" b="1" dirty="0">
                <a:solidFill>
                  <a:schemeClr val="accent1">
                    <a:lumMod val="75000"/>
                  </a:schemeClr>
                </a:solidFill>
                <a:latin typeface="Times New Roman" panose="02020603050405020304" pitchFamily="18" charset="0"/>
                <a:cs typeface="Times New Roman" panose="02020603050405020304" pitchFamily="18" charset="0"/>
              </a:rPr>
              <a:t>Evidence-Based Best Practices</a:t>
            </a:r>
          </a:p>
        </p:txBody>
      </p:sp>
      <p:sp>
        <p:nvSpPr>
          <p:cNvPr id="3" name="TextBox 2">
            <a:extLst>
              <a:ext uri="{FF2B5EF4-FFF2-40B4-BE49-F238E27FC236}">
                <a16:creationId xmlns:a16="http://schemas.microsoft.com/office/drawing/2014/main" id="{01458E97-A08B-40FC-9EFE-6650C5EB221F}"/>
              </a:ext>
            </a:extLst>
          </p:cNvPr>
          <p:cNvSpPr txBox="1"/>
          <p:nvPr/>
        </p:nvSpPr>
        <p:spPr>
          <a:xfrm>
            <a:off x="1370012" y="2133600"/>
            <a:ext cx="9144000" cy="2246769"/>
          </a:xfrm>
          <a:prstGeom prst="rect">
            <a:avLst/>
          </a:prstGeom>
          <a:noFill/>
        </p:spPr>
        <p:txBody>
          <a:bodyPr wrap="square" rtlCol="0">
            <a:spAutoFit/>
          </a:bodyPr>
          <a:lstStyle/>
          <a:p>
            <a:pPr marL="285750"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best practices associated with interprofessional collaboration are:</a:t>
            </a:r>
          </a:p>
          <a:p>
            <a:pPr marL="742950" lvl="1"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Putting patients first</a:t>
            </a:r>
          </a:p>
          <a:p>
            <a:pPr marL="742950" lvl="1"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Cultivation of effective team communication</a:t>
            </a:r>
          </a:p>
          <a:p>
            <a:pPr marL="742950" lvl="1"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Training of different disciplines together to improve their ability to work together</a:t>
            </a:r>
          </a:p>
          <a:p>
            <a:pPr marL="742950" lvl="1" indent="-28575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Explore the use of organizational structure to hardwire interprofessional practice (CFAR, </a:t>
            </a:r>
            <a:r>
              <a:rPr lang="en-US" sz="2000" dirty="0" err="1">
                <a:latin typeface="Times New Roman" panose="02020603050405020304" pitchFamily="18" charset="0"/>
                <a:cs typeface="Times New Roman" panose="02020603050405020304" pitchFamily="18" charset="0"/>
              </a:rPr>
              <a:t>Tomasik</a:t>
            </a:r>
            <a:r>
              <a:rPr lang="en-US" sz="2000" dirty="0">
                <a:latin typeface="Times New Roman" panose="02020603050405020304" pitchFamily="18" charset="0"/>
                <a:cs typeface="Times New Roman" panose="02020603050405020304" pitchFamily="18" charset="0"/>
              </a:rPr>
              <a:t>, &amp; Fleming, 2015).</a:t>
            </a:r>
          </a:p>
        </p:txBody>
      </p:sp>
    </p:spTree>
    <p:extLst>
      <p:ext uri="{BB962C8B-B14F-4D97-AF65-F5344CB8AC3E}">
        <p14:creationId xmlns:p14="http://schemas.microsoft.com/office/powerpoint/2010/main" val="164140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Evidence-Based Best Practices</a:t>
            </a:r>
          </a:p>
        </p:txBody>
      </p:sp>
      <p:sp>
        <p:nvSpPr>
          <p:cNvPr id="3" name="Text Placeholder 2"/>
          <p:cNvSpPr>
            <a:spLocks noGrp="1"/>
          </p:cNvSpPr>
          <p:nvPr>
            <p:ph type="body" idx="1"/>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Virginia Mason Health System</a:t>
            </a:r>
          </a:p>
        </p:txBody>
      </p:sp>
      <p:sp>
        <p:nvSpPr>
          <p:cNvPr id="4" name="Content Placeholder 3"/>
          <p:cNvSpPr>
            <a:spLocks noGrp="1"/>
          </p:cNvSpPr>
          <p:nvPr>
            <p:ph sz="half" idx="2"/>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Example of putting patients first:</a:t>
            </a:r>
          </a:p>
          <a:p>
            <a:pPr lvl="1"/>
            <a:r>
              <a:rPr lang="en-US" dirty="0">
                <a:solidFill>
                  <a:schemeClr val="tx1"/>
                </a:solidFill>
                <a:latin typeface="Times New Roman" panose="02020603050405020304" pitchFamily="18" charset="0"/>
                <a:cs typeface="Times New Roman" panose="02020603050405020304" pitchFamily="18" charset="0"/>
              </a:rPr>
              <a:t>Creation of a patient-centered organization</a:t>
            </a:r>
          </a:p>
          <a:p>
            <a:pPr lvl="1"/>
            <a:r>
              <a:rPr lang="en-US" dirty="0">
                <a:solidFill>
                  <a:schemeClr val="tx1"/>
                </a:solidFill>
                <a:latin typeface="Times New Roman" panose="02020603050405020304" pitchFamily="18" charset="0"/>
                <a:cs typeface="Times New Roman" panose="02020603050405020304" pitchFamily="18" charset="0"/>
              </a:rPr>
              <a:t>Established a platform of interpersonal collaboration (CFAR et al., 2015).</a:t>
            </a:r>
          </a:p>
        </p:txBody>
      </p:sp>
      <p:sp>
        <p:nvSpPr>
          <p:cNvPr id="5" name="Text Placeholder 4"/>
          <p:cNvSpPr>
            <a:spLocks noGrp="1"/>
          </p:cNvSpPr>
          <p:nvPr>
            <p:ph type="body" sz="quarter" idx="3"/>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Women and Infants Hospital-Interprofessional Rounds</a:t>
            </a:r>
          </a:p>
        </p:txBody>
      </p:sp>
      <p:sp>
        <p:nvSpPr>
          <p:cNvPr id="6" name="Content Placeholder 5"/>
          <p:cNvSpPr>
            <a:spLocks noGrp="1"/>
          </p:cNvSpPr>
          <p:nvPr>
            <p:ph sz="quarter" idx="4"/>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Example of effective team communication:</a:t>
            </a:r>
          </a:p>
          <a:p>
            <a:pPr lvl="1"/>
            <a:r>
              <a:rPr lang="en-US" dirty="0">
                <a:solidFill>
                  <a:schemeClr val="tx1"/>
                </a:solidFill>
                <a:latin typeface="Times New Roman" panose="02020603050405020304" pitchFamily="18" charset="0"/>
                <a:cs typeface="Times New Roman" panose="02020603050405020304" pitchFamily="18" charset="0"/>
              </a:rPr>
              <a:t>Attending Nurse Practitioner asked for help</a:t>
            </a:r>
          </a:p>
          <a:p>
            <a:pPr lvl="1"/>
            <a:r>
              <a:rPr lang="en-US" dirty="0">
                <a:solidFill>
                  <a:schemeClr val="tx1"/>
                </a:solidFill>
                <a:latin typeface="Times New Roman" panose="02020603050405020304" pitchFamily="18" charset="0"/>
                <a:cs typeface="Times New Roman" panose="02020603050405020304" pitchFamily="18" charset="0"/>
              </a:rPr>
              <a:t>Team members gave recommendations</a:t>
            </a:r>
          </a:p>
          <a:p>
            <a:pPr lvl="1"/>
            <a:r>
              <a:rPr lang="en-US" dirty="0">
                <a:solidFill>
                  <a:schemeClr val="tx1"/>
                </a:solidFill>
                <a:latin typeface="Times New Roman" panose="02020603050405020304" pitchFamily="18" charset="0"/>
                <a:cs typeface="Times New Roman" panose="02020603050405020304" pitchFamily="18" charset="0"/>
              </a:rPr>
              <a:t>Asked questions</a:t>
            </a:r>
          </a:p>
          <a:p>
            <a:pPr lvl="1"/>
            <a:r>
              <a:rPr lang="en-US" dirty="0">
                <a:solidFill>
                  <a:schemeClr val="tx1"/>
                </a:solidFill>
                <a:latin typeface="Times New Roman" panose="02020603050405020304" pitchFamily="18" charset="0"/>
                <a:cs typeface="Times New Roman" panose="02020603050405020304" pitchFamily="18" charset="0"/>
              </a:rPr>
              <a:t>Parents asked questions</a:t>
            </a:r>
          </a:p>
        </p:txBody>
      </p:sp>
    </p:spTree>
    <p:extLst>
      <p:ext uri="{BB962C8B-B14F-4D97-AF65-F5344CB8AC3E}">
        <p14:creationId xmlns:p14="http://schemas.microsoft.com/office/powerpoint/2010/main" val="8318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and Resource Management</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Effectiveness equals the ability to do more with less</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Implementation of a new practice requires:</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Available resources</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Spending management</a:t>
            </a:r>
          </a:p>
          <a:p>
            <a:pPr lvl="1">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Needed resources (Harris, </a:t>
            </a:r>
            <a:r>
              <a:rPr lang="en-US" dirty="0" err="1">
                <a:solidFill>
                  <a:schemeClr val="tx1"/>
                </a:solidFill>
                <a:latin typeface="Times New Roman" panose="02020603050405020304" pitchFamily="18" charset="0"/>
                <a:cs typeface="Times New Roman" panose="02020603050405020304" pitchFamily="18" charset="0"/>
              </a:rPr>
              <a:t>Garrubba</a:t>
            </a:r>
            <a:r>
              <a:rPr lang="en-US" dirty="0">
                <a:solidFill>
                  <a:schemeClr val="tx1"/>
                </a:solidFill>
                <a:latin typeface="Times New Roman" panose="02020603050405020304" pitchFamily="18" charset="0"/>
                <a:cs typeface="Times New Roman" panose="02020603050405020304" pitchFamily="18" charset="0"/>
              </a:rPr>
              <a:t>, Allen, King, Kelly, Thiagarajan, &amp; </a:t>
            </a:r>
            <a:r>
              <a:rPr lang="en-US" dirty="0" err="1">
                <a:solidFill>
                  <a:schemeClr val="tx1"/>
                </a:solidFill>
                <a:latin typeface="Times New Roman" panose="02020603050405020304" pitchFamily="18" charset="0"/>
                <a:cs typeface="Times New Roman" panose="02020603050405020304" pitchFamily="18" charset="0"/>
              </a:rPr>
              <a:t>Farjou</a:t>
            </a:r>
            <a:r>
              <a:rPr lang="en-US" dirty="0">
                <a:solidFill>
                  <a:schemeClr val="tx1"/>
                </a:solidFill>
                <a:latin typeface="Times New Roman" panose="02020603050405020304" pitchFamily="18" charset="0"/>
                <a:cs typeface="Times New Roman" panose="02020603050405020304" pitchFamily="18" charset="0"/>
              </a:rPr>
              <a:t>, 2015)</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Implement the proposal according the initial plan</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Hiring of a dedicated resource manager (Hansen, 2018)</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Workshops and seminars, additional equipment and supplies</a:t>
            </a:r>
          </a:p>
          <a:p>
            <a:pPr>
              <a:buFont typeface="Wingdings" panose="05000000000000000000" pitchFamily="2" charset="2"/>
              <a:buChar char="Ø"/>
            </a:pPr>
            <a:endParaRPr lang="en-US" dirty="0">
              <a:solidFill>
                <a:schemeClr val="tx1"/>
              </a:solidFill>
              <a:latin typeface="Times New Roman" panose="02020603050405020304" pitchFamily="18" charset="0"/>
              <a:cs typeface="Times New Roman" panose="02020603050405020304" pitchFamily="18" charset="0"/>
            </a:endParaRPr>
          </a:p>
        </p:txBody>
      </p:sp>
      <p:pic>
        <p:nvPicPr>
          <p:cNvPr id="6" name="Picture 5" descr="A picture containing toy, doll&#10;&#10;Description automatically generated">
            <a:extLst>
              <a:ext uri="{FF2B5EF4-FFF2-40B4-BE49-F238E27FC236}">
                <a16:creationId xmlns:a16="http://schemas.microsoft.com/office/drawing/2014/main" id="{B5AE9CA8-03E2-49B4-B745-AD9031041F5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78865" y="2438400"/>
            <a:ext cx="3561522" cy="3276600"/>
          </a:xfrm>
          <a:prstGeom prst="rect">
            <a:avLst/>
          </a:prstGeom>
        </p:spPr>
      </p:pic>
      <p:sp>
        <p:nvSpPr>
          <p:cNvPr id="7" name="TextBox 6">
            <a:extLst>
              <a:ext uri="{FF2B5EF4-FFF2-40B4-BE49-F238E27FC236}">
                <a16:creationId xmlns:a16="http://schemas.microsoft.com/office/drawing/2014/main" id="{03E7602D-6415-4206-8D6A-ACCAA3DC7A25}"/>
              </a:ext>
            </a:extLst>
          </p:cNvPr>
          <p:cNvSpPr txBox="1"/>
          <p:nvPr/>
        </p:nvSpPr>
        <p:spPr>
          <a:xfrm>
            <a:off x="2367238" y="6978546"/>
            <a:ext cx="2965174" cy="369332"/>
          </a:xfrm>
          <a:prstGeom prst="rect">
            <a:avLst/>
          </a:prstGeom>
          <a:noFill/>
        </p:spPr>
        <p:txBody>
          <a:bodyPr wrap="square" rtlCol="0">
            <a:spAutoFit/>
          </a:bodyPr>
          <a:lstStyle/>
          <a:p>
            <a:r>
              <a:rPr lang="en-US" sz="900">
                <a:hlinkClick r:id="rId4" tooltip="https://en.wikipedia.org/wiki/Occupational_stress"/>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4224210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EFE5E-2DE8-4C0C-A03B-83AB74A86F41}"/>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Implementation and Resource Management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p>
        </p:txBody>
      </p:sp>
      <p:pic>
        <p:nvPicPr>
          <p:cNvPr id="6" name="Content Placeholder 5">
            <a:extLst>
              <a:ext uri="{FF2B5EF4-FFF2-40B4-BE49-F238E27FC236}">
                <a16:creationId xmlns:a16="http://schemas.microsoft.com/office/drawing/2014/main" id="{A0FB3A4B-9086-43D6-9F87-28A8EE625293}"/>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5942012" y="1638299"/>
            <a:ext cx="5791201" cy="3860801"/>
          </a:xfrm>
        </p:spPr>
      </p:pic>
      <p:sp>
        <p:nvSpPr>
          <p:cNvPr id="4" name="Text Placeholder 3">
            <a:extLst>
              <a:ext uri="{FF2B5EF4-FFF2-40B4-BE49-F238E27FC236}">
                <a16:creationId xmlns:a16="http://schemas.microsoft.com/office/drawing/2014/main" id="{6B01BA10-C7E6-4175-B48D-C86D97EA2DDD}"/>
              </a:ext>
            </a:extLst>
          </p:cNvPr>
          <p:cNvSpPr>
            <a:spLocks noGrp="1"/>
          </p:cNvSpPr>
          <p:nvPr>
            <p:ph type="body" sz="half" idx="2"/>
          </p:nvPr>
        </p:nvSpPr>
        <p:spPr>
          <a:xfrm>
            <a:off x="1065212" y="2209800"/>
            <a:ext cx="5943601" cy="3810000"/>
          </a:xfrm>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Minimize the Waste of Resources</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Flexibility – allow for modifications or changes</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Focus on efficiency and optimization</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Appropriate the allocation or the resources</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Utilize CUSP and PDSA models</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Budget estimate should be realistic</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Monitor proposals financial activities</a:t>
            </a:r>
          </a:p>
        </p:txBody>
      </p:sp>
      <p:sp>
        <p:nvSpPr>
          <p:cNvPr id="7" name="TextBox 6">
            <a:extLst>
              <a:ext uri="{FF2B5EF4-FFF2-40B4-BE49-F238E27FC236}">
                <a16:creationId xmlns:a16="http://schemas.microsoft.com/office/drawing/2014/main" id="{5BA5DEAD-139A-4A3C-822B-047F7A30594F}"/>
              </a:ext>
            </a:extLst>
          </p:cNvPr>
          <p:cNvSpPr txBox="1"/>
          <p:nvPr/>
        </p:nvSpPr>
        <p:spPr>
          <a:xfrm>
            <a:off x="5942012" y="5450700"/>
            <a:ext cx="5791201" cy="230832"/>
          </a:xfrm>
          <a:prstGeom prst="rect">
            <a:avLst/>
          </a:prstGeom>
          <a:noFill/>
        </p:spPr>
        <p:txBody>
          <a:bodyPr wrap="square" rtlCol="0">
            <a:spAutoFit/>
          </a:bodyPr>
          <a:lstStyle/>
          <a:p>
            <a:r>
              <a:rPr lang="en-US" sz="900">
                <a:hlinkClick r:id="rId4" tooltip="http://www.thebluediamondgallery.com/tablet/b/budget.html"/>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51082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FD59B-982A-4C93-8EC7-94CB08607A17}"/>
              </a:ext>
            </a:extLst>
          </p:cNvPr>
          <p:cNvSpPr>
            <a:spLocks noGrp="1"/>
          </p:cNvSpPr>
          <p:nvPr>
            <p:ph type="title"/>
          </p:nvPr>
        </p:nvSpPr>
        <p:spPr>
          <a:xfrm>
            <a:off x="912812" y="0"/>
            <a:ext cx="4114800" cy="914400"/>
          </a:xfrm>
        </p:spPr>
        <p:txBody>
          <a:bodyPr/>
          <a:lstStyle/>
          <a:p>
            <a:r>
              <a:rPr lang="en-US" dirty="0">
                <a:latin typeface="Times New Roman" panose="02020603050405020304" pitchFamily="18" charset="0"/>
                <a:cs typeface="Times New Roman" panose="02020603050405020304" pitchFamily="18" charset="0"/>
              </a:rPr>
              <a:t>Evaluation</a:t>
            </a:r>
          </a:p>
        </p:txBody>
      </p:sp>
      <p:pic>
        <p:nvPicPr>
          <p:cNvPr id="6" name="Content Placeholder 5">
            <a:extLst>
              <a:ext uri="{FF2B5EF4-FFF2-40B4-BE49-F238E27FC236}">
                <a16:creationId xmlns:a16="http://schemas.microsoft.com/office/drawing/2014/main" id="{66F0691B-41C8-4B15-8DDD-B1216D07D13B}"/>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7185026" y="1459706"/>
            <a:ext cx="3938587" cy="3938587"/>
          </a:xfrm>
        </p:spPr>
      </p:pic>
      <p:sp>
        <p:nvSpPr>
          <p:cNvPr id="4" name="Text Placeholder 3">
            <a:extLst>
              <a:ext uri="{FF2B5EF4-FFF2-40B4-BE49-F238E27FC236}">
                <a16:creationId xmlns:a16="http://schemas.microsoft.com/office/drawing/2014/main" id="{C5E7FE39-32C1-4027-8033-741A46C047B3}"/>
              </a:ext>
            </a:extLst>
          </p:cNvPr>
          <p:cNvSpPr>
            <a:spLocks noGrp="1"/>
          </p:cNvSpPr>
          <p:nvPr>
            <p:ph type="body" sz="half" idx="2"/>
          </p:nvPr>
        </p:nvSpPr>
        <p:spPr>
          <a:xfrm>
            <a:off x="1065212" y="1066800"/>
            <a:ext cx="6998493" cy="5791200"/>
          </a:xfrm>
        </p:spPr>
        <p:txBody>
          <a:bodyPr/>
          <a:lstStyle/>
          <a:p>
            <a:pPr marL="285750" indent="-285750">
              <a:buFont typeface="Wingdings" panose="05000000000000000000" pitchFamily="2" charset="2"/>
              <a:buChar char="Ø"/>
            </a:pPr>
            <a:r>
              <a:rPr lang="en-US" sz="2200" dirty="0">
                <a:solidFill>
                  <a:schemeClr val="tx1"/>
                </a:solidFill>
                <a:latin typeface="Times New Roman" panose="02020603050405020304" pitchFamily="18" charset="0"/>
                <a:cs typeface="Times New Roman" panose="02020603050405020304" pitchFamily="18" charset="0"/>
              </a:rPr>
              <a:t>The success of the proposal depends upon</a:t>
            </a:r>
            <a:r>
              <a:rPr lang="en-US" dirty="0">
                <a:solidFill>
                  <a:schemeClr val="tx1"/>
                </a:solidFill>
                <a:latin typeface="Times New Roman" panose="02020603050405020304" pitchFamily="18" charset="0"/>
                <a:cs typeface="Times New Roman" panose="02020603050405020304" pitchFamily="18" charset="0"/>
              </a:rPr>
              <a:t>:</a:t>
            </a:r>
          </a:p>
          <a:p>
            <a:pPr marL="742950" lvl="1" indent="-285750">
              <a:buFont typeface="Wingdings" panose="05000000000000000000" pitchFamily="2" charset="2"/>
              <a:buChar char="Ø"/>
            </a:pPr>
            <a:r>
              <a:rPr lang="en-US" sz="1600" dirty="0">
                <a:solidFill>
                  <a:schemeClr val="tx1"/>
                </a:solidFill>
                <a:latin typeface="Times New Roman" panose="02020603050405020304" pitchFamily="18" charset="0"/>
                <a:cs typeface="Times New Roman" panose="02020603050405020304" pitchFamily="18" charset="0"/>
              </a:rPr>
              <a:t>Boost in patient satisfaction</a:t>
            </a:r>
          </a:p>
          <a:p>
            <a:pPr marL="742950" lvl="1" indent="-285750">
              <a:buFont typeface="Wingdings" panose="05000000000000000000" pitchFamily="2" charset="2"/>
              <a:buChar char="Ø"/>
            </a:pPr>
            <a:r>
              <a:rPr lang="en-US" sz="1600" dirty="0">
                <a:solidFill>
                  <a:schemeClr val="tx1"/>
                </a:solidFill>
                <a:latin typeface="Times New Roman" panose="02020603050405020304" pitchFamily="18" charset="0"/>
                <a:cs typeface="Times New Roman" panose="02020603050405020304" pitchFamily="18" charset="0"/>
              </a:rPr>
              <a:t>Increase in patients seeking treatment</a:t>
            </a:r>
          </a:p>
          <a:p>
            <a:pPr marL="742950" lvl="1" indent="-285750">
              <a:buFont typeface="Wingdings" panose="05000000000000000000" pitchFamily="2" charset="2"/>
              <a:buChar char="Ø"/>
            </a:pPr>
            <a:r>
              <a:rPr lang="en-US" sz="1600" dirty="0">
                <a:solidFill>
                  <a:schemeClr val="tx1"/>
                </a:solidFill>
                <a:latin typeface="Times New Roman" panose="02020603050405020304" pitchFamily="18" charset="0"/>
                <a:cs typeface="Times New Roman" panose="02020603050405020304" pitchFamily="18" charset="0"/>
              </a:rPr>
              <a:t>Reduction in readmissions</a:t>
            </a:r>
          </a:p>
          <a:p>
            <a:pPr marL="742950" lvl="1" indent="-285750">
              <a:buFont typeface="Wingdings" panose="05000000000000000000" pitchFamily="2" charset="2"/>
              <a:buChar char="Ø"/>
            </a:pPr>
            <a:r>
              <a:rPr lang="en-US" sz="1600" dirty="0">
                <a:solidFill>
                  <a:schemeClr val="tx1"/>
                </a:solidFill>
                <a:latin typeface="Times New Roman" panose="02020603050405020304" pitchFamily="18" charset="0"/>
                <a:cs typeface="Times New Roman" panose="02020603050405020304" pitchFamily="18" charset="0"/>
              </a:rPr>
              <a:t>Improved patient health outcomes</a:t>
            </a:r>
          </a:p>
          <a:p>
            <a:pPr marL="742950" lvl="1" indent="-285750">
              <a:buFont typeface="Wingdings" panose="05000000000000000000" pitchFamily="2" charset="2"/>
              <a:buChar char="Ø"/>
            </a:pPr>
            <a:r>
              <a:rPr lang="en-US" sz="1600" dirty="0">
                <a:solidFill>
                  <a:schemeClr val="tx1"/>
                </a:solidFill>
                <a:latin typeface="Times New Roman" panose="02020603050405020304" pitchFamily="18" charset="0"/>
                <a:cs typeface="Times New Roman" panose="02020603050405020304" pitchFamily="18" charset="0"/>
              </a:rPr>
              <a:t>Reduction in costs associated with unnecessary spending</a:t>
            </a:r>
          </a:p>
          <a:p>
            <a:pPr marL="742950" lvl="1" indent="-285750">
              <a:buFont typeface="Wingdings" panose="05000000000000000000" pitchFamily="2" charset="2"/>
              <a:buChar char="Ø"/>
            </a:pPr>
            <a:r>
              <a:rPr lang="en-US" sz="1600" dirty="0">
                <a:solidFill>
                  <a:schemeClr val="tx1"/>
                </a:solidFill>
                <a:latin typeface="Times New Roman" panose="02020603050405020304" pitchFamily="18" charset="0"/>
                <a:cs typeface="Times New Roman" panose="02020603050405020304" pitchFamily="18" charset="0"/>
              </a:rPr>
              <a:t>Adoption of CUSP throughout the facility</a:t>
            </a:r>
          </a:p>
          <a:p>
            <a:pPr marL="285750" indent="-285750">
              <a:buFont typeface="Wingdings" panose="05000000000000000000" pitchFamily="2" charset="2"/>
              <a:buChar char="Ø"/>
            </a:pPr>
            <a:r>
              <a:rPr lang="en-US" sz="2200" dirty="0">
                <a:solidFill>
                  <a:schemeClr val="tx1"/>
                </a:solidFill>
                <a:latin typeface="Times New Roman" panose="02020603050405020304" pitchFamily="18" charset="0"/>
                <a:cs typeface="Times New Roman" panose="02020603050405020304" pitchFamily="18" charset="0"/>
              </a:rPr>
              <a:t>5-Step criteria to measure success:</a:t>
            </a:r>
          </a:p>
          <a:p>
            <a:pPr marL="742950" lvl="1" indent="-285750">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Schedule</a:t>
            </a:r>
          </a:p>
          <a:p>
            <a:pPr marL="742950" lvl="1" indent="-285750">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Quality</a:t>
            </a:r>
          </a:p>
          <a:p>
            <a:pPr marL="742950" lvl="1" indent="-285750">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Cost</a:t>
            </a:r>
          </a:p>
          <a:p>
            <a:pPr marL="742950" lvl="1" indent="-285750">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Stakeholder Satisfaction</a:t>
            </a:r>
          </a:p>
          <a:p>
            <a:pPr marL="742950" lvl="1" indent="-285750">
              <a:buFont typeface="Wingdings" panose="05000000000000000000" pitchFamily="2" charset="2"/>
              <a:buChar char="Ø"/>
            </a:pPr>
            <a:r>
              <a:rPr lang="en-US" sz="1800" dirty="0">
                <a:solidFill>
                  <a:schemeClr val="tx1"/>
                </a:solidFill>
                <a:latin typeface="Times New Roman" panose="02020603050405020304" pitchFamily="18" charset="0"/>
                <a:cs typeface="Times New Roman" panose="02020603050405020304" pitchFamily="18" charset="0"/>
              </a:rPr>
              <a:t>Performance of the facility</a:t>
            </a:r>
          </a:p>
        </p:txBody>
      </p:sp>
      <p:sp>
        <p:nvSpPr>
          <p:cNvPr id="7" name="TextBox 6">
            <a:extLst>
              <a:ext uri="{FF2B5EF4-FFF2-40B4-BE49-F238E27FC236}">
                <a16:creationId xmlns:a16="http://schemas.microsoft.com/office/drawing/2014/main" id="{0F558628-6E2E-4D1A-A722-E0B5D0523104}"/>
              </a:ext>
            </a:extLst>
          </p:cNvPr>
          <p:cNvSpPr txBox="1"/>
          <p:nvPr/>
        </p:nvSpPr>
        <p:spPr>
          <a:xfrm>
            <a:off x="9142412" y="3569255"/>
            <a:ext cx="2466975" cy="369332"/>
          </a:xfrm>
          <a:prstGeom prst="rect">
            <a:avLst/>
          </a:prstGeom>
          <a:noFill/>
        </p:spPr>
        <p:txBody>
          <a:bodyPr wrap="square" rtlCol="0">
            <a:spAutoFit/>
          </a:bodyPr>
          <a:lstStyle/>
          <a:p>
            <a:r>
              <a:rPr lang="en-US" sz="900" dirty="0">
                <a:hlinkClick r:id="rId4" tooltip="http://ois-it11.blogspot.com/2012_03_01_archive.html"/>
              </a:rPr>
              <a:t>This Photo</a:t>
            </a:r>
            <a:r>
              <a:rPr lang="en-US" sz="900" dirty="0"/>
              <a:t> by Unknown Author is licensed under </a:t>
            </a:r>
            <a:r>
              <a:rPr lang="en-US" sz="900" dirty="0">
                <a:hlinkClick r:id="rId5" tooltip="https://creativecommons.org/licenses/by-nc-sa/3.0/"/>
              </a:rPr>
              <a:t>CC BY-SA-NC</a:t>
            </a:r>
            <a:endParaRPr lang="en-US" sz="900" dirty="0"/>
          </a:p>
        </p:txBody>
      </p:sp>
    </p:spTree>
    <p:extLst>
      <p:ext uri="{BB962C8B-B14F-4D97-AF65-F5344CB8AC3E}">
        <p14:creationId xmlns:p14="http://schemas.microsoft.com/office/powerpoint/2010/main" val="128071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FF9ACC1-EC56-45B9-83EC-44B38256D533}"/>
              </a:ext>
            </a:extLst>
          </p:cNvPr>
          <p:cNvSpPr>
            <a:spLocks noGrp="1"/>
          </p:cNvSpPr>
          <p:nvPr>
            <p:ph type="body" sz="half" idx="2"/>
          </p:nvPr>
        </p:nvSpPr>
        <p:spPr>
          <a:xfrm>
            <a:off x="6399212" y="304800"/>
            <a:ext cx="5562600" cy="6400800"/>
          </a:xfrm>
        </p:spPr>
        <p:txBody>
          <a:bodyPr/>
          <a:lstStyle/>
          <a:p>
            <a:pPr algn="ctr"/>
            <a:r>
              <a:rPr lang="en-US" sz="2400" b="1" dirty="0">
                <a:solidFill>
                  <a:schemeClr val="tx1"/>
                </a:solidFill>
                <a:latin typeface="Times New Roman" panose="02020603050405020304" pitchFamily="18" charset="0"/>
                <a:cs typeface="Times New Roman" panose="02020603050405020304" pitchFamily="18" charset="0"/>
              </a:rPr>
              <a:t>Conclusion</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Teams of care need to ensure that the proposal is reasonable and accepted by the majority of the members</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proposal should have these elements:</a:t>
            </a:r>
          </a:p>
          <a:p>
            <a:pPr marL="742950" lvl="1"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Abstract/Summary</a:t>
            </a:r>
          </a:p>
          <a:p>
            <a:pPr marL="742950" lvl="1"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Statement identifying needs</a:t>
            </a:r>
          </a:p>
          <a:p>
            <a:pPr marL="742950" lvl="1"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Project activities, methodology and the outcomes</a:t>
            </a:r>
          </a:p>
          <a:p>
            <a:pPr marL="742950" lvl="1"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Evaluation</a:t>
            </a:r>
          </a:p>
          <a:p>
            <a:pPr marL="742950" lvl="1"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Dissemination</a:t>
            </a:r>
          </a:p>
          <a:p>
            <a:pPr marL="742950" lvl="1"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Budget and continuing funding</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Adequate planning is needed</a:t>
            </a:r>
          </a:p>
          <a:p>
            <a:pPr marL="285750" indent="-285750">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Plans to prevent waste of resources</a:t>
            </a:r>
          </a:p>
        </p:txBody>
      </p:sp>
      <p:pic>
        <p:nvPicPr>
          <p:cNvPr id="11" name="Content Placeholder 10" descr="A close up of a sign&#10;&#10;Description automatically generated">
            <a:extLst>
              <a:ext uri="{FF2B5EF4-FFF2-40B4-BE49-F238E27FC236}">
                <a16:creationId xmlns:a16="http://schemas.microsoft.com/office/drawing/2014/main" id="{B39B6336-7685-449A-A21F-BA4CC5E99EB5}"/>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1588" y="0"/>
            <a:ext cx="4306888" cy="2859774"/>
          </a:xfrm>
        </p:spPr>
      </p:pic>
      <p:sp>
        <p:nvSpPr>
          <p:cNvPr id="12" name="TextBox 11">
            <a:extLst>
              <a:ext uri="{FF2B5EF4-FFF2-40B4-BE49-F238E27FC236}">
                <a16:creationId xmlns:a16="http://schemas.microsoft.com/office/drawing/2014/main" id="{85F5A966-0E60-47F1-A170-9CCE6430E15C}"/>
              </a:ext>
            </a:extLst>
          </p:cNvPr>
          <p:cNvSpPr txBox="1"/>
          <p:nvPr/>
        </p:nvSpPr>
        <p:spPr>
          <a:xfrm>
            <a:off x="455612" y="2819400"/>
            <a:ext cx="4762500" cy="230832"/>
          </a:xfrm>
          <a:prstGeom prst="rect">
            <a:avLst/>
          </a:prstGeom>
          <a:noFill/>
        </p:spPr>
        <p:txBody>
          <a:bodyPr wrap="square" rtlCol="0">
            <a:spAutoFit/>
          </a:bodyPr>
          <a:lstStyle/>
          <a:p>
            <a:r>
              <a:rPr lang="en-US" sz="900" dirty="0">
                <a:hlinkClick r:id="rId4" tooltip="http://www.jamesdebenham.com/blog/2017/09/07/on-failure/"/>
              </a:rPr>
              <a:t>This Photo</a:t>
            </a:r>
            <a:r>
              <a:rPr lang="en-US" sz="900" dirty="0"/>
              <a:t> by Unknown Author is licensed under </a:t>
            </a:r>
            <a:r>
              <a:rPr lang="en-US" sz="900" dirty="0">
                <a:hlinkClick r:id="rId5" tooltip="https://creativecommons.org/licenses/by-nc-sa/3.0/"/>
              </a:rPr>
              <a:t>CC BY-SA-NC</a:t>
            </a:r>
            <a:endParaRPr lang="en-US" sz="900" dirty="0"/>
          </a:p>
        </p:txBody>
      </p:sp>
      <p:sp>
        <p:nvSpPr>
          <p:cNvPr id="13" name="TextBox 12">
            <a:extLst>
              <a:ext uri="{FF2B5EF4-FFF2-40B4-BE49-F238E27FC236}">
                <a16:creationId xmlns:a16="http://schemas.microsoft.com/office/drawing/2014/main" id="{93E25F6E-86A3-4CBF-9CD5-F9A1F2F42873}"/>
              </a:ext>
            </a:extLst>
          </p:cNvPr>
          <p:cNvSpPr txBox="1"/>
          <p:nvPr/>
        </p:nvSpPr>
        <p:spPr>
          <a:xfrm>
            <a:off x="74612" y="3050232"/>
            <a:ext cx="4648200" cy="2585323"/>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proposal will fail if HAIs continue and there is no improvement which can result in: </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Financial consequences</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Bankruptcy</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Loss of business</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Implications for the facility</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Inability to support normal operations</a:t>
            </a:r>
          </a:p>
          <a:p>
            <a:pPr marL="742950" lvl="1"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Potential loss of patient satisfaction</a:t>
            </a:r>
          </a:p>
          <a:p>
            <a:endParaRPr lang="en-US" dirty="0"/>
          </a:p>
        </p:txBody>
      </p:sp>
    </p:spTree>
    <p:extLst>
      <p:ext uri="{BB962C8B-B14F-4D97-AF65-F5344CB8AC3E}">
        <p14:creationId xmlns:p14="http://schemas.microsoft.com/office/powerpoint/2010/main" val="151942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TextBox 2">
            <a:extLst>
              <a:ext uri="{FF2B5EF4-FFF2-40B4-BE49-F238E27FC236}">
                <a16:creationId xmlns:a16="http://schemas.microsoft.com/office/drawing/2014/main" id="{D8F5C484-A4E6-4BFB-9A5B-069EEBA9CF33}"/>
              </a:ext>
            </a:extLst>
          </p:cNvPr>
          <p:cNvSpPr txBox="1"/>
          <p:nvPr/>
        </p:nvSpPr>
        <p:spPr>
          <a:xfrm>
            <a:off x="912812" y="1828800"/>
            <a:ext cx="10896600" cy="3785652"/>
          </a:xfrm>
          <a:prstGeom prst="rect">
            <a:avLst/>
          </a:prstGeom>
          <a:noFill/>
        </p:spPr>
        <p:txBody>
          <a:bodyPr wrap="square" rtlCol="0">
            <a:spAutoFit/>
          </a:bodyPr>
          <a:lstStyle/>
          <a:p>
            <a:pPr marL="285750"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Bosch, B., &amp; Mansell, H. (2015). Interprofessional collaboration in health care. Canadian Pharmacists Journal / Revue des </a:t>
            </a:r>
            <a:r>
              <a:rPr lang="en-US" sz="1600" dirty="0" err="1">
                <a:latin typeface="Times New Roman" panose="02020603050405020304" pitchFamily="18" charset="0"/>
                <a:cs typeface="Times New Roman" panose="02020603050405020304" pitchFamily="18" charset="0"/>
              </a:rPr>
              <a:t>Pharmaciens</a:t>
            </a:r>
            <a:r>
              <a:rPr lang="en-US" sz="1600" dirty="0">
                <a:latin typeface="Times New Roman" panose="02020603050405020304" pitchFamily="18" charset="0"/>
                <a:cs typeface="Times New Roman" panose="02020603050405020304" pitchFamily="18" charset="0"/>
              </a:rPr>
              <a:t> du Canada, 148(4), 176-179. doi:10.1177/1715163515588106</a:t>
            </a:r>
          </a:p>
          <a:p>
            <a:pPr marL="285750"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CFAR, Inc., </a:t>
            </a:r>
            <a:r>
              <a:rPr lang="en-US" sz="1600" dirty="0" err="1">
                <a:latin typeface="Times New Roman" panose="02020603050405020304" pitchFamily="18" charset="0"/>
                <a:cs typeface="Times New Roman" panose="02020603050405020304" pitchFamily="18" charset="0"/>
              </a:rPr>
              <a:t>Tomasik</a:t>
            </a:r>
            <a:r>
              <a:rPr lang="en-US" sz="1600" dirty="0">
                <a:latin typeface="Times New Roman" panose="02020603050405020304" pitchFamily="18" charset="0"/>
                <a:cs typeface="Times New Roman" panose="02020603050405020304" pitchFamily="18" charset="0"/>
              </a:rPr>
              <a:t>, J., &amp; Fleming, C. (2015). Lessons from the field: Promising interprofessional collaboration practices. Retrieved from https://www.rwjf.org/en/library/research/2015/03/lessons-from-the-field.html</a:t>
            </a:r>
          </a:p>
          <a:p>
            <a:pPr marL="285750"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Hansen, B. (2018, September 27). What Is Resource Management &amp; Why Is It Important? Retrieved from https://www.wrike.com/blog/what-is-resource-management/ </a:t>
            </a:r>
          </a:p>
          <a:p>
            <a:pPr marL="285750" indent="-285750">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Hojat</a:t>
            </a:r>
            <a:r>
              <a:rPr lang="en-US" sz="1600" dirty="0">
                <a:latin typeface="Times New Roman" panose="02020603050405020304" pitchFamily="18" charset="0"/>
                <a:cs typeface="Times New Roman" panose="02020603050405020304" pitchFamily="18" charset="0"/>
              </a:rPr>
              <a:t>, M., Bianco, J. A., Mann, D., </a:t>
            </a:r>
            <a:r>
              <a:rPr lang="en-US" sz="1600" dirty="0" err="1">
                <a:latin typeface="Times New Roman" panose="02020603050405020304" pitchFamily="18" charset="0"/>
                <a:cs typeface="Times New Roman" panose="02020603050405020304" pitchFamily="18" charset="0"/>
              </a:rPr>
              <a:t>Massello</a:t>
            </a:r>
            <a:r>
              <a:rPr lang="en-US" sz="1600" dirty="0">
                <a:latin typeface="Times New Roman" panose="02020603050405020304" pitchFamily="18" charset="0"/>
                <a:cs typeface="Times New Roman" panose="02020603050405020304" pitchFamily="18" charset="0"/>
              </a:rPr>
              <a:t>, D., &amp; Calabrese, L. H. (2015). Overlap between empathy, teamwork and integrative approach to patient care. Medical teacher, 37(8), 755-758.</a:t>
            </a:r>
          </a:p>
          <a:p>
            <a:pPr marL="285750"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Mao, A. T., &amp; Woolley, A. W. (2016). Teamwork in health care: Maximizing collective intelligence via inclusive collaboration and open communication. AMA journal of ethics, 18(9), 933-940.</a:t>
            </a:r>
          </a:p>
          <a:p>
            <a:pPr marL="285750"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Mitchell, B. G., Gardner, A., Stone, P. W., Hall, L., &amp; </a:t>
            </a:r>
            <a:r>
              <a:rPr lang="en-US" sz="1600" dirty="0" err="1">
                <a:latin typeface="Times New Roman" panose="02020603050405020304" pitchFamily="18" charset="0"/>
                <a:cs typeface="Times New Roman" panose="02020603050405020304" pitchFamily="18" charset="0"/>
              </a:rPr>
              <a:t>Pogorzelska-Maziarz</a:t>
            </a:r>
            <a:r>
              <a:rPr lang="en-US" sz="1600" dirty="0">
                <a:latin typeface="Times New Roman" panose="02020603050405020304" pitchFamily="18" charset="0"/>
                <a:cs typeface="Times New Roman" panose="02020603050405020304" pitchFamily="18" charset="0"/>
              </a:rPr>
              <a:t>, M. (2018). Hospital staffing and health Care–Associated infections: A systematic review of the literature. The Joint Commission Journal on Quality and Patient Safety, 44(10), 613-622. doi:10.1016/j.jcjq.2018.02.002</a:t>
            </a:r>
          </a:p>
          <a:p>
            <a:pPr marL="285750" indent="-285750">
              <a:buFont typeface="Wingdings" panose="05000000000000000000" pitchFamily="2" charset="2"/>
              <a:buChar char="Ø"/>
            </a:pPr>
            <a:r>
              <a:rPr lang="en-US" sz="1600" dirty="0" err="1">
                <a:latin typeface="Times New Roman" panose="02020603050405020304" pitchFamily="18" charset="0"/>
                <a:cs typeface="Times New Roman" panose="02020603050405020304" pitchFamily="18" charset="0"/>
              </a:rPr>
              <a:t>Sreeramoju</a:t>
            </a:r>
            <a:r>
              <a:rPr lang="en-US" sz="1600" dirty="0">
                <a:latin typeface="Times New Roman" panose="02020603050405020304" pitchFamily="18" charset="0"/>
                <a:cs typeface="Times New Roman" panose="02020603050405020304" pitchFamily="18" charset="0"/>
              </a:rPr>
              <a:t>, P. (2019). Reducing Infections “Together”: A Review of </a:t>
            </a:r>
            <a:r>
              <a:rPr lang="en-US" sz="1600" dirty="0" err="1">
                <a:latin typeface="Times New Roman" panose="02020603050405020304" pitchFamily="18" charset="0"/>
                <a:cs typeface="Times New Roman" panose="02020603050405020304" pitchFamily="18" charset="0"/>
              </a:rPr>
              <a:t>Socioadaptive</a:t>
            </a:r>
            <a:r>
              <a:rPr lang="en-US" sz="1600" dirty="0">
                <a:latin typeface="Times New Roman" panose="02020603050405020304" pitchFamily="18" charset="0"/>
                <a:cs typeface="Times New Roman" panose="02020603050405020304" pitchFamily="18" charset="0"/>
              </a:rPr>
              <a:t> Approaches. Open Forum Infectious Diseases, 6(2). doi:10.1093/</a:t>
            </a:r>
            <a:r>
              <a:rPr lang="en-US" sz="1600" dirty="0" err="1">
                <a:latin typeface="Times New Roman" panose="02020603050405020304" pitchFamily="18" charset="0"/>
                <a:cs typeface="Times New Roman" panose="02020603050405020304" pitchFamily="18" charset="0"/>
              </a:rPr>
              <a:t>ofid</a:t>
            </a:r>
            <a:r>
              <a:rPr lang="en-US" sz="1600" dirty="0">
                <a:latin typeface="Times New Roman" panose="02020603050405020304" pitchFamily="18" charset="0"/>
                <a:cs typeface="Times New Roman" panose="02020603050405020304" pitchFamily="18" charset="0"/>
              </a:rPr>
              <a:t>/ofy348</a:t>
            </a:r>
          </a:p>
        </p:txBody>
      </p:sp>
    </p:spTree>
    <p:extLst>
      <p:ext uri="{BB962C8B-B14F-4D97-AF65-F5344CB8AC3E}">
        <p14:creationId xmlns:p14="http://schemas.microsoft.com/office/powerpoint/2010/main" val="1689064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E3B9166-2E01-44C0-B213-4E36B4FF9306}" vid="{9FB243D3-233B-4EB4-BE37-C505132985D4}"/>
    </a:ext>
  </a:ext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32D51B-405E-4F81-B5A9-F253CD7FC481}">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4CEB76F-5C52-4F69-A3C1-2DBEA8CF74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7567CE-A543-444C-8597-EB22784911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2636</Words>
  <Application>Microsoft Office PowerPoint</Application>
  <PresentationFormat>Custom</PresentationFormat>
  <Paragraphs>194</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Franklin Gothic Medium</vt:lpstr>
      <vt:lpstr>Times New Roman</vt:lpstr>
      <vt:lpstr>Wingdings</vt:lpstr>
      <vt:lpstr>Business Contrast 16x9</vt:lpstr>
      <vt:lpstr>Stakeholder Presentation</vt:lpstr>
      <vt:lpstr>Introduction</vt:lpstr>
      <vt:lpstr>Patient Issue Identification</vt:lpstr>
      <vt:lpstr>Interdisciplinary Team Approach Relevance</vt:lpstr>
      <vt:lpstr>Interdisciplinary Team Approach Relevance Cont…</vt:lpstr>
      <vt:lpstr>Interdisciplinary Plan Summary</vt:lpstr>
      <vt:lpstr>Interdisciplinary Plan Summary Cont…</vt:lpstr>
      <vt:lpstr>PowerPoint Presentation</vt:lpstr>
      <vt:lpstr>Evidence-Based Best Practices</vt:lpstr>
      <vt:lpstr>Implementation and Resource Management</vt:lpstr>
      <vt:lpstr>Implementation and Resource Management Cont…</vt:lpstr>
      <vt:lpstr>Evaluation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2019-12-11T17:36:30Z</dcterms:created>
  <dcterms:modified xsi:type="dcterms:W3CDTF">2019-12-16T22:46:54Z</dcterms:modified>
</cp:coreProperties>
</file>