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3" r:id="rId1"/>
  </p:sldMasterIdLst>
  <p:sldIdLst>
    <p:sldId id="256" r:id="rId2"/>
    <p:sldId id="257" r:id="rId3"/>
    <p:sldId id="258" r:id="rId4"/>
    <p:sldId id="259" r:id="rId5"/>
    <p:sldId id="260" r:id="rId6"/>
    <p:sldId id="261"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46" d="100"/>
          <a:sy n="46" d="100"/>
        </p:scale>
        <p:origin x="780"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9D412E4-5B9D-4378-8D2C-BDA93F0B11C0}" type="datetimeFigureOut">
              <a:rPr lang="en-US" smtClean="0"/>
              <a:t>6/17/2020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4476197-E645-46C7-8DD8-856A7A10F3F7}" type="slidenum">
              <a:rPr lang="en-US" smtClean="0"/>
              <a:t>‹#›</a:t>
            </a:fld>
            <a:endParaRPr lang="en-US" dirty="0"/>
          </a:p>
        </p:txBody>
      </p:sp>
    </p:spTree>
    <p:extLst>
      <p:ext uri="{BB962C8B-B14F-4D97-AF65-F5344CB8AC3E}">
        <p14:creationId xmlns:p14="http://schemas.microsoft.com/office/powerpoint/2010/main" val="18103317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9D412E4-5B9D-4378-8D2C-BDA93F0B11C0}" type="datetimeFigureOut">
              <a:rPr lang="en-US" smtClean="0"/>
              <a:t>6/17/2020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4476197-E645-46C7-8DD8-856A7A10F3F7}" type="slidenum">
              <a:rPr lang="en-US" smtClean="0"/>
              <a:t>‹#›</a:t>
            </a:fld>
            <a:endParaRPr lang="en-US" dirty="0"/>
          </a:p>
        </p:txBody>
      </p:sp>
    </p:spTree>
    <p:extLst>
      <p:ext uri="{BB962C8B-B14F-4D97-AF65-F5344CB8AC3E}">
        <p14:creationId xmlns:p14="http://schemas.microsoft.com/office/powerpoint/2010/main" val="14252989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9D412E4-5B9D-4378-8D2C-BDA93F0B11C0}" type="datetimeFigureOut">
              <a:rPr lang="en-US" smtClean="0"/>
              <a:t>6/17/2020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4476197-E645-46C7-8DD8-856A7A10F3F7}" type="slidenum">
              <a:rPr lang="en-US" smtClean="0"/>
              <a:t>‹#›</a:t>
            </a:fld>
            <a:endParaRPr lang="en-US" dirty="0"/>
          </a:p>
        </p:txBody>
      </p:sp>
    </p:spTree>
    <p:extLst>
      <p:ext uri="{BB962C8B-B14F-4D97-AF65-F5344CB8AC3E}">
        <p14:creationId xmlns:p14="http://schemas.microsoft.com/office/powerpoint/2010/main" val="34812106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9D412E4-5B9D-4378-8D2C-BDA93F0B11C0}" type="datetimeFigureOut">
              <a:rPr lang="en-US" smtClean="0"/>
              <a:t>6/17/2020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4476197-E645-46C7-8DD8-856A7A10F3F7}" type="slidenum">
              <a:rPr lang="en-US" smtClean="0"/>
              <a:t>‹#›</a:t>
            </a:fld>
            <a:endParaRPr lang="en-US" dirty="0"/>
          </a:p>
        </p:txBody>
      </p:sp>
    </p:spTree>
    <p:extLst>
      <p:ext uri="{BB962C8B-B14F-4D97-AF65-F5344CB8AC3E}">
        <p14:creationId xmlns:p14="http://schemas.microsoft.com/office/powerpoint/2010/main" val="6020172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9D412E4-5B9D-4378-8D2C-BDA93F0B11C0}" type="datetimeFigureOut">
              <a:rPr lang="en-US" smtClean="0"/>
              <a:t>6/17/2020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C4476197-E645-46C7-8DD8-856A7A10F3F7}" type="slidenum">
              <a:rPr lang="en-US" smtClean="0"/>
              <a:t>‹#›</a:t>
            </a:fld>
            <a:endParaRPr lang="en-US" dirty="0"/>
          </a:p>
        </p:txBody>
      </p:sp>
    </p:spTree>
    <p:extLst>
      <p:ext uri="{BB962C8B-B14F-4D97-AF65-F5344CB8AC3E}">
        <p14:creationId xmlns:p14="http://schemas.microsoft.com/office/powerpoint/2010/main" val="277769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09D412E4-5B9D-4378-8D2C-BDA93F0B11C0}" type="datetimeFigureOut">
              <a:rPr lang="en-US" smtClean="0"/>
              <a:t>6/17/2020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C4476197-E645-46C7-8DD8-856A7A10F3F7}" type="slidenum">
              <a:rPr lang="en-US" smtClean="0"/>
              <a:t>‹#›</a:t>
            </a:fld>
            <a:endParaRPr lang="en-US" dirty="0"/>
          </a:p>
        </p:txBody>
      </p:sp>
    </p:spTree>
    <p:extLst>
      <p:ext uri="{BB962C8B-B14F-4D97-AF65-F5344CB8AC3E}">
        <p14:creationId xmlns:p14="http://schemas.microsoft.com/office/powerpoint/2010/main" val="39906729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9D412E4-5B9D-4378-8D2C-BDA93F0B11C0}" type="datetimeFigureOut">
              <a:rPr lang="en-US" smtClean="0"/>
              <a:t>6/17/2020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C4476197-E645-46C7-8DD8-856A7A10F3F7}" type="slidenum">
              <a:rPr lang="en-US" smtClean="0"/>
              <a:t>‹#›</a:t>
            </a:fld>
            <a:endParaRPr lang="en-US" dirty="0"/>
          </a:p>
        </p:txBody>
      </p:sp>
    </p:spTree>
    <p:extLst>
      <p:ext uri="{BB962C8B-B14F-4D97-AF65-F5344CB8AC3E}">
        <p14:creationId xmlns:p14="http://schemas.microsoft.com/office/powerpoint/2010/main" val="3622436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9D412E4-5B9D-4378-8D2C-BDA93F0B11C0}" type="datetimeFigureOut">
              <a:rPr lang="en-US" smtClean="0"/>
              <a:t>6/17/2020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4476197-E645-46C7-8DD8-856A7A10F3F7}" type="slidenum">
              <a:rPr lang="en-US" smtClean="0"/>
              <a:t>‹#›</a:t>
            </a:fld>
            <a:endParaRPr lang="en-US" dirty="0"/>
          </a:p>
        </p:txBody>
      </p:sp>
    </p:spTree>
    <p:extLst>
      <p:ext uri="{BB962C8B-B14F-4D97-AF65-F5344CB8AC3E}">
        <p14:creationId xmlns:p14="http://schemas.microsoft.com/office/powerpoint/2010/main" val="4515584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9D412E4-5B9D-4378-8D2C-BDA93F0B11C0}" type="datetimeFigureOut">
              <a:rPr lang="en-US" smtClean="0"/>
              <a:t>6/17/2020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4476197-E645-46C7-8DD8-856A7A10F3F7}" type="slidenum">
              <a:rPr lang="en-US" smtClean="0"/>
              <a:t>‹#›</a:t>
            </a:fld>
            <a:endParaRPr lang="en-US" dirty="0"/>
          </a:p>
        </p:txBody>
      </p:sp>
    </p:spTree>
    <p:extLst>
      <p:ext uri="{BB962C8B-B14F-4D97-AF65-F5344CB8AC3E}">
        <p14:creationId xmlns:p14="http://schemas.microsoft.com/office/powerpoint/2010/main" val="24963535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9D412E4-5B9D-4378-8D2C-BDA93F0B11C0}" type="datetimeFigureOut">
              <a:rPr lang="en-US" smtClean="0"/>
              <a:t>6/17/2020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4476197-E645-46C7-8DD8-856A7A10F3F7}" type="slidenum">
              <a:rPr lang="en-US" smtClean="0"/>
              <a:t>‹#›</a:t>
            </a:fld>
            <a:endParaRPr lang="en-US" dirty="0"/>
          </a:p>
        </p:txBody>
      </p:sp>
    </p:spTree>
    <p:extLst>
      <p:ext uri="{BB962C8B-B14F-4D97-AF65-F5344CB8AC3E}">
        <p14:creationId xmlns:p14="http://schemas.microsoft.com/office/powerpoint/2010/main" val="26644027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9D412E4-5B9D-4378-8D2C-BDA93F0B11C0}" type="datetimeFigureOut">
              <a:rPr lang="en-US" smtClean="0"/>
              <a:t>6/17/2020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4476197-E645-46C7-8DD8-856A7A10F3F7}" type="slidenum">
              <a:rPr lang="en-US" smtClean="0"/>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9843311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9D412E4-5B9D-4378-8D2C-BDA93F0B11C0}" type="datetimeFigureOut">
              <a:rPr lang="en-US" smtClean="0"/>
              <a:t>6/17/2020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4476197-E645-46C7-8DD8-856A7A10F3F7}" type="slidenum">
              <a:rPr lang="en-US" smtClean="0"/>
              <a:t>‹#›</a:t>
            </a:fld>
            <a:endParaRPr lang="en-US" dirty="0"/>
          </a:p>
        </p:txBody>
      </p:sp>
    </p:spTree>
    <p:extLst>
      <p:ext uri="{BB962C8B-B14F-4D97-AF65-F5344CB8AC3E}">
        <p14:creationId xmlns:p14="http://schemas.microsoft.com/office/powerpoint/2010/main" val="37067657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9D412E4-5B9D-4378-8D2C-BDA93F0B11C0}" type="datetimeFigureOut">
              <a:rPr lang="en-US" smtClean="0"/>
              <a:t>6/17/2020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4476197-E645-46C7-8DD8-856A7A10F3F7}" type="slidenum">
              <a:rPr lang="en-US" smtClean="0"/>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9476189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9D412E4-5B9D-4378-8D2C-BDA93F0B11C0}" type="datetimeFigureOut">
              <a:rPr lang="en-US" smtClean="0"/>
              <a:t>6/17/2020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4476197-E645-46C7-8DD8-856A7A10F3F7}" type="slidenum">
              <a:rPr lang="en-US" smtClean="0"/>
              <a:t>‹#›</a:t>
            </a:fld>
            <a:endParaRPr lang="en-US" dirty="0"/>
          </a:p>
        </p:txBody>
      </p:sp>
    </p:spTree>
    <p:extLst>
      <p:ext uri="{BB962C8B-B14F-4D97-AF65-F5344CB8AC3E}">
        <p14:creationId xmlns:p14="http://schemas.microsoft.com/office/powerpoint/2010/main" val="963942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9D412E4-5B9D-4378-8D2C-BDA93F0B11C0}" type="datetimeFigureOut">
              <a:rPr lang="en-US" smtClean="0"/>
              <a:t>6/17/2020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4476197-E645-46C7-8DD8-856A7A10F3F7}" type="slidenum">
              <a:rPr lang="en-US" smtClean="0"/>
              <a:t>‹#›</a:t>
            </a:fld>
            <a:endParaRPr lang="en-US" dirty="0"/>
          </a:p>
        </p:txBody>
      </p:sp>
    </p:spTree>
    <p:extLst>
      <p:ext uri="{BB962C8B-B14F-4D97-AF65-F5344CB8AC3E}">
        <p14:creationId xmlns:p14="http://schemas.microsoft.com/office/powerpoint/2010/main" val="14280629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9D412E4-5B9D-4378-8D2C-BDA93F0B11C0}" type="datetimeFigureOut">
              <a:rPr lang="en-US" smtClean="0"/>
              <a:t>6/17/2020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4476197-E645-46C7-8DD8-856A7A10F3F7}" type="slidenum">
              <a:rPr lang="en-US" smtClean="0"/>
              <a:t>‹#›</a:t>
            </a:fld>
            <a:endParaRPr lang="en-US" dirty="0"/>
          </a:p>
        </p:txBody>
      </p:sp>
    </p:spTree>
    <p:extLst>
      <p:ext uri="{BB962C8B-B14F-4D97-AF65-F5344CB8AC3E}">
        <p14:creationId xmlns:p14="http://schemas.microsoft.com/office/powerpoint/2010/main" val="40014966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09D412E4-5B9D-4378-8D2C-BDA93F0B11C0}" type="datetimeFigureOut">
              <a:rPr lang="en-US" smtClean="0"/>
              <a:t>6/17/2020</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C4476197-E645-46C7-8DD8-856A7A10F3F7}" type="slidenum">
              <a:rPr lang="en-US" smtClean="0"/>
              <a:t>‹#›</a:t>
            </a:fld>
            <a:endParaRPr lang="en-US" dirty="0"/>
          </a:p>
        </p:txBody>
      </p:sp>
    </p:spTree>
    <p:extLst>
      <p:ext uri="{BB962C8B-B14F-4D97-AF65-F5344CB8AC3E}">
        <p14:creationId xmlns:p14="http://schemas.microsoft.com/office/powerpoint/2010/main" val="1247339395"/>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 id="2147483726" r:id="rId13"/>
    <p:sldLayoutId id="2147483727" r:id="rId14"/>
    <p:sldLayoutId id="2147483728" r:id="rId15"/>
    <p:sldLayoutId id="2147483729" r:id="rId16"/>
  </p:sldLayoutIdLst>
  <p:txStyles>
    <p:titleStyle>
      <a:lvl1pPr algn="l" defTabSz="457200" rtl="0" eaLnBrk="1" latinLnBrk="0" hangingPunct="1">
        <a:spcBef>
          <a:spcPct val="0"/>
        </a:spcBef>
        <a:buNone/>
        <a:defRPr sz="3600" kern="1200">
          <a:solidFill>
            <a:schemeClr val="accent1">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1488583"/>
          </a:xfrm>
        </p:spPr>
        <p:txBody>
          <a:bodyPr/>
          <a:lstStyle/>
          <a:p>
            <a:r>
              <a:rPr lang="en-US" dirty="0" smtClean="0"/>
              <a:t>Nationalism in Canada </a:t>
            </a:r>
            <a:endParaRPr lang="en-US" dirty="0"/>
          </a:p>
        </p:txBody>
      </p:sp>
      <p:sp>
        <p:nvSpPr>
          <p:cNvPr id="3" name="Subtitle 2"/>
          <p:cNvSpPr>
            <a:spLocks noGrp="1"/>
          </p:cNvSpPr>
          <p:nvPr>
            <p:ph type="subTitle" idx="1"/>
          </p:nvPr>
        </p:nvSpPr>
        <p:spPr>
          <a:xfrm>
            <a:off x="1154955" y="3116687"/>
            <a:ext cx="8825658" cy="2522113"/>
          </a:xfrm>
        </p:spPr>
        <p:txBody>
          <a:bodyPr>
            <a:normAutofit/>
          </a:bodyPr>
          <a:lstStyle/>
          <a:p>
            <a:r>
              <a:rPr lang="en-US" dirty="0"/>
              <a:t>NAME:</a:t>
            </a:r>
          </a:p>
          <a:p>
            <a:r>
              <a:rPr lang="en-US" dirty="0"/>
              <a:t>PROFESSOR:</a:t>
            </a:r>
          </a:p>
          <a:p>
            <a:r>
              <a:rPr lang="en-US" dirty="0"/>
              <a:t>COURSE TITLE:</a:t>
            </a:r>
          </a:p>
          <a:p>
            <a:r>
              <a:rPr lang="en-US" dirty="0"/>
              <a:t>INSTITUTION:</a:t>
            </a:r>
          </a:p>
          <a:p>
            <a:r>
              <a:rPr lang="en-US" dirty="0"/>
              <a:t>DATE:</a:t>
            </a:r>
          </a:p>
          <a:p>
            <a:endParaRPr lang="en-US" dirty="0"/>
          </a:p>
        </p:txBody>
      </p:sp>
    </p:spTree>
    <p:extLst>
      <p:ext uri="{BB962C8B-B14F-4D97-AF65-F5344CB8AC3E}">
        <p14:creationId xmlns:p14="http://schemas.microsoft.com/office/powerpoint/2010/main" val="32685544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Nation, Nationalism and Patriotism</a:t>
            </a:r>
            <a:endParaRPr lang="en-US" dirty="0"/>
          </a:p>
        </p:txBody>
      </p:sp>
      <p:sp>
        <p:nvSpPr>
          <p:cNvPr id="3" name="Content Placeholder 2"/>
          <p:cNvSpPr>
            <a:spLocks noGrp="1"/>
          </p:cNvSpPr>
          <p:nvPr>
            <p:ph sz="half" idx="1"/>
          </p:nvPr>
        </p:nvSpPr>
        <p:spPr/>
        <p:txBody>
          <a:bodyPr>
            <a:normAutofit fontScale="70000" lnSpcReduction="20000"/>
          </a:bodyPr>
          <a:lstStyle/>
          <a:p>
            <a:r>
              <a:rPr lang="en-US" dirty="0" smtClean="0"/>
              <a:t>Nationalism has been the idea that those who have common history  and language should remain united  yet closed  to foreign domination .</a:t>
            </a:r>
          </a:p>
          <a:p>
            <a:r>
              <a:rPr lang="en-US" dirty="0"/>
              <a:t> </a:t>
            </a:r>
            <a:r>
              <a:rPr lang="en-US" dirty="0" smtClean="0"/>
              <a:t>A nation is a stable group or community who share a common history , territory , ethnicity, psychological make-up and language.</a:t>
            </a:r>
          </a:p>
          <a:p>
            <a:r>
              <a:rPr lang="en-US" dirty="0" smtClean="0"/>
              <a:t>Patriotism to Canadians is the attachment and loyalty  to their nation. </a:t>
            </a:r>
          </a:p>
          <a:p>
            <a:r>
              <a:rPr lang="en-US" dirty="0"/>
              <a:t> </a:t>
            </a:r>
            <a:r>
              <a:rPr lang="en-US" dirty="0" smtClean="0"/>
              <a:t>To Canadians, nationalism means the  spirit of unity  in overcoming a myriad of obstacles(Noe, 2017) .</a:t>
            </a:r>
          </a:p>
          <a:p>
            <a:r>
              <a:rPr lang="en-US" dirty="0" smtClean="0"/>
              <a:t>For Canadians nationalism became their moving power after the World War I and World War II.</a:t>
            </a:r>
          </a:p>
          <a:p>
            <a:r>
              <a:rPr lang="en-US" dirty="0" smtClean="0"/>
              <a:t>However , it has been challenged by the forces of provincial identity particularly in Quebec as well  as economic integration and influence from American culture. </a:t>
            </a:r>
          </a:p>
          <a:p>
            <a:endParaRPr lang="en-US" dirty="0"/>
          </a:p>
          <a:p>
            <a:endParaRPr lang="en-US" dirty="0" smtClean="0"/>
          </a:p>
          <a:p>
            <a:endParaRPr lang="en-US" dirty="0"/>
          </a:p>
          <a:p>
            <a:endParaRPr lang="en-US" dirty="0"/>
          </a:p>
        </p:txBody>
      </p:sp>
      <p:pic>
        <p:nvPicPr>
          <p:cNvPr id="5" name="Content Placeholder 4"/>
          <p:cNvPicPr>
            <a:picLocks noGrp="1" noChangeAspect="1"/>
          </p:cNvPicPr>
          <p:nvPr>
            <p:ph sz="half" idx="2"/>
          </p:nvPr>
        </p:nvPicPr>
        <p:blipFill>
          <a:blip r:embed="rId2"/>
          <a:stretch>
            <a:fillRect/>
          </a:stretch>
        </p:blipFill>
        <p:spPr>
          <a:xfrm>
            <a:off x="6220496" y="1853248"/>
            <a:ext cx="4172755" cy="4161186"/>
          </a:xfrm>
          <a:prstGeom prst="rect">
            <a:avLst/>
          </a:prstGeom>
        </p:spPr>
      </p:pic>
    </p:spTree>
    <p:extLst>
      <p:ext uri="{BB962C8B-B14F-4D97-AF65-F5344CB8AC3E}">
        <p14:creationId xmlns:p14="http://schemas.microsoft.com/office/powerpoint/2010/main" val="3345091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Events that influenced nationalism</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Canada started embracing nationalism during a time when the world had not only undermined but also discredited European power  and nationalism.</a:t>
            </a:r>
          </a:p>
          <a:p>
            <a:r>
              <a:rPr lang="en-US" dirty="0" smtClean="0"/>
              <a:t>The power and influence of American nationalism was  getting diverse by the day and the two world wars had links to excesses of nationalism  leading to antinationalist and internationalist reactions.</a:t>
            </a:r>
          </a:p>
          <a:p>
            <a:r>
              <a:rPr lang="en-US" dirty="0" smtClean="0"/>
              <a:t>Besides these, the Confederation  pushed the Canadian nationalism and reflected the strengths of provincialism  and in the English-speaking Canada, an overriding sense of membership of the British Empire(Taylor, 1993). </a:t>
            </a:r>
          </a:p>
          <a:p>
            <a:r>
              <a:rPr lang="en-US" dirty="0" smtClean="0"/>
              <a:t>The defeat of Prime Minister Wilfrid Laurier’s government due to its modestly independent naval policy and a scheme of freer trade with the United stated too led to more appreciation of nationalism in Canada. </a:t>
            </a:r>
          </a:p>
          <a:p>
            <a:r>
              <a:rPr lang="en-US" dirty="0" smtClean="0"/>
              <a:t>The fading symbols of colonial ties with the  Great Britain fostered political nationalism </a:t>
            </a:r>
          </a:p>
          <a:p>
            <a:endParaRPr lang="en-US" dirty="0"/>
          </a:p>
        </p:txBody>
      </p:sp>
    </p:spTree>
    <p:extLst>
      <p:ext uri="{BB962C8B-B14F-4D97-AF65-F5344CB8AC3E}">
        <p14:creationId xmlns:p14="http://schemas.microsoft.com/office/powerpoint/2010/main" val="9974574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Positive effects of nationalism </a:t>
            </a:r>
            <a:endParaRPr lang="en-US" dirty="0"/>
          </a:p>
        </p:txBody>
      </p:sp>
      <p:sp>
        <p:nvSpPr>
          <p:cNvPr id="3" name="Content Placeholder 2"/>
          <p:cNvSpPr>
            <a:spLocks noGrp="1"/>
          </p:cNvSpPr>
          <p:nvPr>
            <p:ph sz="half" idx="1"/>
          </p:nvPr>
        </p:nvSpPr>
        <p:spPr/>
        <p:txBody>
          <a:bodyPr>
            <a:normAutofit fontScale="85000" lnSpcReduction="10000"/>
          </a:bodyPr>
          <a:lstStyle/>
          <a:p>
            <a:r>
              <a:rPr lang="en-US" dirty="0" smtClean="0"/>
              <a:t>Nationalism has fostered unity and patriotism amongst the Canadian nationals.</a:t>
            </a:r>
          </a:p>
          <a:p>
            <a:r>
              <a:rPr lang="en-US" dirty="0" smtClean="0"/>
              <a:t>In Canada, proponents of nationalism have forged for civic nationalism  and sought to equalize the citizenship especially  for the Quebecois and French speaking Canadians who have since time immemorial suffered economic discrimination  and assimilationist policies and cultural discrimination too(Carrens,1995).</a:t>
            </a:r>
          </a:p>
          <a:p>
            <a:r>
              <a:rPr lang="en-US" dirty="0"/>
              <a:t> </a:t>
            </a:r>
            <a:r>
              <a:rPr lang="en-US" dirty="0" smtClean="0"/>
              <a:t>In Canada nationalism has helped in the development of national identity.</a:t>
            </a:r>
          </a:p>
          <a:p>
            <a:r>
              <a:rPr lang="en-US" dirty="0" smtClean="0"/>
              <a:t>Being a country with many  ethnic groups , nationalism has promoted the appreciation of cultural diversity .</a:t>
            </a:r>
          </a:p>
          <a:p>
            <a:endParaRPr lang="en-US" dirty="0"/>
          </a:p>
        </p:txBody>
      </p:sp>
      <p:pic>
        <p:nvPicPr>
          <p:cNvPr id="5" name="Content Placeholder 4"/>
          <p:cNvPicPr>
            <a:picLocks noGrp="1" noChangeAspect="1"/>
          </p:cNvPicPr>
          <p:nvPr>
            <p:ph sz="half" idx="2"/>
          </p:nvPr>
        </p:nvPicPr>
        <p:blipFill>
          <a:blip r:embed="rId2"/>
          <a:stretch>
            <a:fillRect/>
          </a:stretch>
        </p:blipFill>
        <p:spPr>
          <a:xfrm>
            <a:off x="5743977" y="2060575"/>
            <a:ext cx="5061398" cy="4005374"/>
          </a:xfrm>
          <a:prstGeom prst="rect">
            <a:avLst/>
          </a:prstGeom>
        </p:spPr>
      </p:pic>
    </p:spTree>
    <p:extLst>
      <p:ext uri="{BB962C8B-B14F-4D97-AF65-F5344CB8AC3E}">
        <p14:creationId xmlns:p14="http://schemas.microsoft.com/office/powerpoint/2010/main" val="12573527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Negative effects of nationalism </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Nationalism is an ideology that entails pride in one’s national and also rebels internationalism.</a:t>
            </a:r>
          </a:p>
          <a:p>
            <a:r>
              <a:rPr lang="en-US" dirty="0" smtClean="0"/>
              <a:t>In Canada, the recent forms of nationalism has reinforced some undesirable features such as mean and underhanded  anti-Americanism which most Canadians use as an excuse for their failure to accomplish anything worthy of national pride.</a:t>
            </a:r>
          </a:p>
          <a:p>
            <a:r>
              <a:rPr lang="en-US" dirty="0" smtClean="0"/>
              <a:t>It has also led to several protectionist and anti-foreign investment proposals.</a:t>
            </a:r>
          </a:p>
          <a:p>
            <a:r>
              <a:rPr lang="en-US" dirty="0" smtClean="0"/>
              <a:t>Additionally, it has been the source of conflict between the English and French speaking Canada as they both seek to attain sovereignty.</a:t>
            </a:r>
          </a:p>
          <a:p>
            <a:r>
              <a:rPr lang="en-US" dirty="0"/>
              <a:t>Liberal neo-nationalism is now the prevailing ethos of the Canadian elite, from high and low culture, to social and political analysis, to political practice itself. It is not hidden, but openly embraced, and paradoxically vindicates nationalism’s critics: Peddled in the culture and on the campaign trail, the neo-nationalism of Canada’s ruling class is sophisticated </a:t>
            </a:r>
            <a:r>
              <a:rPr lang="en-US" dirty="0" smtClean="0"/>
              <a:t>xenophobia(Breton, 1988).</a:t>
            </a:r>
          </a:p>
          <a:p>
            <a:endParaRPr lang="en-US" dirty="0"/>
          </a:p>
        </p:txBody>
      </p:sp>
    </p:spTree>
    <p:extLst>
      <p:ext uri="{BB962C8B-B14F-4D97-AF65-F5344CB8AC3E}">
        <p14:creationId xmlns:p14="http://schemas.microsoft.com/office/powerpoint/2010/main" val="8313638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 </a:t>
            </a:r>
            <a:endParaRPr lang="en-US" dirty="0"/>
          </a:p>
        </p:txBody>
      </p:sp>
      <p:sp>
        <p:nvSpPr>
          <p:cNvPr id="3" name="Content Placeholder 2"/>
          <p:cNvSpPr>
            <a:spLocks noGrp="1"/>
          </p:cNvSpPr>
          <p:nvPr>
            <p:ph idx="1"/>
          </p:nvPr>
        </p:nvSpPr>
        <p:spPr/>
        <p:txBody>
          <a:bodyPr/>
          <a:lstStyle/>
          <a:p>
            <a:r>
              <a:rPr lang="en-US" dirty="0"/>
              <a:t>Breton, R. (1988). From ethnic to civic nationalism: English Canada and Quebec. Ethnic and Racial Studies, 11(1), 85-102</a:t>
            </a:r>
            <a:r>
              <a:rPr lang="en-US" dirty="0" smtClean="0"/>
              <a:t>.</a:t>
            </a:r>
          </a:p>
          <a:p>
            <a:r>
              <a:rPr lang="en-US" dirty="0"/>
              <a:t>Carens, J. H. (1995). </a:t>
            </a:r>
            <a:r>
              <a:rPr lang="en-US" i="1" dirty="0"/>
              <a:t>Is Quebec nationalism just?: perspectives from Anglophone Canada</a:t>
            </a:r>
            <a:r>
              <a:rPr lang="en-US" dirty="0"/>
              <a:t>. McGill-Queen's Press-MQUP</a:t>
            </a:r>
            <a:r>
              <a:rPr lang="en-US" dirty="0" smtClean="0"/>
              <a:t>.</a:t>
            </a:r>
          </a:p>
          <a:p>
            <a:r>
              <a:rPr lang="en-US" dirty="0"/>
              <a:t>Taylor, C. (1993). </a:t>
            </a:r>
            <a:r>
              <a:rPr lang="en-US" i="1" dirty="0"/>
              <a:t>Reconciling the solitudes: Essays on Canadian federalism and nationalism</a:t>
            </a:r>
            <a:r>
              <a:rPr lang="en-US" dirty="0"/>
              <a:t>. McGill-Queen's Press-MQUP</a:t>
            </a:r>
            <a:r>
              <a:rPr lang="en-US" dirty="0" smtClean="0"/>
              <a:t>.</a:t>
            </a:r>
          </a:p>
          <a:p>
            <a:r>
              <a:rPr lang="en-US" dirty="0"/>
              <a:t>Noe, J. D. (2017). The American South: commemoration, sectionalism &amp; nationalism in the post-Civil War Era (Doctoral dissertation, University of Leeds).</a:t>
            </a:r>
          </a:p>
          <a:p>
            <a:endParaRPr lang="en-US" dirty="0" smtClean="0"/>
          </a:p>
          <a:p>
            <a:endParaRPr lang="en-US" dirty="0"/>
          </a:p>
        </p:txBody>
      </p:sp>
    </p:spTree>
    <p:extLst>
      <p:ext uri="{BB962C8B-B14F-4D97-AF65-F5344CB8AC3E}">
        <p14:creationId xmlns:p14="http://schemas.microsoft.com/office/powerpoint/2010/main" val="128756316"/>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docProps/app.xml><?xml version="1.0" encoding="utf-8"?>
<Properties xmlns="http://schemas.openxmlformats.org/officeDocument/2006/extended-properties" xmlns:vt="http://schemas.openxmlformats.org/officeDocument/2006/docPropsVTypes">
  <Template>Facet</Template>
  <TotalTime>80</TotalTime>
  <Words>559</Words>
  <Application>Microsoft Office PowerPoint</Application>
  <PresentationFormat>Widescreen</PresentationFormat>
  <Paragraphs>37</Paragraphs>
  <Slides>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Arial</vt:lpstr>
      <vt:lpstr>Trebuchet MS</vt:lpstr>
      <vt:lpstr>Wingdings 3</vt:lpstr>
      <vt:lpstr>Facet</vt:lpstr>
      <vt:lpstr>Nationalism in Canada </vt:lpstr>
      <vt:lpstr>Nation, Nationalism and Patriotism</vt:lpstr>
      <vt:lpstr>Events that influenced nationalism</vt:lpstr>
      <vt:lpstr>Positive effects of nationalism </vt:lpstr>
      <vt:lpstr>Negative effects of nationalism </vt:lpstr>
      <vt:lpstr>References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Nationalism</dc:title>
  <dc:creator>danastly</dc:creator>
  <cp:lastModifiedBy>HP</cp:lastModifiedBy>
  <cp:revision>12</cp:revision>
  <dcterms:created xsi:type="dcterms:W3CDTF">2020-06-17T03:52:21Z</dcterms:created>
  <dcterms:modified xsi:type="dcterms:W3CDTF">2020-06-17T05:21:31Z</dcterms:modified>
</cp:coreProperties>
</file>