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5" d="100"/>
          <a:sy n="45" d="100"/>
        </p:scale>
        <p:origin x="1090" y="29"/>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47931894-2DD8-4A85-ACF6-5AFC658BD291}" type="datetimeFigureOut">
              <a:rPr lang="en-US" smtClean="0"/>
              <a:t>5/6/2020</a:t>
            </a:fld>
            <a:endParaRPr lang="en-US"/>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US"/>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AB0840A8-1CCD-4230-ADD1-AF942DBF2A68}" type="slidenum">
              <a:rPr lang="en-US" smtClean="0"/>
              <a:t>‹#›</a:t>
            </a:fld>
            <a:endParaRPr lang="en-US"/>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7931894-2DD8-4A85-ACF6-5AFC658BD291}" type="datetimeFigureOut">
              <a:rPr lang="en-US" smtClean="0"/>
              <a:t>5/6/2020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0840A8-1CCD-4230-ADD1-AF942DBF2A68}"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7931894-2DD8-4A85-ACF6-5AFC658BD291}" type="datetimeFigureOut">
              <a:rPr lang="en-US" smtClean="0"/>
              <a:t>5/6/2020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0840A8-1CCD-4230-ADD1-AF942DBF2A68}"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47931894-2DD8-4A85-ACF6-5AFC658BD291}" type="datetimeFigureOut">
              <a:rPr lang="en-US" smtClean="0"/>
              <a:t>5/6/2020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0840A8-1CCD-4230-ADD1-AF942DBF2A68}" type="slidenum">
              <a:rPr lang="en-US" smtClean="0"/>
              <a:t>‹#›</a:t>
            </a:fld>
            <a:endParaRPr lang="en-US"/>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7931894-2DD8-4A85-ACF6-5AFC658BD291}" type="datetimeFigureOut">
              <a:rPr lang="en-US" smtClean="0"/>
              <a:t>5/6/2020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B0840A8-1CCD-4230-ADD1-AF942DBF2A68}"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7931894-2DD8-4A85-ACF6-5AFC658BD291}" type="datetimeFigureOut">
              <a:rPr lang="en-US" smtClean="0"/>
              <a:t>5/6/2020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B0840A8-1CCD-4230-ADD1-AF942DBF2A68}"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931894-2DD8-4A85-ACF6-5AFC658BD291}" type="datetimeFigureOut">
              <a:rPr lang="en-US" smtClean="0"/>
              <a:t>5/6/2020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B0840A8-1CCD-4230-ADD1-AF942DBF2A68}"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47931894-2DD8-4A85-ACF6-5AFC658BD291}" type="datetimeFigureOut">
              <a:rPr lang="en-US" smtClean="0"/>
              <a:t>5/6/2020</a:t>
            </a:fld>
            <a:endParaRPr lang="en-US"/>
          </a:p>
        </p:txBody>
      </p:sp>
      <p:sp>
        <p:nvSpPr>
          <p:cNvPr id="7" name="Slide Number Placeholder 6"/>
          <p:cNvSpPr>
            <a:spLocks noGrp="1"/>
          </p:cNvSpPr>
          <p:nvPr>
            <p:ph type="sldNum" sz="quarter" idx="12"/>
          </p:nvPr>
        </p:nvSpPr>
        <p:spPr/>
        <p:txBody>
          <a:bodyPr/>
          <a:lstStyle/>
          <a:p>
            <a:fld id="{AB0840A8-1CCD-4230-ADD1-AF942DBF2A68}" type="slidenum">
              <a:rPr lang="en-US" smtClean="0"/>
              <a:t>‹#›</a:t>
            </a:fld>
            <a:endParaRPr lang="en-US"/>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7931894-2DD8-4A85-ACF6-5AFC658BD291}" type="datetimeFigureOut">
              <a:rPr lang="en-US" smtClean="0"/>
              <a:t>5/6/2020</a:t>
            </a:fld>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7" name="Slide Number Placeholder 6"/>
          <p:cNvSpPr>
            <a:spLocks noGrp="1"/>
          </p:cNvSpPr>
          <p:nvPr>
            <p:ph type="sldNum" sz="quarter" idx="12"/>
          </p:nvPr>
        </p:nvSpPr>
        <p:spPr/>
        <p:txBody>
          <a:bodyPr/>
          <a:lstStyle/>
          <a:p>
            <a:fld id="{AB0840A8-1CCD-4230-ADD1-AF942DBF2A68}"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7931894-2DD8-4A85-ACF6-5AFC658BD291}" type="datetimeFigureOut">
              <a:rPr lang="en-US" smtClean="0"/>
              <a:t>5/6/2020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0840A8-1CCD-4230-ADD1-AF942DBF2A68}"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7931894-2DD8-4A85-ACF6-5AFC658BD291}" type="datetimeFigureOut">
              <a:rPr lang="en-US" smtClean="0"/>
              <a:t>5/6/2020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0840A8-1CCD-4230-ADD1-AF942DBF2A68}"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47931894-2DD8-4A85-ACF6-5AFC658BD291}" type="datetimeFigureOut">
              <a:rPr lang="en-US" smtClean="0"/>
              <a:t>5/6/2020</a:t>
            </a:fld>
            <a:endParaRPr lang="en-US"/>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n-US"/>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AB0840A8-1CCD-4230-ADD1-AF942DBF2A68}"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uk.practicallaw.thomsonreuters.com/4-107-5865?transitionType=Default&amp;contextData=(sc.Default)&amp;firstPage=true&amp;bhcp=1" TargetMode="External"/><Relationship Id="rId2" Type="http://schemas.openxmlformats.org/officeDocument/2006/relationships/hyperlink" Target="https://injury.findlaw.com/accident-injury-law/standards-of-care-and-the-reasonable-person.html" TargetMode="External"/><Relationship Id="rId1" Type="http://schemas.openxmlformats.org/officeDocument/2006/relationships/slideLayout" Target="../slideLayouts/slideLayout2.xml"/><Relationship Id="rId4" Type="http://schemas.openxmlformats.org/officeDocument/2006/relationships/hyperlink" Target="http://www.myjli.com/dilemma/index.php/2017/02/23/causation-in-tort-law/"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Negligence, Standard of Care, and Causation </a:t>
            </a:r>
            <a:endParaRPr lang="en-US" dirty="0"/>
          </a:p>
        </p:txBody>
      </p:sp>
      <p:sp>
        <p:nvSpPr>
          <p:cNvPr id="3" name="Subtitle 2"/>
          <p:cNvSpPr>
            <a:spLocks noGrp="1"/>
          </p:cNvSpPr>
          <p:nvPr>
            <p:ph type="subTitle" idx="1"/>
          </p:nvPr>
        </p:nvSpPr>
        <p:spPr/>
        <p:txBody>
          <a:bodyPr/>
          <a:lstStyle/>
          <a:p>
            <a:r>
              <a:rPr lang="en-US" dirty="0" smtClean="0"/>
              <a:t>Student’s Name</a:t>
            </a:r>
          </a:p>
          <a:p>
            <a:r>
              <a:rPr lang="en-US" dirty="0" smtClean="0"/>
              <a:t>Institutional Affiliation</a:t>
            </a:r>
            <a:endParaRPr lang="en-US" dirty="0"/>
          </a:p>
        </p:txBody>
      </p:sp>
    </p:spTree>
    <p:extLst>
      <p:ext uri="{BB962C8B-B14F-4D97-AF65-F5344CB8AC3E}">
        <p14:creationId xmlns:p14="http://schemas.microsoft.com/office/powerpoint/2010/main" val="28272668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 </a:t>
            </a:r>
            <a:r>
              <a:rPr lang="en-US" dirty="0" smtClean="0"/>
              <a:t>Standard of Care: Reasonable Person</a:t>
            </a:r>
            <a:endParaRPr lang="en-US" dirty="0"/>
          </a:p>
        </p:txBody>
      </p:sp>
      <p:sp>
        <p:nvSpPr>
          <p:cNvPr id="3" name="Content Placeholder 2"/>
          <p:cNvSpPr>
            <a:spLocks noGrp="1"/>
          </p:cNvSpPr>
          <p:nvPr>
            <p:ph idx="1"/>
          </p:nvPr>
        </p:nvSpPr>
        <p:spPr/>
        <p:txBody>
          <a:bodyPr>
            <a:normAutofit fontScale="62500" lnSpcReduction="20000"/>
          </a:bodyPr>
          <a:lstStyle/>
          <a:p>
            <a:r>
              <a:rPr lang="en-US" dirty="0" smtClean="0"/>
              <a:t>Duty of care is the responsibility of individuals or entities to prevent acts of negligence and omission that cause harm to others.</a:t>
            </a:r>
          </a:p>
          <a:p>
            <a:r>
              <a:rPr lang="en-US" dirty="0" smtClean="0"/>
              <a:t>Standard of care refers to the reasonable things that ought be done in certain situations. </a:t>
            </a:r>
          </a:p>
          <a:p>
            <a:r>
              <a:rPr lang="en-US" dirty="0" smtClean="0"/>
              <a:t>A “reasonable person” is  an ideal fiction persona in legal context that portrays how a typical person should act in particular circumstances (Find Law, 2020). </a:t>
            </a:r>
          </a:p>
          <a:p>
            <a:r>
              <a:rPr lang="en-US" dirty="0" smtClean="0"/>
              <a:t>For example, a defendant can be tasked with the loading of docks and he tosses large cargo on the truck and immediately notices that children are playing in the proximity of the truck. He continues loading and strikes one of them.</a:t>
            </a:r>
          </a:p>
          <a:p>
            <a:r>
              <a:rPr lang="en-US" dirty="0" smtClean="0"/>
              <a:t>The jury is likely to argue that the defendant knew about the presence of the children and probably violated the standard of care.</a:t>
            </a:r>
          </a:p>
          <a:p>
            <a:r>
              <a:rPr lang="en-US" dirty="0" smtClean="0"/>
              <a:t>A reasonable person ought to warned the children to stop playing near the truck to avoid cases of injuries.</a:t>
            </a:r>
          </a:p>
          <a:p>
            <a:endParaRPr 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67400" y="762000"/>
            <a:ext cx="1905000" cy="144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12501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Foreseeability and Application to Minors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Foreseeability the ability of a reasonable person to take precautions in the case of an event likely to cause harm to other people.</a:t>
            </a:r>
          </a:p>
          <a:p>
            <a:r>
              <a:rPr lang="en-US" dirty="0" smtClean="0"/>
              <a:t>In the case of children or minors, the standard of care does not expect them to act as reasonable as their adult counterparts.</a:t>
            </a:r>
          </a:p>
          <a:p>
            <a:r>
              <a:rPr lang="en-US" dirty="0" smtClean="0"/>
              <a:t>The standard of care is limited to their experience, age, and intelligence. </a:t>
            </a:r>
          </a:p>
          <a:p>
            <a:r>
              <a:rPr lang="en-US" dirty="0" smtClean="0"/>
              <a:t>The acts of this demographic is compared with the actions of other children within the same age group.  </a:t>
            </a:r>
          </a:p>
          <a:p>
            <a:r>
              <a:rPr lang="en-US" dirty="0" smtClean="0"/>
              <a:t>For example, charging a 3-year child for stealing will be outrageous since they have the same capacities to act as a reasonable adult. </a:t>
            </a:r>
            <a:endParaRPr lang="en-US"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0200" y="5486400"/>
            <a:ext cx="1743075"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858208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Application to Experts and Professionals </a:t>
            </a:r>
            <a:endParaRPr lang="en-US" dirty="0"/>
          </a:p>
        </p:txBody>
      </p:sp>
      <p:sp>
        <p:nvSpPr>
          <p:cNvPr id="3" name="Content Placeholder 2"/>
          <p:cNvSpPr>
            <a:spLocks noGrp="1"/>
          </p:cNvSpPr>
          <p:nvPr>
            <p:ph idx="1"/>
          </p:nvPr>
        </p:nvSpPr>
        <p:spPr/>
        <p:txBody>
          <a:bodyPr>
            <a:normAutofit fontScale="62500" lnSpcReduction="20000"/>
          </a:bodyPr>
          <a:lstStyle/>
          <a:p>
            <a:r>
              <a:rPr lang="en-US" dirty="0" smtClean="0"/>
              <a:t>In the case of experts and professional, medical and armed personnel are taken into account. </a:t>
            </a:r>
          </a:p>
          <a:p>
            <a:r>
              <a:rPr lang="en-US" dirty="0" smtClean="0"/>
              <a:t>The standard of care assumes that professionals and experts are trained and educated in a particular field, therefore, must act with regards to ‘reasonable person” and “foreseeability.” </a:t>
            </a:r>
          </a:p>
          <a:p>
            <a:r>
              <a:rPr lang="en-US" dirty="0" smtClean="0"/>
              <a:t>In the case of medical practitioners, the plaintiff is required to prove that he/ she departed the standard of care. There must be an expert testimony showing the departure of the standard of care.</a:t>
            </a:r>
          </a:p>
          <a:p>
            <a:r>
              <a:rPr lang="en-US" dirty="0" smtClean="0"/>
              <a:t>In the case of armed professional, they are required to use force appropriately and the standard of care is used to determine whether excessive force was used. </a:t>
            </a:r>
          </a:p>
          <a:p>
            <a:r>
              <a:rPr lang="en-US" dirty="0" smtClean="0"/>
              <a:t>For example, usage of cause can be appropriate when a law enforcement applies to a person that tries to resist arrest. </a:t>
            </a:r>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00599" y="4953000"/>
            <a:ext cx="2657475"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791702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Causation: Breach and Damage</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Causation is a Law of Tort principle that assess the damages that result from a breach of contract. </a:t>
            </a:r>
          </a:p>
          <a:p>
            <a:r>
              <a:rPr lang="en-US" dirty="0" smtClean="0"/>
              <a:t>The claimant is required to prove the balance of probabilities that a breach resulted into loss, injury, or harm (damage) (Practical Law, 2020). </a:t>
            </a:r>
          </a:p>
          <a:p>
            <a:r>
              <a:rPr lang="en-US" dirty="0" smtClean="0"/>
              <a:t>Proximate cause is related to damage that a legal systems believe that was the actual cause of a particular event. </a:t>
            </a:r>
          </a:p>
          <a:p>
            <a:r>
              <a:rPr lang="en-US" dirty="0" smtClean="0"/>
              <a:t>Cause-in-fact is determined using the “but for” assessment.</a:t>
            </a:r>
          </a:p>
          <a:p>
            <a:r>
              <a:rPr lang="en-US" dirty="0" smtClean="0"/>
              <a:t>If not the action, the event had zero probability of occurring. </a:t>
            </a:r>
            <a:endParaRPr lang="en-US" dirty="0"/>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24600" y="762001"/>
            <a:ext cx="2209800" cy="15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06149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Situations with Multiple Causes </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Multiple causes is experienced when an event has more than one causations (The Dilemma, 2020). </a:t>
            </a:r>
          </a:p>
          <a:p>
            <a:r>
              <a:rPr lang="en-US" dirty="0" smtClean="0"/>
              <a:t>In this regard, the “but for” test cannot be applied to these situations.</a:t>
            </a:r>
          </a:p>
          <a:p>
            <a:r>
              <a:rPr lang="en-US" dirty="0" smtClean="0"/>
              <a:t>For example, a defendant poisons the claimant's tea while another defendant shoots him before he drinks the tea. In this case, there are two causes.</a:t>
            </a:r>
          </a:p>
          <a:p>
            <a:r>
              <a:rPr lang="en-US" dirty="0" smtClean="0"/>
              <a:t>The argument will be that the two are but-for causes collectively but individually, none of them was a but-for causation. </a:t>
            </a:r>
          </a:p>
          <a:p>
            <a:r>
              <a:rPr lang="en-US" dirty="0" smtClean="0"/>
              <a:t>The principle of contributory negligence is used in claims where the claimants were responsible for their damages due to their own negligence.</a:t>
            </a:r>
          </a:p>
          <a:p>
            <a:r>
              <a:rPr lang="en-US" dirty="0" smtClean="0"/>
              <a:t>It is applied in car accidents and fires, for example knocking a tree.</a:t>
            </a:r>
            <a:endParaRPr lang="en-US"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0" y="762001"/>
            <a:ext cx="28575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348448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normAutofit fontScale="70000" lnSpcReduction="20000"/>
          </a:bodyPr>
          <a:lstStyle/>
          <a:p>
            <a:pPr marL="0" indent="0">
              <a:buNone/>
            </a:pPr>
            <a:r>
              <a:rPr lang="en-US" dirty="0" smtClean="0"/>
              <a:t>Find Law (2020). Negligence and the “Reasonable Person.’ Retrieved from</a:t>
            </a:r>
          </a:p>
          <a:p>
            <a:pPr marL="0" indent="0">
              <a:buNone/>
            </a:pPr>
            <a:r>
              <a:rPr lang="en-US" dirty="0" smtClean="0">
                <a:hlinkClick r:id="rId2"/>
              </a:rPr>
              <a:t>	https://injury.findlaw.com/accident-injury-	law/standards-of-care-and-the-reasonable-	person.html</a:t>
            </a:r>
            <a:endParaRPr lang="en-US" dirty="0" smtClean="0"/>
          </a:p>
          <a:p>
            <a:pPr marL="0" indent="0">
              <a:buNone/>
            </a:pPr>
            <a:r>
              <a:rPr lang="en-US" dirty="0" smtClean="0"/>
              <a:t>Practical Law. (2020). Causation. Retrieved from</a:t>
            </a:r>
          </a:p>
          <a:p>
            <a:pPr marL="0" indent="0">
              <a:buNone/>
            </a:pPr>
            <a:r>
              <a:rPr lang="en-US" dirty="0" smtClean="0">
                <a:hlinkClick r:id="rId3"/>
              </a:rPr>
              <a:t>	https://uk.practicallaw.thomsonreuters.com/4-107-	5865?transitionType=</a:t>
            </a:r>
            <a:r>
              <a:rPr lang="en-US" dirty="0" err="1" smtClean="0">
                <a:hlinkClick r:id="rId3"/>
              </a:rPr>
              <a:t>Default&amp;contextData</a:t>
            </a:r>
            <a:r>
              <a:rPr lang="en-US" dirty="0" smtClean="0">
                <a:hlinkClick r:id="rId3"/>
              </a:rPr>
              <a:t>=(</a:t>
            </a:r>
            <a:r>
              <a:rPr lang="en-US" dirty="0" err="1" smtClean="0">
                <a:hlinkClick r:id="rId3"/>
              </a:rPr>
              <a:t>sc.Default</a:t>
            </a:r>
            <a:r>
              <a:rPr lang="en-US" dirty="0" smtClean="0">
                <a:hlinkClick r:id="rId3"/>
              </a:rPr>
              <a:t>	)&amp;firstPage=true&amp;bhcp=1</a:t>
            </a:r>
            <a:endParaRPr lang="en-US" dirty="0" smtClean="0"/>
          </a:p>
          <a:p>
            <a:pPr marL="0" indent="0">
              <a:buNone/>
            </a:pPr>
            <a:r>
              <a:rPr lang="en-US" dirty="0" smtClean="0"/>
              <a:t>The Dilemma. (2020). Causation in Tort Law. Retrieved </a:t>
            </a:r>
            <a:r>
              <a:rPr lang="en-US" smtClean="0"/>
              <a:t>from 	</a:t>
            </a:r>
            <a:r>
              <a:rPr lang="en-US" smtClean="0">
                <a:hlinkClick r:id="rId4"/>
              </a:rPr>
              <a:t>http://www.myjli.com/dilemma/index.php/2017/02/23	/</a:t>
            </a:r>
            <a:r>
              <a:rPr lang="en-US" dirty="0" smtClean="0">
                <a:hlinkClick r:id="rId4"/>
              </a:rPr>
              <a:t>causation-in-tort-law/</a:t>
            </a:r>
            <a:endParaRPr lang="en-US" dirty="0"/>
          </a:p>
        </p:txBody>
      </p:sp>
    </p:spTree>
    <p:extLst>
      <p:ext uri="{BB962C8B-B14F-4D97-AF65-F5344CB8AC3E}">
        <p14:creationId xmlns:p14="http://schemas.microsoft.com/office/powerpoint/2010/main" val="46048115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95</TotalTime>
  <Words>676</Words>
  <Application>Microsoft Office PowerPoint</Application>
  <PresentationFormat>On-screen Show (4:3)</PresentationFormat>
  <Paragraphs>41</Paragraphs>
  <Slides>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Century Gothic</vt:lpstr>
      <vt:lpstr>Wingdings 2</vt:lpstr>
      <vt:lpstr>Austin</vt:lpstr>
      <vt:lpstr>Negligence, Standard of Care, and Causation </vt:lpstr>
      <vt:lpstr> Standard of Care: Reasonable Person</vt:lpstr>
      <vt:lpstr>Foreseeability and Application to Minors</vt:lpstr>
      <vt:lpstr>Application to Experts and Professionals </vt:lpstr>
      <vt:lpstr>Causation: Breach and Damage</vt:lpstr>
      <vt:lpstr>Situations with Multiple Causes </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Windows User</cp:lastModifiedBy>
  <cp:revision>10</cp:revision>
  <dcterms:created xsi:type="dcterms:W3CDTF">2020-05-06T13:06:05Z</dcterms:created>
  <dcterms:modified xsi:type="dcterms:W3CDTF">2020-05-06T16:20:38Z</dcterms:modified>
</cp:coreProperties>
</file>