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1"/>
  </p:notesMasterIdLst>
  <p:sldIdLst>
    <p:sldId id="256" r:id="rId2"/>
    <p:sldId id="257" r:id="rId3"/>
    <p:sldId id="258" r:id="rId4"/>
    <p:sldId id="259" r:id="rId5"/>
    <p:sldId id="260" r:id="rId6"/>
    <p:sldId id="265" r:id="rId7"/>
    <p:sldId id="261"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415" autoAdjust="0"/>
  </p:normalViewPr>
  <p:slideViewPr>
    <p:cSldViewPr snapToGrid="0">
      <p:cViewPr varScale="1">
        <p:scale>
          <a:sx n="48" d="100"/>
          <a:sy n="48" d="100"/>
        </p:scale>
        <p:origin x="6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C7F561-A535-4FA0-8ABC-45CFE3CC2732}" type="datetimeFigureOut">
              <a:rPr lang="en-US" smtClean="0"/>
              <a:t>3/18/2018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FCA6B0-71B6-4D96-9EA5-80BCD4567448}" type="slidenum">
              <a:rPr lang="en-US" smtClean="0"/>
              <a:t>‹#›</a:t>
            </a:fld>
            <a:endParaRPr lang="en-US"/>
          </a:p>
        </p:txBody>
      </p:sp>
    </p:spTree>
    <p:extLst>
      <p:ext uri="{BB962C8B-B14F-4D97-AF65-F5344CB8AC3E}">
        <p14:creationId xmlns:p14="http://schemas.microsoft.com/office/powerpoint/2010/main" val="1094679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FCA6B0-71B6-4D96-9EA5-80BCD4567448}" type="slidenum">
              <a:rPr lang="en-US" smtClean="0"/>
              <a:t>1</a:t>
            </a:fld>
            <a:endParaRPr lang="en-US"/>
          </a:p>
        </p:txBody>
      </p:sp>
    </p:spTree>
    <p:extLst>
      <p:ext uri="{BB962C8B-B14F-4D97-AF65-F5344CB8AC3E}">
        <p14:creationId xmlns:p14="http://schemas.microsoft.com/office/powerpoint/2010/main" val="3500524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talks</a:t>
            </a:r>
            <a:r>
              <a:rPr lang="en-US" baseline="0" dirty="0" smtClean="0"/>
              <a:t> about the everything that one has to know about the clients that this company serves.</a:t>
            </a:r>
          </a:p>
          <a:p>
            <a:r>
              <a:rPr lang="en-US" baseline="0" dirty="0" smtClean="0"/>
              <a:t>The first concern is geographic- where the customer comes from</a:t>
            </a:r>
          </a:p>
          <a:p>
            <a:r>
              <a:rPr lang="en-US" baseline="0" dirty="0" smtClean="0"/>
              <a:t>Demographic- attributes related to age, religion, gender, race and ethnicity</a:t>
            </a:r>
          </a:p>
          <a:p>
            <a:r>
              <a:rPr lang="en-US" baseline="0" dirty="0" smtClean="0"/>
              <a:t>Socioeconomic- in this case is about household income</a:t>
            </a:r>
          </a:p>
          <a:p>
            <a:r>
              <a:rPr lang="en-US" baseline="0" dirty="0" smtClean="0"/>
              <a:t>Psychographic- their lifestyle</a:t>
            </a:r>
            <a:endParaRPr lang="en-US" dirty="0"/>
          </a:p>
        </p:txBody>
      </p:sp>
      <p:sp>
        <p:nvSpPr>
          <p:cNvPr id="4" name="Slide Number Placeholder 3"/>
          <p:cNvSpPr>
            <a:spLocks noGrp="1"/>
          </p:cNvSpPr>
          <p:nvPr>
            <p:ph type="sldNum" sz="quarter" idx="10"/>
          </p:nvPr>
        </p:nvSpPr>
        <p:spPr/>
        <p:txBody>
          <a:bodyPr/>
          <a:lstStyle/>
          <a:p>
            <a:fld id="{99FCA6B0-71B6-4D96-9EA5-80BCD4567448}" type="slidenum">
              <a:rPr lang="en-US" smtClean="0"/>
              <a:t>2</a:t>
            </a:fld>
            <a:endParaRPr lang="en-US"/>
          </a:p>
        </p:txBody>
      </p:sp>
    </p:spTree>
    <p:extLst>
      <p:ext uri="{BB962C8B-B14F-4D97-AF65-F5344CB8AC3E}">
        <p14:creationId xmlns:p14="http://schemas.microsoft.com/office/powerpoint/2010/main" val="1498497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 learnt about the customer profile of this company,</a:t>
            </a:r>
            <a:r>
              <a:rPr lang="en-US" baseline="0" dirty="0" smtClean="0"/>
              <a:t> leaning about sources of power and communication techniques can now follow.</a:t>
            </a:r>
          </a:p>
          <a:p>
            <a:r>
              <a:rPr lang="en-US" baseline="0" dirty="0" smtClean="0"/>
              <a:t>Knowing what communication power and communication techniques is all about is a good step into capturing all the other information.</a:t>
            </a:r>
          </a:p>
        </p:txBody>
      </p:sp>
      <p:sp>
        <p:nvSpPr>
          <p:cNvPr id="4" name="Slide Number Placeholder 3"/>
          <p:cNvSpPr>
            <a:spLocks noGrp="1"/>
          </p:cNvSpPr>
          <p:nvPr>
            <p:ph type="sldNum" sz="quarter" idx="10"/>
          </p:nvPr>
        </p:nvSpPr>
        <p:spPr/>
        <p:txBody>
          <a:bodyPr/>
          <a:lstStyle/>
          <a:p>
            <a:fld id="{99FCA6B0-71B6-4D96-9EA5-80BCD4567448}" type="slidenum">
              <a:rPr lang="en-US" smtClean="0"/>
              <a:t>3</a:t>
            </a:fld>
            <a:endParaRPr lang="en-US"/>
          </a:p>
        </p:txBody>
      </p:sp>
    </p:spTree>
    <p:extLst>
      <p:ext uri="{BB962C8B-B14F-4D97-AF65-F5344CB8AC3E}">
        <p14:creationId xmlns:p14="http://schemas.microsoft.com/office/powerpoint/2010/main" val="1181679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there are other types of negotiation, most theorists uses these</a:t>
            </a:r>
            <a:r>
              <a:rPr lang="en-US" baseline="0" dirty="0" smtClean="0"/>
              <a:t> two negotiation types since are the most used in many negotiations in business.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Distributive negotiation- </a:t>
            </a:r>
            <a:r>
              <a:rPr lang="en-US" b="0" dirty="0" smtClean="0"/>
              <a:t>acts like game of cards where both parties know nothing of the other parties intension price.</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In</a:t>
            </a:r>
            <a:r>
              <a:rPr lang="en-US" b="0" baseline="0" dirty="0" smtClean="0"/>
              <a:t> this, although both part ends up feeling equal, one part benefits than the other,</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Integrative negotiation- </a:t>
            </a:r>
            <a:r>
              <a:rPr lang="en-US" b="0" dirty="0" smtClean="0"/>
              <a:t>also called interest-</a:t>
            </a:r>
            <a:r>
              <a:rPr lang="en-US" b="0" baseline="0" dirty="0" smtClean="0"/>
              <a:t> based, merit-based, or principled negotiation.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One party benefits on in expense of the other</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endParaRPr lang="en-US" dirty="0"/>
          </a:p>
        </p:txBody>
      </p:sp>
      <p:sp>
        <p:nvSpPr>
          <p:cNvPr id="4" name="Slide Number Placeholder 3"/>
          <p:cNvSpPr>
            <a:spLocks noGrp="1"/>
          </p:cNvSpPr>
          <p:nvPr>
            <p:ph type="sldNum" sz="quarter" idx="10"/>
          </p:nvPr>
        </p:nvSpPr>
        <p:spPr/>
        <p:txBody>
          <a:bodyPr/>
          <a:lstStyle/>
          <a:p>
            <a:fld id="{99FCA6B0-71B6-4D96-9EA5-80BCD4567448}" type="slidenum">
              <a:rPr lang="en-US" smtClean="0"/>
              <a:t>4</a:t>
            </a:fld>
            <a:endParaRPr lang="en-US"/>
          </a:p>
        </p:txBody>
      </p:sp>
    </p:spTree>
    <p:extLst>
      <p:ext uri="{BB962C8B-B14F-4D97-AF65-F5344CB8AC3E}">
        <p14:creationId xmlns:p14="http://schemas.microsoft.com/office/powerpoint/2010/main" val="615200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There are five major different groups of sources of power in negotiation</a:t>
            </a:r>
          </a:p>
          <a:p>
            <a:r>
              <a:rPr lang="en-US" b="0" dirty="0" smtClean="0"/>
              <a:t>Information- is determined by how deep one understands the product or service</a:t>
            </a:r>
          </a:p>
          <a:p>
            <a:r>
              <a:rPr lang="en-US" b="0" dirty="0" smtClean="0"/>
              <a:t>Personal- dependent from</a:t>
            </a:r>
            <a:r>
              <a:rPr lang="en-US" b="0" baseline="0" dirty="0" smtClean="0"/>
              <a:t> one person to the other</a:t>
            </a:r>
            <a:endParaRPr lang="en-US" b="0" dirty="0" smtClean="0"/>
          </a:p>
          <a:p>
            <a:r>
              <a:rPr lang="en-US" b="0" dirty="0" smtClean="0"/>
              <a:t>Position- position</a:t>
            </a:r>
            <a:r>
              <a:rPr lang="en-US" b="0" baseline="0" dirty="0" smtClean="0"/>
              <a:t> within the organization increases trust to the clients.</a:t>
            </a:r>
            <a:endParaRPr lang="en-US" b="0" dirty="0" smtClean="0"/>
          </a:p>
          <a:p>
            <a:r>
              <a:rPr lang="en-US" b="0" dirty="0" smtClean="0"/>
              <a:t>Relationship- having commonalities</a:t>
            </a:r>
            <a:r>
              <a:rPr lang="en-US" b="0" baseline="0" dirty="0" smtClean="0"/>
              <a:t> with the client</a:t>
            </a:r>
            <a:endParaRPr lang="en-US" b="0" dirty="0" smtClean="0"/>
          </a:p>
          <a:p>
            <a:r>
              <a:rPr lang="en-US" b="0" dirty="0" smtClean="0"/>
              <a:t>Contextual-</a:t>
            </a:r>
            <a:r>
              <a:rPr lang="en-US" b="0" baseline="0" dirty="0" smtClean="0"/>
              <a:t> offering alternative deal</a:t>
            </a:r>
            <a:endParaRPr lang="en-US" b="0" dirty="0" smtClean="0"/>
          </a:p>
        </p:txBody>
      </p:sp>
      <p:sp>
        <p:nvSpPr>
          <p:cNvPr id="4" name="Slide Number Placeholder 3"/>
          <p:cNvSpPr>
            <a:spLocks noGrp="1"/>
          </p:cNvSpPr>
          <p:nvPr>
            <p:ph type="sldNum" sz="quarter" idx="10"/>
          </p:nvPr>
        </p:nvSpPr>
        <p:spPr/>
        <p:txBody>
          <a:bodyPr/>
          <a:lstStyle/>
          <a:p>
            <a:fld id="{99FCA6B0-71B6-4D96-9EA5-80BCD4567448}" type="slidenum">
              <a:rPr lang="en-US" smtClean="0"/>
              <a:t>5</a:t>
            </a:fld>
            <a:endParaRPr lang="en-US"/>
          </a:p>
        </p:txBody>
      </p:sp>
    </p:spTree>
    <p:extLst>
      <p:ext uri="{BB962C8B-B14F-4D97-AF65-F5344CB8AC3E}">
        <p14:creationId xmlns:p14="http://schemas.microsoft.com/office/powerpoint/2010/main" val="318796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negotiation, do whatever it takes</a:t>
            </a:r>
            <a:r>
              <a:rPr lang="en-US" baseline="0" dirty="0" smtClean="0"/>
              <a:t> to make sure the client gets what they wanted. If the price is a challenge, suggest another deal that the client can opt for.</a:t>
            </a:r>
            <a:endParaRPr lang="en-US" dirty="0"/>
          </a:p>
        </p:txBody>
      </p:sp>
      <p:sp>
        <p:nvSpPr>
          <p:cNvPr id="4" name="Slide Number Placeholder 3"/>
          <p:cNvSpPr>
            <a:spLocks noGrp="1"/>
          </p:cNvSpPr>
          <p:nvPr>
            <p:ph type="sldNum" sz="quarter" idx="10"/>
          </p:nvPr>
        </p:nvSpPr>
        <p:spPr/>
        <p:txBody>
          <a:bodyPr/>
          <a:lstStyle/>
          <a:p>
            <a:fld id="{99FCA6B0-71B6-4D96-9EA5-80BCD4567448}" type="slidenum">
              <a:rPr lang="en-US" smtClean="0"/>
              <a:t>6</a:t>
            </a:fld>
            <a:endParaRPr lang="en-US"/>
          </a:p>
        </p:txBody>
      </p:sp>
    </p:spTree>
    <p:extLst>
      <p:ext uri="{BB962C8B-B14F-4D97-AF65-F5344CB8AC3E}">
        <p14:creationId xmlns:p14="http://schemas.microsoft.com/office/powerpoint/2010/main" val="3101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good tongue can convince anyone into buying anything provided they have money.</a:t>
            </a:r>
          </a:p>
          <a:p>
            <a:r>
              <a:rPr lang="en-US" baseline="0" dirty="0" smtClean="0"/>
              <a:t>Focusing on winning lowers the clients interest and should be avoided.</a:t>
            </a:r>
          </a:p>
          <a:p>
            <a:r>
              <a:rPr lang="en-US" baseline="0" dirty="0" smtClean="0"/>
              <a:t>Open-ended question are question that have obvious answers.</a:t>
            </a:r>
          </a:p>
          <a:p>
            <a:r>
              <a:rPr lang="en-US" baseline="0" dirty="0" smtClean="0"/>
              <a:t>Share information is only limited to sensitive information of the company.</a:t>
            </a:r>
          </a:p>
        </p:txBody>
      </p:sp>
      <p:sp>
        <p:nvSpPr>
          <p:cNvPr id="4" name="Slide Number Placeholder 3"/>
          <p:cNvSpPr>
            <a:spLocks noGrp="1"/>
          </p:cNvSpPr>
          <p:nvPr>
            <p:ph type="sldNum" sz="quarter" idx="10"/>
          </p:nvPr>
        </p:nvSpPr>
        <p:spPr/>
        <p:txBody>
          <a:bodyPr/>
          <a:lstStyle/>
          <a:p>
            <a:fld id="{99FCA6B0-71B6-4D96-9EA5-80BCD4567448}" type="slidenum">
              <a:rPr lang="en-US" smtClean="0"/>
              <a:t>7</a:t>
            </a:fld>
            <a:endParaRPr lang="en-US"/>
          </a:p>
        </p:txBody>
      </p:sp>
    </p:spTree>
    <p:extLst>
      <p:ext uri="{BB962C8B-B14F-4D97-AF65-F5344CB8AC3E}">
        <p14:creationId xmlns:p14="http://schemas.microsoft.com/office/powerpoint/2010/main" val="2524910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good communication</a:t>
            </a:r>
            <a:r>
              <a:rPr lang="en-US" baseline="0" dirty="0" smtClean="0"/>
              <a:t> techniques is essential in this business.</a:t>
            </a:r>
          </a:p>
          <a:p>
            <a:r>
              <a:rPr lang="en-US" baseline="0" dirty="0" smtClean="0"/>
              <a:t>For people to trust you with huge cash, you really have to have a good conversation with them.</a:t>
            </a:r>
          </a:p>
          <a:p>
            <a:r>
              <a:rPr lang="en-US" baseline="0" dirty="0" smtClean="0"/>
              <a:t>Mistakes done during negotiation can terminate the negotiation.</a:t>
            </a:r>
            <a:endParaRPr lang="en-US" dirty="0"/>
          </a:p>
        </p:txBody>
      </p:sp>
      <p:sp>
        <p:nvSpPr>
          <p:cNvPr id="4" name="Slide Number Placeholder 3"/>
          <p:cNvSpPr>
            <a:spLocks noGrp="1"/>
          </p:cNvSpPr>
          <p:nvPr>
            <p:ph type="sldNum" sz="quarter" idx="10"/>
          </p:nvPr>
        </p:nvSpPr>
        <p:spPr/>
        <p:txBody>
          <a:bodyPr/>
          <a:lstStyle/>
          <a:p>
            <a:fld id="{99FCA6B0-71B6-4D96-9EA5-80BCD4567448}" type="slidenum">
              <a:rPr lang="en-US" smtClean="0"/>
              <a:t>8</a:t>
            </a:fld>
            <a:endParaRPr lang="en-US"/>
          </a:p>
        </p:txBody>
      </p:sp>
    </p:spTree>
    <p:extLst>
      <p:ext uri="{BB962C8B-B14F-4D97-AF65-F5344CB8AC3E}">
        <p14:creationId xmlns:p14="http://schemas.microsoft.com/office/powerpoint/2010/main" val="1591689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E90BEE-496D-4621-8336-3A92A6EFA138}"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1832423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43762B-508C-49EA-A545-DAB6C052827D}"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3574847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BF9F2B-37C6-4B44-A2A7-29280963F9C8}"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164059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DE7BE4-E6AF-4B3E-B4D9-35F7C5B5E3E4}" type="datetime1">
              <a:rPr lang="en-US" smtClean="0"/>
              <a:t>3/18/2018</a:t>
            </a:fld>
            <a:endParaRPr lang="en-US"/>
          </a:p>
        </p:txBody>
      </p:sp>
      <p:sp>
        <p:nvSpPr>
          <p:cNvPr id="6" name="Footer Placeholder 5"/>
          <p:cNvSpPr>
            <a:spLocks noGrp="1"/>
          </p:cNvSpPr>
          <p:nvPr>
            <p:ph type="ftr" sz="quarter" idx="11"/>
          </p:nvPr>
        </p:nvSpPr>
        <p:spPr/>
        <p:txBody>
          <a:bodyPr/>
          <a:lstStyle/>
          <a:p>
            <a:r>
              <a:rPr lang="en-US" smtClean="0"/>
              <a:t>sources of power and communication techniques</a:t>
            </a:r>
            <a:endParaRPr lang="en-US"/>
          </a:p>
        </p:txBody>
      </p:sp>
      <p:sp>
        <p:nvSpPr>
          <p:cNvPr id="7" name="Slide Number Placeholder 6"/>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855233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6A614E-82E8-4247-B4D2-5857EF6EB5BD}" type="datetime1">
              <a:rPr lang="en-US" smtClean="0"/>
              <a:t>3/18/2018</a:t>
            </a:fld>
            <a:endParaRPr lang="en-US"/>
          </a:p>
        </p:txBody>
      </p:sp>
      <p:sp>
        <p:nvSpPr>
          <p:cNvPr id="8" name="Footer Placeholder 7"/>
          <p:cNvSpPr>
            <a:spLocks noGrp="1"/>
          </p:cNvSpPr>
          <p:nvPr>
            <p:ph type="ftr" sz="quarter" idx="11"/>
          </p:nvPr>
        </p:nvSpPr>
        <p:spPr/>
        <p:txBody>
          <a:bodyPr/>
          <a:lstStyle/>
          <a:p>
            <a:r>
              <a:rPr lang="en-US" smtClean="0"/>
              <a:t>sources of power and communication techniques</a:t>
            </a:r>
            <a:endParaRPr lang="en-US"/>
          </a:p>
        </p:txBody>
      </p:sp>
      <p:sp>
        <p:nvSpPr>
          <p:cNvPr id="9" name="Slide Number Placeholder 8"/>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3971685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AD4E4E-864E-4F3E-82C2-4CA7312FDAE3}" type="datetime1">
              <a:rPr lang="en-US" smtClean="0"/>
              <a:t>3/18/2018</a:t>
            </a:fld>
            <a:endParaRPr lang="en-US"/>
          </a:p>
        </p:txBody>
      </p:sp>
      <p:sp>
        <p:nvSpPr>
          <p:cNvPr id="4" name="Footer Placeholder 3"/>
          <p:cNvSpPr>
            <a:spLocks noGrp="1"/>
          </p:cNvSpPr>
          <p:nvPr>
            <p:ph type="ftr" sz="quarter" idx="11"/>
          </p:nvPr>
        </p:nvSpPr>
        <p:spPr/>
        <p:txBody>
          <a:bodyPr/>
          <a:lstStyle/>
          <a:p>
            <a:r>
              <a:rPr lang="en-US" smtClean="0"/>
              <a:t>sources of power and communication techniques</a:t>
            </a:r>
            <a:endParaRPr lang="en-US"/>
          </a:p>
        </p:txBody>
      </p:sp>
      <p:sp>
        <p:nvSpPr>
          <p:cNvPr id="5" name="Slide Number Placeholder 4"/>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3118417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F81A1-76ED-48DE-8E31-BEDF9803C95F}" type="datetime1">
              <a:rPr lang="en-US" smtClean="0"/>
              <a:t>3/18/2018</a:t>
            </a:fld>
            <a:endParaRPr lang="en-US"/>
          </a:p>
        </p:txBody>
      </p:sp>
      <p:sp>
        <p:nvSpPr>
          <p:cNvPr id="3" name="Footer Placeholder 2"/>
          <p:cNvSpPr>
            <a:spLocks noGrp="1"/>
          </p:cNvSpPr>
          <p:nvPr>
            <p:ph type="ftr" sz="quarter" idx="11"/>
          </p:nvPr>
        </p:nvSpPr>
        <p:spPr/>
        <p:txBody>
          <a:bodyPr/>
          <a:lstStyle/>
          <a:p>
            <a:r>
              <a:rPr lang="en-US" smtClean="0"/>
              <a:t>sources of power and communication techniques</a:t>
            </a:r>
            <a:endParaRPr lang="en-US"/>
          </a:p>
        </p:txBody>
      </p:sp>
      <p:sp>
        <p:nvSpPr>
          <p:cNvPr id="4" name="Slide Number Placeholder 3"/>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350400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54D8E9-14D0-4511-816F-FF33EE8721FC}" type="datetime1">
              <a:rPr lang="en-US" smtClean="0"/>
              <a:t>3/18/2018</a:t>
            </a:fld>
            <a:endParaRPr lang="en-US"/>
          </a:p>
        </p:txBody>
      </p:sp>
      <p:sp>
        <p:nvSpPr>
          <p:cNvPr id="6" name="Footer Placeholder 5"/>
          <p:cNvSpPr>
            <a:spLocks noGrp="1"/>
          </p:cNvSpPr>
          <p:nvPr>
            <p:ph type="ftr" sz="quarter" idx="11"/>
          </p:nvPr>
        </p:nvSpPr>
        <p:spPr/>
        <p:txBody>
          <a:bodyPr/>
          <a:lstStyle/>
          <a:p>
            <a:r>
              <a:rPr lang="en-US" smtClean="0"/>
              <a:t>sources of power and communication techniques</a:t>
            </a:r>
            <a:endParaRPr lang="en-US"/>
          </a:p>
        </p:txBody>
      </p:sp>
      <p:sp>
        <p:nvSpPr>
          <p:cNvPr id="7" name="Slide Number Placeholder 6"/>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402558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1535EA-04AB-4B82-B47F-27A526E65BB0}" type="datetime1">
              <a:rPr lang="en-US" smtClean="0"/>
              <a:t>3/18/2018</a:t>
            </a:fld>
            <a:endParaRPr lang="en-US"/>
          </a:p>
        </p:txBody>
      </p:sp>
      <p:sp>
        <p:nvSpPr>
          <p:cNvPr id="6" name="Footer Placeholder 5"/>
          <p:cNvSpPr>
            <a:spLocks noGrp="1"/>
          </p:cNvSpPr>
          <p:nvPr>
            <p:ph type="ftr" sz="quarter" idx="11"/>
          </p:nvPr>
        </p:nvSpPr>
        <p:spPr/>
        <p:txBody>
          <a:bodyPr/>
          <a:lstStyle/>
          <a:p>
            <a:r>
              <a:rPr lang="en-US" smtClean="0"/>
              <a:t>sources of power and communication techniques</a:t>
            </a:r>
            <a:endParaRPr lang="en-US"/>
          </a:p>
        </p:txBody>
      </p:sp>
      <p:sp>
        <p:nvSpPr>
          <p:cNvPr id="7" name="Slide Number Placeholder 6"/>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62504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723969-DB50-4213-91E1-93E9E4D6E93A}"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240387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907AFA-D1F8-43A2-A884-0D611B997CB7}"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16300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C7CD14-DCD6-4369-A5DE-B52257C842F0}"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681487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45EC2-F4C0-4538-8048-ACEBA1F6301C}"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04336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AC5357-3D0F-44CD-8B1D-F833DD405887}"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42242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B20CB7-CE1C-411B-90DA-7E175AF486B2}"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3967435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7B3316-BCF2-4636-ABB3-6169ACED1D90}" type="datetime1">
              <a:rPr lang="en-US" smtClean="0"/>
              <a:t>3/18/2018</a:t>
            </a:fld>
            <a:endParaRPr lang="en-US"/>
          </a:p>
        </p:txBody>
      </p:sp>
      <p:sp>
        <p:nvSpPr>
          <p:cNvPr id="5" name="Footer Placeholder 4"/>
          <p:cNvSpPr>
            <a:spLocks noGrp="1"/>
          </p:cNvSpPr>
          <p:nvPr>
            <p:ph type="ftr" sz="quarter" idx="11"/>
          </p:nvPr>
        </p:nvSpPr>
        <p:spPr/>
        <p:txBody>
          <a:bodyPr/>
          <a:lstStyle/>
          <a:p>
            <a:r>
              <a:rPr lang="en-US" smtClean="0"/>
              <a:t>sources of power and communication techniques</a:t>
            </a:r>
            <a:endParaRPr lang="en-US"/>
          </a:p>
        </p:txBody>
      </p:sp>
      <p:sp>
        <p:nvSpPr>
          <p:cNvPr id="6" name="Slide Number Placeholder 5"/>
          <p:cNvSpPr>
            <a:spLocks noGrp="1"/>
          </p:cNvSpPr>
          <p:nvPr>
            <p:ph type="sldNum" sz="quarter" idx="12"/>
          </p:nvPr>
        </p:nvSpPr>
        <p:spPr/>
        <p:txBody>
          <a:bodyPr/>
          <a:lstStyle/>
          <a:p>
            <a:fld id="{852C9545-BB96-4A72-8EB1-02E866D436DD}" type="slidenum">
              <a:rPr lang="en-US" smtClean="0"/>
              <a:t>‹#›</a:t>
            </a:fld>
            <a:endParaRPr lang="en-US"/>
          </a:p>
        </p:txBody>
      </p:sp>
    </p:spTree>
    <p:extLst>
      <p:ext uri="{BB962C8B-B14F-4D97-AF65-F5344CB8AC3E}">
        <p14:creationId xmlns:p14="http://schemas.microsoft.com/office/powerpoint/2010/main" val="2104623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F7B303-89B3-4079-B310-8B58FC1B4C0D}" type="datetime1">
              <a:rPr lang="en-US" smtClean="0"/>
              <a:t>3/18/2018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sources of power and communication techniques</a:t>
            </a: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52C9545-BB96-4A72-8EB1-02E866D436DD}" type="slidenum">
              <a:rPr lang="en-US" smtClean="0"/>
              <a:t>‹#›</a:t>
            </a:fld>
            <a:endParaRPr lang="en-US"/>
          </a:p>
        </p:txBody>
      </p:sp>
    </p:spTree>
    <p:extLst>
      <p:ext uri="{BB962C8B-B14F-4D97-AF65-F5344CB8AC3E}">
        <p14:creationId xmlns:p14="http://schemas.microsoft.com/office/powerpoint/2010/main" val="2137981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881" y="142504"/>
            <a:ext cx="11673444" cy="4585871"/>
          </a:xfrm>
          <a:prstGeom prst="rect">
            <a:avLst/>
          </a:prstGeom>
          <a:noFill/>
        </p:spPr>
        <p:txBody>
          <a:bodyPr wrap="square" rtlCol="0">
            <a:spAutoFit/>
          </a:bodyPr>
          <a:lstStyle/>
          <a:p>
            <a:pPr algn="ctr"/>
            <a:endParaRPr lang="en-US" dirty="0" smtClean="0"/>
          </a:p>
          <a:p>
            <a:pPr algn="ctr"/>
            <a:endParaRPr lang="en-US" dirty="0"/>
          </a:p>
          <a:p>
            <a:pPr algn="ctr">
              <a:lnSpc>
                <a:spcPct val="200000"/>
              </a:lnSpc>
            </a:pPr>
            <a:endParaRPr lang="en-US" sz="3200" dirty="0" smtClean="0">
              <a:latin typeface="+mj-lt"/>
            </a:endParaRPr>
          </a:p>
          <a:p>
            <a:pPr algn="ctr">
              <a:lnSpc>
                <a:spcPct val="200000"/>
              </a:lnSpc>
            </a:pPr>
            <a:r>
              <a:rPr lang="en-US" sz="3200" dirty="0" smtClean="0">
                <a:latin typeface="+mj-lt"/>
              </a:rPr>
              <a:t>Sources of Power and Communication </a:t>
            </a:r>
            <a:r>
              <a:rPr lang="en-US" sz="3200" dirty="0">
                <a:latin typeface="+mj-lt"/>
              </a:rPr>
              <a:t>T</a:t>
            </a:r>
            <a:r>
              <a:rPr lang="en-US" sz="3200" dirty="0" smtClean="0">
                <a:latin typeface="+mj-lt"/>
              </a:rPr>
              <a:t>echniques</a:t>
            </a:r>
          </a:p>
          <a:p>
            <a:pPr algn="ctr">
              <a:lnSpc>
                <a:spcPct val="200000"/>
              </a:lnSpc>
            </a:pPr>
            <a:r>
              <a:rPr lang="en-US" sz="3200" dirty="0" smtClean="0">
                <a:latin typeface="+mj-lt"/>
              </a:rPr>
              <a:t>Name</a:t>
            </a:r>
          </a:p>
          <a:p>
            <a:pPr algn="ctr">
              <a:lnSpc>
                <a:spcPct val="200000"/>
              </a:lnSpc>
            </a:pPr>
            <a:r>
              <a:rPr lang="en-US" sz="3200" dirty="0" smtClean="0">
                <a:latin typeface="+mj-lt"/>
              </a:rPr>
              <a:t>Institution Affiliation</a:t>
            </a:r>
            <a:endParaRPr lang="en-US" sz="3200" dirty="0">
              <a:latin typeface="+mj-lt"/>
            </a:endParaRPr>
          </a:p>
        </p:txBody>
      </p:sp>
      <p:sp>
        <p:nvSpPr>
          <p:cNvPr id="3" name="Footer Placeholder 2"/>
          <p:cNvSpPr>
            <a:spLocks noGrp="1"/>
          </p:cNvSpPr>
          <p:nvPr>
            <p:ph type="ftr" sz="quarter" idx="11"/>
          </p:nvPr>
        </p:nvSpPr>
        <p:spPr/>
        <p:txBody>
          <a:bodyPr/>
          <a:lstStyle/>
          <a:p>
            <a:r>
              <a:rPr lang="en-US" smtClean="0"/>
              <a:t>sources of power and communication techniques</a:t>
            </a:r>
            <a:endParaRPr lang="en-US"/>
          </a:p>
        </p:txBody>
      </p:sp>
      <p:sp>
        <p:nvSpPr>
          <p:cNvPr id="4" name="Slide Number Placeholder 3"/>
          <p:cNvSpPr>
            <a:spLocks noGrp="1"/>
          </p:cNvSpPr>
          <p:nvPr>
            <p:ph type="sldNum" sz="quarter" idx="12"/>
          </p:nvPr>
        </p:nvSpPr>
        <p:spPr/>
        <p:txBody>
          <a:bodyPr/>
          <a:lstStyle/>
          <a:p>
            <a:fld id="{852C9545-BB96-4A72-8EB1-02E866D436DD}" type="slidenum">
              <a:rPr lang="en-US" smtClean="0"/>
              <a:t>1</a:t>
            </a:fld>
            <a:endParaRPr lang="en-US"/>
          </a:p>
        </p:txBody>
      </p:sp>
    </p:spTree>
    <p:extLst>
      <p:ext uri="{BB962C8B-B14F-4D97-AF65-F5344CB8AC3E}">
        <p14:creationId xmlns:p14="http://schemas.microsoft.com/office/powerpoint/2010/main" val="1482549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2</a:t>
            </a:fld>
            <a:endParaRPr lang="en-US"/>
          </a:p>
        </p:txBody>
      </p:sp>
      <p:sp>
        <p:nvSpPr>
          <p:cNvPr id="5" name="TextBox 4"/>
          <p:cNvSpPr txBox="1"/>
          <p:nvPr/>
        </p:nvSpPr>
        <p:spPr>
          <a:xfrm>
            <a:off x="534389" y="409051"/>
            <a:ext cx="10794671" cy="5816977"/>
          </a:xfrm>
          <a:prstGeom prst="rect">
            <a:avLst/>
          </a:prstGeom>
          <a:noFill/>
        </p:spPr>
        <p:txBody>
          <a:bodyPr wrap="square" rtlCol="0">
            <a:spAutoFit/>
          </a:bodyPr>
          <a:lstStyle/>
          <a:p>
            <a:pPr>
              <a:lnSpc>
                <a:spcPct val="200000"/>
              </a:lnSpc>
            </a:pPr>
            <a:r>
              <a:rPr lang="en-US" sz="2400" b="1" dirty="0"/>
              <a:t>P</a:t>
            </a:r>
            <a:r>
              <a:rPr lang="en-US" sz="2400" b="1" dirty="0" smtClean="0"/>
              <a:t>rofile of the Clients the  Company Serves</a:t>
            </a:r>
          </a:p>
          <a:p>
            <a:pPr marL="285750" indent="-285750">
              <a:lnSpc>
                <a:spcPct val="200000"/>
              </a:lnSpc>
              <a:buFont typeface="Wingdings" panose="05000000000000000000" pitchFamily="2" charset="2"/>
              <a:buChar char="Ø"/>
            </a:pPr>
            <a:r>
              <a:rPr lang="en-US" dirty="0" smtClean="0"/>
              <a:t>Being among the leading companies in the region, this company offers services to different clients.</a:t>
            </a:r>
          </a:p>
          <a:p>
            <a:pPr marL="285750" indent="-285750">
              <a:lnSpc>
                <a:spcPct val="200000"/>
              </a:lnSpc>
              <a:buFont typeface="Wingdings" panose="05000000000000000000" pitchFamily="2" charset="2"/>
              <a:buChar char="Ø"/>
            </a:pPr>
            <a:r>
              <a:rPr lang="en-US" dirty="0" smtClean="0"/>
              <a:t>Clients come from all over US to by our products and a good number is always between 40 and above years.</a:t>
            </a:r>
          </a:p>
          <a:p>
            <a:pPr marL="285750" indent="-285750">
              <a:lnSpc>
                <a:spcPct val="200000"/>
              </a:lnSpc>
              <a:buFont typeface="Wingdings" panose="05000000000000000000" pitchFamily="2" charset="2"/>
              <a:buChar char="Ø"/>
            </a:pPr>
            <a:r>
              <a:rPr lang="en-US" dirty="0" smtClean="0"/>
              <a:t>Most of the clients are rich and money is not a problem</a:t>
            </a:r>
          </a:p>
          <a:p>
            <a:pPr marL="285750" indent="-285750">
              <a:lnSpc>
                <a:spcPct val="200000"/>
              </a:lnSpc>
              <a:buFont typeface="Wingdings" panose="05000000000000000000" pitchFamily="2" charset="2"/>
              <a:buChar char="Ø"/>
            </a:pPr>
            <a:r>
              <a:rPr lang="en-US" dirty="0" smtClean="0"/>
              <a:t>Although we have low earning clients, most of those that visit our company are among the high earning class and prefer to buy for luxury.</a:t>
            </a:r>
          </a:p>
          <a:p>
            <a:pPr marL="285750" indent="-285750">
              <a:lnSpc>
                <a:spcPct val="200000"/>
              </a:lnSpc>
              <a:buFont typeface="Wingdings" panose="05000000000000000000" pitchFamily="2" charset="2"/>
              <a:buChar char="Ø"/>
            </a:pPr>
            <a:r>
              <a:rPr lang="en-US" dirty="0" smtClean="0"/>
              <a:t>Clients that visit us are mostly motivated by good customer approach and friendly sales person</a:t>
            </a:r>
          </a:p>
          <a:p>
            <a:pPr marL="285750" indent="-285750">
              <a:lnSpc>
                <a:spcPct val="200000"/>
              </a:lnSpc>
              <a:buFont typeface="Wingdings" panose="05000000000000000000" pitchFamily="2" charset="2"/>
              <a:buChar char="Ø"/>
            </a:pPr>
            <a:r>
              <a:rPr lang="en-US" dirty="0" smtClean="0"/>
              <a:t>However, clients in this enterprise know how to negotiate very well and requires sales people who also have good negotiation skills.</a:t>
            </a:r>
            <a:endParaRPr lang="en-US" dirty="0"/>
          </a:p>
        </p:txBody>
      </p:sp>
    </p:spTree>
    <p:extLst>
      <p:ext uri="{BB962C8B-B14F-4D97-AF65-F5344CB8AC3E}">
        <p14:creationId xmlns:p14="http://schemas.microsoft.com/office/powerpoint/2010/main" val="1343071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3</a:t>
            </a:fld>
            <a:endParaRPr lang="en-US"/>
          </a:p>
        </p:txBody>
      </p:sp>
      <p:sp>
        <p:nvSpPr>
          <p:cNvPr id="4" name="TextBox 3"/>
          <p:cNvSpPr txBox="1"/>
          <p:nvPr/>
        </p:nvSpPr>
        <p:spPr>
          <a:xfrm>
            <a:off x="0" y="0"/>
            <a:ext cx="12013809" cy="7294305"/>
          </a:xfrm>
          <a:prstGeom prst="rect">
            <a:avLst/>
          </a:prstGeom>
          <a:noFill/>
        </p:spPr>
        <p:txBody>
          <a:bodyPr wrap="square" rtlCol="0">
            <a:spAutoFit/>
          </a:bodyPr>
          <a:lstStyle/>
          <a:p>
            <a:pPr algn="ctr">
              <a:lnSpc>
                <a:spcPct val="200000"/>
              </a:lnSpc>
            </a:pPr>
            <a:r>
              <a:rPr lang="en-US" b="1" dirty="0" smtClean="0"/>
              <a:t>Introduction</a:t>
            </a:r>
          </a:p>
          <a:p>
            <a:pPr>
              <a:lnSpc>
                <a:spcPct val="200000"/>
              </a:lnSpc>
            </a:pPr>
            <a:r>
              <a:rPr lang="en-US" b="1" dirty="0" smtClean="0"/>
              <a:t>Negotiation</a:t>
            </a:r>
          </a:p>
          <a:p>
            <a:pPr marL="285750" indent="-285750">
              <a:lnSpc>
                <a:spcPct val="200000"/>
              </a:lnSpc>
              <a:buFont typeface="Wingdings" panose="05000000000000000000" pitchFamily="2" charset="2"/>
              <a:buChar char="Ø"/>
            </a:pPr>
            <a:r>
              <a:rPr lang="en-US" dirty="0" smtClean="0"/>
              <a:t>Is about getting what you want from the other person at all cost</a:t>
            </a:r>
          </a:p>
          <a:p>
            <a:pPr marL="285750" indent="-285750">
              <a:lnSpc>
                <a:spcPct val="200000"/>
              </a:lnSpc>
              <a:buFont typeface="Wingdings" panose="05000000000000000000" pitchFamily="2" charset="2"/>
              <a:buChar char="Ø"/>
            </a:pPr>
            <a:r>
              <a:rPr lang="en-US" dirty="0" smtClean="0"/>
              <a:t>Although may seem to be same to bargaining, bargaining is about asking for a lot but at last wind up settling for something in the middle.</a:t>
            </a:r>
          </a:p>
          <a:p>
            <a:pPr marL="285750" indent="-285750">
              <a:lnSpc>
                <a:spcPct val="200000"/>
              </a:lnSpc>
              <a:buFont typeface="Wingdings" panose="05000000000000000000" pitchFamily="2" charset="2"/>
              <a:buChar char="Ø"/>
            </a:pPr>
            <a:r>
              <a:rPr lang="en-US" dirty="0" smtClean="0"/>
              <a:t>Process of bargaining can therefore be termed as negotiating</a:t>
            </a:r>
          </a:p>
          <a:p>
            <a:pPr marL="285750" indent="-285750">
              <a:lnSpc>
                <a:spcPct val="200000"/>
              </a:lnSpc>
              <a:buFont typeface="Wingdings" panose="05000000000000000000" pitchFamily="2" charset="2"/>
              <a:buChar char="Ø"/>
            </a:pPr>
            <a:r>
              <a:rPr lang="en-US" dirty="0" smtClean="0"/>
              <a:t>In brief, negotiation is thus the discussion between people having a goal of agreement on an  issues.</a:t>
            </a:r>
          </a:p>
          <a:p>
            <a:pPr marL="285750" indent="-285750">
              <a:lnSpc>
                <a:spcPct val="200000"/>
              </a:lnSpc>
              <a:buFont typeface="Wingdings" panose="05000000000000000000" pitchFamily="2" charset="2"/>
              <a:buChar char="Ø"/>
            </a:pPr>
            <a:r>
              <a:rPr lang="en-US" dirty="0" smtClean="0"/>
              <a:t>A good negotiator understands the other party and make success of outcome that </a:t>
            </a:r>
            <a:r>
              <a:rPr lang="en-US" dirty="0" err="1" smtClean="0"/>
              <a:t>benafits</a:t>
            </a:r>
            <a:r>
              <a:rPr lang="en-US" dirty="0" smtClean="0"/>
              <a:t> both parties.</a:t>
            </a:r>
          </a:p>
          <a:p>
            <a:pPr>
              <a:lnSpc>
                <a:spcPct val="200000"/>
              </a:lnSpc>
            </a:pPr>
            <a:r>
              <a:rPr lang="en-US" b="1" dirty="0" smtClean="0"/>
              <a:t>Power</a:t>
            </a:r>
          </a:p>
          <a:p>
            <a:pPr marL="285750" indent="-285750">
              <a:lnSpc>
                <a:spcPct val="200000"/>
              </a:lnSpc>
              <a:buFont typeface="Wingdings" panose="05000000000000000000" pitchFamily="2" charset="2"/>
              <a:buChar char="Ø"/>
            </a:pPr>
            <a:r>
              <a:rPr lang="en-US" dirty="0" smtClean="0"/>
              <a:t>Is the ability to influence people</a:t>
            </a:r>
          </a:p>
          <a:p>
            <a:pPr marL="285750" indent="-285750">
              <a:lnSpc>
                <a:spcPct val="200000"/>
              </a:lnSpc>
              <a:buFont typeface="Wingdings" panose="05000000000000000000" pitchFamily="2" charset="2"/>
              <a:buChar char="Ø"/>
            </a:pPr>
            <a:r>
              <a:rPr lang="en-US" dirty="0" smtClean="0"/>
              <a:t>There are various types of power and both influence the outcome of negotiation</a:t>
            </a:r>
          </a:p>
          <a:p>
            <a:pPr marL="285750" indent="-285750">
              <a:lnSpc>
                <a:spcPct val="200000"/>
              </a:lnSpc>
              <a:buFont typeface="Wingdings" panose="05000000000000000000" pitchFamily="2" charset="2"/>
              <a:buChar char="Ø"/>
            </a:pPr>
            <a:r>
              <a:rPr lang="en-US" dirty="0" smtClean="0"/>
              <a:t>People may have power but fail to use it, however, those who use have a better negotiation outcome.</a:t>
            </a:r>
          </a:p>
          <a:p>
            <a:endParaRPr lang="en-US" dirty="0" smtClean="0"/>
          </a:p>
          <a:p>
            <a:endParaRPr lang="en-US" dirty="0"/>
          </a:p>
        </p:txBody>
      </p:sp>
    </p:spTree>
    <p:extLst>
      <p:ext uri="{BB962C8B-B14F-4D97-AF65-F5344CB8AC3E}">
        <p14:creationId xmlns:p14="http://schemas.microsoft.com/office/powerpoint/2010/main" val="3581824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4</a:t>
            </a:fld>
            <a:endParaRPr lang="en-US"/>
          </a:p>
        </p:txBody>
      </p:sp>
      <p:sp>
        <p:nvSpPr>
          <p:cNvPr id="4" name="TextBox 3"/>
          <p:cNvSpPr txBox="1"/>
          <p:nvPr/>
        </p:nvSpPr>
        <p:spPr>
          <a:xfrm>
            <a:off x="168812" y="0"/>
            <a:ext cx="11901268" cy="6740307"/>
          </a:xfrm>
          <a:prstGeom prst="rect">
            <a:avLst/>
          </a:prstGeom>
          <a:noFill/>
        </p:spPr>
        <p:txBody>
          <a:bodyPr wrap="square" rtlCol="0">
            <a:spAutoFit/>
          </a:bodyPr>
          <a:lstStyle/>
          <a:p>
            <a:pPr>
              <a:lnSpc>
                <a:spcPct val="200000"/>
              </a:lnSpc>
            </a:pPr>
            <a:r>
              <a:rPr lang="en-US" b="1" dirty="0" smtClean="0"/>
              <a:t>Types </a:t>
            </a:r>
            <a:r>
              <a:rPr lang="en-US" b="1" dirty="0"/>
              <a:t>of </a:t>
            </a:r>
            <a:r>
              <a:rPr lang="en-US" b="1" dirty="0" smtClean="0"/>
              <a:t>Negotiations the Company Encounters</a:t>
            </a:r>
          </a:p>
          <a:p>
            <a:pPr>
              <a:lnSpc>
                <a:spcPct val="200000"/>
              </a:lnSpc>
            </a:pPr>
            <a:r>
              <a:rPr lang="en-US" dirty="0" smtClean="0"/>
              <a:t>According to Lewicki and his colleges (2015), negotiation take different forms.</a:t>
            </a:r>
          </a:p>
          <a:p>
            <a:pPr>
              <a:lnSpc>
                <a:spcPct val="200000"/>
              </a:lnSpc>
            </a:pPr>
            <a:r>
              <a:rPr lang="en-US" b="1" dirty="0" smtClean="0"/>
              <a:t>	Integrative negotiation/ interested- based</a:t>
            </a:r>
          </a:p>
          <a:p>
            <a:pPr marL="285750" indent="-285750">
              <a:lnSpc>
                <a:spcPct val="200000"/>
              </a:lnSpc>
              <a:buFont typeface="Wingdings" panose="05000000000000000000" pitchFamily="2" charset="2"/>
              <a:buChar char="Ø"/>
            </a:pPr>
            <a:r>
              <a:rPr lang="en-US" dirty="0" smtClean="0"/>
              <a:t>In this form, both parties want to take what they will feel they have achieved what they wanted.</a:t>
            </a:r>
          </a:p>
          <a:p>
            <a:pPr marL="285750" indent="-285750">
              <a:lnSpc>
                <a:spcPct val="200000"/>
              </a:lnSpc>
              <a:buFont typeface="Wingdings" panose="05000000000000000000" pitchFamily="2" charset="2"/>
              <a:buChar char="Ø"/>
            </a:pPr>
            <a:r>
              <a:rPr lang="en-US" dirty="0" smtClean="0"/>
              <a:t>At the end of this type of negotiation, both parties are at equal strengths although the results are always tilted in favor of one party over the other.</a:t>
            </a:r>
          </a:p>
          <a:p>
            <a:pPr>
              <a:lnSpc>
                <a:spcPct val="200000"/>
              </a:lnSpc>
            </a:pPr>
            <a:r>
              <a:rPr lang="en-US" b="1" dirty="0" smtClean="0"/>
              <a:t>	Distributive/ fixed pie</a:t>
            </a:r>
          </a:p>
          <a:p>
            <a:pPr marL="285750" indent="-285750">
              <a:lnSpc>
                <a:spcPct val="200000"/>
              </a:lnSpc>
              <a:buFont typeface="Wingdings" panose="05000000000000000000" pitchFamily="2" charset="2"/>
              <a:buChar char="Ø"/>
            </a:pPr>
            <a:r>
              <a:rPr lang="en-US" dirty="0" smtClean="0"/>
              <a:t>Involves negotiation over fixed amount of a thing among the people involved.</a:t>
            </a:r>
          </a:p>
          <a:p>
            <a:pPr marL="285750" indent="-285750">
              <a:lnSpc>
                <a:spcPct val="200000"/>
              </a:lnSpc>
              <a:buFont typeface="Wingdings" panose="05000000000000000000" pitchFamily="2" charset="2"/>
              <a:buChar char="Ø"/>
            </a:pPr>
            <a:r>
              <a:rPr lang="en-US" dirty="0" smtClean="0"/>
              <a:t>The two parties have the goal of getting as much as possible </a:t>
            </a:r>
          </a:p>
          <a:p>
            <a:pPr marL="285750" indent="-285750">
              <a:lnSpc>
                <a:spcPct val="200000"/>
              </a:lnSpc>
              <a:buFont typeface="Wingdings" panose="05000000000000000000" pitchFamily="2" charset="2"/>
              <a:buChar char="Ø"/>
            </a:pPr>
            <a:r>
              <a:rPr lang="en-US" dirty="0" smtClean="0"/>
              <a:t>Mostly involved where one is dealing with someone unknown or the negotiation has no target of making relationship with the client (especially for long term products were the client may come only once) ("Types Of Negotiations | Negotiation Experts“).</a:t>
            </a:r>
          </a:p>
        </p:txBody>
      </p:sp>
    </p:spTree>
    <p:extLst>
      <p:ext uri="{BB962C8B-B14F-4D97-AF65-F5344CB8AC3E}">
        <p14:creationId xmlns:p14="http://schemas.microsoft.com/office/powerpoint/2010/main" val="210457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sources of power and communication techniques</a:t>
            </a:r>
            <a:endParaRPr lang="en-US" dirty="0"/>
          </a:p>
        </p:txBody>
      </p:sp>
      <p:sp>
        <p:nvSpPr>
          <p:cNvPr id="3" name="Slide Number Placeholder 2"/>
          <p:cNvSpPr>
            <a:spLocks noGrp="1"/>
          </p:cNvSpPr>
          <p:nvPr>
            <p:ph type="sldNum" sz="quarter" idx="12"/>
          </p:nvPr>
        </p:nvSpPr>
        <p:spPr/>
        <p:txBody>
          <a:bodyPr/>
          <a:lstStyle/>
          <a:p>
            <a:fld id="{852C9545-BB96-4A72-8EB1-02E866D436DD}" type="slidenum">
              <a:rPr lang="en-US" smtClean="0"/>
              <a:t>5</a:t>
            </a:fld>
            <a:endParaRPr lang="en-US"/>
          </a:p>
        </p:txBody>
      </p:sp>
      <p:sp>
        <p:nvSpPr>
          <p:cNvPr id="4" name="TextBox 3"/>
          <p:cNvSpPr txBox="1"/>
          <p:nvPr/>
        </p:nvSpPr>
        <p:spPr>
          <a:xfrm>
            <a:off x="281354" y="285750"/>
            <a:ext cx="11563643" cy="5816977"/>
          </a:xfrm>
          <a:prstGeom prst="rect">
            <a:avLst/>
          </a:prstGeom>
          <a:noFill/>
        </p:spPr>
        <p:txBody>
          <a:bodyPr wrap="square" rtlCol="0">
            <a:spAutoFit/>
          </a:bodyPr>
          <a:lstStyle/>
          <a:p>
            <a:pPr>
              <a:lnSpc>
                <a:spcPct val="200000"/>
              </a:lnSpc>
            </a:pPr>
            <a:r>
              <a:rPr lang="en-US" sz="2400" b="1" dirty="0"/>
              <a:t>Sources of </a:t>
            </a:r>
            <a:r>
              <a:rPr lang="en-US" sz="2400" b="1" dirty="0" smtClean="0"/>
              <a:t>Power </a:t>
            </a:r>
            <a:r>
              <a:rPr lang="en-US" sz="2400" b="1" dirty="0"/>
              <a:t>in N</a:t>
            </a:r>
            <a:r>
              <a:rPr lang="en-US" sz="2400" b="1" dirty="0" smtClean="0"/>
              <a:t>egotiation</a:t>
            </a:r>
          </a:p>
          <a:p>
            <a:pPr>
              <a:lnSpc>
                <a:spcPct val="200000"/>
              </a:lnSpc>
            </a:pPr>
            <a:r>
              <a:rPr lang="en-US" dirty="0" smtClean="0"/>
              <a:t>Power in negotiation influences greatly to the outcome of the negotiation</a:t>
            </a:r>
          </a:p>
          <a:p>
            <a:pPr>
              <a:lnSpc>
                <a:spcPct val="200000"/>
              </a:lnSpc>
            </a:pPr>
            <a:r>
              <a:rPr lang="en-US" dirty="0" smtClean="0"/>
              <a:t>There are different sources of power in negotiation according to </a:t>
            </a:r>
            <a:r>
              <a:rPr lang="en-US" b="1" dirty="0" smtClean="0"/>
              <a:t>Information source of power </a:t>
            </a:r>
            <a:r>
              <a:rPr lang="en-US" dirty="0" smtClean="0"/>
              <a:t>– (most common)</a:t>
            </a:r>
          </a:p>
          <a:p>
            <a:pPr>
              <a:lnSpc>
                <a:spcPct val="200000"/>
              </a:lnSpc>
            </a:pPr>
            <a:r>
              <a:rPr lang="en-US" dirty="0" smtClean="0"/>
              <a:t>In this company dealing with vehicles, everyone is supposed to be fully aware of all available types of vehicle both within our company and the market. Prove to the client that certain model is better than the other through having deep knowledge and comparing</a:t>
            </a:r>
          </a:p>
          <a:p>
            <a:pPr>
              <a:lnSpc>
                <a:spcPct val="200000"/>
              </a:lnSpc>
            </a:pPr>
            <a:r>
              <a:rPr lang="en-US" dirty="0" smtClean="0"/>
              <a:t>2. </a:t>
            </a:r>
            <a:r>
              <a:rPr lang="en-US" b="1" dirty="0" smtClean="0"/>
              <a:t>Personal source of power- </a:t>
            </a:r>
            <a:r>
              <a:rPr lang="en-US" dirty="0" smtClean="0"/>
              <a:t>skills, motivational, moral orientation</a:t>
            </a:r>
          </a:p>
          <a:p>
            <a:pPr>
              <a:lnSpc>
                <a:spcPct val="200000"/>
              </a:lnSpc>
            </a:pPr>
            <a:r>
              <a:rPr lang="en-US" dirty="0" smtClean="0"/>
              <a:t>Every individual has to be skilled on operating all the vehicles, in case the client needs to have a ride and test. Self motivation towards the job is also required. </a:t>
            </a:r>
          </a:p>
        </p:txBody>
      </p:sp>
    </p:spTree>
    <p:extLst>
      <p:ext uri="{BB962C8B-B14F-4D97-AF65-F5344CB8AC3E}">
        <p14:creationId xmlns:p14="http://schemas.microsoft.com/office/powerpoint/2010/main" val="2529080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6</a:t>
            </a:fld>
            <a:endParaRPr lang="en-US"/>
          </a:p>
        </p:txBody>
      </p:sp>
      <p:sp>
        <p:nvSpPr>
          <p:cNvPr id="4" name="TextBox 3"/>
          <p:cNvSpPr txBox="1"/>
          <p:nvPr/>
        </p:nvSpPr>
        <p:spPr>
          <a:xfrm>
            <a:off x="182880" y="123087"/>
            <a:ext cx="11310425" cy="6100837"/>
          </a:xfrm>
          <a:prstGeom prst="rect">
            <a:avLst/>
          </a:prstGeom>
          <a:noFill/>
        </p:spPr>
        <p:txBody>
          <a:bodyPr wrap="square" rtlCol="0">
            <a:spAutoFit/>
          </a:bodyPr>
          <a:lstStyle/>
          <a:p>
            <a:pPr>
              <a:lnSpc>
                <a:spcPct val="200000"/>
              </a:lnSpc>
            </a:pPr>
            <a:r>
              <a:rPr lang="en-US" dirty="0" smtClean="0"/>
              <a:t>3. </a:t>
            </a:r>
            <a:r>
              <a:rPr lang="en-US" b="1" dirty="0" smtClean="0"/>
              <a:t>Power based on position in the organization </a:t>
            </a:r>
            <a:r>
              <a:rPr lang="en-US" dirty="0" smtClean="0"/>
              <a:t>– legitimate power</a:t>
            </a:r>
          </a:p>
          <a:p>
            <a:pPr>
              <a:lnSpc>
                <a:spcPct val="200000"/>
              </a:lnSpc>
            </a:pPr>
            <a:r>
              <a:rPr lang="en-US" dirty="0" smtClean="0"/>
              <a:t>Those in high position have advantages in negotiation. Most clients seem to have trust in them compared to others. Try to show the client that you have a position in this company, maybe by suggesting you go and talk in your office or by proving to have the authority to lower prices.</a:t>
            </a:r>
            <a:endParaRPr lang="en-US" dirty="0"/>
          </a:p>
          <a:p>
            <a:pPr>
              <a:lnSpc>
                <a:spcPct val="200000"/>
              </a:lnSpc>
            </a:pPr>
            <a:r>
              <a:rPr lang="en-US" dirty="0"/>
              <a:t>4</a:t>
            </a:r>
            <a:r>
              <a:rPr lang="en-US" dirty="0" smtClean="0"/>
              <a:t>. </a:t>
            </a:r>
            <a:r>
              <a:rPr lang="en-US" b="1" dirty="0" smtClean="0"/>
              <a:t>Relationship</a:t>
            </a:r>
            <a:r>
              <a:rPr lang="en-US" dirty="0" smtClean="0"/>
              <a:t>- based sources of power</a:t>
            </a:r>
          </a:p>
          <a:p>
            <a:pPr>
              <a:lnSpc>
                <a:spcPct val="200000"/>
              </a:lnSpc>
            </a:pPr>
            <a:r>
              <a:rPr lang="en-US" dirty="0" smtClean="0"/>
              <a:t>Building a good relation with the client gives you power in negotiation. Make friendship with the client by knowing their name, their interests, or take them for a cup of coffee.</a:t>
            </a:r>
            <a:endParaRPr lang="en-US" dirty="0"/>
          </a:p>
          <a:p>
            <a:pPr>
              <a:lnSpc>
                <a:spcPct val="200000"/>
              </a:lnSpc>
            </a:pPr>
            <a:r>
              <a:rPr lang="en-US" dirty="0" smtClean="0"/>
              <a:t>5. </a:t>
            </a:r>
            <a:r>
              <a:rPr lang="en-US" b="1" dirty="0" smtClean="0"/>
              <a:t>Contextual sources of power </a:t>
            </a:r>
          </a:p>
          <a:p>
            <a:pPr>
              <a:lnSpc>
                <a:spcPct val="200000"/>
              </a:lnSpc>
            </a:pPr>
            <a:r>
              <a:rPr lang="en-US" dirty="0" smtClean="0"/>
              <a:t>If you are almost loosing the negotiation, do not let go. Try to suggest other alternatives that the client could have considered. If client needed certain model but at a lower price you can suggest other models which are similar in functions the one the client needed but with lower price.</a:t>
            </a:r>
            <a:endParaRPr lang="en-US" dirty="0"/>
          </a:p>
        </p:txBody>
      </p:sp>
    </p:spTree>
    <p:extLst>
      <p:ext uri="{BB962C8B-B14F-4D97-AF65-F5344CB8AC3E}">
        <p14:creationId xmlns:p14="http://schemas.microsoft.com/office/powerpoint/2010/main" val="725058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7</a:t>
            </a:fld>
            <a:endParaRPr lang="en-US"/>
          </a:p>
        </p:txBody>
      </p:sp>
      <p:sp>
        <p:nvSpPr>
          <p:cNvPr id="4" name="TextBox 3"/>
          <p:cNvSpPr txBox="1"/>
          <p:nvPr/>
        </p:nvSpPr>
        <p:spPr>
          <a:xfrm>
            <a:off x="281353" y="0"/>
            <a:ext cx="11746524" cy="7017306"/>
          </a:xfrm>
          <a:prstGeom prst="rect">
            <a:avLst/>
          </a:prstGeom>
          <a:noFill/>
        </p:spPr>
        <p:txBody>
          <a:bodyPr wrap="square" rtlCol="0">
            <a:spAutoFit/>
          </a:bodyPr>
          <a:lstStyle/>
          <a:p>
            <a:pPr>
              <a:lnSpc>
                <a:spcPct val="200000"/>
              </a:lnSpc>
            </a:pPr>
            <a:r>
              <a:rPr lang="en-US" b="1" dirty="0" smtClean="0"/>
              <a:t>Communication techniques for in-person and virtual negotiations</a:t>
            </a:r>
          </a:p>
          <a:p>
            <a:pPr>
              <a:lnSpc>
                <a:spcPct val="200000"/>
              </a:lnSpc>
            </a:pPr>
            <a:r>
              <a:rPr lang="en-US" dirty="0" smtClean="0"/>
              <a:t>Different communication techniques can help for </a:t>
            </a:r>
            <a:r>
              <a:rPr lang="en-US" smtClean="0"/>
              <a:t>efficient negotiation (Nixon, 2005)</a:t>
            </a:r>
            <a:endParaRPr lang="en-US" dirty="0" smtClean="0"/>
          </a:p>
          <a:p>
            <a:pPr marL="342900" indent="-342900">
              <a:lnSpc>
                <a:spcPct val="200000"/>
              </a:lnSpc>
              <a:buAutoNum type="arabicPeriod"/>
            </a:pPr>
            <a:r>
              <a:rPr lang="en-US" i="1" dirty="0" smtClean="0"/>
              <a:t>Do not at any case focus on winning everything in the communication</a:t>
            </a:r>
          </a:p>
          <a:p>
            <a:pPr>
              <a:lnSpc>
                <a:spcPct val="200000"/>
              </a:lnSpc>
            </a:pPr>
            <a:r>
              <a:rPr lang="en-US" dirty="0" smtClean="0"/>
              <a:t>Having in mind that our business client are aged, they seem to think that they know a lot and almost everything. Do not try to win over then, they will get pissed off.</a:t>
            </a:r>
          </a:p>
          <a:p>
            <a:pPr>
              <a:lnSpc>
                <a:spcPct val="200000"/>
              </a:lnSpc>
            </a:pPr>
            <a:r>
              <a:rPr lang="en-US" dirty="0" smtClean="0"/>
              <a:t>2. </a:t>
            </a:r>
            <a:r>
              <a:rPr lang="en-US" i="1" dirty="0" smtClean="0"/>
              <a:t>Ask open-ended question</a:t>
            </a:r>
          </a:p>
          <a:p>
            <a:pPr>
              <a:lnSpc>
                <a:spcPct val="200000"/>
              </a:lnSpc>
            </a:pPr>
            <a:r>
              <a:rPr lang="en-US" dirty="0" smtClean="0"/>
              <a:t>Stay focused on what you should know from the client</a:t>
            </a:r>
          </a:p>
          <a:p>
            <a:pPr>
              <a:lnSpc>
                <a:spcPct val="200000"/>
              </a:lnSpc>
            </a:pPr>
            <a:r>
              <a:rPr lang="en-US" dirty="0" smtClean="0"/>
              <a:t>3. </a:t>
            </a:r>
            <a:r>
              <a:rPr lang="en-US" i="1" dirty="0" smtClean="0"/>
              <a:t>Share information</a:t>
            </a:r>
          </a:p>
          <a:p>
            <a:pPr>
              <a:lnSpc>
                <a:spcPct val="200000"/>
              </a:lnSpc>
            </a:pPr>
            <a:r>
              <a:rPr lang="en-US" dirty="0" smtClean="0"/>
              <a:t>Win the clients trust by sharing all the necessary information they need to know</a:t>
            </a:r>
          </a:p>
          <a:p>
            <a:pPr>
              <a:lnSpc>
                <a:spcPct val="200000"/>
              </a:lnSpc>
            </a:pPr>
            <a:r>
              <a:rPr lang="en-US" dirty="0" smtClean="0"/>
              <a:t>4. </a:t>
            </a:r>
            <a:r>
              <a:rPr lang="en-US" i="1" dirty="0" smtClean="0"/>
              <a:t>Mind the language</a:t>
            </a:r>
          </a:p>
          <a:p>
            <a:pPr>
              <a:lnSpc>
                <a:spcPct val="200000"/>
              </a:lnSpc>
            </a:pPr>
            <a:r>
              <a:rPr lang="en-US" dirty="0" smtClean="0"/>
              <a:t>People who buy need to understand that they are cared and accommodated. Use the right formal language.</a:t>
            </a:r>
          </a:p>
          <a:p>
            <a:pPr>
              <a:lnSpc>
                <a:spcPct val="200000"/>
              </a:lnSpc>
            </a:pPr>
            <a:r>
              <a:rPr lang="en-US" dirty="0" smtClean="0"/>
              <a:t>5. </a:t>
            </a:r>
            <a:r>
              <a:rPr lang="en-US" i="1" dirty="0" smtClean="0"/>
              <a:t>Employ brief but authoritative language</a:t>
            </a:r>
          </a:p>
          <a:p>
            <a:endParaRPr lang="en-US" dirty="0"/>
          </a:p>
        </p:txBody>
      </p:sp>
    </p:spTree>
    <p:extLst>
      <p:ext uri="{BB962C8B-B14F-4D97-AF65-F5344CB8AC3E}">
        <p14:creationId xmlns:p14="http://schemas.microsoft.com/office/powerpoint/2010/main" val="3691671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8</a:t>
            </a:fld>
            <a:endParaRPr lang="en-US"/>
          </a:p>
        </p:txBody>
      </p:sp>
      <p:sp>
        <p:nvSpPr>
          <p:cNvPr id="4" name="TextBox 3"/>
          <p:cNvSpPr txBox="1"/>
          <p:nvPr/>
        </p:nvSpPr>
        <p:spPr>
          <a:xfrm>
            <a:off x="456561" y="0"/>
            <a:ext cx="10770919" cy="6463308"/>
          </a:xfrm>
          <a:prstGeom prst="rect">
            <a:avLst/>
          </a:prstGeom>
          <a:noFill/>
        </p:spPr>
        <p:txBody>
          <a:bodyPr wrap="square" rtlCol="0">
            <a:spAutoFit/>
          </a:bodyPr>
          <a:lstStyle/>
          <a:p>
            <a:pPr>
              <a:lnSpc>
                <a:spcPct val="200000"/>
              </a:lnSpc>
            </a:pPr>
            <a:r>
              <a:rPr lang="en-US" dirty="0"/>
              <a:t>How the communication techniques can be used at this </a:t>
            </a:r>
            <a:r>
              <a:rPr lang="en-US" dirty="0" smtClean="0"/>
              <a:t>organization</a:t>
            </a:r>
          </a:p>
          <a:p>
            <a:pPr marL="285750" indent="-285750">
              <a:lnSpc>
                <a:spcPct val="200000"/>
              </a:lnSpc>
              <a:buFont typeface="Wingdings" panose="05000000000000000000" pitchFamily="2" charset="2"/>
              <a:buChar char="Ø"/>
            </a:pPr>
            <a:r>
              <a:rPr lang="en-US" dirty="0" smtClean="0"/>
              <a:t>While conversing with the client, make sure to use formal language. </a:t>
            </a:r>
          </a:p>
          <a:p>
            <a:pPr marL="285750" indent="-285750">
              <a:lnSpc>
                <a:spcPct val="200000"/>
              </a:lnSpc>
              <a:buFont typeface="Wingdings" panose="05000000000000000000" pitchFamily="2" charset="2"/>
              <a:buChar char="Ø"/>
            </a:pPr>
            <a:r>
              <a:rPr lang="en-US" dirty="0" smtClean="0"/>
              <a:t>Avoid using words like ‘umm’, ‘I guess so’, or even saying ‘you know’ such language reduces the credibility of the idea you are sharing.</a:t>
            </a:r>
          </a:p>
          <a:p>
            <a:pPr marL="285750" indent="-285750">
              <a:lnSpc>
                <a:spcPct val="200000"/>
              </a:lnSpc>
              <a:buFont typeface="Wingdings" panose="05000000000000000000" pitchFamily="2" charset="2"/>
              <a:buChar char="Ø"/>
            </a:pPr>
            <a:r>
              <a:rPr lang="en-US" dirty="0" smtClean="0"/>
              <a:t>Sharing information in this company involves making the client to know the different car models that we have, why he/she should buy this and not that.</a:t>
            </a:r>
          </a:p>
          <a:p>
            <a:pPr marL="285750" indent="-285750">
              <a:lnSpc>
                <a:spcPct val="200000"/>
              </a:lnSpc>
              <a:buFont typeface="Wingdings" panose="05000000000000000000" pitchFamily="2" charset="2"/>
              <a:buChar char="Ø"/>
            </a:pPr>
            <a:r>
              <a:rPr lang="en-US" dirty="0" smtClean="0"/>
              <a:t>While asking client questions, avoid such questions that will earn nothing than a know or a yes. </a:t>
            </a:r>
          </a:p>
          <a:p>
            <a:pPr marL="285750" indent="-285750">
              <a:lnSpc>
                <a:spcPct val="200000"/>
              </a:lnSpc>
              <a:buFont typeface="Wingdings" panose="05000000000000000000" pitchFamily="2" charset="2"/>
              <a:buChar char="Ø"/>
            </a:pPr>
            <a:r>
              <a:rPr lang="en-US" dirty="0" smtClean="0"/>
              <a:t>Ask questions that tents to describe the clients need and interest </a:t>
            </a:r>
          </a:p>
          <a:p>
            <a:pPr marL="285750" indent="-285750">
              <a:lnSpc>
                <a:spcPct val="200000"/>
              </a:lnSpc>
              <a:buFont typeface="Wingdings" panose="05000000000000000000" pitchFamily="2" charset="2"/>
              <a:buChar char="Ø"/>
            </a:pPr>
            <a:r>
              <a:rPr lang="en-US" dirty="0" smtClean="0"/>
              <a:t>At first instant, welcome the client, get to know the client, inform the client the different models that the company sales, what type of car they are interested in, and the reasons for having interest to such model.</a:t>
            </a:r>
          </a:p>
          <a:p>
            <a:endParaRPr lang="en-US" dirty="0"/>
          </a:p>
        </p:txBody>
      </p:sp>
    </p:spTree>
    <p:extLst>
      <p:ext uri="{BB962C8B-B14F-4D97-AF65-F5344CB8AC3E}">
        <p14:creationId xmlns:p14="http://schemas.microsoft.com/office/powerpoint/2010/main" val="2306942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sources of power and communication techniques</a:t>
            </a:r>
            <a:endParaRPr lang="en-US"/>
          </a:p>
        </p:txBody>
      </p:sp>
      <p:sp>
        <p:nvSpPr>
          <p:cNvPr id="3" name="Slide Number Placeholder 2"/>
          <p:cNvSpPr>
            <a:spLocks noGrp="1"/>
          </p:cNvSpPr>
          <p:nvPr>
            <p:ph type="sldNum" sz="quarter" idx="12"/>
          </p:nvPr>
        </p:nvSpPr>
        <p:spPr/>
        <p:txBody>
          <a:bodyPr/>
          <a:lstStyle/>
          <a:p>
            <a:fld id="{852C9545-BB96-4A72-8EB1-02E866D436DD}" type="slidenum">
              <a:rPr lang="en-US" smtClean="0"/>
              <a:t>9</a:t>
            </a:fld>
            <a:endParaRPr lang="en-US"/>
          </a:p>
        </p:txBody>
      </p:sp>
      <p:sp>
        <p:nvSpPr>
          <p:cNvPr id="4" name="TextBox 3"/>
          <p:cNvSpPr txBox="1"/>
          <p:nvPr/>
        </p:nvSpPr>
        <p:spPr>
          <a:xfrm>
            <a:off x="337443" y="1482954"/>
            <a:ext cx="10485911" cy="2862322"/>
          </a:xfrm>
          <a:prstGeom prst="rect">
            <a:avLst/>
          </a:prstGeom>
          <a:noFill/>
        </p:spPr>
        <p:txBody>
          <a:bodyPr wrap="square" rtlCol="0">
            <a:spAutoFit/>
          </a:bodyPr>
          <a:lstStyle/>
          <a:p>
            <a:pPr indent="-457200" algn="ctr"/>
            <a:r>
              <a:rPr lang="en-US" dirty="0" smtClean="0"/>
              <a:t>Reference</a:t>
            </a:r>
          </a:p>
          <a:p>
            <a:pPr indent="-457200" algn="ctr"/>
            <a:r>
              <a:rPr lang="en-US" dirty="0" smtClean="0"/>
              <a:t> </a:t>
            </a:r>
          </a:p>
          <a:p>
            <a:pPr indent="-457200">
              <a:lnSpc>
                <a:spcPct val="200000"/>
              </a:lnSpc>
            </a:pPr>
            <a:r>
              <a:rPr lang="en-US" dirty="0" smtClean="0"/>
              <a:t>Lewicki, R. J. (2015). </a:t>
            </a:r>
            <a:r>
              <a:rPr lang="en-US" i="1" dirty="0" smtClean="0"/>
              <a:t>Negotiation</a:t>
            </a:r>
            <a:r>
              <a:rPr lang="en-US" dirty="0" smtClean="0"/>
              <a:t>. New York: McGraw-Hill Education.</a:t>
            </a:r>
          </a:p>
          <a:p>
            <a:pPr indent="-457200">
              <a:lnSpc>
                <a:spcPct val="200000"/>
              </a:lnSpc>
            </a:pPr>
            <a:r>
              <a:rPr lang="en-US" dirty="0" smtClean="0"/>
              <a:t>"Types Of Negotiations | Negotiation Experts." </a:t>
            </a:r>
            <a:r>
              <a:rPr lang="en-US" i="1" dirty="0" smtClean="0"/>
              <a:t>Negotiations.com</a:t>
            </a:r>
            <a:r>
              <a:rPr lang="en-US" dirty="0" smtClean="0"/>
              <a:t>. N.p., 2018. Web. 17 Mar. 2018.</a:t>
            </a:r>
          </a:p>
          <a:p>
            <a:pPr indent="-457200">
              <a:lnSpc>
                <a:spcPct val="200000"/>
              </a:lnSpc>
            </a:pPr>
            <a:r>
              <a:rPr lang="en-US" dirty="0" smtClean="0"/>
              <a:t>Nixon, P. (2005). </a:t>
            </a:r>
            <a:r>
              <a:rPr lang="en-US" i="1" dirty="0" smtClean="0"/>
              <a:t>Negotiation</a:t>
            </a:r>
            <a:r>
              <a:rPr lang="en-US" dirty="0" smtClean="0"/>
              <a:t>. Singapore: Wiley</a:t>
            </a:r>
          </a:p>
          <a:p>
            <a:endParaRPr lang="en-US" dirty="0" smtClean="0"/>
          </a:p>
          <a:p>
            <a:endParaRPr lang="en-US" dirty="0"/>
          </a:p>
        </p:txBody>
      </p:sp>
    </p:spTree>
    <p:extLst>
      <p:ext uri="{BB962C8B-B14F-4D97-AF65-F5344CB8AC3E}">
        <p14:creationId xmlns:p14="http://schemas.microsoft.com/office/powerpoint/2010/main" val="4071333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188</TotalTime>
  <Words>1344</Words>
  <Application>Microsoft Office PowerPoint</Application>
  <PresentationFormat>Widescreen</PresentationFormat>
  <Paragraphs>120</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dc:creator>
  <cp:lastModifiedBy>JONNY</cp:lastModifiedBy>
  <cp:revision>23</cp:revision>
  <dcterms:created xsi:type="dcterms:W3CDTF">2018-03-17T14:00:54Z</dcterms:created>
  <dcterms:modified xsi:type="dcterms:W3CDTF">2018-03-18T10:39:29Z</dcterms:modified>
</cp:coreProperties>
</file>